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60" r:id="rId3"/>
    <p:sldId id="256"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40" autoAdjust="0"/>
  </p:normalViewPr>
  <p:slideViewPr>
    <p:cSldViewPr>
      <p:cViewPr varScale="1">
        <p:scale>
          <a:sx n="89" d="100"/>
          <a:sy n="89" d="100"/>
        </p:scale>
        <p:origin x="-1248"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BCFE8D-7160-407C-A4F2-9FDCE81600A9}" type="datetimeFigureOut">
              <a:rPr lang="en-US" smtClean="0"/>
              <a:t>5/16/2014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4AB4B-5AC3-4AA1-BF68-AF266499BFEF}" type="slidenum">
              <a:rPr lang="en-US" smtClean="0"/>
              <a:t>‹#›</a:t>
            </a:fld>
            <a:endParaRPr lang="en-US"/>
          </a:p>
        </p:txBody>
      </p:sp>
    </p:spTree>
    <p:extLst>
      <p:ext uri="{BB962C8B-B14F-4D97-AF65-F5344CB8AC3E}">
        <p14:creationId xmlns:p14="http://schemas.microsoft.com/office/powerpoint/2010/main" val="341095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ea typeface="+mn-ea"/>
                <a:cs typeface="+mn-cs"/>
              </a:rPr>
              <a:t>The high-energy </a:t>
            </a:r>
            <a:r>
              <a:rPr lang="en-US" dirty="0" err="1">
                <a:ea typeface="+mn-ea"/>
                <a:cs typeface="+mn-cs"/>
              </a:rPr>
              <a:t>Xe</a:t>
            </a:r>
            <a:r>
              <a:rPr lang="en-US" dirty="0">
                <a:ea typeface="+mn-ea"/>
                <a:cs typeface="+mn-cs"/>
              </a:rPr>
              <a:t> Ion Beam irradiation experiment is </a:t>
            </a:r>
            <a:r>
              <a:rPr lang="en-US" dirty="0" smtClean="0">
                <a:ea typeface="+mn-ea"/>
                <a:cs typeface="+mn-cs"/>
              </a:rPr>
              <a:t>described </a:t>
            </a:r>
            <a:r>
              <a:rPr lang="en-US" dirty="0">
                <a:ea typeface="+mn-ea"/>
                <a:cs typeface="+mn-cs"/>
              </a:rPr>
              <a:t>here.</a:t>
            </a:r>
          </a:p>
          <a:p>
            <a:pPr lvl="0"/>
            <a:r>
              <a:rPr lang="en-US" dirty="0" smtClean="0">
                <a:ea typeface="+mn-ea"/>
                <a:cs typeface="+mn-cs"/>
              </a:rPr>
              <a:t>The </a:t>
            </a:r>
            <a:r>
              <a:rPr lang="en-US" dirty="0">
                <a:ea typeface="+mn-ea"/>
                <a:cs typeface="+mn-cs"/>
              </a:rPr>
              <a:t>beam profile was measured by a Quadruple Wire Scanner, and it was controlled by the Magnetic Quadruple. </a:t>
            </a:r>
          </a:p>
          <a:p>
            <a:pPr lvl="0"/>
            <a:r>
              <a:rPr lang="en-US" dirty="0">
                <a:ea typeface="+mn-ea"/>
                <a:cs typeface="+mn-cs"/>
              </a:rPr>
              <a:t>Then we </a:t>
            </a:r>
            <a:r>
              <a:rPr lang="en-US" dirty="0" smtClean="0">
                <a:ea typeface="+mn-ea"/>
                <a:cs typeface="+mn-cs"/>
              </a:rPr>
              <a:t>adjust </a:t>
            </a:r>
            <a:r>
              <a:rPr lang="en-US" dirty="0">
                <a:ea typeface="+mn-ea"/>
                <a:cs typeface="+mn-cs"/>
              </a:rPr>
              <a:t>the beam profile to attain the various dose </a:t>
            </a:r>
            <a:r>
              <a:rPr lang="en-US" dirty="0" smtClean="0">
                <a:ea typeface="+mn-ea"/>
                <a:cs typeface="+mn-cs"/>
              </a:rPr>
              <a:t>range we were aiming for: </a:t>
            </a:r>
            <a:r>
              <a:rPr lang="en-US" dirty="0">
                <a:ea typeface="+mn-ea"/>
                <a:cs typeface="+mn-cs"/>
              </a:rPr>
              <a:t>high dose with high dose rate, medium dose with medium dose rate, and low dose with low dose rate. </a:t>
            </a:r>
          </a:p>
          <a:p>
            <a:pPr lvl="0"/>
            <a:r>
              <a:rPr lang="en-US" dirty="0">
                <a:ea typeface="+mn-ea"/>
                <a:cs typeface="+mn-cs"/>
              </a:rPr>
              <a:t>Here is the question: what is the dose rate for a Light Water Reactor, </a:t>
            </a:r>
            <a:r>
              <a:rPr lang="en-US" dirty="0" smtClean="0">
                <a:ea typeface="+mn-ea"/>
                <a:cs typeface="+mn-cs"/>
              </a:rPr>
              <a:t>an </a:t>
            </a:r>
            <a:r>
              <a:rPr lang="en-US" dirty="0">
                <a:ea typeface="+mn-ea"/>
                <a:cs typeface="+mn-cs"/>
              </a:rPr>
              <a:t>LWR? Where is it in the beam profile? We want to study the materials staying in reactor for years. The ion irradiation is the most efficient way to study the irradiation damage for the materials. About </a:t>
            </a:r>
            <a:r>
              <a:rPr lang="en-US" dirty="0" smtClean="0">
                <a:ea typeface="+mn-ea"/>
                <a:cs typeface="+mn-cs"/>
              </a:rPr>
              <a:t>3000 </a:t>
            </a:r>
            <a:r>
              <a:rPr lang="en-US" dirty="0">
                <a:ea typeface="+mn-ea"/>
                <a:cs typeface="+mn-cs"/>
              </a:rPr>
              <a:t>times more efficient!</a:t>
            </a:r>
          </a:p>
          <a:p>
            <a:pPr lvl="0"/>
            <a:r>
              <a:rPr lang="en-US" dirty="0">
                <a:ea typeface="+mn-ea"/>
                <a:cs typeface="+mn-cs"/>
              </a:rPr>
              <a:t>After adjustment, we inserted our sample stage in a position where beam will hit. Then we opened the shutter and let the beam hit the aperture. We are using the aperture to control the beam size to get the 10mm diameter beam. All 19 samples of different fuel materials were irradiated by ONE SINGLE ION BEAM</a:t>
            </a:r>
          </a:p>
          <a:p>
            <a:pPr lvl="0"/>
            <a:r>
              <a:rPr lang="en-US" dirty="0" smtClean="0">
                <a:ea typeface="+mn-ea"/>
                <a:cs typeface="+mn-cs"/>
              </a:rPr>
              <a:t>Finally, </a:t>
            </a:r>
            <a:r>
              <a:rPr lang="en-US" dirty="0">
                <a:ea typeface="+mn-ea"/>
                <a:cs typeface="+mn-cs"/>
              </a:rPr>
              <a:t>our samples were </a:t>
            </a:r>
            <a:r>
              <a:rPr lang="en-US" dirty="0" smtClean="0">
                <a:ea typeface="+mn-ea"/>
                <a:cs typeface="+mn-cs"/>
              </a:rPr>
              <a:t>irradiated to </a:t>
            </a:r>
            <a:r>
              <a:rPr lang="en-US" dirty="0">
                <a:ea typeface="+mn-ea"/>
                <a:cs typeface="+mn-cs"/>
              </a:rPr>
              <a:t>different dose with different dose rate. Each one of </a:t>
            </a:r>
            <a:r>
              <a:rPr lang="en-US" dirty="0" smtClean="0">
                <a:ea typeface="+mn-ea"/>
                <a:cs typeface="+mn-cs"/>
              </a:rPr>
              <a:t>the samples </a:t>
            </a:r>
            <a:r>
              <a:rPr lang="en-US" dirty="0">
                <a:ea typeface="+mn-ea"/>
                <a:cs typeface="+mn-cs"/>
              </a:rPr>
              <a:t>get a great amount of dose per day, even the one in the outer ring of low dose get 10s of </a:t>
            </a:r>
            <a:r>
              <a:rPr lang="en-US" dirty="0" err="1">
                <a:ea typeface="+mn-ea"/>
                <a:cs typeface="+mn-cs"/>
              </a:rPr>
              <a:t>dpa</a:t>
            </a:r>
            <a:r>
              <a:rPr lang="en-US" dirty="0">
                <a:ea typeface="+mn-ea"/>
                <a:cs typeface="+mn-cs"/>
              </a:rPr>
              <a:t> per day.</a:t>
            </a:r>
          </a:p>
          <a:p>
            <a:endParaRPr lang="en-US" dirty="0"/>
          </a:p>
        </p:txBody>
      </p:sp>
      <p:sp>
        <p:nvSpPr>
          <p:cNvPr id="4" name="Slide Number Placeholder 3"/>
          <p:cNvSpPr>
            <a:spLocks noGrp="1"/>
          </p:cNvSpPr>
          <p:nvPr>
            <p:ph type="sldNum" sz="quarter" idx="10"/>
          </p:nvPr>
        </p:nvSpPr>
        <p:spPr/>
        <p:txBody>
          <a:bodyPr/>
          <a:lstStyle/>
          <a:p>
            <a:fld id="{9E05D011-804C-4143-9D83-5A0C08412821}" type="slidenum">
              <a:rPr lang="en-US" smtClean="0"/>
              <a:pPr/>
              <a:t>2</a:t>
            </a:fld>
            <a:endParaRPr lang="en-US"/>
          </a:p>
        </p:txBody>
      </p:sp>
    </p:spTree>
    <p:extLst>
      <p:ext uri="{BB962C8B-B14F-4D97-AF65-F5344CB8AC3E}">
        <p14:creationId xmlns:p14="http://schemas.microsoft.com/office/powerpoint/2010/main" val="145386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dirty="0">
                <a:ea typeface="+mn-ea"/>
                <a:cs typeface="+mn-cs"/>
              </a:rPr>
              <a:t>With the ion-irradiated specimens, we have used the state-of-the-art technique, the synchrotron radiation technique to study the irradiation damage.</a:t>
            </a:r>
          </a:p>
          <a:p>
            <a:pPr>
              <a:defRPr/>
            </a:pPr>
            <a:r>
              <a:rPr lang="en-US" dirty="0">
                <a:ea typeface="+mn-ea"/>
                <a:cs typeface="+mn-cs"/>
              </a:rPr>
              <a:t>The next </a:t>
            </a:r>
            <a:r>
              <a:rPr lang="en-US" dirty="0" smtClean="0">
                <a:ea typeface="+mn-ea"/>
                <a:cs typeface="+mn-cs"/>
              </a:rPr>
              <a:t>two </a:t>
            </a:r>
            <a:r>
              <a:rPr lang="en-US" dirty="0">
                <a:ea typeface="+mn-ea"/>
                <a:cs typeface="+mn-cs"/>
              </a:rPr>
              <a:t>slides </a:t>
            </a:r>
            <a:r>
              <a:rPr lang="en-US" dirty="0" smtClean="0">
                <a:ea typeface="+mn-ea"/>
                <a:cs typeface="+mn-cs"/>
              </a:rPr>
              <a:t>describe </a:t>
            </a:r>
            <a:r>
              <a:rPr lang="en-US" dirty="0">
                <a:ea typeface="+mn-ea"/>
                <a:cs typeface="+mn-cs"/>
              </a:rPr>
              <a:t>some examples of the experiments for using synchrotron X-ray to analyze </a:t>
            </a:r>
            <a:r>
              <a:rPr lang="en-US" dirty="0" smtClean="0">
                <a:ea typeface="+mn-ea"/>
                <a:cs typeface="+mn-cs"/>
              </a:rPr>
              <a:t>irradiation effects in nuclear fuel and cladding materials.</a:t>
            </a:r>
            <a:endParaRPr lang="en-US" dirty="0">
              <a:ea typeface="+mn-ea"/>
              <a:cs typeface="+mn-cs"/>
            </a:endParaRPr>
          </a:p>
          <a:p>
            <a:pPr>
              <a:defRPr/>
            </a:pPr>
            <a:r>
              <a:rPr lang="en-US" dirty="0">
                <a:ea typeface="+mn-ea"/>
                <a:cs typeface="+mn-cs"/>
              </a:rPr>
              <a:t>Our U-10Mo Metallic Alloy Fuel samples have been ion-irradiated </a:t>
            </a:r>
            <a:r>
              <a:rPr lang="en-US" dirty="0" smtClean="0">
                <a:ea typeface="+mn-ea"/>
                <a:cs typeface="+mn-cs"/>
              </a:rPr>
              <a:t>(with </a:t>
            </a:r>
            <a:r>
              <a:rPr lang="en-US" dirty="0" err="1" smtClean="0">
                <a:ea typeface="+mn-ea"/>
                <a:cs typeface="+mn-cs"/>
              </a:rPr>
              <a:t>Xe</a:t>
            </a:r>
            <a:r>
              <a:rPr lang="en-US" dirty="0" smtClean="0">
                <a:ea typeface="+mn-ea"/>
                <a:cs typeface="+mn-cs"/>
              </a:rPr>
              <a:t>) at </a:t>
            </a:r>
            <a:r>
              <a:rPr lang="en-US" dirty="0">
                <a:ea typeface="+mn-ea"/>
                <a:cs typeface="+mn-cs"/>
              </a:rPr>
              <a:t>ATLAS, shown in last slide. We would like to </a:t>
            </a:r>
            <a:r>
              <a:rPr lang="en-US" dirty="0" smtClean="0">
                <a:ea typeface="+mn-ea"/>
                <a:cs typeface="+mn-cs"/>
              </a:rPr>
              <a:t>probe the </a:t>
            </a:r>
            <a:r>
              <a:rPr lang="en-US" dirty="0">
                <a:ea typeface="+mn-ea"/>
                <a:cs typeface="+mn-cs"/>
              </a:rPr>
              <a:t>damage region experimentally and </a:t>
            </a:r>
            <a:r>
              <a:rPr lang="en-US" dirty="0" smtClean="0">
                <a:ea typeface="+mn-ea"/>
                <a:cs typeface="+mn-cs"/>
              </a:rPr>
              <a:t>computationally as well. </a:t>
            </a:r>
            <a:endParaRPr lang="en-US" dirty="0">
              <a:ea typeface="+mn-ea"/>
              <a:cs typeface="+mn-cs"/>
            </a:endParaRPr>
          </a:p>
          <a:p>
            <a:pPr>
              <a:defRPr/>
            </a:pPr>
            <a:r>
              <a:rPr lang="en-US" dirty="0">
                <a:ea typeface="+mn-ea"/>
                <a:cs typeface="+mn-cs"/>
              </a:rPr>
              <a:t>One of the limitations for using ion irradiation to </a:t>
            </a:r>
            <a:r>
              <a:rPr lang="en-US" dirty="0" smtClean="0">
                <a:ea typeface="+mn-ea"/>
                <a:cs typeface="+mn-cs"/>
              </a:rPr>
              <a:t>study irradiation effects in materials is the range </a:t>
            </a:r>
            <a:r>
              <a:rPr lang="en-US" dirty="0">
                <a:ea typeface="+mn-ea"/>
                <a:cs typeface="+mn-cs"/>
              </a:rPr>
              <a:t>of ion damage, usually within </a:t>
            </a:r>
            <a:r>
              <a:rPr lang="en-US" dirty="0" smtClean="0">
                <a:ea typeface="+mn-ea"/>
                <a:cs typeface="+mn-cs"/>
              </a:rPr>
              <a:t>several microns</a:t>
            </a:r>
            <a:r>
              <a:rPr lang="en-US" dirty="0">
                <a:ea typeface="+mn-ea"/>
                <a:cs typeface="+mn-cs"/>
              </a:rPr>
              <a:t>. We need a technique with sub-micron probe size and high flux with 3D </a:t>
            </a:r>
            <a:r>
              <a:rPr lang="en-US" dirty="0" smtClean="0">
                <a:ea typeface="+mn-ea"/>
                <a:cs typeface="+mn-cs"/>
              </a:rPr>
              <a:t>mapping. These </a:t>
            </a:r>
            <a:r>
              <a:rPr lang="en-US" dirty="0">
                <a:ea typeface="+mn-ea"/>
                <a:cs typeface="+mn-cs"/>
              </a:rPr>
              <a:t>are necessary to analyze the ion damage in </a:t>
            </a:r>
            <a:r>
              <a:rPr lang="en-US" dirty="0" smtClean="0">
                <a:ea typeface="+mn-ea"/>
                <a:cs typeface="+mn-cs"/>
              </a:rPr>
              <a:t>such a small </a:t>
            </a:r>
            <a:r>
              <a:rPr lang="en-US" dirty="0">
                <a:ea typeface="+mn-ea"/>
                <a:cs typeface="+mn-cs"/>
              </a:rPr>
              <a:t>region.</a:t>
            </a:r>
          </a:p>
          <a:p>
            <a:pPr>
              <a:defRPr/>
            </a:pPr>
            <a:r>
              <a:rPr lang="en-US" dirty="0">
                <a:ea typeface="+mn-ea"/>
                <a:cs typeface="+mn-cs"/>
              </a:rPr>
              <a:t>Where can we get this probe? </a:t>
            </a:r>
            <a:r>
              <a:rPr lang="en-US" dirty="0" smtClean="0">
                <a:ea typeface="+mn-ea"/>
                <a:cs typeface="+mn-cs"/>
              </a:rPr>
              <a:t>At sector 34 of the APS. </a:t>
            </a:r>
            <a:r>
              <a:rPr lang="en-US" dirty="0">
                <a:ea typeface="+mn-ea"/>
                <a:cs typeface="+mn-cs"/>
              </a:rPr>
              <a:t>No where in the world except APS can provide a high-flux X-ray with 3D mapping and sub-micron resolutions. This is also called micro-diffraction. The beam size is 0.5 micron. </a:t>
            </a:r>
            <a:r>
              <a:rPr lang="en-US" dirty="0" smtClean="0">
                <a:ea typeface="+mn-ea"/>
                <a:cs typeface="+mn-cs"/>
              </a:rPr>
              <a:t>From </a:t>
            </a:r>
            <a:r>
              <a:rPr lang="en-US" dirty="0">
                <a:ea typeface="+mn-ea"/>
                <a:cs typeface="+mn-cs"/>
              </a:rPr>
              <a:t>the micro X-ray diffraction pattern (the color picture), we can directly probe into the region </a:t>
            </a:r>
            <a:r>
              <a:rPr lang="en-US" dirty="0" smtClean="0">
                <a:ea typeface="+mn-ea"/>
                <a:cs typeface="+mn-cs"/>
              </a:rPr>
              <a:t>modified</a:t>
            </a:r>
            <a:r>
              <a:rPr lang="en-US" baseline="0" dirty="0" smtClean="0">
                <a:ea typeface="+mn-ea"/>
                <a:cs typeface="+mn-cs"/>
              </a:rPr>
              <a:t> by</a:t>
            </a:r>
            <a:r>
              <a:rPr lang="en-US" dirty="0" smtClean="0">
                <a:ea typeface="+mn-ea"/>
                <a:cs typeface="+mn-cs"/>
              </a:rPr>
              <a:t> </a:t>
            </a:r>
            <a:r>
              <a:rPr lang="en-US" dirty="0">
                <a:ea typeface="+mn-ea"/>
                <a:cs typeface="+mn-cs"/>
              </a:rPr>
              <a:t>ion damage, from either peak broadening or lattice strain. </a:t>
            </a:r>
            <a:r>
              <a:rPr lang="en-US" dirty="0" smtClean="0">
                <a:ea typeface="+mn-ea"/>
                <a:cs typeface="+mn-cs"/>
              </a:rPr>
              <a:t>These information provide key insights to the understanding of the irradiation induced fuel swelling. The results also provide direct </a:t>
            </a:r>
            <a:r>
              <a:rPr lang="en-US" dirty="0">
                <a:ea typeface="+mn-ea"/>
                <a:cs typeface="+mn-cs"/>
              </a:rPr>
              <a:t>proof </a:t>
            </a:r>
            <a:r>
              <a:rPr lang="en-US" dirty="0" smtClean="0">
                <a:ea typeface="+mn-ea"/>
                <a:cs typeface="+mn-cs"/>
              </a:rPr>
              <a:t>of </a:t>
            </a:r>
            <a:r>
              <a:rPr lang="en-US" dirty="0">
                <a:ea typeface="+mn-ea"/>
                <a:cs typeface="+mn-cs"/>
              </a:rPr>
              <a:t>our simulation. </a:t>
            </a:r>
            <a:r>
              <a:rPr lang="en-US" dirty="0" smtClean="0">
                <a:ea typeface="+mn-ea"/>
                <a:cs typeface="+mn-cs"/>
              </a:rPr>
              <a:t>(Lower right </a:t>
            </a:r>
            <a:r>
              <a:rPr lang="en-US" dirty="0" err="1" smtClean="0">
                <a:ea typeface="+mn-ea"/>
                <a:cs typeface="+mn-cs"/>
              </a:rPr>
              <a:t>sigures</a:t>
            </a:r>
            <a:r>
              <a:rPr lang="en-US" dirty="0" smtClean="0">
                <a:ea typeface="+mn-ea"/>
                <a:cs typeface="+mn-cs"/>
              </a:rPr>
              <a:t>)</a:t>
            </a:r>
            <a:endParaRPr lang="en-US" dirty="0">
              <a:ea typeface="+mn-ea"/>
              <a:cs typeface="+mn-cs"/>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5892" indent="-283035" eaLnBrk="0" hangingPunct="0">
              <a:defRPr sz="2400">
                <a:solidFill>
                  <a:schemeClr val="tx1"/>
                </a:solidFill>
                <a:latin typeface="Arial" charset="0"/>
                <a:ea typeface="ＭＳ Ｐゴシック" charset="0"/>
              </a:defRPr>
            </a:lvl2pPr>
            <a:lvl3pPr marL="1132142" indent="-226428" eaLnBrk="0" hangingPunct="0">
              <a:defRPr sz="2400">
                <a:solidFill>
                  <a:schemeClr val="tx1"/>
                </a:solidFill>
                <a:latin typeface="Arial" charset="0"/>
                <a:ea typeface="ＭＳ Ｐゴシック" charset="0"/>
              </a:defRPr>
            </a:lvl3pPr>
            <a:lvl4pPr marL="1584998" indent="-226428" eaLnBrk="0" hangingPunct="0">
              <a:defRPr sz="2400">
                <a:solidFill>
                  <a:schemeClr val="tx1"/>
                </a:solidFill>
                <a:latin typeface="Arial" charset="0"/>
                <a:ea typeface="ＭＳ Ｐゴシック" charset="0"/>
              </a:defRPr>
            </a:lvl4pPr>
            <a:lvl5pPr marL="2037855" indent="-226428" eaLnBrk="0" hangingPunct="0">
              <a:defRPr sz="2400">
                <a:solidFill>
                  <a:schemeClr val="tx1"/>
                </a:solidFill>
                <a:latin typeface="Arial" charset="0"/>
                <a:ea typeface="ＭＳ Ｐゴシック" charset="0"/>
              </a:defRPr>
            </a:lvl5pPr>
            <a:lvl6pPr marL="2490711" indent="-226428" eaLnBrk="0" fontAlgn="base" hangingPunct="0">
              <a:spcBef>
                <a:spcPct val="0"/>
              </a:spcBef>
              <a:spcAft>
                <a:spcPct val="0"/>
              </a:spcAft>
              <a:defRPr sz="2400">
                <a:solidFill>
                  <a:schemeClr val="tx1"/>
                </a:solidFill>
                <a:latin typeface="Arial" charset="0"/>
                <a:ea typeface="ＭＳ Ｐゴシック" charset="0"/>
              </a:defRPr>
            </a:lvl6pPr>
            <a:lvl7pPr marL="2943568" indent="-226428" eaLnBrk="0" fontAlgn="base" hangingPunct="0">
              <a:spcBef>
                <a:spcPct val="0"/>
              </a:spcBef>
              <a:spcAft>
                <a:spcPct val="0"/>
              </a:spcAft>
              <a:defRPr sz="2400">
                <a:solidFill>
                  <a:schemeClr val="tx1"/>
                </a:solidFill>
                <a:latin typeface="Arial" charset="0"/>
                <a:ea typeface="ＭＳ Ｐゴシック" charset="0"/>
              </a:defRPr>
            </a:lvl7pPr>
            <a:lvl8pPr marL="3396425" indent="-226428" eaLnBrk="0" fontAlgn="base" hangingPunct="0">
              <a:spcBef>
                <a:spcPct val="0"/>
              </a:spcBef>
              <a:spcAft>
                <a:spcPct val="0"/>
              </a:spcAft>
              <a:defRPr sz="2400">
                <a:solidFill>
                  <a:schemeClr val="tx1"/>
                </a:solidFill>
                <a:latin typeface="Arial" charset="0"/>
                <a:ea typeface="ＭＳ Ｐゴシック" charset="0"/>
              </a:defRPr>
            </a:lvl8pPr>
            <a:lvl9pPr marL="3849281" indent="-22642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FAD789-8DCE-8C43-94E1-01BCC4CFBDE9}" type="slidenum">
              <a:rPr lang="en-US" sz="1200">
                <a:latin typeface="Calibri" charset="0"/>
              </a:rPr>
              <a:pPr eaLnBrk="1" hangingPunct="1"/>
              <a:t>3</a:t>
            </a:fld>
            <a:endParaRPr lang="en-US" sz="1200"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irradiated nuclear cladding materials,</a:t>
            </a:r>
            <a:r>
              <a:rPr lang="en-US" baseline="0" dirty="0" smtClean="0"/>
              <a:t> specifically, HT-9, a fast reactor cladding, with iron self-ion irradiation at ATLAS. The objective of the experiment is to investigate the irradiation induced hardening in this material. After the ATLAS irradiation, we performed in-situ tensile experiment at the APS, sector 1-ID, with high energy X-ray. The figure on the top right gives a schematic of the irradiation dose delivered to the specimens. The damage region is about 8 micron into the irradiated surface. We measured the diffraction peak broadening and lattice strain of the damaged region and compared with those of the un-irradiated region (figures on the bottom right). It is evident that dislocation density in the ion irradiation damaged region was much higher than un-irradiated region before loading. Dislocation density increased systematically with increased load for the un-irradiated region while the dislocation density of the irradiated region stayed nearly un-changed which is a reflection of the effect of hardening. At necking, the bulk (un-irradiated region) dislocation density reached the level of dislocation density of the irradiated region. Lattice strain was also observed to increase systematically in the bulk region upon loading while it stayed nearly un-changed for the irradiated region. This is another reflection of the effect of irradiation hardening.</a:t>
            </a:r>
            <a:endParaRPr lang="en-US" dirty="0"/>
          </a:p>
        </p:txBody>
      </p:sp>
      <p:sp>
        <p:nvSpPr>
          <p:cNvPr id="4" name="Slide Number Placeholder 3"/>
          <p:cNvSpPr>
            <a:spLocks noGrp="1"/>
          </p:cNvSpPr>
          <p:nvPr>
            <p:ph type="sldNum" sz="quarter" idx="10"/>
          </p:nvPr>
        </p:nvSpPr>
        <p:spPr/>
        <p:txBody>
          <a:bodyPr/>
          <a:lstStyle/>
          <a:p>
            <a:fld id="{FC54AB4B-5AC3-4AA1-BF68-AF266499BFEF}"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8" descr="Header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Footer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00850"/>
            <a:ext cx="9144000"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oe_blac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4963" y="6456363"/>
            <a:ext cx="960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90600" y="4495800"/>
            <a:ext cx="6400800" cy="1752600"/>
          </a:xfrm>
        </p:spPr>
        <p:txBody>
          <a:bodyPr anchor="b"/>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8"/>
          <p:cNvSpPr>
            <a:spLocks noGrp="1"/>
          </p:cNvSpPr>
          <p:nvPr>
            <p:ph type="title"/>
          </p:nvPr>
        </p:nvSpPr>
        <p:spPr>
          <a:xfrm>
            <a:off x="990600" y="1676400"/>
            <a:ext cx="7696200" cy="1752600"/>
          </a:xfrm>
        </p:spPr>
        <p:txBody>
          <a:bodyPr anchor="t">
            <a:normAutofit/>
          </a:bodyPr>
          <a:lstStyle>
            <a:lvl1pPr algn="l">
              <a:defRPr sz="3000"/>
            </a:lvl1pPr>
          </a:lstStyle>
          <a:p>
            <a:r>
              <a:rPr lang="en-US" smtClean="0"/>
              <a:t>Click to edit Master title style</a:t>
            </a:r>
            <a:endParaRPr lang="en-US" dirty="0"/>
          </a:p>
        </p:txBody>
      </p:sp>
    </p:spTree>
    <p:extLst>
      <p:ext uri="{BB962C8B-B14F-4D97-AF65-F5344CB8AC3E}">
        <p14:creationId xmlns:p14="http://schemas.microsoft.com/office/powerpoint/2010/main" val="135576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1" descr="SlideFooter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SlideHeader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1" charset="-128"/>
              </a:defRPr>
            </a:lvl1pPr>
          </a:lstStyle>
          <a:p>
            <a:pPr defTabSz="457200" fontAlgn="base">
              <a:spcBef>
                <a:spcPct val="0"/>
              </a:spcBef>
              <a:spcAft>
                <a:spcPct val="0"/>
              </a:spcAft>
              <a:defRPr/>
            </a:pPr>
            <a:fld id="{DFAD6815-F481-488E-8EA9-51BB882767F5}" type="datetime1">
              <a:rPr lang="en-US">
                <a:solidFill>
                  <a:srgbClr val="7F7F7F"/>
                </a:solidFill>
              </a:rPr>
              <a:pPr defTabSz="457200" fontAlgn="base">
                <a:spcBef>
                  <a:spcPct val="0"/>
                </a:spcBef>
                <a:spcAft>
                  <a:spcPct val="0"/>
                </a:spcAft>
                <a:defRPr/>
              </a:pPr>
              <a:t>5/16/2014</a:t>
            </a:fld>
            <a:endParaRPr lang="en-US">
              <a:solidFill>
                <a:srgbClr val="7F7F7F"/>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pitchFamily="34" charset="0"/>
                <a:ea typeface="ＭＳ Ｐゴシック" pitchFamily="1" charset="-128"/>
              </a:defRPr>
            </a:lvl1pPr>
          </a:lstStyle>
          <a:p>
            <a:pPr defTabSz="457200" fontAlgn="base">
              <a:spcBef>
                <a:spcPct val="0"/>
              </a:spcBef>
              <a:spcAft>
                <a:spcPct val="0"/>
              </a:spcAft>
              <a:defRPr/>
            </a:pPr>
            <a:r>
              <a:rPr lang="en-US">
                <a:solidFill>
                  <a:srgbClr val="7F7F7F"/>
                </a:solidFill>
              </a:rPr>
              <a:t>XMAT</a:t>
            </a:r>
          </a:p>
        </p:txBody>
      </p:sp>
      <p:sp>
        <p:nvSpPr>
          <p:cNvPr id="8" name="Slide Number Placeholder 5"/>
          <p:cNvSpPr>
            <a:spLocks noGrp="1"/>
          </p:cNvSpPr>
          <p:nvPr>
            <p:ph type="sldNum" sz="quarter" idx="12"/>
          </p:nvPr>
        </p:nvSpPr>
        <p:spPr/>
        <p:txBody>
          <a:bodyPr/>
          <a:lstStyle>
            <a:lvl1pPr>
              <a:defRPr/>
            </a:lvl1pPr>
          </a:lstStyle>
          <a:p>
            <a:pPr>
              <a:defRPr/>
            </a:pPr>
            <a:fld id="{B00419E3-BA9D-48B1-8CEF-2F967B670DB3}" type="slidenum">
              <a:rPr lang="en-US"/>
              <a:pPr>
                <a:defRPr/>
              </a:pPr>
              <a:t>‹#›</a:t>
            </a:fld>
            <a:endParaRPr lang="en-US"/>
          </a:p>
        </p:txBody>
      </p:sp>
    </p:spTree>
    <p:extLst>
      <p:ext uri="{BB962C8B-B14F-4D97-AF65-F5344CB8AC3E}">
        <p14:creationId xmlns:p14="http://schemas.microsoft.com/office/powerpoint/2010/main" val="2587506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1" charset="-128"/>
              </a:defRPr>
            </a:lvl1pPr>
          </a:lstStyle>
          <a:p>
            <a:pPr defTabSz="457200" fontAlgn="base">
              <a:spcBef>
                <a:spcPct val="0"/>
              </a:spcBef>
              <a:spcAft>
                <a:spcPct val="0"/>
              </a:spcAft>
              <a:defRPr/>
            </a:pPr>
            <a:fld id="{8209D2D0-3E53-495E-970F-86204AF69961}" type="datetime1">
              <a:rPr lang="en-US">
                <a:solidFill>
                  <a:srgbClr val="7F7F7F"/>
                </a:solidFill>
              </a:rPr>
              <a:pPr defTabSz="457200" fontAlgn="base">
                <a:spcBef>
                  <a:spcPct val="0"/>
                </a:spcBef>
                <a:spcAft>
                  <a:spcPct val="0"/>
                </a:spcAft>
                <a:defRPr/>
              </a:pPr>
              <a:t>5/16/2014</a:t>
            </a:fld>
            <a:endParaRPr lang="en-US">
              <a:solidFill>
                <a:srgbClr val="7F7F7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pitchFamily="34" charset="0"/>
                <a:ea typeface="ＭＳ Ｐゴシック" pitchFamily="1" charset="-128"/>
              </a:defRPr>
            </a:lvl1pPr>
          </a:lstStyle>
          <a:p>
            <a:pPr defTabSz="457200" fontAlgn="base">
              <a:spcBef>
                <a:spcPct val="0"/>
              </a:spcBef>
              <a:spcAft>
                <a:spcPct val="0"/>
              </a:spcAft>
              <a:defRPr/>
            </a:pPr>
            <a:r>
              <a:rPr lang="en-US">
                <a:solidFill>
                  <a:srgbClr val="7F7F7F"/>
                </a:solidFill>
              </a:rPr>
              <a:t>XMAT</a:t>
            </a:r>
          </a:p>
        </p:txBody>
      </p:sp>
      <p:sp>
        <p:nvSpPr>
          <p:cNvPr id="6" name="Slide Number Placeholder 5"/>
          <p:cNvSpPr>
            <a:spLocks noGrp="1"/>
          </p:cNvSpPr>
          <p:nvPr>
            <p:ph type="sldNum" sz="quarter" idx="12"/>
          </p:nvPr>
        </p:nvSpPr>
        <p:spPr/>
        <p:txBody>
          <a:bodyPr/>
          <a:lstStyle>
            <a:lvl1pPr>
              <a:defRPr/>
            </a:lvl1pPr>
          </a:lstStyle>
          <a:p>
            <a:pPr>
              <a:defRPr/>
            </a:pPr>
            <a:fld id="{1072404E-C075-4964-8B4A-960627EBAE44}" type="slidenum">
              <a:rPr lang="en-US"/>
              <a:pPr>
                <a:defRPr/>
              </a:pPr>
              <a:t>‹#›</a:t>
            </a:fld>
            <a:endParaRPr lang="en-US"/>
          </a:p>
        </p:txBody>
      </p:sp>
    </p:spTree>
    <p:extLst>
      <p:ext uri="{BB962C8B-B14F-4D97-AF65-F5344CB8AC3E}">
        <p14:creationId xmlns:p14="http://schemas.microsoft.com/office/powerpoint/2010/main" val="14500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1" charset="-128"/>
              </a:defRPr>
            </a:lvl1pPr>
          </a:lstStyle>
          <a:p>
            <a:pPr defTabSz="457200" fontAlgn="base">
              <a:spcBef>
                <a:spcPct val="0"/>
              </a:spcBef>
              <a:spcAft>
                <a:spcPct val="0"/>
              </a:spcAft>
              <a:defRPr/>
            </a:pPr>
            <a:fld id="{0B32A65F-8008-41FB-8D79-9D0690A00AA6}" type="datetime1">
              <a:rPr lang="en-US">
                <a:solidFill>
                  <a:srgbClr val="7F7F7F"/>
                </a:solidFill>
              </a:rPr>
              <a:pPr defTabSz="457200" fontAlgn="base">
                <a:spcBef>
                  <a:spcPct val="0"/>
                </a:spcBef>
                <a:spcAft>
                  <a:spcPct val="0"/>
                </a:spcAft>
                <a:defRPr/>
              </a:pPr>
              <a:t>5/16/2014</a:t>
            </a:fld>
            <a:endParaRPr lang="en-US">
              <a:solidFill>
                <a:srgbClr val="7F7F7F"/>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pitchFamily="34" charset="0"/>
                <a:ea typeface="ＭＳ Ｐゴシック" pitchFamily="1" charset="-128"/>
              </a:defRPr>
            </a:lvl1pPr>
          </a:lstStyle>
          <a:p>
            <a:pPr defTabSz="457200" fontAlgn="base">
              <a:spcBef>
                <a:spcPct val="0"/>
              </a:spcBef>
              <a:spcAft>
                <a:spcPct val="0"/>
              </a:spcAft>
              <a:defRPr/>
            </a:pPr>
            <a:r>
              <a:rPr lang="en-US">
                <a:solidFill>
                  <a:srgbClr val="7F7F7F"/>
                </a:solidFill>
              </a:rPr>
              <a:t>XMAT</a:t>
            </a:r>
          </a:p>
        </p:txBody>
      </p:sp>
      <p:sp>
        <p:nvSpPr>
          <p:cNvPr id="7" name="Slide Number Placeholder 6"/>
          <p:cNvSpPr>
            <a:spLocks noGrp="1"/>
          </p:cNvSpPr>
          <p:nvPr>
            <p:ph type="sldNum" sz="quarter" idx="12"/>
          </p:nvPr>
        </p:nvSpPr>
        <p:spPr/>
        <p:txBody>
          <a:bodyPr/>
          <a:lstStyle>
            <a:lvl1pPr>
              <a:defRPr/>
            </a:lvl1pPr>
          </a:lstStyle>
          <a:p>
            <a:pPr>
              <a:defRPr/>
            </a:pPr>
            <a:fld id="{64D2529A-6269-44A4-BDEE-3548D85AFFCD}" type="slidenum">
              <a:rPr lang="en-US"/>
              <a:pPr>
                <a:defRPr/>
              </a:pPr>
              <a:t>‹#›</a:t>
            </a:fld>
            <a:endParaRPr lang="en-US"/>
          </a:p>
        </p:txBody>
      </p:sp>
    </p:spTree>
    <p:extLst>
      <p:ext uri="{BB962C8B-B14F-4D97-AF65-F5344CB8AC3E}">
        <p14:creationId xmlns:p14="http://schemas.microsoft.com/office/powerpoint/2010/main" val="323766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1" charset="-128"/>
              </a:defRPr>
            </a:lvl1pPr>
          </a:lstStyle>
          <a:p>
            <a:pPr defTabSz="457200" fontAlgn="base">
              <a:spcBef>
                <a:spcPct val="0"/>
              </a:spcBef>
              <a:spcAft>
                <a:spcPct val="0"/>
              </a:spcAft>
              <a:defRPr/>
            </a:pPr>
            <a:fld id="{3C5B8BC6-55C0-48AA-985B-99A72DDB0EC7}" type="datetime1">
              <a:rPr lang="en-US">
                <a:solidFill>
                  <a:srgbClr val="7F7F7F"/>
                </a:solidFill>
              </a:rPr>
              <a:pPr defTabSz="457200" fontAlgn="base">
                <a:spcBef>
                  <a:spcPct val="0"/>
                </a:spcBef>
                <a:spcAft>
                  <a:spcPct val="0"/>
                </a:spcAft>
                <a:defRPr/>
              </a:pPr>
              <a:t>5/16/2014</a:t>
            </a:fld>
            <a:endParaRPr lang="en-US">
              <a:solidFill>
                <a:srgbClr val="7F7F7F"/>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pitchFamily="34" charset="0"/>
                <a:ea typeface="ＭＳ Ｐゴシック" pitchFamily="1" charset="-128"/>
              </a:defRPr>
            </a:lvl1pPr>
          </a:lstStyle>
          <a:p>
            <a:pPr defTabSz="457200" fontAlgn="base">
              <a:spcBef>
                <a:spcPct val="0"/>
              </a:spcBef>
              <a:spcAft>
                <a:spcPct val="0"/>
              </a:spcAft>
              <a:defRPr/>
            </a:pPr>
            <a:r>
              <a:rPr lang="en-US">
                <a:solidFill>
                  <a:srgbClr val="7F7F7F"/>
                </a:solidFill>
              </a:rPr>
              <a:t>XMAT</a:t>
            </a:r>
          </a:p>
        </p:txBody>
      </p:sp>
      <p:sp>
        <p:nvSpPr>
          <p:cNvPr id="9" name="Slide Number Placeholder 8"/>
          <p:cNvSpPr>
            <a:spLocks noGrp="1"/>
          </p:cNvSpPr>
          <p:nvPr>
            <p:ph type="sldNum" sz="quarter" idx="12"/>
          </p:nvPr>
        </p:nvSpPr>
        <p:spPr/>
        <p:txBody>
          <a:bodyPr/>
          <a:lstStyle>
            <a:lvl1pPr>
              <a:defRPr/>
            </a:lvl1pPr>
          </a:lstStyle>
          <a:p>
            <a:pPr>
              <a:defRPr/>
            </a:pPr>
            <a:fld id="{A5964E75-7527-4E18-8C23-4CAD5AE856A1}" type="slidenum">
              <a:rPr lang="en-US"/>
              <a:pPr>
                <a:defRPr/>
              </a:pPr>
              <a:t>‹#›</a:t>
            </a:fld>
            <a:endParaRPr lang="en-US"/>
          </a:p>
        </p:txBody>
      </p:sp>
    </p:spTree>
    <p:extLst>
      <p:ext uri="{BB962C8B-B14F-4D97-AF65-F5344CB8AC3E}">
        <p14:creationId xmlns:p14="http://schemas.microsoft.com/office/powerpoint/2010/main" val="367548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1" charset="-128"/>
              </a:defRPr>
            </a:lvl1pPr>
          </a:lstStyle>
          <a:p>
            <a:pPr defTabSz="457200" fontAlgn="base">
              <a:spcBef>
                <a:spcPct val="0"/>
              </a:spcBef>
              <a:spcAft>
                <a:spcPct val="0"/>
              </a:spcAft>
              <a:defRPr/>
            </a:pPr>
            <a:fld id="{5093FB95-F1FB-4A70-BB31-E26F0D5F430D}" type="datetime1">
              <a:rPr lang="en-US">
                <a:solidFill>
                  <a:srgbClr val="7F7F7F"/>
                </a:solidFill>
              </a:rPr>
              <a:pPr defTabSz="457200" fontAlgn="base">
                <a:spcBef>
                  <a:spcPct val="0"/>
                </a:spcBef>
                <a:spcAft>
                  <a:spcPct val="0"/>
                </a:spcAft>
                <a:defRPr/>
              </a:pPr>
              <a:t>5/16/2014</a:t>
            </a:fld>
            <a:endParaRPr lang="en-US">
              <a:solidFill>
                <a:srgbClr val="7F7F7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pitchFamily="34" charset="0"/>
                <a:ea typeface="ＭＳ Ｐゴシック" pitchFamily="1" charset="-128"/>
              </a:defRPr>
            </a:lvl1pPr>
          </a:lstStyle>
          <a:p>
            <a:pPr defTabSz="457200" fontAlgn="base">
              <a:spcBef>
                <a:spcPct val="0"/>
              </a:spcBef>
              <a:spcAft>
                <a:spcPct val="0"/>
              </a:spcAft>
              <a:defRPr/>
            </a:pPr>
            <a:r>
              <a:rPr lang="en-US">
                <a:solidFill>
                  <a:srgbClr val="7F7F7F"/>
                </a:solidFill>
              </a:rPr>
              <a:t>XMAT</a:t>
            </a:r>
          </a:p>
        </p:txBody>
      </p:sp>
      <p:sp>
        <p:nvSpPr>
          <p:cNvPr id="5" name="Slide Number Placeholder 4"/>
          <p:cNvSpPr>
            <a:spLocks noGrp="1"/>
          </p:cNvSpPr>
          <p:nvPr>
            <p:ph type="sldNum" sz="quarter" idx="12"/>
          </p:nvPr>
        </p:nvSpPr>
        <p:spPr/>
        <p:txBody>
          <a:bodyPr/>
          <a:lstStyle>
            <a:lvl1pPr>
              <a:defRPr/>
            </a:lvl1pPr>
          </a:lstStyle>
          <a:p>
            <a:pPr>
              <a:defRPr/>
            </a:pPr>
            <a:fld id="{06D93C17-9DB6-4026-BFEF-6F1A46AC405A}" type="slidenum">
              <a:rPr lang="en-US"/>
              <a:pPr>
                <a:defRPr/>
              </a:pPr>
              <a:t>‹#›</a:t>
            </a:fld>
            <a:endParaRPr lang="en-US"/>
          </a:p>
        </p:txBody>
      </p:sp>
    </p:spTree>
    <p:extLst>
      <p:ext uri="{BB962C8B-B14F-4D97-AF65-F5344CB8AC3E}">
        <p14:creationId xmlns:p14="http://schemas.microsoft.com/office/powerpoint/2010/main" val="2539178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1" charset="-128"/>
              </a:defRPr>
            </a:lvl1pPr>
          </a:lstStyle>
          <a:p>
            <a:pPr defTabSz="457200" fontAlgn="base">
              <a:spcBef>
                <a:spcPct val="0"/>
              </a:spcBef>
              <a:spcAft>
                <a:spcPct val="0"/>
              </a:spcAft>
              <a:defRPr/>
            </a:pPr>
            <a:fld id="{59090AAA-8586-4093-8383-A56119B1C029}" type="datetime1">
              <a:rPr lang="en-US">
                <a:solidFill>
                  <a:srgbClr val="7F7F7F"/>
                </a:solidFill>
              </a:rPr>
              <a:pPr defTabSz="457200" fontAlgn="base">
                <a:spcBef>
                  <a:spcPct val="0"/>
                </a:spcBef>
                <a:spcAft>
                  <a:spcPct val="0"/>
                </a:spcAft>
                <a:defRPr/>
              </a:pPr>
              <a:t>5/16/2014</a:t>
            </a:fld>
            <a:endParaRPr lang="en-US">
              <a:solidFill>
                <a:srgbClr val="7F7F7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pitchFamily="34" charset="0"/>
                <a:ea typeface="ＭＳ Ｐゴシック" pitchFamily="1" charset="-128"/>
              </a:defRPr>
            </a:lvl1pPr>
          </a:lstStyle>
          <a:p>
            <a:pPr defTabSz="457200" fontAlgn="base">
              <a:spcBef>
                <a:spcPct val="0"/>
              </a:spcBef>
              <a:spcAft>
                <a:spcPct val="0"/>
              </a:spcAft>
              <a:defRPr/>
            </a:pPr>
            <a:r>
              <a:rPr lang="en-US">
                <a:solidFill>
                  <a:srgbClr val="7F7F7F"/>
                </a:solidFill>
              </a:rPr>
              <a:t>XMAT</a:t>
            </a:r>
          </a:p>
        </p:txBody>
      </p:sp>
      <p:sp>
        <p:nvSpPr>
          <p:cNvPr id="4" name="Slide Number Placeholder 3"/>
          <p:cNvSpPr>
            <a:spLocks noGrp="1"/>
          </p:cNvSpPr>
          <p:nvPr>
            <p:ph type="sldNum" sz="quarter" idx="12"/>
          </p:nvPr>
        </p:nvSpPr>
        <p:spPr/>
        <p:txBody>
          <a:bodyPr/>
          <a:lstStyle>
            <a:lvl1pPr>
              <a:defRPr/>
            </a:lvl1pPr>
          </a:lstStyle>
          <a:p>
            <a:pPr>
              <a:defRPr/>
            </a:pPr>
            <a:fld id="{EDA74C76-7CC6-4E4F-B13D-4153381CCFFC}" type="slidenum">
              <a:rPr lang="en-US"/>
              <a:pPr>
                <a:defRPr/>
              </a:pPr>
              <a:t>‹#›</a:t>
            </a:fld>
            <a:endParaRPr lang="en-US"/>
          </a:p>
        </p:txBody>
      </p:sp>
    </p:spTree>
    <p:extLst>
      <p:ext uri="{BB962C8B-B14F-4D97-AF65-F5344CB8AC3E}">
        <p14:creationId xmlns:p14="http://schemas.microsoft.com/office/powerpoint/2010/main" val="1313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1" charset="-128"/>
              </a:defRPr>
            </a:lvl1pPr>
          </a:lstStyle>
          <a:p>
            <a:pPr defTabSz="457200" fontAlgn="base">
              <a:spcBef>
                <a:spcPct val="0"/>
              </a:spcBef>
              <a:spcAft>
                <a:spcPct val="0"/>
              </a:spcAft>
              <a:defRPr/>
            </a:pPr>
            <a:fld id="{6BE17B00-7F2D-4217-80FC-6506DB4FFF12}" type="datetime1">
              <a:rPr lang="en-US">
                <a:solidFill>
                  <a:srgbClr val="7F7F7F"/>
                </a:solidFill>
              </a:rPr>
              <a:pPr defTabSz="457200" fontAlgn="base">
                <a:spcBef>
                  <a:spcPct val="0"/>
                </a:spcBef>
                <a:spcAft>
                  <a:spcPct val="0"/>
                </a:spcAft>
                <a:defRPr/>
              </a:pPr>
              <a:t>5/16/2014</a:t>
            </a:fld>
            <a:endParaRPr lang="en-US">
              <a:solidFill>
                <a:srgbClr val="7F7F7F"/>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pitchFamily="34" charset="0"/>
                <a:ea typeface="ＭＳ Ｐゴシック" pitchFamily="1" charset="-128"/>
              </a:defRPr>
            </a:lvl1pPr>
          </a:lstStyle>
          <a:p>
            <a:pPr defTabSz="457200" fontAlgn="base">
              <a:spcBef>
                <a:spcPct val="0"/>
              </a:spcBef>
              <a:spcAft>
                <a:spcPct val="0"/>
              </a:spcAft>
              <a:defRPr/>
            </a:pPr>
            <a:r>
              <a:rPr lang="en-US">
                <a:solidFill>
                  <a:srgbClr val="7F7F7F"/>
                </a:solidFill>
              </a:rPr>
              <a:t>XMAT</a:t>
            </a:r>
          </a:p>
        </p:txBody>
      </p:sp>
      <p:sp>
        <p:nvSpPr>
          <p:cNvPr id="7" name="Slide Number Placeholder 6"/>
          <p:cNvSpPr>
            <a:spLocks noGrp="1"/>
          </p:cNvSpPr>
          <p:nvPr>
            <p:ph type="sldNum" sz="quarter" idx="12"/>
          </p:nvPr>
        </p:nvSpPr>
        <p:spPr/>
        <p:txBody>
          <a:bodyPr/>
          <a:lstStyle>
            <a:lvl1pPr>
              <a:defRPr/>
            </a:lvl1pPr>
          </a:lstStyle>
          <a:p>
            <a:pPr>
              <a:defRPr/>
            </a:pPr>
            <a:fld id="{EC514D6B-1311-4647-BB11-96035535453B}" type="slidenum">
              <a:rPr lang="en-US"/>
              <a:pPr>
                <a:defRPr/>
              </a:pPr>
              <a:t>‹#›</a:t>
            </a:fld>
            <a:endParaRPr lang="en-US"/>
          </a:p>
        </p:txBody>
      </p:sp>
    </p:spTree>
    <p:extLst>
      <p:ext uri="{BB962C8B-B14F-4D97-AF65-F5344CB8AC3E}">
        <p14:creationId xmlns:p14="http://schemas.microsoft.com/office/powerpoint/2010/main" val="399960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1" charset="-128"/>
              </a:defRPr>
            </a:lvl1pPr>
          </a:lstStyle>
          <a:p>
            <a:pPr defTabSz="457200" fontAlgn="base">
              <a:spcBef>
                <a:spcPct val="0"/>
              </a:spcBef>
              <a:spcAft>
                <a:spcPct val="0"/>
              </a:spcAft>
              <a:defRPr/>
            </a:pPr>
            <a:fld id="{72C3A20A-4D48-4046-9852-BB95DD0FF8C3}" type="datetime1">
              <a:rPr lang="en-US">
                <a:solidFill>
                  <a:srgbClr val="7F7F7F"/>
                </a:solidFill>
              </a:rPr>
              <a:pPr defTabSz="457200" fontAlgn="base">
                <a:spcBef>
                  <a:spcPct val="0"/>
                </a:spcBef>
                <a:spcAft>
                  <a:spcPct val="0"/>
                </a:spcAft>
                <a:defRPr/>
              </a:pPr>
              <a:t>5/16/2014</a:t>
            </a:fld>
            <a:endParaRPr lang="en-US">
              <a:solidFill>
                <a:srgbClr val="7F7F7F"/>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pitchFamily="34" charset="0"/>
                <a:ea typeface="ＭＳ Ｐゴシック" pitchFamily="1" charset="-128"/>
              </a:defRPr>
            </a:lvl1pPr>
          </a:lstStyle>
          <a:p>
            <a:pPr defTabSz="457200" fontAlgn="base">
              <a:spcBef>
                <a:spcPct val="0"/>
              </a:spcBef>
              <a:spcAft>
                <a:spcPct val="0"/>
              </a:spcAft>
              <a:defRPr/>
            </a:pPr>
            <a:r>
              <a:rPr lang="en-US">
                <a:solidFill>
                  <a:srgbClr val="7F7F7F"/>
                </a:solidFill>
              </a:rPr>
              <a:t>XMAT</a:t>
            </a:r>
          </a:p>
        </p:txBody>
      </p:sp>
      <p:sp>
        <p:nvSpPr>
          <p:cNvPr id="7" name="Slide Number Placeholder 6"/>
          <p:cNvSpPr>
            <a:spLocks noGrp="1"/>
          </p:cNvSpPr>
          <p:nvPr>
            <p:ph type="sldNum" sz="quarter" idx="12"/>
          </p:nvPr>
        </p:nvSpPr>
        <p:spPr/>
        <p:txBody>
          <a:bodyPr/>
          <a:lstStyle>
            <a:lvl1pPr>
              <a:defRPr/>
            </a:lvl1pPr>
          </a:lstStyle>
          <a:p>
            <a:pPr>
              <a:defRPr/>
            </a:pPr>
            <a:fld id="{A3B97C14-561F-4AB6-9601-DBA4F863A038}" type="slidenum">
              <a:rPr lang="en-US"/>
              <a:pPr>
                <a:defRPr/>
              </a:pPr>
              <a:t>‹#›</a:t>
            </a:fld>
            <a:endParaRPr lang="en-US"/>
          </a:p>
        </p:txBody>
      </p:sp>
    </p:spTree>
    <p:extLst>
      <p:ext uri="{BB962C8B-B14F-4D97-AF65-F5344CB8AC3E}">
        <p14:creationId xmlns:p14="http://schemas.microsoft.com/office/powerpoint/2010/main" val="2433050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1" charset="-128"/>
              </a:defRPr>
            </a:lvl1pPr>
          </a:lstStyle>
          <a:p>
            <a:pPr defTabSz="457200" fontAlgn="base">
              <a:spcBef>
                <a:spcPct val="0"/>
              </a:spcBef>
              <a:spcAft>
                <a:spcPct val="0"/>
              </a:spcAft>
              <a:defRPr/>
            </a:pPr>
            <a:fld id="{483E88CC-1AD4-4464-9439-69C4FD167D8E}" type="datetime1">
              <a:rPr lang="en-US">
                <a:solidFill>
                  <a:srgbClr val="7F7F7F"/>
                </a:solidFill>
              </a:rPr>
              <a:pPr defTabSz="457200" fontAlgn="base">
                <a:spcBef>
                  <a:spcPct val="0"/>
                </a:spcBef>
                <a:spcAft>
                  <a:spcPct val="0"/>
                </a:spcAft>
                <a:defRPr/>
              </a:pPr>
              <a:t>5/16/2014</a:t>
            </a:fld>
            <a:endParaRPr lang="en-US">
              <a:solidFill>
                <a:srgbClr val="7F7F7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pitchFamily="34" charset="0"/>
                <a:ea typeface="ＭＳ Ｐゴシック" pitchFamily="1" charset="-128"/>
              </a:defRPr>
            </a:lvl1pPr>
          </a:lstStyle>
          <a:p>
            <a:pPr defTabSz="457200" fontAlgn="base">
              <a:spcBef>
                <a:spcPct val="0"/>
              </a:spcBef>
              <a:spcAft>
                <a:spcPct val="0"/>
              </a:spcAft>
              <a:defRPr/>
            </a:pPr>
            <a:r>
              <a:rPr lang="en-US">
                <a:solidFill>
                  <a:srgbClr val="7F7F7F"/>
                </a:solidFill>
              </a:rPr>
              <a:t>XMAT</a:t>
            </a:r>
          </a:p>
        </p:txBody>
      </p:sp>
      <p:sp>
        <p:nvSpPr>
          <p:cNvPr id="6" name="Slide Number Placeholder 5"/>
          <p:cNvSpPr>
            <a:spLocks noGrp="1"/>
          </p:cNvSpPr>
          <p:nvPr>
            <p:ph type="sldNum" sz="quarter" idx="12"/>
          </p:nvPr>
        </p:nvSpPr>
        <p:spPr/>
        <p:txBody>
          <a:bodyPr/>
          <a:lstStyle>
            <a:lvl1pPr>
              <a:defRPr/>
            </a:lvl1pPr>
          </a:lstStyle>
          <a:p>
            <a:pPr>
              <a:defRPr/>
            </a:pPr>
            <a:fld id="{EB0671B3-7E3D-4CD3-A9F5-216217F396E2}" type="slidenum">
              <a:rPr lang="en-US"/>
              <a:pPr>
                <a:defRPr/>
              </a:pPr>
              <a:t>‹#›</a:t>
            </a:fld>
            <a:endParaRPr lang="en-US"/>
          </a:p>
        </p:txBody>
      </p:sp>
    </p:spTree>
    <p:extLst>
      <p:ext uri="{BB962C8B-B14F-4D97-AF65-F5344CB8AC3E}">
        <p14:creationId xmlns:p14="http://schemas.microsoft.com/office/powerpoint/2010/main" val="159656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pitchFamily="1" charset="-128"/>
              </a:defRPr>
            </a:lvl1pPr>
          </a:lstStyle>
          <a:p>
            <a:pPr defTabSz="457200" fontAlgn="base">
              <a:spcBef>
                <a:spcPct val="0"/>
              </a:spcBef>
              <a:spcAft>
                <a:spcPct val="0"/>
              </a:spcAft>
              <a:defRPr/>
            </a:pPr>
            <a:fld id="{38CA0B61-E07D-4ABF-87A0-3A7C3F30ED68}" type="datetime1">
              <a:rPr lang="en-US">
                <a:solidFill>
                  <a:srgbClr val="7F7F7F"/>
                </a:solidFill>
              </a:rPr>
              <a:pPr defTabSz="457200" fontAlgn="base">
                <a:spcBef>
                  <a:spcPct val="0"/>
                </a:spcBef>
                <a:spcAft>
                  <a:spcPct val="0"/>
                </a:spcAft>
                <a:defRPr/>
              </a:pPr>
              <a:t>5/16/2014</a:t>
            </a:fld>
            <a:endParaRPr lang="en-US">
              <a:solidFill>
                <a:srgbClr val="7F7F7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dirty="0" smtClean="0">
                <a:latin typeface="Calibri" pitchFamily="34" charset="0"/>
                <a:ea typeface="ＭＳ Ｐゴシック" pitchFamily="1" charset="-128"/>
              </a:defRPr>
            </a:lvl1pPr>
          </a:lstStyle>
          <a:p>
            <a:pPr defTabSz="457200" fontAlgn="base">
              <a:spcBef>
                <a:spcPct val="0"/>
              </a:spcBef>
              <a:spcAft>
                <a:spcPct val="0"/>
              </a:spcAft>
              <a:defRPr/>
            </a:pPr>
            <a:r>
              <a:rPr lang="en-US">
                <a:solidFill>
                  <a:srgbClr val="7F7F7F"/>
                </a:solidFill>
              </a:rPr>
              <a:t>XMAT</a:t>
            </a:r>
          </a:p>
        </p:txBody>
      </p:sp>
      <p:sp>
        <p:nvSpPr>
          <p:cNvPr id="6" name="Slide Number Placeholder 5"/>
          <p:cNvSpPr>
            <a:spLocks noGrp="1"/>
          </p:cNvSpPr>
          <p:nvPr>
            <p:ph type="sldNum" sz="quarter" idx="12"/>
          </p:nvPr>
        </p:nvSpPr>
        <p:spPr/>
        <p:txBody>
          <a:bodyPr/>
          <a:lstStyle>
            <a:lvl1pPr>
              <a:defRPr/>
            </a:lvl1pPr>
          </a:lstStyle>
          <a:p>
            <a:pPr>
              <a:defRPr/>
            </a:pPr>
            <a:fld id="{74AE84D3-3B4F-47A2-B4C9-757A3A9DA942}" type="slidenum">
              <a:rPr lang="en-US"/>
              <a:pPr>
                <a:defRPr/>
              </a:pPr>
              <a:t>‹#›</a:t>
            </a:fld>
            <a:endParaRPr lang="en-US"/>
          </a:p>
        </p:txBody>
      </p:sp>
    </p:spTree>
    <p:extLst>
      <p:ext uri="{BB962C8B-B14F-4D97-AF65-F5344CB8AC3E}">
        <p14:creationId xmlns:p14="http://schemas.microsoft.com/office/powerpoint/2010/main" val="2238010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7010400" y="6572250"/>
            <a:ext cx="1371600" cy="209550"/>
          </a:xfrm>
          <a:prstGeom prst="rect">
            <a:avLst/>
          </a:prstGeom>
          <a:ln/>
        </p:spPr>
        <p:txBody>
          <a:bodyPr/>
          <a:lstStyle>
            <a:lvl1pPr>
              <a:defRPr/>
            </a:lvl1pPr>
          </a:lstStyle>
          <a:p>
            <a:pPr defTabSz="457200" fontAlgn="base">
              <a:spcBef>
                <a:spcPct val="0"/>
              </a:spcBef>
              <a:spcAft>
                <a:spcPct val="0"/>
              </a:spcAft>
            </a:pPr>
            <a:fld id="{9B4E18D0-BB57-4E81-83CB-988337204211}" type="datetime1">
              <a:rPr lang="en-US" smtClean="0">
                <a:solidFill>
                  <a:srgbClr val="7F7F7F"/>
                </a:solidFill>
                <a:latin typeface="Arial" pitchFamily="34" charset="0"/>
                <a:ea typeface="ＭＳ Ｐゴシック" pitchFamily="34" charset="-128"/>
              </a:rPr>
              <a:pPr defTabSz="457200" fontAlgn="base">
                <a:spcBef>
                  <a:spcPct val="0"/>
                </a:spcBef>
                <a:spcAft>
                  <a:spcPct val="0"/>
                </a:spcAft>
              </a:pPr>
              <a:t>5/16/2014</a:t>
            </a:fld>
            <a:endParaRPr lang="en-US">
              <a:solidFill>
                <a:srgbClr val="7F7F7F"/>
              </a:solidFill>
              <a:latin typeface="Arial" pitchFamily="34" charset="0"/>
              <a:ea typeface="ＭＳ Ｐゴシック" pitchFamily="34" charset="-128"/>
            </a:endParaRPr>
          </a:p>
        </p:txBody>
      </p:sp>
      <p:sp>
        <p:nvSpPr>
          <p:cNvPr id="6" name="Footer Placeholder 5"/>
          <p:cNvSpPr>
            <a:spLocks noGrp="1" noChangeArrowheads="1"/>
          </p:cNvSpPr>
          <p:nvPr>
            <p:ph type="ftr" sz="quarter" idx="11"/>
          </p:nvPr>
        </p:nvSpPr>
        <p:spPr>
          <a:xfrm>
            <a:off x="657225" y="6307138"/>
            <a:ext cx="5942013" cy="228600"/>
          </a:xfrm>
          <a:prstGeom prst="rect">
            <a:avLst/>
          </a:prstGeom>
          <a:ln/>
        </p:spPr>
        <p:txBody>
          <a:bodyPr/>
          <a:lstStyle>
            <a:lvl1pPr>
              <a:defRPr/>
            </a:lvl1pPr>
          </a:lstStyle>
          <a:p>
            <a:pPr defTabSz="457200" fontAlgn="base">
              <a:spcBef>
                <a:spcPct val="0"/>
              </a:spcBef>
              <a:spcAft>
                <a:spcPct val="0"/>
              </a:spcAft>
              <a:defRPr/>
            </a:pPr>
            <a:r>
              <a:rPr lang="en-US" smtClean="0">
                <a:solidFill>
                  <a:srgbClr val="7F7F7F"/>
                </a:solidFill>
                <a:latin typeface="Arial" pitchFamily="34" charset="0"/>
                <a:ea typeface="ＭＳ Ｐゴシック" pitchFamily="34" charset="-128"/>
              </a:rPr>
              <a:t>XMAT LOI</a:t>
            </a:r>
            <a:endParaRPr lang="en-US">
              <a:solidFill>
                <a:srgbClr val="7F7F7F"/>
              </a:solidFill>
              <a:latin typeface="Arial" pitchFamily="34" charset="0"/>
              <a:ea typeface="ＭＳ Ｐゴシック" pitchFamily="34" charset="-128"/>
            </a:endParaRPr>
          </a:p>
        </p:txBody>
      </p:sp>
      <p:sp>
        <p:nvSpPr>
          <p:cNvPr id="7" name="Rectangle 6"/>
          <p:cNvSpPr>
            <a:spLocks noGrp="1" noChangeArrowheads="1"/>
          </p:cNvSpPr>
          <p:nvPr>
            <p:ph type="sldNum" sz="quarter" idx="12"/>
          </p:nvPr>
        </p:nvSpPr>
        <p:spPr>
          <a:ln/>
        </p:spPr>
        <p:txBody>
          <a:bodyPr/>
          <a:lstStyle>
            <a:lvl1pPr>
              <a:defRPr/>
            </a:lvl1pPr>
          </a:lstStyle>
          <a:p>
            <a:fld id="{264ABE0D-169D-4B97-B0B0-C8F800DEC43A}" type="slidenum">
              <a:rPr lang="en-US"/>
              <a:pPr/>
              <a:t>‹#›</a:t>
            </a:fld>
            <a:endParaRPr lang="en-US"/>
          </a:p>
        </p:txBody>
      </p:sp>
    </p:spTree>
    <p:extLst>
      <p:ext uri="{BB962C8B-B14F-4D97-AF65-F5344CB8AC3E}">
        <p14:creationId xmlns:p14="http://schemas.microsoft.com/office/powerpoint/2010/main" val="395981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Calibri" pitchFamily="34" charset="0"/>
                <a:ea typeface="ＭＳ Ｐゴシック" pitchFamily="1" charset="-128"/>
              </a:defRPr>
            </a:lvl1pPr>
          </a:lstStyle>
          <a:p>
            <a:pPr defTabSz="457200" fontAlgn="base">
              <a:spcBef>
                <a:spcPct val="0"/>
              </a:spcBef>
              <a:spcAft>
                <a:spcPct val="0"/>
              </a:spcAft>
              <a:defRPr/>
            </a:pPr>
            <a:fld id="{022FB693-D206-41AB-A637-9D9A4AD3D9FD}"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1386989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200" rtl="0" eaLnBrk="0" fontAlgn="base" hangingPunct="0">
        <a:spcBef>
          <a:spcPct val="0"/>
        </a:spcBef>
        <a:spcAft>
          <a:spcPct val="0"/>
        </a:spcAft>
        <a:defRPr sz="2600" b="1" kern="1200">
          <a:solidFill>
            <a:srgbClr val="1F497D"/>
          </a:solidFill>
          <a:latin typeface="Trebuchet MS"/>
          <a:ea typeface="ＭＳ Ｐゴシック" pitchFamily="-112" charset="-128"/>
          <a:cs typeface="Trebuchet MS"/>
        </a:defRPr>
      </a:lvl1pPr>
      <a:lvl2pPr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cs typeface="Trebuchet MS" pitchFamily="34" charset="0"/>
        </a:defRPr>
      </a:lvl2pPr>
      <a:lvl3pPr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cs typeface="Trebuchet MS" pitchFamily="34" charset="0"/>
        </a:defRPr>
      </a:lvl3pPr>
      <a:lvl4pPr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cs typeface="Trebuchet MS" pitchFamily="34" charset="0"/>
        </a:defRPr>
      </a:lvl4pPr>
      <a:lvl5pPr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cs typeface="Trebuchet MS" pitchFamily="34" charset="0"/>
        </a:defRPr>
      </a:lvl5pPr>
      <a:lvl6pPr marL="4572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6pPr>
      <a:lvl7pPr marL="9144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7pPr>
      <a:lvl8pPr marL="13716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8pPr>
      <a:lvl9pPr marL="18288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Clr>
          <a:srgbClr val="1F497D"/>
        </a:buClr>
        <a:buFont typeface="Arial" pitchFamily="34" charset="0"/>
        <a:buChar char="•"/>
        <a:defRPr kern="1200">
          <a:solidFill>
            <a:srgbClr val="7F7F7F"/>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Clr>
          <a:srgbClr val="1F497D"/>
        </a:buClr>
        <a:buFont typeface="Arial" pitchFamily="34" charset="0"/>
        <a:buChar char="–"/>
        <a:defRPr sz="1600" kern="1200">
          <a:solidFill>
            <a:srgbClr val="7F7F7F"/>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Clr>
          <a:srgbClr val="1F497D"/>
        </a:buClr>
        <a:buFont typeface="Arial" pitchFamily="34" charset="0"/>
        <a:buChar char="•"/>
        <a:defRPr sz="1400" kern="1200">
          <a:solidFill>
            <a:srgbClr val="7F7F7F"/>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Clr>
          <a:srgbClr val="1F497D"/>
        </a:buClr>
        <a:buFont typeface="Arial" pitchFamily="34" charset="0"/>
        <a:buChar char="–"/>
        <a:defRPr sz="1400" kern="1200">
          <a:solidFill>
            <a:srgbClr val="7F7F7F"/>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Clr>
          <a:srgbClr val="1F497D"/>
        </a:buClr>
        <a:buFont typeface="Arial" pitchFamily="34" charset="0"/>
        <a:buChar char="»"/>
        <a:defRPr sz="1400" kern="1200">
          <a:solidFill>
            <a:srgbClr val="7F7F7F"/>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1"/>
          </p:nvPr>
        </p:nvSpPr>
        <p:spPr>
          <a:xfrm>
            <a:off x="65088" y="2895600"/>
            <a:ext cx="4267200" cy="3817345"/>
          </a:xfrm>
          <a:noFill/>
          <a:ln w="38100">
            <a:solidFill>
              <a:srgbClr val="FF0000"/>
            </a:solidFill>
          </a:ln>
        </p:spPr>
        <p:txBody>
          <a:bodyPr/>
          <a:lstStyle/>
          <a:p>
            <a:r>
              <a:rPr lang="en-US" altLang="en-US" b="1" dirty="0" smtClean="0">
                <a:solidFill>
                  <a:srgbClr val="7F7F7F"/>
                </a:solidFill>
                <a:ea typeface="ＭＳ Ｐゴシック" pitchFamily="34" charset="-128"/>
              </a:rPr>
              <a:t>Proposal for uranium micro-beam linac at the APS for reactor fuel and structural materials studies</a:t>
            </a:r>
          </a:p>
          <a:p>
            <a:endParaRPr lang="en-US" altLang="en-US" b="1" dirty="0">
              <a:solidFill>
                <a:srgbClr val="7F7F7F"/>
              </a:solidFill>
              <a:ea typeface="ＭＳ Ｐゴシック" pitchFamily="34" charset="-128"/>
            </a:endParaRPr>
          </a:p>
          <a:p>
            <a:r>
              <a:rPr lang="en-US" altLang="en-US" b="1" dirty="0" smtClean="0">
                <a:solidFill>
                  <a:srgbClr val="7F7F7F"/>
                </a:solidFill>
                <a:ea typeface="ＭＳ Ｐゴシック" pitchFamily="34" charset="-128"/>
              </a:rPr>
              <a:t>1 MeV/u heavy ions up to uranium includes “fission fragments” such as Kr and </a:t>
            </a:r>
            <a:r>
              <a:rPr lang="en-US" altLang="en-US" b="1" dirty="0" err="1" smtClean="0">
                <a:solidFill>
                  <a:srgbClr val="7F7F7F"/>
                </a:solidFill>
                <a:ea typeface="ＭＳ Ｐゴシック" pitchFamily="34" charset="-128"/>
              </a:rPr>
              <a:t>Xe</a:t>
            </a:r>
            <a:endParaRPr lang="en-US" altLang="en-US" b="1" dirty="0" smtClean="0">
              <a:solidFill>
                <a:srgbClr val="7F7F7F"/>
              </a:solidFill>
              <a:ea typeface="ＭＳ Ｐゴシック" pitchFamily="34" charset="-128"/>
            </a:endParaRPr>
          </a:p>
          <a:p>
            <a:endParaRPr lang="en-US" altLang="en-US" b="1" dirty="0" smtClean="0">
              <a:solidFill>
                <a:srgbClr val="7F7F7F"/>
              </a:solidFill>
              <a:ea typeface="ＭＳ Ｐゴシック" pitchFamily="34" charset="-128"/>
            </a:endParaRPr>
          </a:p>
          <a:p>
            <a:r>
              <a:rPr lang="en-US" altLang="en-US" b="1" dirty="0" smtClean="0">
                <a:solidFill>
                  <a:srgbClr val="7F7F7F"/>
                </a:solidFill>
                <a:ea typeface="ＭＳ Ｐゴシック" pitchFamily="34" charset="-128"/>
              </a:rPr>
              <a:t>MSD, NE, APS, PHY initiative</a:t>
            </a:r>
          </a:p>
          <a:p>
            <a:endParaRPr lang="en-US" altLang="en-US" b="1" dirty="0">
              <a:solidFill>
                <a:srgbClr val="7F7F7F"/>
              </a:solidFill>
              <a:ea typeface="ＭＳ Ｐゴシック" pitchFamily="34" charset="-128"/>
            </a:endParaRPr>
          </a:p>
          <a:p>
            <a:r>
              <a:rPr lang="en-US" altLang="en-US" b="1" dirty="0" smtClean="0">
                <a:solidFill>
                  <a:srgbClr val="7F7F7F"/>
                </a:solidFill>
                <a:ea typeface="ＭＳ Ｐゴシック" pitchFamily="34" charset="-128"/>
              </a:rPr>
              <a:t>On-going studies at ATLAS</a:t>
            </a:r>
          </a:p>
          <a:p>
            <a:pPr eaLnBrk="1" hangingPunct="1"/>
            <a:endParaRPr lang="en-US" altLang="en-US" dirty="0" smtClean="0">
              <a:solidFill>
                <a:srgbClr val="ABABAB"/>
              </a:solidFill>
              <a:ea typeface="ＭＳ Ｐゴシック" pitchFamily="34" charset="-128"/>
            </a:endParaRPr>
          </a:p>
        </p:txBody>
      </p:sp>
      <p:sp>
        <p:nvSpPr>
          <p:cNvPr id="13315" name="Title 1"/>
          <p:cNvSpPr>
            <a:spLocks noGrp="1"/>
          </p:cNvSpPr>
          <p:nvPr>
            <p:ph type="title"/>
          </p:nvPr>
        </p:nvSpPr>
        <p:spPr>
          <a:xfrm>
            <a:off x="304800" y="907256"/>
            <a:ext cx="6019800" cy="2133600"/>
          </a:xfrm>
        </p:spPr>
        <p:txBody>
          <a:bodyPr>
            <a:normAutofit fontScale="90000"/>
          </a:bodyPr>
          <a:lstStyle/>
          <a:p>
            <a:r>
              <a:rPr lang="en-US" altLang="en-US" u="sng" dirty="0" smtClean="0">
                <a:latin typeface="Trebuchet MS" pitchFamily="34" charset="0"/>
                <a:ea typeface="ＭＳ Ｐゴシック" pitchFamily="34" charset="-128"/>
                <a:cs typeface="Trebuchet MS" pitchFamily="34" charset="0"/>
              </a:rPr>
              <a:t>Extreme Materials </a:t>
            </a:r>
            <a:r>
              <a:rPr lang="en-US" altLang="en-US" dirty="0" smtClean="0">
                <a:latin typeface="Trebuchet MS" pitchFamily="34" charset="0"/>
                <a:ea typeface="ＭＳ Ｐゴシック" pitchFamily="34" charset="-128"/>
                <a:cs typeface="Trebuchet MS" pitchFamily="34" charset="0"/>
              </a:rPr>
              <a:t>(XMAT) </a:t>
            </a:r>
            <a:br>
              <a:rPr lang="en-US" altLang="en-US" dirty="0" smtClean="0">
                <a:latin typeface="Trebuchet MS" pitchFamily="34" charset="0"/>
                <a:ea typeface="ＭＳ Ｐゴシック" pitchFamily="34" charset="-128"/>
                <a:cs typeface="Trebuchet MS" pitchFamily="34" charset="0"/>
              </a:rPr>
            </a:br>
            <a:r>
              <a:rPr lang="en-US" sz="1800" i="1" dirty="0" smtClean="0"/>
              <a:t/>
            </a:r>
            <a:br>
              <a:rPr lang="en-US" sz="1800" i="1" dirty="0" smtClean="0"/>
            </a:br>
            <a:r>
              <a:rPr lang="en-US" sz="1800" i="1" dirty="0" smtClean="0"/>
              <a:t>In Situ </a:t>
            </a:r>
            <a:r>
              <a:rPr lang="en-US" sz="1800" dirty="0"/>
              <a:t>Studies of Materials in their working </a:t>
            </a:r>
            <a:r>
              <a:rPr lang="en-US" sz="1800" dirty="0" smtClean="0"/>
              <a:t>environments:</a:t>
            </a:r>
            <a:br>
              <a:rPr lang="en-US" sz="1800" dirty="0" smtClean="0"/>
            </a:br>
            <a:r>
              <a:rPr lang="en-US" sz="1800" dirty="0" smtClean="0"/>
              <a:t>	1)</a:t>
            </a:r>
            <a:r>
              <a:rPr lang="en-US" sz="1800" dirty="0" smtClean="0">
                <a:latin typeface="Trebuchet MS" panose="020B0603020202020204" pitchFamily="34" charset="0"/>
              </a:rPr>
              <a:t> Ion – neutron equivalence (with theory)</a:t>
            </a:r>
            <a:br>
              <a:rPr lang="en-US" sz="1800" dirty="0" smtClean="0">
                <a:latin typeface="Trebuchet MS" panose="020B0603020202020204" pitchFamily="34" charset="0"/>
              </a:rPr>
            </a:br>
            <a:r>
              <a:rPr lang="en-US" sz="1800" dirty="0" smtClean="0">
                <a:latin typeface="Trebuchet MS" panose="020B0603020202020204" pitchFamily="34" charset="0"/>
              </a:rPr>
              <a:t>		* High peak damage and damage rates</a:t>
            </a:r>
            <a:br>
              <a:rPr lang="en-US" sz="1800" dirty="0" smtClean="0">
                <a:latin typeface="Trebuchet MS" panose="020B0603020202020204" pitchFamily="34" charset="0"/>
              </a:rPr>
            </a:br>
            <a:r>
              <a:rPr lang="en-US" sz="1800" dirty="0" smtClean="0">
                <a:latin typeface="Trebuchet MS" panose="020B0603020202020204" pitchFamily="34" charset="0"/>
              </a:rPr>
              <a:t>		* Rapid turnaround</a:t>
            </a:r>
            <a:br>
              <a:rPr lang="en-US" sz="1800" dirty="0" smtClean="0">
                <a:latin typeface="Trebuchet MS" panose="020B0603020202020204" pitchFamily="34" charset="0"/>
              </a:rPr>
            </a:br>
            <a:r>
              <a:rPr lang="en-US" sz="1800" dirty="0" smtClean="0">
                <a:latin typeface="Trebuchet MS" panose="020B0603020202020204" pitchFamily="34" charset="0"/>
              </a:rPr>
              <a:t>	2) Fission Fragment Damage for Fuels</a:t>
            </a:r>
            <a:r>
              <a:rPr lang="en-US" sz="1600" dirty="0" smtClean="0">
                <a:latin typeface="Trebuchet MS" panose="020B0603020202020204" pitchFamily="34" charset="0"/>
              </a:rPr>
              <a:t/>
            </a:r>
            <a:br>
              <a:rPr lang="en-US" sz="1600" dirty="0" smtClean="0">
                <a:latin typeface="Trebuchet MS" panose="020B0603020202020204" pitchFamily="34" charset="0"/>
              </a:rPr>
            </a:br>
            <a:r>
              <a:rPr lang="en-US" sz="1600" dirty="0" smtClean="0">
                <a:latin typeface="Trebuchet MS" panose="020B0603020202020204" pitchFamily="34" charset="0"/>
              </a:rPr>
              <a:t>				</a:t>
            </a:r>
            <a:r>
              <a:rPr lang="en-US" sz="1600" dirty="0" smtClean="0"/>
              <a:t/>
            </a:r>
            <a:br>
              <a:rPr lang="en-US" sz="1600" dirty="0" smtClean="0"/>
            </a:br>
            <a:r>
              <a:rPr lang="en-US" sz="1600" dirty="0" smtClean="0"/>
              <a:t/>
            </a:r>
            <a:br>
              <a:rPr lang="en-US" sz="1600" dirty="0" smtClean="0"/>
            </a:br>
            <a:endParaRPr lang="en-US" altLang="en-US" sz="1600" dirty="0" smtClean="0">
              <a:latin typeface="Trebuchet MS" pitchFamily="34" charset="0"/>
              <a:ea typeface="ＭＳ Ｐゴシック" pitchFamily="34" charset="-128"/>
              <a:cs typeface="Trebuchet MS" pitchFamily="34" charset="0"/>
            </a:endParaRPr>
          </a:p>
        </p:txBody>
      </p:sp>
      <p:pic>
        <p:nvPicPr>
          <p:cNvPr id="1331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1288" y="1066800"/>
            <a:ext cx="234315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256463" y="1887538"/>
            <a:ext cx="187325" cy="173037"/>
          </a:xfrm>
          <a:prstGeom prst="rect">
            <a:avLst/>
          </a:prstGeom>
          <a:solidFill>
            <a:srgbClr val="FF0000">
              <a:alpha val="45000"/>
            </a:srgbClr>
          </a:solid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62886"/>
            <a:ext cx="36576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32363" y="6368534"/>
            <a:ext cx="2325637" cy="369332"/>
          </a:xfrm>
          <a:prstGeom prst="rect">
            <a:avLst/>
          </a:prstGeom>
          <a:noFill/>
        </p:spPr>
        <p:txBody>
          <a:bodyPr wrap="none" rtlCol="0">
            <a:spAutoFit/>
          </a:bodyPr>
          <a:lstStyle/>
          <a:p>
            <a:r>
              <a:rPr lang="en-US" dirty="0" smtClean="0"/>
              <a:t>Bragg peak at 6 MeV/u</a:t>
            </a:r>
            <a:endParaRPr lang="en-US" dirty="0"/>
          </a:p>
        </p:txBody>
      </p:sp>
    </p:spTree>
    <p:extLst>
      <p:ext uri="{BB962C8B-B14F-4D97-AF65-F5344CB8AC3E}">
        <p14:creationId xmlns:p14="http://schemas.microsoft.com/office/powerpoint/2010/main" val="2706945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kk_v2_2.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205253" y="2592762"/>
            <a:ext cx="4221876" cy="2557923"/>
          </a:xfrm>
          <a:prstGeom prst="rect">
            <a:avLst/>
          </a:prstGeom>
        </p:spPr>
      </p:pic>
      <p:pic>
        <p:nvPicPr>
          <p:cNvPr id="2" name="Picture 1"/>
          <p:cNvPicPr>
            <a:picLocks noChangeAspect="1"/>
          </p:cNvPicPr>
          <p:nvPr/>
        </p:nvPicPr>
        <p:blipFill>
          <a:blip r:embed="rId6" cstate="print">
            <a:alphaModFix/>
            <a:extLst>
              <a:ext uri="{BEBA8EAE-BF5A-486C-A8C5-ECC9F3942E4B}">
                <a14:imgProps xmlns:a14="http://schemas.microsoft.com/office/drawing/2010/main">
                  <a14:imgLayer r:embed="rId7">
                    <a14:imgEffect>
                      <a14:sharpenSoften amount="2000"/>
                    </a14:imgEffect>
                  </a14:imgLayer>
                </a14:imgProps>
              </a:ext>
            </a:extLst>
          </a:blip>
          <a:stretch>
            <a:fillRect/>
          </a:stretch>
        </p:blipFill>
        <p:spPr>
          <a:xfrm>
            <a:off x="220459" y="2601706"/>
            <a:ext cx="4154968" cy="2526478"/>
          </a:xfrm>
          <a:prstGeom prst="rect">
            <a:avLst/>
          </a:prstGeom>
        </p:spPr>
      </p:pic>
      <p:pic>
        <p:nvPicPr>
          <p:cNvPr id="7" name="Picture 6"/>
          <p:cNvPicPr>
            <a:picLocks noChangeAspect="1"/>
          </p:cNvPicPr>
          <p:nvPr/>
        </p:nvPicPr>
        <p:blipFill>
          <a:blip r:embed="rId8" cstate="print"/>
          <a:stretch>
            <a:fillRect/>
          </a:stretch>
        </p:blipFill>
        <p:spPr>
          <a:xfrm>
            <a:off x="5572404" y="1584669"/>
            <a:ext cx="1393708" cy="1393708"/>
          </a:xfrm>
          <a:prstGeom prst="rect">
            <a:avLst/>
          </a:prstGeom>
        </p:spPr>
      </p:pic>
      <p:sp>
        <p:nvSpPr>
          <p:cNvPr id="40" name="Cube 39"/>
          <p:cNvSpPr/>
          <p:nvPr/>
        </p:nvSpPr>
        <p:spPr>
          <a:xfrm>
            <a:off x="5503629" y="5494700"/>
            <a:ext cx="597247" cy="906331"/>
          </a:xfrm>
          <a:prstGeom prst="cube">
            <a:avLst>
              <a:gd name="adj" fmla="val 8120"/>
            </a:avLst>
          </a:prstGeom>
          <a:gradFill flip="none" rotWithShape="1">
            <a:gsLst>
              <a:gs pos="0">
                <a:schemeClr val="bg1">
                  <a:lumMod val="75000"/>
                </a:schemeClr>
              </a:gs>
              <a:gs pos="100000">
                <a:srgbClr val="FFFFFF"/>
              </a:gs>
            </a:gsLst>
            <a:lin ang="0" scaled="1"/>
            <a:tileRect/>
          </a:gradFill>
          <a:ln>
            <a:solidFill>
              <a:schemeClr val="tx1">
                <a:lumMod val="75000"/>
                <a:lumOff val="25000"/>
              </a:schemeClr>
            </a:solidFill>
          </a:ln>
          <a:scene3d>
            <a:camera prst="orthographicFront">
              <a:rot lat="2700000" lon="1199999"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an 25"/>
          <p:cNvSpPr/>
          <p:nvPr/>
        </p:nvSpPr>
        <p:spPr>
          <a:xfrm>
            <a:off x="8052668" y="4497655"/>
            <a:ext cx="67752" cy="1289899"/>
          </a:xfrm>
          <a:prstGeom prst="can">
            <a:avLst>
              <a:gd name="adj" fmla="val 35927"/>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45" name="Oval 44"/>
          <p:cNvSpPr/>
          <p:nvPr/>
        </p:nvSpPr>
        <p:spPr>
          <a:xfrm>
            <a:off x="7850519" y="5736788"/>
            <a:ext cx="465822" cy="1293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be 45"/>
          <p:cNvSpPr/>
          <p:nvPr/>
        </p:nvSpPr>
        <p:spPr>
          <a:xfrm>
            <a:off x="7935223" y="5528984"/>
            <a:ext cx="234889" cy="324756"/>
          </a:xfrm>
          <a:prstGeom prst="cube">
            <a:avLst>
              <a:gd name="adj" fmla="val 16744"/>
            </a:avLst>
          </a:prstGeom>
          <a:scene3d>
            <a:camera prst="orthographicFront">
              <a:rot lat="2700000" lon="1199999"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an 23"/>
          <p:cNvSpPr/>
          <p:nvPr/>
        </p:nvSpPr>
        <p:spPr>
          <a:xfrm>
            <a:off x="7819399" y="5288997"/>
            <a:ext cx="545635" cy="1199913"/>
          </a:xfrm>
          <a:prstGeom prst="can">
            <a:avLst>
              <a:gd name="adj" fmla="val 35927"/>
            </a:avLst>
          </a:prstGeom>
          <a:solidFill>
            <a:schemeClr val="bg1">
              <a:lumMod val="85000"/>
              <a:alpha val="32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5" name="Can 24"/>
          <p:cNvSpPr/>
          <p:nvPr/>
        </p:nvSpPr>
        <p:spPr>
          <a:xfrm>
            <a:off x="7621344" y="4353785"/>
            <a:ext cx="948267" cy="1175199"/>
          </a:xfrm>
          <a:prstGeom prst="can">
            <a:avLst>
              <a:gd name="adj" fmla="val 35927"/>
            </a:avLst>
          </a:prstGeom>
          <a:solidFill>
            <a:schemeClr val="bg1">
              <a:lumMod val="7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48" name="Oval 47"/>
          <p:cNvSpPr/>
          <p:nvPr/>
        </p:nvSpPr>
        <p:spPr>
          <a:xfrm rot="16200000">
            <a:off x="7959644" y="5653058"/>
            <a:ext cx="138421" cy="866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Can 46"/>
          <p:cNvSpPr/>
          <p:nvPr/>
        </p:nvSpPr>
        <p:spPr>
          <a:xfrm>
            <a:off x="8054431" y="4219518"/>
            <a:ext cx="65989" cy="278137"/>
          </a:xfrm>
          <a:prstGeom prst="can">
            <a:avLst>
              <a:gd name="adj" fmla="val 35927"/>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3" name="Can 22"/>
          <p:cNvSpPr/>
          <p:nvPr/>
        </p:nvSpPr>
        <p:spPr>
          <a:xfrm rot="16200000">
            <a:off x="7540521" y="5516468"/>
            <a:ext cx="123207" cy="901087"/>
          </a:xfrm>
          <a:prstGeom prst="can">
            <a:avLst>
              <a:gd name="adj" fmla="val 35927"/>
            </a:avLst>
          </a:prstGeom>
          <a:gradFill flip="none" rotWithShape="1">
            <a:gsLst>
              <a:gs pos="37000">
                <a:srgbClr val="FF0000">
                  <a:alpha val="82000"/>
                </a:srgbClr>
              </a:gs>
              <a:gs pos="2000">
                <a:srgbClr val="FFFFFF">
                  <a:alpha val="82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9" name="Rectangle 28"/>
          <p:cNvSpPr/>
          <p:nvPr/>
        </p:nvSpPr>
        <p:spPr>
          <a:xfrm>
            <a:off x="6708138" y="5509860"/>
            <a:ext cx="517391" cy="937446"/>
          </a:xfrm>
          <a:prstGeom prst="rect">
            <a:avLst/>
          </a:prstGeom>
          <a:gradFill flip="none" rotWithShape="1">
            <a:gsLst>
              <a:gs pos="52000">
                <a:schemeClr val="bg2">
                  <a:lumMod val="75000"/>
                </a:schemeClr>
              </a:gs>
              <a:gs pos="100000">
                <a:srgbClr val="FFFFFF"/>
              </a:gs>
            </a:gsLst>
            <a:path path="shape">
              <a:fillToRect l="50000" t="50000" r="50000" b="50000"/>
            </a:path>
            <a:tileRect/>
          </a:gradFill>
          <a:ln>
            <a:solidFill>
              <a:schemeClr val="bg2">
                <a:lumMod val="25000"/>
              </a:schemeClr>
            </a:solidFill>
          </a:ln>
          <a:scene3d>
            <a:camera prst="orthographicFront">
              <a:rot lat="2700000" lon="1199999"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rot="16200000">
            <a:off x="6867960" y="5935660"/>
            <a:ext cx="129286" cy="70531"/>
          </a:xfrm>
          <a:prstGeom prst="ellipse">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an 32"/>
          <p:cNvSpPr/>
          <p:nvPr/>
        </p:nvSpPr>
        <p:spPr>
          <a:xfrm rot="16200000">
            <a:off x="3527494" y="3836583"/>
            <a:ext cx="289028" cy="4278526"/>
          </a:xfrm>
          <a:prstGeom prst="can">
            <a:avLst>
              <a:gd name="adj" fmla="val 35927"/>
            </a:avLst>
          </a:prstGeom>
          <a:gradFill flip="none" rotWithShape="1">
            <a:gsLst>
              <a:gs pos="100000">
                <a:srgbClr val="FF0000"/>
              </a:gs>
              <a:gs pos="0">
                <a:srgbClr val="FF0000">
                  <a:alpha val="38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17" name="Content Placeholder 2"/>
          <p:cNvSpPr txBox="1">
            <a:spLocks/>
          </p:cNvSpPr>
          <p:nvPr/>
        </p:nvSpPr>
        <p:spPr bwMode="auto">
          <a:xfrm>
            <a:off x="2286000" y="2345023"/>
            <a:ext cx="2081580" cy="398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b="0" i="0" kern="1200">
                <a:solidFill>
                  <a:schemeClr val="tx1"/>
                </a:solidFill>
                <a:latin typeface="Adobe Garamond Pro"/>
                <a:ea typeface="ＭＳ Ｐゴシック" pitchFamily="32" charset="-128"/>
                <a:cs typeface="Adobe Garamond Pro"/>
              </a:defRPr>
            </a:lvl1pPr>
            <a:lvl2pPr marL="742950" indent="-285750" algn="l" defTabSz="457200" rtl="0" eaLnBrk="0" fontAlgn="base" hangingPunct="0">
              <a:spcBef>
                <a:spcPct val="20000"/>
              </a:spcBef>
              <a:spcAft>
                <a:spcPct val="0"/>
              </a:spcAft>
              <a:buFont typeface="Arial" charset="0"/>
              <a:buChar char="–"/>
              <a:defRPr sz="2800" b="0" i="0" kern="1200">
                <a:solidFill>
                  <a:schemeClr val="tx1"/>
                </a:solidFill>
                <a:latin typeface="Adobe Garamond Pro"/>
                <a:ea typeface="ＭＳ Ｐゴシック" pitchFamily="32" charset="-128"/>
                <a:cs typeface="Adobe Garamond Pro"/>
              </a:defRPr>
            </a:lvl2pPr>
            <a:lvl3pPr marL="1143000" indent="-228600" algn="l" defTabSz="457200" rtl="0" eaLnBrk="0" fontAlgn="base" hangingPunct="0">
              <a:spcBef>
                <a:spcPct val="20000"/>
              </a:spcBef>
              <a:spcAft>
                <a:spcPct val="0"/>
              </a:spcAft>
              <a:buFont typeface="Arial" charset="0"/>
              <a:buChar char="•"/>
              <a:defRPr sz="2400" b="0" i="0" kern="1200">
                <a:solidFill>
                  <a:schemeClr val="tx1"/>
                </a:solidFill>
                <a:latin typeface="Adobe Garamond Pro"/>
                <a:ea typeface="ＭＳ Ｐゴシック" pitchFamily="32" charset="-128"/>
                <a:cs typeface="Adobe Garamond Pro"/>
              </a:defRPr>
            </a:lvl3pPr>
            <a:lvl4pPr marL="16002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4pPr>
            <a:lvl5pPr marL="20574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defRPr/>
            </a:pPr>
            <a:r>
              <a:rPr lang="en-US" altLang="zh-CN" sz="1600" i="1" dirty="0" err="1" smtClean="0">
                <a:latin typeface="Arial"/>
                <a:ea typeface="ＭＳ Ｐゴシック" charset="-128"/>
                <a:cs typeface="Arial"/>
              </a:rPr>
              <a:t>Xe</a:t>
            </a:r>
            <a:r>
              <a:rPr lang="zh-CN" altLang="en-US" sz="1600" i="1" dirty="0" smtClean="0">
                <a:latin typeface="Arial"/>
                <a:ea typeface="ＭＳ Ｐゴシック" charset="-128"/>
                <a:cs typeface="Arial"/>
              </a:rPr>
              <a:t> </a:t>
            </a:r>
            <a:r>
              <a:rPr lang="en-US" altLang="zh-CN" sz="1600" i="1" dirty="0" smtClean="0">
                <a:latin typeface="Arial"/>
                <a:ea typeface="ＭＳ Ｐゴシック" charset="-128"/>
                <a:cs typeface="Arial"/>
              </a:rPr>
              <a:t>Ion</a:t>
            </a:r>
            <a:r>
              <a:rPr lang="zh-CN" altLang="en-US" sz="1600" i="1" dirty="0" smtClean="0">
                <a:latin typeface="Arial"/>
                <a:ea typeface="ＭＳ Ｐゴシック" charset="-128"/>
                <a:cs typeface="Arial"/>
              </a:rPr>
              <a:t> </a:t>
            </a:r>
            <a:r>
              <a:rPr lang="en-US" altLang="zh-CN" sz="1600" i="1" dirty="0" smtClean="0">
                <a:latin typeface="Arial"/>
                <a:ea typeface="ＭＳ Ｐゴシック" charset="-128"/>
                <a:cs typeface="Arial"/>
              </a:rPr>
              <a:t>Beam</a:t>
            </a:r>
            <a:r>
              <a:rPr lang="zh-CN" altLang="en-US" sz="1600" i="1" dirty="0" smtClean="0">
                <a:latin typeface="Arial"/>
                <a:ea typeface="ＭＳ Ｐゴシック" charset="-128"/>
                <a:cs typeface="Arial"/>
              </a:rPr>
              <a:t> </a:t>
            </a:r>
            <a:r>
              <a:rPr lang="en-US" altLang="zh-CN" sz="1600" i="1" dirty="0" smtClean="0">
                <a:latin typeface="Arial"/>
                <a:ea typeface="ＭＳ Ｐゴシック" charset="-128"/>
                <a:cs typeface="Arial"/>
              </a:rPr>
              <a:t>Profile</a:t>
            </a:r>
            <a:r>
              <a:rPr lang="zh-CN" altLang="en-US" sz="1600" i="1" dirty="0" smtClean="0">
                <a:latin typeface="Arial"/>
                <a:ea typeface="ＭＳ Ｐゴシック" charset="-128"/>
                <a:cs typeface="Arial"/>
              </a:rPr>
              <a:t> </a:t>
            </a:r>
            <a:endParaRPr lang="en-US" sz="1600" i="1" dirty="0" smtClean="0">
              <a:latin typeface="Arial"/>
              <a:ea typeface="ＭＳ Ｐゴシック" charset="-128"/>
              <a:cs typeface="Arial"/>
            </a:endParaRPr>
          </a:p>
        </p:txBody>
      </p:sp>
      <p:sp>
        <p:nvSpPr>
          <p:cNvPr id="34" name="Content Placeholder 2"/>
          <p:cNvSpPr txBox="1">
            <a:spLocks/>
          </p:cNvSpPr>
          <p:nvPr/>
        </p:nvSpPr>
        <p:spPr bwMode="auto">
          <a:xfrm>
            <a:off x="4029177" y="6385942"/>
            <a:ext cx="1729974" cy="3129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indent="-342900" eaLnBrk="0" fontAlgn="base" hangingPunct="0">
              <a:spcBef>
                <a:spcPct val="20000"/>
              </a:spcBef>
              <a:spcAft>
                <a:spcPct val="0"/>
              </a:spcAft>
              <a:buFont typeface="Arial" charset="0"/>
              <a:buNone/>
              <a:defRPr sz="1200" b="0" i="1">
                <a:latin typeface="Arial"/>
                <a:ea typeface="ＭＳ Ｐゴシック" charset="-128"/>
                <a:cs typeface="Arial"/>
              </a:defRPr>
            </a:lvl1pPr>
            <a:lvl2pPr marL="742950" indent="-285750" eaLnBrk="0" fontAlgn="base" hangingPunct="0">
              <a:spcBef>
                <a:spcPct val="20000"/>
              </a:spcBef>
              <a:spcAft>
                <a:spcPct val="0"/>
              </a:spcAft>
              <a:buFont typeface="Arial" charset="0"/>
              <a:buChar char="–"/>
              <a:defRPr sz="2800" b="0" i="0">
                <a:latin typeface="Adobe Garamond Pro"/>
                <a:ea typeface="ＭＳ Ｐゴシック" pitchFamily="32" charset="-128"/>
                <a:cs typeface="Adobe Garamond Pro"/>
              </a:defRPr>
            </a:lvl2pPr>
            <a:lvl3pPr marL="1143000" indent="-228600" eaLnBrk="0" fontAlgn="base" hangingPunct="0">
              <a:spcBef>
                <a:spcPct val="20000"/>
              </a:spcBef>
              <a:spcAft>
                <a:spcPct val="0"/>
              </a:spcAft>
              <a:buFont typeface="Arial" charset="0"/>
              <a:buChar char="•"/>
              <a:defRPr sz="2400" b="0" i="0">
                <a:latin typeface="Adobe Garamond Pro"/>
                <a:ea typeface="ＭＳ Ｐゴシック" pitchFamily="32" charset="-128"/>
                <a:cs typeface="Adobe Garamond Pro"/>
              </a:defRPr>
            </a:lvl3pPr>
            <a:lvl4pPr marL="16002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4pPr>
            <a:lvl5pPr marL="20574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Beam</a:t>
            </a:r>
            <a:r>
              <a:rPr lang="zh-CN" altLang="en-US" dirty="0"/>
              <a:t> </a:t>
            </a:r>
            <a:r>
              <a:rPr lang="en-US" altLang="zh-CN" dirty="0"/>
              <a:t>Profile</a:t>
            </a:r>
            <a:r>
              <a:rPr lang="zh-CN" altLang="en-US" dirty="0"/>
              <a:t> </a:t>
            </a:r>
            <a:r>
              <a:rPr lang="en-US" altLang="zh-CN" dirty="0"/>
              <a:t>Scan</a:t>
            </a:r>
            <a:endParaRPr lang="en-US" dirty="0"/>
          </a:p>
        </p:txBody>
      </p:sp>
      <p:sp>
        <p:nvSpPr>
          <p:cNvPr id="35" name="Content Placeholder 2"/>
          <p:cNvSpPr txBox="1">
            <a:spLocks/>
          </p:cNvSpPr>
          <p:nvPr/>
        </p:nvSpPr>
        <p:spPr bwMode="auto">
          <a:xfrm>
            <a:off x="1221876" y="6458207"/>
            <a:ext cx="1939986" cy="3129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b="0" i="0" kern="1200">
                <a:solidFill>
                  <a:schemeClr val="tx1"/>
                </a:solidFill>
                <a:latin typeface="Adobe Garamond Pro"/>
                <a:ea typeface="ＭＳ Ｐゴシック" pitchFamily="32" charset="-128"/>
                <a:cs typeface="Adobe Garamond Pro"/>
              </a:defRPr>
            </a:lvl1pPr>
            <a:lvl2pPr marL="742950" indent="-285750" algn="l" defTabSz="457200" rtl="0" eaLnBrk="0" fontAlgn="base" hangingPunct="0">
              <a:spcBef>
                <a:spcPct val="20000"/>
              </a:spcBef>
              <a:spcAft>
                <a:spcPct val="0"/>
              </a:spcAft>
              <a:buFont typeface="Arial" charset="0"/>
              <a:buChar char="–"/>
              <a:defRPr sz="2800" b="0" i="0" kern="1200">
                <a:solidFill>
                  <a:schemeClr val="tx1"/>
                </a:solidFill>
                <a:latin typeface="Adobe Garamond Pro"/>
                <a:ea typeface="ＭＳ Ｐゴシック" pitchFamily="32" charset="-128"/>
                <a:cs typeface="Adobe Garamond Pro"/>
              </a:defRPr>
            </a:lvl2pPr>
            <a:lvl3pPr marL="1143000" indent="-228600" algn="l" defTabSz="457200" rtl="0" eaLnBrk="0" fontAlgn="base" hangingPunct="0">
              <a:spcBef>
                <a:spcPct val="20000"/>
              </a:spcBef>
              <a:spcAft>
                <a:spcPct val="0"/>
              </a:spcAft>
              <a:buFont typeface="Arial" charset="0"/>
              <a:buChar char="•"/>
              <a:defRPr sz="2400" b="0" i="0" kern="1200">
                <a:solidFill>
                  <a:schemeClr val="tx1"/>
                </a:solidFill>
                <a:latin typeface="Adobe Garamond Pro"/>
                <a:ea typeface="ＭＳ Ｐゴシック" pitchFamily="32" charset="-128"/>
                <a:cs typeface="Adobe Garamond Pro"/>
              </a:defRPr>
            </a:lvl3pPr>
            <a:lvl4pPr marL="16002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4pPr>
            <a:lvl5pPr marL="20574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defRPr/>
            </a:pPr>
            <a:r>
              <a:rPr lang="en-US" sz="1200" i="1" dirty="0" smtClean="0">
                <a:latin typeface="Arial"/>
                <a:ea typeface="ＭＳ Ｐゴシック" charset="-128"/>
                <a:cs typeface="Arial"/>
              </a:rPr>
              <a:t>Beam</a:t>
            </a:r>
            <a:r>
              <a:rPr lang="zh-CN" altLang="en-US" sz="1200" i="1" dirty="0" smtClean="0">
                <a:latin typeface="Arial"/>
                <a:ea typeface="ＭＳ Ｐゴシック" charset="-128"/>
                <a:cs typeface="Arial"/>
              </a:rPr>
              <a:t> </a:t>
            </a:r>
            <a:r>
              <a:rPr lang="en-US" altLang="zh-CN" sz="1200" i="1" dirty="0" smtClean="0">
                <a:latin typeface="Arial"/>
                <a:ea typeface="ＭＳ Ｐゴシック" charset="-128"/>
                <a:cs typeface="Arial"/>
              </a:rPr>
              <a:t>Profile</a:t>
            </a:r>
            <a:r>
              <a:rPr lang="zh-CN" altLang="en-US" sz="1200" i="1" dirty="0" smtClean="0">
                <a:latin typeface="Arial"/>
                <a:ea typeface="ＭＳ Ｐゴシック" charset="-128"/>
                <a:cs typeface="Arial"/>
              </a:rPr>
              <a:t> </a:t>
            </a:r>
            <a:r>
              <a:rPr lang="en-US" altLang="zh-CN" sz="1200" i="1" dirty="0" smtClean="0">
                <a:latin typeface="Arial"/>
                <a:ea typeface="ＭＳ Ｐゴシック" charset="-128"/>
                <a:cs typeface="Arial"/>
              </a:rPr>
              <a:t>Control</a:t>
            </a:r>
            <a:endParaRPr lang="en-US" sz="1200" i="1" dirty="0" smtClean="0">
              <a:latin typeface="Arial"/>
              <a:ea typeface="ＭＳ Ｐゴシック" charset="-128"/>
              <a:cs typeface="Arial"/>
            </a:endParaRPr>
          </a:p>
        </p:txBody>
      </p:sp>
      <p:sp>
        <p:nvSpPr>
          <p:cNvPr id="38" name="Content Placeholder 2"/>
          <p:cNvSpPr txBox="1">
            <a:spLocks/>
          </p:cNvSpPr>
          <p:nvPr/>
        </p:nvSpPr>
        <p:spPr bwMode="auto">
          <a:xfrm>
            <a:off x="6613388" y="6332353"/>
            <a:ext cx="1363888" cy="366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indent="-342900" eaLnBrk="0" fontAlgn="base" hangingPunct="0">
              <a:spcBef>
                <a:spcPct val="20000"/>
              </a:spcBef>
              <a:spcAft>
                <a:spcPct val="0"/>
              </a:spcAft>
              <a:buFont typeface="Arial" charset="0"/>
              <a:buNone/>
              <a:defRPr sz="1200" b="0" i="1">
                <a:latin typeface="Arial"/>
                <a:ea typeface="ＭＳ Ｐゴシック" charset="-128"/>
                <a:cs typeface="Arial"/>
              </a:defRPr>
            </a:lvl1pPr>
            <a:lvl2pPr marL="742950" indent="-285750" eaLnBrk="0" fontAlgn="base" hangingPunct="0">
              <a:spcBef>
                <a:spcPct val="20000"/>
              </a:spcBef>
              <a:spcAft>
                <a:spcPct val="0"/>
              </a:spcAft>
              <a:buFont typeface="Arial" charset="0"/>
              <a:buChar char="–"/>
              <a:defRPr sz="2800" b="0" i="0">
                <a:latin typeface="Adobe Garamond Pro"/>
                <a:ea typeface="ＭＳ Ｐゴシック" pitchFamily="32" charset="-128"/>
                <a:cs typeface="Adobe Garamond Pro"/>
              </a:defRPr>
            </a:lvl2pPr>
            <a:lvl3pPr marL="1143000" indent="-228600" eaLnBrk="0" fontAlgn="base" hangingPunct="0">
              <a:spcBef>
                <a:spcPct val="20000"/>
              </a:spcBef>
              <a:spcAft>
                <a:spcPct val="0"/>
              </a:spcAft>
              <a:buFont typeface="Arial" charset="0"/>
              <a:buChar char="•"/>
              <a:defRPr sz="2400" b="0" i="0">
                <a:latin typeface="Adobe Garamond Pro"/>
                <a:ea typeface="ＭＳ Ｐゴシック" pitchFamily="32" charset="-128"/>
                <a:cs typeface="Adobe Garamond Pro"/>
              </a:defRPr>
            </a:lvl3pPr>
            <a:lvl4pPr marL="16002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4pPr>
            <a:lvl5pPr marL="20574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Irradiation</a:t>
            </a:r>
            <a:r>
              <a:rPr lang="zh-CN" altLang="en-US" dirty="0"/>
              <a:t> </a:t>
            </a:r>
            <a:r>
              <a:rPr lang="en-US" altLang="zh-CN" dirty="0" smtClean="0"/>
              <a:t>area</a:t>
            </a:r>
            <a:r>
              <a:rPr lang="zh-CN" altLang="en-US" dirty="0" smtClean="0"/>
              <a:t> </a:t>
            </a:r>
            <a:r>
              <a:rPr lang="en-US" altLang="zh-CN" dirty="0" smtClean="0"/>
              <a:t>control</a:t>
            </a:r>
            <a:endParaRPr lang="en-US" dirty="0"/>
          </a:p>
        </p:txBody>
      </p:sp>
      <p:sp>
        <p:nvSpPr>
          <p:cNvPr id="49" name="Content Placeholder 2"/>
          <p:cNvSpPr txBox="1">
            <a:spLocks/>
          </p:cNvSpPr>
          <p:nvPr/>
        </p:nvSpPr>
        <p:spPr bwMode="auto">
          <a:xfrm>
            <a:off x="304800" y="228600"/>
            <a:ext cx="394975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b="0" i="0" kern="1200">
                <a:solidFill>
                  <a:schemeClr val="tx1"/>
                </a:solidFill>
                <a:latin typeface="Adobe Garamond Pro"/>
                <a:ea typeface="ＭＳ Ｐゴシック" pitchFamily="32" charset="-128"/>
                <a:cs typeface="Adobe Garamond Pro"/>
              </a:defRPr>
            </a:lvl1pPr>
            <a:lvl2pPr marL="742950" indent="-285750" algn="l" defTabSz="457200" rtl="0" eaLnBrk="0" fontAlgn="base" hangingPunct="0">
              <a:spcBef>
                <a:spcPct val="20000"/>
              </a:spcBef>
              <a:spcAft>
                <a:spcPct val="0"/>
              </a:spcAft>
              <a:buFont typeface="Arial" charset="0"/>
              <a:buChar char="–"/>
              <a:defRPr sz="2800" b="0" i="0" kern="1200">
                <a:solidFill>
                  <a:schemeClr val="tx1"/>
                </a:solidFill>
                <a:latin typeface="Adobe Garamond Pro"/>
                <a:ea typeface="ＭＳ Ｐゴシック" pitchFamily="32" charset="-128"/>
                <a:cs typeface="Adobe Garamond Pro"/>
              </a:defRPr>
            </a:lvl2pPr>
            <a:lvl3pPr marL="1143000" indent="-228600" algn="l" defTabSz="457200" rtl="0" eaLnBrk="0" fontAlgn="base" hangingPunct="0">
              <a:spcBef>
                <a:spcPct val="20000"/>
              </a:spcBef>
              <a:spcAft>
                <a:spcPct val="0"/>
              </a:spcAft>
              <a:buFont typeface="Arial" charset="0"/>
              <a:buChar char="•"/>
              <a:defRPr sz="2400" b="0" i="0" kern="1200">
                <a:solidFill>
                  <a:schemeClr val="tx1"/>
                </a:solidFill>
                <a:latin typeface="Adobe Garamond Pro"/>
                <a:ea typeface="ＭＳ Ｐゴシック" pitchFamily="32" charset="-128"/>
                <a:cs typeface="Adobe Garamond Pro"/>
              </a:defRPr>
            </a:lvl3pPr>
            <a:lvl4pPr marL="16002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4pPr>
            <a:lvl5pPr marL="20574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defRPr/>
            </a:pPr>
            <a:r>
              <a:rPr lang="en-US" sz="2200" b="1" i="1" dirty="0" err="1" smtClean="0">
                <a:latin typeface="Arial"/>
                <a:ea typeface="ＭＳ Ｐゴシック" charset="-128"/>
                <a:cs typeface="Arial"/>
              </a:rPr>
              <a:t>Xe</a:t>
            </a:r>
            <a:r>
              <a:rPr lang="zh-CN" altLang="en-US" sz="2200" b="1" i="1" dirty="0" smtClean="0">
                <a:latin typeface="Arial"/>
                <a:ea typeface="ＭＳ Ｐゴシック" charset="-128"/>
                <a:cs typeface="Arial"/>
              </a:rPr>
              <a:t> </a:t>
            </a:r>
            <a:r>
              <a:rPr lang="en-US" altLang="zh-CN" sz="2200" b="1" i="1" dirty="0" smtClean="0">
                <a:latin typeface="Arial"/>
                <a:ea typeface="ＭＳ Ｐゴシック" charset="-128"/>
                <a:cs typeface="Arial"/>
              </a:rPr>
              <a:t>Ion</a:t>
            </a:r>
            <a:r>
              <a:rPr lang="zh-CN" altLang="en-US" sz="2200" b="1" i="1" dirty="0" smtClean="0">
                <a:latin typeface="Arial"/>
                <a:ea typeface="ＭＳ Ｐゴシック" charset="-128"/>
                <a:cs typeface="Arial"/>
              </a:rPr>
              <a:t> </a:t>
            </a:r>
            <a:r>
              <a:rPr lang="en-US" altLang="zh-CN" sz="2200" b="1" i="1" dirty="0" smtClean="0">
                <a:latin typeface="Arial"/>
                <a:ea typeface="ＭＳ Ｐゴシック" charset="-128"/>
                <a:cs typeface="Arial"/>
              </a:rPr>
              <a:t>Irradiations</a:t>
            </a:r>
            <a:r>
              <a:rPr lang="zh-CN" altLang="en-US" sz="2200" b="1" i="1" dirty="0" smtClean="0">
                <a:latin typeface="Arial"/>
                <a:ea typeface="ＭＳ Ｐゴシック" charset="-128"/>
                <a:cs typeface="Arial"/>
              </a:rPr>
              <a:t> </a:t>
            </a:r>
            <a:r>
              <a:rPr lang="en-US" altLang="zh-CN" sz="2200" b="1" i="1" dirty="0" smtClean="0">
                <a:latin typeface="Arial"/>
                <a:ea typeface="ＭＳ Ｐゴシック" charset="-128"/>
                <a:cs typeface="Arial"/>
              </a:rPr>
              <a:t>of the fuel specimens at</a:t>
            </a:r>
            <a:r>
              <a:rPr lang="zh-CN" altLang="en-US" sz="2200" b="1" i="1" dirty="0" smtClean="0">
                <a:latin typeface="Arial"/>
                <a:ea typeface="ＭＳ Ｐゴシック" charset="-128"/>
                <a:cs typeface="Arial"/>
              </a:rPr>
              <a:t> </a:t>
            </a:r>
            <a:r>
              <a:rPr lang="en-US" altLang="zh-CN" sz="2200" b="1" i="1" dirty="0" smtClean="0">
                <a:latin typeface="Arial"/>
                <a:ea typeface="ＭＳ Ｐゴシック" charset="-128"/>
                <a:cs typeface="Arial"/>
              </a:rPr>
              <a:t>ATLAS</a:t>
            </a:r>
          </a:p>
          <a:p>
            <a:pPr>
              <a:buFont typeface="Wingdings" pitchFamily="2" charset="2"/>
              <a:buChar char="§"/>
              <a:defRPr/>
            </a:pPr>
            <a:r>
              <a:rPr lang="en-US" sz="1200" b="1" i="1" dirty="0" smtClean="0">
                <a:latin typeface="Arial"/>
                <a:ea typeface="ＭＳ Ｐゴシック" charset="-128"/>
                <a:cs typeface="Arial"/>
              </a:rPr>
              <a:t>Ion irradiation – much higher dose rate compared to in-reactor irradiation</a:t>
            </a:r>
          </a:p>
          <a:p>
            <a:pPr>
              <a:buFont typeface="Wingdings" pitchFamily="2" charset="2"/>
              <a:buChar char="§"/>
              <a:defRPr/>
            </a:pPr>
            <a:r>
              <a:rPr lang="en-US" sz="1200" b="1" i="1" dirty="0" smtClean="0">
                <a:latin typeface="Arial"/>
                <a:ea typeface="ＭＳ Ｐゴシック" charset="-128"/>
                <a:cs typeface="Arial"/>
              </a:rPr>
              <a:t>High Energy (compared to &lt;1 </a:t>
            </a:r>
            <a:r>
              <a:rPr lang="en-US" sz="1200" b="1" i="1" dirty="0" err="1" smtClean="0">
                <a:latin typeface="Arial"/>
                <a:ea typeface="ＭＳ Ｐゴシック" charset="-128"/>
                <a:cs typeface="Arial"/>
              </a:rPr>
              <a:t>MeV</a:t>
            </a:r>
            <a:r>
              <a:rPr lang="en-US" sz="1200" b="1" i="1" dirty="0" smtClean="0">
                <a:latin typeface="Arial"/>
                <a:ea typeface="ＭＳ Ｐゴシック" charset="-128"/>
                <a:cs typeface="Arial"/>
              </a:rPr>
              <a:t>) – bulk irradiation damage (removal of surface effects)</a:t>
            </a:r>
          </a:p>
          <a:p>
            <a:pPr>
              <a:buFont typeface="Wingdings" pitchFamily="2" charset="2"/>
              <a:buChar char="§"/>
              <a:defRPr/>
            </a:pPr>
            <a:r>
              <a:rPr lang="en-US" sz="1200" b="1" i="1" dirty="0" smtClean="0">
                <a:latin typeface="Arial"/>
                <a:ea typeface="ＭＳ Ｐゴシック" charset="-128"/>
                <a:cs typeface="Arial"/>
              </a:rPr>
              <a:t>High Energy Ion irradiation – realistic representation of fission fragment damage in nuclear fuels</a:t>
            </a:r>
          </a:p>
        </p:txBody>
      </p:sp>
      <p:sp>
        <p:nvSpPr>
          <p:cNvPr id="50" name="Content Placeholder 2"/>
          <p:cNvSpPr txBox="1">
            <a:spLocks/>
          </p:cNvSpPr>
          <p:nvPr/>
        </p:nvSpPr>
        <p:spPr bwMode="auto">
          <a:xfrm>
            <a:off x="7819399" y="6463182"/>
            <a:ext cx="1363888" cy="366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indent="-342900" eaLnBrk="0" fontAlgn="base" hangingPunct="0">
              <a:spcBef>
                <a:spcPct val="20000"/>
              </a:spcBef>
              <a:spcAft>
                <a:spcPct val="0"/>
              </a:spcAft>
              <a:buFont typeface="Arial" charset="0"/>
              <a:buNone/>
              <a:defRPr sz="1200" b="0" i="1">
                <a:latin typeface="Arial"/>
                <a:ea typeface="ＭＳ Ｐゴシック" charset="-128"/>
                <a:cs typeface="Arial"/>
              </a:defRPr>
            </a:lvl1pPr>
            <a:lvl2pPr marL="742950" indent="-285750" eaLnBrk="0" fontAlgn="base" hangingPunct="0">
              <a:spcBef>
                <a:spcPct val="20000"/>
              </a:spcBef>
              <a:spcAft>
                <a:spcPct val="0"/>
              </a:spcAft>
              <a:buFont typeface="Arial" charset="0"/>
              <a:buChar char="–"/>
              <a:defRPr sz="2800" b="0" i="0">
                <a:latin typeface="Adobe Garamond Pro"/>
                <a:ea typeface="ＭＳ Ｐゴシック" pitchFamily="32" charset="-128"/>
                <a:cs typeface="Adobe Garamond Pro"/>
              </a:defRPr>
            </a:lvl2pPr>
            <a:lvl3pPr marL="1143000" indent="-228600" eaLnBrk="0" fontAlgn="base" hangingPunct="0">
              <a:spcBef>
                <a:spcPct val="20000"/>
              </a:spcBef>
              <a:spcAft>
                <a:spcPct val="0"/>
              </a:spcAft>
              <a:buFont typeface="Arial" charset="0"/>
              <a:buChar char="•"/>
              <a:defRPr sz="2400" b="0" i="0">
                <a:latin typeface="Adobe Garamond Pro"/>
                <a:ea typeface="ＭＳ Ｐゴシック" pitchFamily="32" charset="-128"/>
                <a:cs typeface="Adobe Garamond Pro"/>
              </a:defRPr>
            </a:lvl3pPr>
            <a:lvl4pPr marL="16002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4pPr>
            <a:lvl5pPr marL="20574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smtClean="0"/>
              <a:t>Sample</a:t>
            </a:r>
            <a:r>
              <a:rPr lang="zh-CN" altLang="en-US" dirty="0" smtClean="0"/>
              <a:t> </a:t>
            </a:r>
            <a:r>
              <a:rPr lang="en-US" altLang="zh-CN" dirty="0" smtClean="0"/>
              <a:t>Stage</a:t>
            </a:r>
            <a:endParaRPr lang="en-US" dirty="0"/>
          </a:p>
        </p:txBody>
      </p:sp>
      <p:sp>
        <p:nvSpPr>
          <p:cNvPr id="58" name="Right Arrow 57"/>
          <p:cNvSpPr/>
          <p:nvPr/>
        </p:nvSpPr>
        <p:spPr>
          <a:xfrm rot="16200000">
            <a:off x="2069332" y="5069506"/>
            <a:ext cx="288072" cy="238109"/>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ight Arrow 58"/>
          <p:cNvSpPr/>
          <p:nvPr/>
        </p:nvSpPr>
        <p:spPr>
          <a:xfrm rot="14611616">
            <a:off x="3356879" y="4880666"/>
            <a:ext cx="288072" cy="238109"/>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ight Arrow 59"/>
          <p:cNvSpPr/>
          <p:nvPr/>
        </p:nvSpPr>
        <p:spPr>
          <a:xfrm rot="20373980">
            <a:off x="4163993" y="3148214"/>
            <a:ext cx="288072" cy="238109"/>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ontent Placeholder 2"/>
          <p:cNvSpPr txBox="1">
            <a:spLocks/>
          </p:cNvSpPr>
          <p:nvPr/>
        </p:nvSpPr>
        <p:spPr bwMode="auto">
          <a:xfrm>
            <a:off x="3625961" y="5128183"/>
            <a:ext cx="1363888" cy="366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indent="-342900" eaLnBrk="0" fontAlgn="base" hangingPunct="0">
              <a:spcBef>
                <a:spcPct val="20000"/>
              </a:spcBef>
              <a:spcAft>
                <a:spcPct val="0"/>
              </a:spcAft>
              <a:buFont typeface="Arial" charset="0"/>
              <a:buNone/>
              <a:defRPr sz="1200" b="0" i="1">
                <a:latin typeface="Arial"/>
                <a:ea typeface="ＭＳ Ｐゴシック" charset="-128"/>
                <a:cs typeface="Arial"/>
              </a:defRPr>
            </a:lvl1pPr>
            <a:lvl2pPr marL="742950" indent="-285750" eaLnBrk="0" fontAlgn="base" hangingPunct="0">
              <a:spcBef>
                <a:spcPct val="20000"/>
              </a:spcBef>
              <a:spcAft>
                <a:spcPct val="0"/>
              </a:spcAft>
              <a:buFont typeface="Arial" charset="0"/>
              <a:buChar char="–"/>
              <a:defRPr sz="2800" b="0" i="0">
                <a:latin typeface="Adobe Garamond Pro"/>
                <a:ea typeface="ＭＳ Ｐゴシック" pitchFamily="32" charset="-128"/>
                <a:cs typeface="Adobe Garamond Pro"/>
              </a:defRPr>
            </a:lvl2pPr>
            <a:lvl3pPr marL="1143000" indent="-228600" eaLnBrk="0" fontAlgn="base" hangingPunct="0">
              <a:spcBef>
                <a:spcPct val="20000"/>
              </a:spcBef>
              <a:spcAft>
                <a:spcPct val="0"/>
              </a:spcAft>
              <a:buFont typeface="Arial" charset="0"/>
              <a:buChar char="•"/>
              <a:defRPr sz="2400" b="0" i="0">
                <a:latin typeface="Adobe Garamond Pro"/>
                <a:ea typeface="ＭＳ Ｐゴシック" pitchFamily="32" charset="-128"/>
                <a:cs typeface="Adobe Garamond Pro"/>
              </a:defRPr>
            </a:lvl3pPr>
            <a:lvl4pPr marL="16002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4pPr>
            <a:lvl5pPr marL="20574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altLang="zh-CN" dirty="0" smtClean="0"/>
              <a:t>Quadruple Wire Scanner</a:t>
            </a:r>
            <a:endParaRPr lang="en-US" dirty="0"/>
          </a:p>
        </p:txBody>
      </p:sp>
      <p:sp>
        <p:nvSpPr>
          <p:cNvPr id="63" name="Content Placeholder 2"/>
          <p:cNvSpPr txBox="1">
            <a:spLocks/>
          </p:cNvSpPr>
          <p:nvPr/>
        </p:nvSpPr>
        <p:spPr bwMode="auto">
          <a:xfrm>
            <a:off x="6831723" y="5326601"/>
            <a:ext cx="987676" cy="366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indent="-342900" eaLnBrk="0" fontAlgn="base" hangingPunct="0">
              <a:spcBef>
                <a:spcPct val="20000"/>
              </a:spcBef>
              <a:spcAft>
                <a:spcPct val="0"/>
              </a:spcAft>
              <a:buFont typeface="Arial" charset="0"/>
              <a:buNone/>
              <a:defRPr sz="1200" b="0" i="1">
                <a:latin typeface="Arial"/>
                <a:ea typeface="ＭＳ Ｐゴシック" charset="-128"/>
                <a:cs typeface="Arial"/>
              </a:defRPr>
            </a:lvl1pPr>
            <a:lvl2pPr marL="742950" indent="-285750" eaLnBrk="0" fontAlgn="base" hangingPunct="0">
              <a:spcBef>
                <a:spcPct val="20000"/>
              </a:spcBef>
              <a:spcAft>
                <a:spcPct val="0"/>
              </a:spcAft>
              <a:buFont typeface="Arial" charset="0"/>
              <a:buChar char="–"/>
              <a:defRPr sz="2800" b="0" i="0">
                <a:latin typeface="Adobe Garamond Pro"/>
                <a:ea typeface="ＭＳ Ｐゴシック" pitchFamily="32" charset="-128"/>
                <a:cs typeface="Adobe Garamond Pro"/>
              </a:defRPr>
            </a:lvl2pPr>
            <a:lvl3pPr marL="1143000" indent="-228600" eaLnBrk="0" fontAlgn="base" hangingPunct="0">
              <a:spcBef>
                <a:spcPct val="20000"/>
              </a:spcBef>
              <a:spcAft>
                <a:spcPct val="0"/>
              </a:spcAft>
              <a:buFont typeface="Arial" charset="0"/>
              <a:buChar char="•"/>
              <a:defRPr sz="2400" b="0" i="0">
                <a:latin typeface="Adobe Garamond Pro"/>
                <a:ea typeface="ＭＳ Ｐゴシック" pitchFamily="32" charset="-128"/>
                <a:cs typeface="Adobe Garamond Pro"/>
              </a:defRPr>
            </a:lvl3pPr>
            <a:lvl4pPr marL="16002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4pPr>
            <a:lvl5pPr marL="20574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altLang="zh-CN" dirty="0" smtClean="0"/>
              <a:t>Aperture</a:t>
            </a:r>
            <a:endParaRPr lang="en-US" dirty="0"/>
          </a:p>
        </p:txBody>
      </p:sp>
      <p:sp>
        <p:nvSpPr>
          <p:cNvPr id="64" name="Content Placeholder 2"/>
          <p:cNvSpPr txBox="1">
            <a:spLocks/>
          </p:cNvSpPr>
          <p:nvPr/>
        </p:nvSpPr>
        <p:spPr bwMode="auto">
          <a:xfrm>
            <a:off x="1417381" y="5817918"/>
            <a:ext cx="1594493" cy="366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indent="-342900" eaLnBrk="0" fontAlgn="base" hangingPunct="0">
              <a:spcBef>
                <a:spcPct val="20000"/>
              </a:spcBef>
              <a:spcAft>
                <a:spcPct val="0"/>
              </a:spcAft>
              <a:buFont typeface="Arial" charset="0"/>
              <a:buNone/>
              <a:defRPr sz="1200" b="0" i="1">
                <a:latin typeface="Arial"/>
                <a:ea typeface="ＭＳ Ｐゴシック" charset="-128"/>
                <a:cs typeface="Arial"/>
              </a:defRPr>
            </a:lvl1pPr>
            <a:lvl2pPr marL="742950" indent="-285750" eaLnBrk="0" fontAlgn="base" hangingPunct="0">
              <a:spcBef>
                <a:spcPct val="20000"/>
              </a:spcBef>
              <a:spcAft>
                <a:spcPct val="0"/>
              </a:spcAft>
              <a:buFont typeface="Arial" charset="0"/>
              <a:buChar char="–"/>
              <a:defRPr sz="2800" b="0" i="0">
                <a:latin typeface="Adobe Garamond Pro"/>
                <a:ea typeface="ＭＳ Ｐゴシック" pitchFamily="32" charset="-128"/>
                <a:cs typeface="Adobe Garamond Pro"/>
              </a:defRPr>
            </a:lvl2pPr>
            <a:lvl3pPr marL="1143000" indent="-228600" eaLnBrk="0" fontAlgn="base" hangingPunct="0">
              <a:spcBef>
                <a:spcPct val="20000"/>
              </a:spcBef>
              <a:spcAft>
                <a:spcPct val="0"/>
              </a:spcAft>
              <a:buFont typeface="Arial" charset="0"/>
              <a:buChar char="•"/>
              <a:defRPr sz="2400" b="0" i="0">
                <a:latin typeface="Adobe Garamond Pro"/>
                <a:ea typeface="ＭＳ Ｐゴシック" pitchFamily="32" charset="-128"/>
                <a:cs typeface="Adobe Garamond Pro"/>
              </a:defRPr>
            </a:lvl3pPr>
            <a:lvl4pPr marL="16002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4pPr>
            <a:lvl5pPr marL="20574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altLang="zh-CN" dirty="0" smtClean="0"/>
              <a:t>Magnetic Quadruple</a:t>
            </a:r>
            <a:endParaRPr lang="en-US" dirty="0"/>
          </a:p>
        </p:txBody>
      </p:sp>
      <p:sp>
        <p:nvSpPr>
          <p:cNvPr id="41" name="Cube 40"/>
          <p:cNvSpPr/>
          <p:nvPr/>
        </p:nvSpPr>
        <p:spPr>
          <a:xfrm>
            <a:off x="5337228" y="4497655"/>
            <a:ext cx="947110" cy="1349071"/>
          </a:xfrm>
          <a:prstGeom prst="cube">
            <a:avLst>
              <a:gd name="adj" fmla="val 15824"/>
            </a:avLst>
          </a:prstGeom>
          <a:gradFill flip="none" rotWithShape="1">
            <a:gsLst>
              <a:gs pos="0">
                <a:schemeClr val="bg1">
                  <a:lumMod val="75000"/>
                </a:schemeClr>
              </a:gs>
              <a:gs pos="100000">
                <a:srgbClr val="FFFFFF"/>
              </a:gs>
            </a:gsLst>
            <a:lin ang="0" scaled="1"/>
            <a:tileRect/>
          </a:gradFill>
          <a:ln>
            <a:solidFill>
              <a:schemeClr val="tx1">
                <a:lumMod val="75000"/>
                <a:lumOff val="25000"/>
              </a:schemeClr>
            </a:solidFill>
          </a:ln>
          <a:scene3d>
            <a:camera prst="orthographicFront">
              <a:rot lat="2700000" lon="1199999"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ontent Placeholder 2"/>
          <p:cNvSpPr txBox="1">
            <a:spLocks/>
          </p:cNvSpPr>
          <p:nvPr/>
        </p:nvSpPr>
        <p:spPr bwMode="auto">
          <a:xfrm>
            <a:off x="5353973" y="4981092"/>
            <a:ext cx="938383" cy="3129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indent="-342900" eaLnBrk="0" fontAlgn="base" hangingPunct="0">
              <a:spcBef>
                <a:spcPct val="20000"/>
              </a:spcBef>
              <a:spcAft>
                <a:spcPct val="0"/>
              </a:spcAft>
              <a:buFont typeface="Arial" charset="0"/>
              <a:buNone/>
              <a:defRPr sz="1200" b="0" i="1">
                <a:latin typeface="Arial"/>
                <a:ea typeface="ＭＳ Ｐゴシック" charset="-128"/>
                <a:cs typeface="Arial"/>
              </a:defRPr>
            </a:lvl1pPr>
            <a:lvl2pPr marL="742950" indent="-285750" eaLnBrk="0" fontAlgn="base" hangingPunct="0">
              <a:spcBef>
                <a:spcPct val="20000"/>
              </a:spcBef>
              <a:spcAft>
                <a:spcPct val="0"/>
              </a:spcAft>
              <a:buFont typeface="Arial" charset="0"/>
              <a:buChar char="–"/>
              <a:defRPr sz="2800" b="0" i="0">
                <a:latin typeface="Adobe Garamond Pro"/>
                <a:ea typeface="ＭＳ Ｐゴシック" pitchFamily="32" charset="-128"/>
                <a:cs typeface="Adobe Garamond Pro"/>
              </a:defRPr>
            </a:lvl2pPr>
            <a:lvl3pPr marL="1143000" indent="-228600" eaLnBrk="0" fontAlgn="base" hangingPunct="0">
              <a:spcBef>
                <a:spcPct val="20000"/>
              </a:spcBef>
              <a:spcAft>
                <a:spcPct val="0"/>
              </a:spcAft>
              <a:buFont typeface="Arial" charset="0"/>
              <a:buChar char="•"/>
              <a:defRPr sz="2400" b="0" i="0">
                <a:latin typeface="Adobe Garamond Pro"/>
                <a:ea typeface="ＭＳ Ｐゴシック" pitchFamily="32" charset="-128"/>
                <a:cs typeface="Adobe Garamond Pro"/>
              </a:defRPr>
            </a:lvl3pPr>
            <a:lvl4pPr marL="16002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4pPr>
            <a:lvl5pPr marL="20574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smtClean="0"/>
              <a:t>Shutter</a:t>
            </a:r>
            <a:endParaRPr lang="en-US" dirty="0"/>
          </a:p>
        </p:txBody>
      </p:sp>
      <p:sp>
        <p:nvSpPr>
          <p:cNvPr id="32" name="Cube 31"/>
          <p:cNvSpPr/>
          <p:nvPr/>
        </p:nvSpPr>
        <p:spPr>
          <a:xfrm>
            <a:off x="3637934" y="5357910"/>
            <a:ext cx="947110" cy="1167456"/>
          </a:xfrm>
          <a:prstGeom prst="cube">
            <a:avLst>
              <a:gd name="adj" fmla="val 23635"/>
            </a:avLst>
          </a:prstGeom>
          <a:gradFill flip="none" rotWithShape="1">
            <a:gsLst>
              <a:gs pos="32000">
                <a:schemeClr val="bg1">
                  <a:lumMod val="50000"/>
                </a:schemeClr>
              </a:gs>
              <a:gs pos="82000">
                <a:srgbClr val="FFFFFF"/>
              </a:gs>
            </a:gsLst>
            <a:path path="shape">
              <a:fillToRect l="50000" t="50000" r="50000" b="50000"/>
            </a:path>
            <a:tileRect/>
          </a:gradFill>
          <a:ln>
            <a:solidFill>
              <a:schemeClr val="tx1">
                <a:lumMod val="75000"/>
                <a:lumOff val="25000"/>
              </a:schemeClr>
            </a:solidFill>
          </a:ln>
          <a:scene3d>
            <a:camera prst="orthographicFront">
              <a:rot lat="2700000" lon="1199999"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an 30"/>
          <p:cNvSpPr/>
          <p:nvPr/>
        </p:nvSpPr>
        <p:spPr>
          <a:xfrm rot="16200000">
            <a:off x="3390173" y="5478567"/>
            <a:ext cx="295390" cy="982618"/>
          </a:xfrm>
          <a:prstGeom prst="can">
            <a:avLst>
              <a:gd name="adj" fmla="val 3592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0" name="Can 19"/>
          <p:cNvSpPr/>
          <p:nvPr/>
        </p:nvSpPr>
        <p:spPr>
          <a:xfrm rot="16200000">
            <a:off x="1597478" y="4898798"/>
            <a:ext cx="968480" cy="2160287"/>
          </a:xfrm>
          <a:prstGeom prst="can">
            <a:avLst>
              <a:gd name="adj" fmla="val 35927"/>
            </a:avLst>
          </a:prstGeom>
          <a:gradFill flip="none" rotWithShape="1">
            <a:gsLst>
              <a:gs pos="54000">
                <a:schemeClr val="bg1">
                  <a:lumMod val="50000"/>
                </a:schemeClr>
              </a:gs>
              <a:gs pos="97000">
                <a:srgbClr val="FFFFFF"/>
              </a:gs>
            </a:gsLst>
            <a:path path="shape">
              <a:fillToRect l="50000" t="50000" r="50000" b="50000"/>
            </a:path>
            <a:tileRect/>
          </a:gra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2" name="Can 21"/>
          <p:cNvSpPr/>
          <p:nvPr/>
        </p:nvSpPr>
        <p:spPr>
          <a:xfrm rot="16200000">
            <a:off x="582872" y="5474304"/>
            <a:ext cx="295390" cy="982618"/>
          </a:xfrm>
          <a:prstGeom prst="can">
            <a:avLst>
              <a:gd name="adj" fmla="val 35927"/>
            </a:avLst>
          </a:prstGeom>
          <a:gradFill flip="none" rotWithShape="1">
            <a:gsLst>
              <a:gs pos="100000">
                <a:srgbClr val="FF0000">
                  <a:alpha val="90000"/>
                </a:srgbClr>
              </a:gs>
              <a:gs pos="0">
                <a:srgbClr val="FF0000">
                  <a:alpha val="90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73" name="Rectangle 72"/>
          <p:cNvSpPr/>
          <p:nvPr/>
        </p:nvSpPr>
        <p:spPr>
          <a:xfrm>
            <a:off x="5376445" y="3146300"/>
            <a:ext cx="1849084" cy="338554"/>
          </a:xfrm>
          <a:prstGeom prst="rect">
            <a:avLst/>
          </a:prstGeom>
        </p:spPr>
        <p:txBody>
          <a:bodyPr wrap="none">
            <a:spAutoFit/>
          </a:bodyPr>
          <a:lstStyle/>
          <a:p>
            <a:r>
              <a:rPr lang="en-US" altLang="zh-CN" sz="1600" b="1" dirty="0" smtClean="0">
                <a:latin typeface="Arial"/>
                <a:cs typeface="Arial"/>
              </a:rPr>
              <a:t>Stage</a:t>
            </a:r>
            <a:r>
              <a:rPr lang="zh-CN" altLang="en-US" sz="1600" b="1" dirty="0" smtClean="0">
                <a:latin typeface="Arial"/>
                <a:cs typeface="Arial"/>
              </a:rPr>
              <a:t> </a:t>
            </a:r>
            <a:r>
              <a:rPr lang="en-US" altLang="zh-CN" sz="1600" b="1" dirty="0" smtClean="0">
                <a:latin typeface="Arial"/>
                <a:cs typeface="Arial"/>
              </a:rPr>
              <a:t>in</a:t>
            </a:r>
            <a:r>
              <a:rPr lang="zh-CN" altLang="en-US" sz="1600" b="1" dirty="0" smtClean="0">
                <a:latin typeface="Arial"/>
                <a:cs typeface="Arial"/>
              </a:rPr>
              <a:t> </a:t>
            </a:r>
            <a:r>
              <a:rPr lang="en-US" altLang="zh-CN" sz="1600" b="1" dirty="0" smtClean="0">
                <a:latin typeface="Arial"/>
                <a:cs typeface="Arial"/>
              </a:rPr>
              <a:t>Position</a:t>
            </a:r>
            <a:r>
              <a:rPr lang="zh-CN" altLang="en-US" sz="1600" b="1" dirty="0" smtClean="0">
                <a:latin typeface="Arial"/>
                <a:cs typeface="Arial"/>
              </a:rPr>
              <a:t> </a:t>
            </a:r>
            <a:endParaRPr lang="en-US" sz="1600" b="1" dirty="0">
              <a:latin typeface="Arial"/>
              <a:cs typeface="Arial"/>
            </a:endParaRPr>
          </a:p>
        </p:txBody>
      </p:sp>
      <p:pic>
        <p:nvPicPr>
          <p:cNvPr id="28" name="Picture 27" descr="untitled3.eps"/>
          <p:cNvPicPr>
            <a:picLocks/>
          </p:cNvPicPr>
          <p:nvPr/>
        </p:nvPicPr>
        <p:blipFill>
          <a:blip r:embed="rId9" cstate="email">
            <a:alphaModFix amt="59000"/>
            <a:extLst>
              <a:ext uri="{28A0092B-C50C-407E-A947-70E740481C1C}">
                <a14:useLocalDpi xmlns:a14="http://schemas.microsoft.com/office/drawing/2010/main" val="0"/>
              </a:ext>
            </a:extLst>
          </a:blip>
          <a:stretch>
            <a:fillRect/>
          </a:stretch>
        </p:blipFill>
        <p:spPr>
          <a:xfrm>
            <a:off x="4507692" y="718215"/>
            <a:ext cx="3429000" cy="3268834"/>
          </a:xfrm>
          <a:prstGeom prst="rect">
            <a:avLst/>
          </a:prstGeom>
        </p:spPr>
      </p:pic>
      <p:sp>
        <p:nvSpPr>
          <p:cNvPr id="72" name="Rounded Rectangular Callout 71"/>
          <p:cNvSpPr/>
          <p:nvPr/>
        </p:nvSpPr>
        <p:spPr>
          <a:xfrm>
            <a:off x="4647579" y="689992"/>
            <a:ext cx="3273405" cy="3302701"/>
          </a:xfrm>
          <a:prstGeom prst="wedgeRoundRectCallout">
            <a:avLst>
              <a:gd name="adj1" fmla="val 54131"/>
              <a:gd name="adj2" fmla="val 110498"/>
              <a:gd name="adj3" fmla="val 16667"/>
            </a:avLst>
          </a:prstGeom>
          <a:solidFill>
            <a:schemeClr val="accent1">
              <a:lumMod val="40000"/>
              <a:lumOff val="60000"/>
              <a:alpha val="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noFill/>
            </a:endParaRPr>
          </a:p>
        </p:txBody>
      </p:sp>
      <p:cxnSp>
        <p:nvCxnSpPr>
          <p:cNvPr id="52" name="Straight Arrow Connector 51"/>
          <p:cNvCxnSpPr/>
          <p:nvPr/>
        </p:nvCxnSpPr>
        <p:spPr>
          <a:xfrm>
            <a:off x="6292356" y="2347834"/>
            <a:ext cx="1759862"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6284282" y="2062342"/>
            <a:ext cx="1759862"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6292356" y="1797356"/>
            <a:ext cx="1759862"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Content Placeholder 2"/>
          <p:cNvSpPr txBox="1">
            <a:spLocks/>
          </p:cNvSpPr>
          <p:nvPr/>
        </p:nvSpPr>
        <p:spPr bwMode="auto">
          <a:xfrm>
            <a:off x="7990858" y="2194585"/>
            <a:ext cx="1235391" cy="398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b="0" i="0" kern="1200">
                <a:solidFill>
                  <a:schemeClr val="tx1"/>
                </a:solidFill>
                <a:latin typeface="Adobe Garamond Pro"/>
                <a:ea typeface="ＭＳ Ｐゴシック" pitchFamily="32" charset="-128"/>
                <a:cs typeface="Adobe Garamond Pro"/>
              </a:defRPr>
            </a:lvl1pPr>
            <a:lvl2pPr marL="742950" indent="-285750" algn="l" defTabSz="457200" rtl="0" eaLnBrk="0" fontAlgn="base" hangingPunct="0">
              <a:spcBef>
                <a:spcPct val="20000"/>
              </a:spcBef>
              <a:spcAft>
                <a:spcPct val="0"/>
              </a:spcAft>
              <a:buFont typeface="Arial" charset="0"/>
              <a:buChar char="–"/>
              <a:defRPr sz="2800" b="0" i="0" kern="1200">
                <a:solidFill>
                  <a:schemeClr val="tx1"/>
                </a:solidFill>
                <a:latin typeface="Adobe Garamond Pro"/>
                <a:ea typeface="ＭＳ Ｐゴシック" pitchFamily="32" charset="-128"/>
                <a:cs typeface="Adobe Garamond Pro"/>
              </a:defRPr>
            </a:lvl2pPr>
            <a:lvl3pPr marL="1143000" indent="-228600" algn="l" defTabSz="457200" rtl="0" eaLnBrk="0" fontAlgn="base" hangingPunct="0">
              <a:spcBef>
                <a:spcPct val="20000"/>
              </a:spcBef>
              <a:spcAft>
                <a:spcPct val="0"/>
              </a:spcAft>
              <a:buFont typeface="Arial" charset="0"/>
              <a:buChar char="•"/>
              <a:defRPr sz="2400" b="0" i="0" kern="1200">
                <a:solidFill>
                  <a:schemeClr val="tx1"/>
                </a:solidFill>
                <a:latin typeface="Adobe Garamond Pro"/>
                <a:ea typeface="ＭＳ Ｐゴシック" pitchFamily="32" charset="-128"/>
                <a:cs typeface="Adobe Garamond Pro"/>
              </a:defRPr>
            </a:lvl3pPr>
            <a:lvl4pPr marL="16002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4pPr>
            <a:lvl5pPr marL="20574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defRPr/>
            </a:pPr>
            <a:r>
              <a:rPr lang="en-US" altLang="zh-CN" sz="1200" i="1" dirty="0" smtClean="0">
                <a:latin typeface="Arial"/>
                <a:ea typeface="ＭＳ Ｐゴシック" charset="-128"/>
                <a:cs typeface="Arial"/>
              </a:rPr>
              <a:t>High</a:t>
            </a:r>
            <a:r>
              <a:rPr lang="zh-CN" altLang="en-US" sz="1200" i="1" dirty="0" smtClean="0">
                <a:latin typeface="Arial"/>
                <a:ea typeface="ＭＳ Ｐゴシック" charset="-128"/>
                <a:cs typeface="Arial"/>
              </a:rPr>
              <a:t> </a:t>
            </a:r>
            <a:r>
              <a:rPr lang="en-US" altLang="zh-CN" sz="1200" i="1" dirty="0" smtClean="0">
                <a:latin typeface="Arial"/>
                <a:ea typeface="ＭＳ Ｐゴシック" charset="-128"/>
                <a:cs typeface="Arial"/>
              </a:rPr>
              <a:t>dose</a:t>
            </a:r>
            <a:endParaRPr lang="en-US" sz="1200" i="1" dirty="0" smtClean="0">
              <a:latin typeface="Arial"/>
              <a:ea typeface="ＭＳ Ｐゴシック" charset="-128"/>
              <a:cs typeface="Arial"/>
            </a:endParaRPr>
          </a:p>
        </p:txBody>
      </p:sp>
      <p:sp>
        <p:nvSpPr>
          <p:cNvPr id="56" name="Content Placeholder 2"/>
          <p:cNvSpPr txBox="1">
            <a:spLocks/>
          </p:cNvSpPr>
          <p:nvPr/>
        </p:nvSpPr>
        <p:spPr bwMode="auto">
          <a:xfrm>
            <a:off x="7990858" y="1949657"/>
            <a:ext cx="1235391" cy="398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b="0" i="0" kern="1200">
                <a:solidFill>
                  <a:schemeClr val="tx1"/>
                </a:solidFill>
                <a:latin typeface="Adobe Garamond Pro"/>
                <a:ea typeface="ＭＳ Ｐゴシック" pitchFamily="32" charset="-128"/>
                <a:cs typeface="Adobe Garamond Pro"/>
              </a:defRPr>
            </a:lvl1pPr>
            <a:lvl2pPr marL="742950" indent="-285750" algn="l" defTabSz="457200" rtl="0" eaLnBrk="0" fontAlgn="base" hangingPunct="0">
              <a:spcBef>
                <a:spcPct val="20000"/>
              </a:spcBef>
              <a:spcAft>
                <a:spcPct val="0"/>
              </a:spcAft>
              <a:buFont typeface="Arial" charset="0"/>
              <a:buChar char="–"/>
              <a:defRPr sz="2800" b="0" i="0" kern="1200">
                <a:solidFill>
                  <a:schemeClr val="tx1"/>
                </a:solidFill>
                <a:latin typeface="Adobe Garamond Pro"/>
                <a:ea typeface="ＭＳ Ｐゴシック" pitchFamily="32" charset="-128"/>
                <a:cs typeface="Adobe Garamond Pro"/>
              </a:defRPr>
            </a:lvl2pPr>
            <a:lvl3pPr marL="1143000" indent="-228600" algn="l" defTabSz="457200" rtl="0" eaLnBrk="0" fontAlgn="base" hangingPunct="0">
              <a:spcBef>
                <a:spcPct val="20000"/>
              </a:spcBef>
              <a:spcAft>
                <a:spcPct val="0"/>
              </a:spcAft>
              <a:buFont typeface="Arial" charset="0"/>
              <a:buChar char="•"/>
              <a:defRPr sz="2400" b="0" i="0" kern="1200">
                <a:solidFill>
                  <a:schemeClr val="tx1"/>
                </a:solidFill>
                <a:latin typeface="Adobe Garamond Pro"/>
                <a:ea typeface="ＭＳ Ｐゴシック" pitchFamily="32" charset="-128"/>
                <a:cs typeface="Adobe Garamond Pro"/>
              </a:defRPr>
            </a:lvl3pPr>
            <a:lvl4pPr marL="16002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4pPr>
            <a:lvl5pPr marL="20574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defRPr/>
            </a:pPr>
            <a:r>
              <a:rPr lang="en-US" altLang="zh-CN" sz="1200" i="1" dirty="0" smtClean="0">
                <a:latin typeface="Arial"/>
                <a:ea typeface="ＭＳ Ｐゴシック" charset="-128"/>
                <a:cs typeface="Arial"/>
              </a:rPr>
              <a:t>Medium</a:t>
            </a:r>
            <a:r>
              <a:rPr lang="zh-CN" altLang="en-US" sz="1200" i="1" dirty="0" smtClean="0">
                <a:latin typeface="Arial"/>
                <a:ea typeface="ＭＳ Ｐゴシック" charset="-128"/>
                <a:cs typeface="Arial"/>
              </a:rPr>
              <a:t> </a:t>
            </a:r>
            <a:r>
              <a:rPr lang="en-US" altLang="zh-CN" sz="1200" i="1" dirty="0" smtClean="0">
                <a:latin typeface="Arial"/>
                <a:ea typeface="ＭＳ Ｐゴシック" charset="-128"/>
                <a:cs typeface="Arial"/>
              </a:rPr>
              <a:t>dose</a:t>
            </a:r>
            <a:endParaRPr lang="en-US" sz="1200" i="1" dirty="0" smtClean="0">
              <a:latin typeface="Arial"/>
              <a:ea typeface="ＭＳ Ｐゴシック" charset="-128"/>
              <a:cs typeface="Arial"/>
            </a:endParaRPr>
          </a:p>
        </p:txBody>
      </p:sp>
      <p:sp>
        <p:nvSpPr>
          <p:cNvPr id="57" name="Content Placeholder 2"/>
          <p:cNvSpPr txBox="1">
            <a:spLocks/>
          </p:cNvSpPr>
          <p:nvPr/>
        </p:nvSpPr>
        <p:spPr bwMode="auto">
          <a:xfrm>
            <a:off x="7990858" y="1683968"/>
            <a:ext cx="1235391" cy="398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b="0" i="0" kern="1200">
                <a:solidFill>
                  <a:schemeClr val="tx1"/>
                </a:solidFill>
                <a:latin typeface="Adobe Garamond Pro"/>
                <a:ea typeface="ＭＳ Ｐゴシック" pitchFamily="32" charset="-128"/>
                <a:cs typeface="Adobe Garamond Pro"/>
              </a:defRPr>
            </a:lvl1pPr>
            <a:lvl2pPr marL="742950" indent="-285750" algn="l" defTabSz="457200" rtl="0" eaLnBrk="0" fontAlgn="base" hangingPunct="0">
              <a:spcBef>
                <a:spcPct val="20000"/>
              </a:spcBef>
              <a:spcAft>
                <a:spcPct val="0"/>
              </a:spcAft>
              <a:buFont typeface="Arial" charset="0"/>
              <a:buChar char="–"/>
              <a:defRPr sz="2800" b="0" i="0" kern="1200">
                <a:solidFill>
                  <a:schemeClr val="tx1"/>
                </a:solidFill>
                <a:latin typeface="Adobe Garamond Pro"/>
                <a:ea typeface="ＭＳ Ｐゴシック" pitchFamily="32" charset="-128"/>
                <a:cs typeface="Adobe Garamond Pro"/>
              </a:defRPr>
            </a:lvl2pPr>
            <a:lvl3pPr marL="1143000" indent="-228600" algn="l" defTabSz="457200" rtl="0" eaLnBrk="0" fontAlgn="base" hangingPunct="0">
              <a:spcBef>
                <a:spcPct val="20000"/>
              </a:spcBef>
              <a:spcAft>
                <a:spcPct val="0"/>
              </a:spcAft>
              <a:buFont typeface="Arial" charset="0"/>
              <a:buChar char="•"/>
              <a:defRPr sz="2400" b="0" i="0" kern="1200">
                <a:solidFill>
                  <a:schemeClr val="tx1"/>
                </a:solidFill>
                <a:latin typeface="Adobe Garamond Pro"/>
                <a:ea typeface="ＭＳ Ｐゴシック" pitchFamily="32" charset="-128"/>
                <a:cs typeface="Adobe Garamond Pro"/>
              </a:defRPr>
            </a:lvl3pPr>
            <a:lvl4pPr marL="16002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4pPr>
            <a:lvl5pPr marL="2057400" indent="-228600" algn="l" defTabSz="457200" rtl="0" eaLnBrk="0" fontAlgn="base" hangingPunct="0">
              <a:spcBef>
                <a:spcPct val="20000"/>
              </a:spcBef>
              <a:spcAft>
                <a:spcPct val="0"/>
              </a:spcAft>
              <a:buFont typeface="Arial" charset="0"/>
              <a:buChar char="»"/>
              <a:defRPr sz="2000" b="0" i="0" kern="1200">
                <a:solidFill>
                  <a:schemeClr val="tx1"/>
                </a:solidFill>
                <a:latin typeface="Adobe Garamond Pro"/>
                <a:ea typeface="ＭＳ Ｐゴシック" pitchFamily="32" charset="-128"/>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defRPr/>
            </a:pPr>
            <a:r>
              <a:rPr lang="en-US" altLang="zh-CN" sz="1200" i="1" dirty="0" smtClean="0">
                <a:latin typeface="Arial"/>
                <a:ea typeface="ＭＳ Ｐゴシック" charset="-128"/>
                <a:cs typeface="Arial"/>
              </a:rPr>
              <a:t>Low</a:t>
            </a:r>
            <a:r>
              <a:rPr lang="zh-CN" altLang="en-US" sz="1200" i="1" dirty="0" smtClean="0">
                <a:latin typeface="Arial"/>
                <a:ea typeface="ＭＳ Ｐゴシック" charset="-128"/>
                <a:cs typeface="Arial"/>
              </a:rPr>
              <a:t> </a:t>
            </a:r>
            <a:r>
              <a:rPr lang="en-US" altLang="zh-CN" sz="1200" i="1" dirty="0" smtClean="0">
                <a:latin typeface="Arial"/>
                <a:ea typeface="ＭＳ Ｐゴシック" charset="-128"/>
                <a:cs typeface="Arial"/>
              </a:rPr>
              <a:t>dose</a:t>
            </a:r>
            <a:endParaRPr lang="en-US" sz="1200" i="1" dirty="0" smtClean="0">
              <a:latin typeface="Arial"/>
              <a:ea typeface="ＭＳ Ｐゴシック" charset="-128"/>
              <a:cs typeface="Arial"/>
            </a:endParaRPr>
          </a:p>
        </p:txBody>
      </p:sp>
      <p:cxnSp>
        <p:nvCxnSpPr>
          <p:cNvPr id="69" name="Straight Arrow Connector 68"/>
          <p:cNvCxnSpPr/>
          <p:nvPr/>
        </p:nvCxnSpPr>
        <p:spPr>
          <a:xfrm flipV="1">
            <a:off x="5788491" y="2885730"/>
            <a:ext cx="150482" cy="248165"/>
          </a:xfrm>
          <a:prstGeom prst="straightConnector1">
            <a:avLst/>
          </a:prstGeom>
          <a:ln>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6613388" y="1452216"/>
            <a:ext cx="144104" cy="231752"/>
          </a:xfrm>
          <a:prstGeom prst="straightConnector1">
            <a:avLst/>
          </a:prstGeom>
          <a:ln>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103175" y="1128042"/>
            <a:ext cx="1611200" cy="276999"/>
          </a:xfrm>
          <a:prstGeom prst="rect">
            <a:avLst/>
          </a:prstGeom>
        </p:spPr>
        <p:txBody>
          <a:bodyPr wrap="none">
            <a:spAutoFit/>
          </a:bodyPr>
          <a:lstStyle/>
          <a:p>
            <a:r>
              <a:rPr lang="en-US" altLang="zh-CN" sz="1200" i="1" dirty="0">
                <a:solidFill>
                  <a:srgbClr val="FFFFFF"/>
                </a:solidFill>
                <a:latin typeface="Arial"/>
                <a:cs typeface="Arial"/>
              </a:rPr>
              <a:t>10</a:t>
            </a:r>
            <a:r>
              <a:rPr lang="zh-CN" altLang="en-US" sz="1200" i="1" dirty="0">
                <a:solidFill>
                  <a:srgbClr val="FFFFFF"/>
                </a:solidFill>
                <a:latin typeface="Arial"/>
                <a:cs typeface="Arial"/>
              </a:rPr>
              <a:t> </a:t>
            </a:r>
            <a:r>
              <a:rPr lang="en-US" altLang="zh-CN" sz="1200" i="1" dirty="0" smtClean="0">
                <a:solidFill>
                  <a:srgbClr val="FFFFFF"/>
                </a:solidFill>
                <a:latin typeface="Arial"/>
                <a:cs typeface="Arial"/>
              </a:rPr>
              <a:t>mm</a:t>
            </a:r>
            <a:r>
              <a:rPr lang="zh-CN" altLang="en-US" sz="1200" i="1" dirty="0" smtClean="0">
                <a:solidFill>
                  <a:srgbClr val="FFFFFF"/>
                </a:solidFill>
                <a:latin typeface="Arial"/>
                <a:cs typeface="Arial"/>
              </a:rPr>
              <a:t> </a:t>
            </a:r>
            <a:r>
              <a:rPr lang="en-US" altLang="zh-CN" sz="1200" i="1" dirty="0" smtClean="0">
                <a:solidFill>
                  <a:srgbClr val="FFFFFF"/>
                </a:solidFill>
                <a:latin typeface="Arial"/>
                <a:cs typeface="Arial"/>
              </a:rPr>
              <a:t>dia.</a:t>
            </a:r>
            <a:r>
              <a:rPr lang="zh-CN" altLang="en-US" sz="1200" i="1" dirty="0" smtClean="0">
                <a:solidFill>
                  <a:srgbClr val="FFFFFF"/>
                </a:solidFill>
                <a:latin typeface="Arial"/>
                <a:cs typeface="Arial"/>
              </a:rPr>
              <a:t> </a:t>
            </a:r>
            <a:r>
              <a:rPr lang="en-US" altLang="zh-CN" sz="1200" i="1" dirty="0">
                <a:solidFill>
                  <a:srgbClr val="FFFFFF"/>
                </a:solidFill>
                <a:latin typeface="Arial"/>
                <a:cs typeface="Arial"/>
              </a:rPr>
              <a:t>Aperture</a:t>
            </a:r>
            <a:endParaRPr lang="en-US" sz="1200" i="1" dirty="0">
              <a:solidFill>
                <a:srgbClr val="FFFFFF"/>
              </a:solidFill>
              <a:latin typeface="Arial"/>
              <a:cs typeface="Arial"/>
            </a:endParaRPr>
          </a:p>
        </p:txBody>
      </p:sp>
      <p:sp>
        <p:nvSpPr>
          <p:cNvPr id="3" name="Rounded Rectangular Callout 2"/>
          <p:cNvSpPr/>
          <p:nvPr/>
        </p:nvSpPr>
        <p:spPr>
          <a:xfrm>
            <a:off x="2544404" y="3063463"/>
            <a:ext cx="1093530" cy="277826"/>
          </a:xfrm>
          <a:prstGeom prst="wedgeRoundRectCallout">
            <a:avLst>
              <a:gd name="adj1" fmla="val -83258"/>
              <a:gd name="adj2" fmla="val 80248"/>
              <a:gd name="adj3" fmla="val 16667"/>
            </a:avLst>
          </a:prstGeom>
          <a:gradFill flip="none" rotWithShape="1">
            <a:gsLst>
              <a:gs pos="37000">
                <a:srgbClr val="FF0000">
                  <a:alpha val="69000"/>
                </a:srgbClr>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i="1" dirty="0" smtClean="0">
                <a:solidFill>
                  <a:srgbClr val="000000"/>
                </a:solidFill>
                <a:latin typeface="Arial"/>
                <a:cs typeface="Arial"/>
              </a:rPr>
              <a:t>High dose &amp; </a:t>
            </a:r>
          </a:p>
          <a:p>
            <a:pPr algn="ctr"/>
            <a:r>
              <a:rPr lang="en-US" sz="800" b="1" i="1" dirty="0" smtClean="0">
                <a:solidFill>
                  <a:srgbClr val="000000"/>
                </a:solidFill>
                <a:latin typeface="Arial"/>
                <a:cs typeface="Arial"/>
              </a:rPr>
              <a:t>High dose rate</a:t>
            </a:r>
            <a:endParaRPr lang="en-US" sz="800" b="1" i="1" dirty="0">
              <a:solidFill>
                <a:srgbClr val="000000"/>
              </a:solidFill>
              <a:latin typeface="Arial"/>
              <a:cs typeface="Arial"/>
            </a:endParaRPr>
          </a:p>
        </p:txBody>
      </p:sp>
      <p:sp>
        <p:nvSpPr>
          <p:cNvPr id="51" name="Rounded Rectangular Callout 50"/>
          <p:cNvSpPr/>
          <p:nvPr/>
        </p:nvSpPr>
        <p:spPr>
          <a:xfrm>
            <a:off x="2544407" y="3420237"/>
            <a:ext cx="1093527" cy="277826"/>
          </a:xfrm>
          <a:prstGeom prst="wedgeRoundRectCallout">
            <a:avLst>
              <a:gd name="adj1" fmla="val -76620"/>
              <a:gd name="adj2" fmla="val 69577"/>
              <a:gd name="adj3" fmla="val 16667"/>
            </a:avLst>
          </a:prstGeom>
          <a:gradFill flip="none" rotWithShape="1">
            <a:gsLst>
              <a:gs pos="0">
                <a:srgbClr val="FF8000"/>
              </a:gs>
              <a:gs pos="94000">
                <a:srgbClr val="FFFFFF">
                  <a:alpha val="82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i="1" dirty="0" smtClean="0">
                <a:solidFill>
                  <a:srgbClr val="000000"/>
                </a:solidFill>
                <a:latin typeface="Arial"/>
                <a:cs typeface="Arial"/>
              </a:rPr>
              <a:t>Medium dose &amp; Medium dose rate </a:t>
            </a:r>
            <a:endParaRPr lang="en-US" sz="800" b="1" i="1" dirty="0">
              <a:solidFill>
                <a:srgbClr val="000000"/>
              </a:solidFill>
              <a:latin typeface="Arial"/>
              <a:cs typeface="Arial"/>
            </a:endParaRPr>
          </a:p>
        </p:txBody>
      </p:sp>
      <p:sp>
        <p:nvSpPr>
          <p:cNvPr id="65" name="Rectangle 64"/>
          <p:cNvSpPr/>
          <p:nvPr/>
        </p:nvSpPr>
        <p:spPr>
          <a:xfrm>
            <a:off x="4737501" y="982572"/>
            <a:ext cx="3221002" cy="967085"/>
          </a:xfrm>
          <a:prstGeom prst="rect">
            <a:avLst/>
          </a:prstGeom>
        </p:spPr>
        <p:txBody>
          <a:bodyPr wrap="square">
            <a:spAutoFit/>
          </a:bodyPr>
          <a:lstStyle/>
          <a:p>
            <a:r>
              <a:rPr lang="en-US" sz="2800" b="1" i="1" dirty="0" smtClean="0">
                <a:latin typeface="Arial"/>
                <a:ea typeface="ＭＳ Ｐゴシック" charset="-128"/>
                <a:cs typeface="Arial"/>
              </a:rPr>
              <a:t>What is dose rate for an LWR?</a:t>
            </a:r>
            <a:endParaRPr lang="en-US" sz="2800" dirty="0"/>
          </a:p>
        </p:txBody>
      </p:sp>
      <p:sp>
        <p:nvSpPr>
          <p:cNvPr id="61" name="Rounded Rectangular Callout 60"/>
          <p:cNvSpPr/>
          <p:nvPr/>
        </p:nvSpPr>
        <p:spPr>
          <a:xfrm>
            <a:off x="2544405" y="3794837"/>
            <a:ext cx="1081556" cy="277826"/>
          </a:xfrm>
          <a:prstGeom prst="wedgeRoundRectCallout">
            <a:avLst>
              <a:gd name="adj1" fmla="val -64584"/>
              <a:gd name="adj2" fmla="val 49643"/>
              <a:gd name="adj3" fmla="val 16667"/>
            </a:avLst>
          </a:prstGeom>
          <a:gradFill flip="none" rotWithShape="1">
            <a:gsLst>
              <a:gs pos="38000">
                <a:schemeClr val="tx2">
                  <a:lumMod val="60000"/>
                  <a:lumOff val="40000"/>
                  <a:alpha val="69000"/>
                </a:schemeClr>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i="1" dirty="0" smtClean="0">
                <a:solidFill>
                  <a:srgbClr val="000000"/>
                </a:solidFill>
                <a:latin typeface="Arial"/>
                <a:cs typeface="Arial"/>
              </a:rPr>
              <a:t>Low dose </a:t>
            </a:r>
            <a:r>
              <a:rPr lang="en-US" sz="800" b="1" i="1" dirty="0">
                <a:solidFill>
                  <a:srgbClr val="000000"/>
                </a:solidFill>
                <a:latin typeface="Arial"/>
                <a:cs typeface="Arial"/>
              </a:rPr>
              <a:t>&amp; </a:t>
            </a:r>
            <a:endParaRPr lang="en-US" sz="800" b="1" i="1" dirty="0" smtClean="0">
              <a:solidFill>
                <a:srgbClr val="000000"/>
              </a:solidFill>
              <a:latin typeface="Arial"/>
              <a:cs typeface="Arial"/>
            </a:endParaRPr>
          </a:p>
          <a:p>
            <a:pPr algn="ctr"/>
            <a:r>
              <a:rPr lang="en-US" sz="800" b="1" i="1" dirty="0" smtClean="0">
                <a:solidFill>
                  <a:srgbClr val="000000"/>
                </a:solidFill>
                <a:latin typeface="Arial"/>
                <a:cs typeface="Arial"/>
              </a:rPr>
              <a:t>Low dose </a:t>
            </a:r>
            <a:r>
              <a:rPr lang="en-US" sz="800" b="1" i="1" dirty="0">
                <a:solidFill>
                  <a:srgbClr val="000000"/>
                </a:solidFill>
                <a:latin typeface="Arial"/>
                <a:cs typeface="Arial"/>
              </a:rPr>
              <a:t>rate </a:t>
            </a:r>
          </a:p>
        </p:txBody>
      </p:sp>
      <p:sp>
        <p:nvSpPr>
          <p:cNvPr id="67" name="Rectangle 66"/>
          <p:cNvSpPr/>
          <p:nvPr/>
        </p:nvSpPr>
        <p:spPr>
          <a:xfrm>
            <a:off x="4585044" y="2062342"/>
            <a:ext cx="2531365" cy="769441"/>
          </a:xfrm>
          <a:prstGeom prst="rect">
            <a:avLst/>
          </a:prstGeom>
        </p:spPr>
        <p:txBody>
          <a:bodyPr wrap="square">
            <a:spAutoFit/>
          </a:bodyPr>
          <a:lstStyle/>
          <a:p>
            <a:r>
              <a:rPr lang="en-US" sz="2200" b="1" i="1" dirty="0" smtClean="0">
                <a:latin typeface="Arial"/>
                <a:ea typeface="ＭＳ Ｐゴシック" charset="-128"/>
                <a:cs typeface="Arial"/>
              </a:rPr>
              <a:t>Ion Irradiation: ~100 </a:t>
            </a:r>
            <a:r>
              <a:rPr lang="en-US" sz="2200" b="1" i="1" dirty="0" err="1" smtClean="0">
                <a:latin typeface="Arial"/>
                <a:ea typeface="ＭＳ Ｐゴシック" charset="-128"/>
                <a:cs typeface="Arial"/>
              </a:rPr>
              <a:t>dpa</a:t>
            </a:r>
            <a:r>
              <a:rPr lang="en-US" sz="2200" b="1" i="1" dirty="0" smtClean="0">
                <a:latin typeface="Arial"/>
                <a:ea typeface="ＭＳ Ｐゴシック" charset="-128"/>
                <a:cs typeface="Arial"/>
              </a:rPr>
              <a:t>/day</a:t>
            </a:r>
            <a:endParaRPr lang="en-US" sz="2200" dirty="0"/>
          </a:p>
        </p:txBody>
      </p:sp>
      <p:sp>
        <p:nvSpPr>
          <p:cNvPr id="68" name="Rectangle 67"/>
          <p:cNvSpPr/>
          <p:nvPr/>
        </p:nvSpPr>
        <p:spPr>
          <a:xfrm>
            <a:off x="6796866" y="3217608"/>
            <a:ext cx="2323273" cy="769441"/>
          </a:xfrm>
          <a:prstGeom prst="rect">
            <a:avLst/>
          </a:prstGeom>
        </p:spPr>
        <p:txBody>
          <a:bodyPr wrap="square">
            <a:spAutoFit/>
          </a:bodyPr>
          <a:lstStyle/>
          <a:p>
            <a:r>
              <a:rPr lang="en-US" sz="2200" b="1" i="1" dirty="0" smtClean="0">
                <a:latin typeface="Arial"/>
                <a:ea typeface="ＭＳ Ｐゴシック" charset="-128"/>
                <a:cs typeface="Arial"/>
              </a:rPr>
              <a:t>Reactor: </a:t>
            </a:r>
          </a:p>
          <a:p>
            <a:r>
              <a:rPr lang="en-US" sz="2200" b="1" i="1" dirty="0" smtClean="0">
                <a:latin typeface="Arial"/>
                <a:ea typeface="ＭＳ Ｐゴシック" charset="-128"/>
                <a:cs typeface="Arial"/>
              </a:rPr>
              <a:t>~10 </a:t>
            </a:r>
            <a:r>
              <a:rPr lang="en-US" sz="2200" b="1" i="1" dirty="0" err="1" smtClean="0">
                <a:latin typeface="Arial"/>
                <a:ea typeface="ＭＳ Ｐゴシック" charset="-128"/>
                <a:cs typeface="Arial"/>
              </a:rPr>
              <a:t>dpa</a:t>
            </a:r>
            <a:r>
              <a:rPr lang="en-US" sz="2200" b="1" i="1" dirty="0" smtClean="0">
                <a:latin typeface="Arial"/>
                <a:ea typeface="ＭＳ Ｐゴシック" charset="-128"/>
                <a:cs typeface="Arial"/>
              </a:rPr>
              <a:t>/year</a:t>
            </a:r>
            <a:endParaRPr lang="en-US" sz="2200" dirty="0"/>
          </a:p>
        </p:txBody>
      </p:sp>
      <p:sp>
        <p:nvSpPr>
          <p:cNvPr id="71" name="Rectangle 70"/>
          <p:cNvSpPr/>
          <p:nvPr/>
        </p:nvSpPr>
        <p:spPr>
          <a:xfrm>
            <a:off x="6209801" y="2781607"/>
            <a:ext cx="740047" cy="430887"/>
          </a:xfrm>
          <a:prstGeom prst="rect">
            <a:avLst/>
          </a:prstGeom>
        </p:spPr>
        <p:txBody>
          <a:bodyPr wrap="square">
            <a:spAutoFit/>
          </a:bodyPr>
          <a:lstStyle/>
          <a:p>
            <a:r>
              <a:rPr lang="en-US" sz="2200" b="1" i="1" dirty="0" smtClean="0">
                <a:latin typeface="Arial"/>
                <a:ea typeface="ＭＳ Ｐゴシック" charset="-128"/>
                <a:cs typeface="Arial"/>
              </a:rPr>
              <a:t>V.S.</a:t>
            </a:r>
            <a:endParaRPr lang="en-US" sz="2200" dirty="0"/>
          </a:p>
        </p:txBody>
      </p:sp>
      <p:sp>
        <p:nvSpPr>
          <p:cNvPr id="74" name="Rectangle 73"/>
          <p:cNvSpPr/>
          <p:nvPr/>
        </p:nvSpPr>
        <p:spPr>
          <a:xfrm>
            <a:off x="5721292" y="2903624"/>
            <a:ext cx="2100880" cy="794439"/>
          </a:xfrm>
          <a:prstGeom prst="rect">
            <a:avLst/>
          </a:prstGeom>
        </p:spPr>
        <p:txBody>
          <a:bodyPr wrap="square">
            <a:spAutoFit/>
          </a:bodyPr>
          <a:lstStyle/>
          <a:p>
            <a:r>
              <a:rPr lang="en-US" sz="2200" b="1" i="1" dirty="0" smtClean="0">
                <a:latin typeface="Arial"/>
                <a:ea typeface="ＭＳ Ｐゴシック" charset="-128"/>
                <a:cs typeface="Arial"/>
              </a:rPr>
              <a:t>~3000 times more efficient</a:t>
            </a:r>
            <a:endParaRPr lang="en-US" sz="2200" dirty="0"/>
          </a:p>
        </p:txBody>
      </p:sp>
      <p:sp>
        <p:nvSpPr>
          <p:cNvPr id="4" name="Rectangle 3"/>
          <p:cNvSpPr/>
          <p:nvPr/>
        </p:nvSpPr>
        <p:spPr>
          <a:xfrm>
            <a:off x="104207" y="2399557"/>
            <a:ext cx="135051" cy="30891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bwMode="auto">
          <a:xfrm>
            <a:off x="1452066" y="5824382"/>
            <a:ext cx="1594493" cy="366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indent="-342900" eaLnBrk="0" fontAlgn="base" hangingPunct="0">
              <a:spcBef>
                <a:spcPct val="20000"/>
              </a:spcBef>
              <a:spcAft>
                <a:spcPct val="0"/>
              </a:spcAft>
              <a:buFont typeface="Arial" charset="0"/>
              <a:buNone/>
              <a:defRPr sz="1200" b="0" i="1">
                <a:latin typeface="Arial"/>
                <a:ea typeface="ＭＳ Ｐゴシック" charset="-128"/>
                <a:cs typeface="Arial"/>
              </a:defRPr>
            </a:lvl1pPr>
            <a:lvl2pPr marL="742950" indent="-285750" eaLnBrk="0" fontAlgn="base" hangingPunct="0">
              <a:spcBef>
                <a:spcPct val="20000"/>
              </a:spcBef>
              <a:spcAft>
                <a:spcPct val="0"/>
              </a:spcAft>
              <a:buFont typeface="Arial" charset="0"/>
              <a:buChar char="–"/>
              <a:defRPr sz="2800" b="0" i="0">
                <a:latin typeface="Adobe Garamond Pro"/>
                <a:ea typeface="ＭＳ Ｐゴシック" pitchFamily="32" charset="-128"/>
                <a:cs typeface="Adobe Garamond Pro"/>
              </a:defRPr>
            </a:lvl2pPr>
            <a:lvl3pPr marL="1143000" indent="-228600" eaLnBrk="0" fontAlgn="base" hangingPunct="0">
              <a:spcBef>
                <a:spcPct val="20000"/>
              </a:spcBef>
              <a:spcAft>
                <a:spcPct val="0"/>
              </a:spcAft>
              <a:buFont typeface="Arial" charset="0"/>
              <a:buChar char="•"/>
              <a:defRPr sz="2400" b="0" i="0">
                <a:latin typeface="Adobe Garamond Pro"/>
                <a:ea typeface="ＭＳ Ｐゴシック" pitchFamily="32" charset="-128"/>
                <a:cs typeface="Adobe Garamond Pro"/>
              </a:defRPr>
            </a:lvl3pPr>
            <a:lvl4pPr marL="16002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4pPr>
            <a:lvl5pPr marL="2057400" indent="-228600" eaLnBrk="0" fontAlgn="base" hangingPunct="0">
              <a:spcBef>
                <a:spcPct val="20000"/>
              </a:spcBef>
              <a:spcAft>
                <a:spcPct val="0"/>
              </a:spcAft>
              <a:buFont typeface="Arial" charset="0"/>
              <a:buChar char="»"/>
              <a:defRPr sz="2000" b="0" i="0">
                <a:latin typeface="Adobe Garamond Pro"/>
                <a:ea typeface="ＭＳ Ｐゴシック" pitchFamily="32" charset="-128"/>
                <a:cs typeface="Adobe Garamond Pro"/>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altLang="zh-CN" dirty="0" smtClean="0"/>
              <a:t>Magnetic Quadruple</a:t>
            </a:r>
            <a:endParaRPr lang="en-US" dirty="0"/>
          </a:p>
        </p:txBody>
      </p:sp>
      <p:sp>
        <p:nvSpPr>
          <p:cNvPr id="76" name="Rectangle 75"/>
          <p:cNvSpPr/>
          <p:nvPr/>
        </p:nvSpPr>
        <p:spPr>
          <a:xfrm>
            <a:off x="4574064" y="3551061"/>
            <a:ext cx="2323273" cy="769441"/>
          </a:xfrm>
          <a:prstGeom prst="rect">
            <a:avLst/>
          </a:prstGeom>
        </p:spPr>
        <p:txBody>
          <a:bodyPr wrap="square">
            <a:spAutoFit/>
          </a:bodyPr>
          <a:lstStyle/>
          <a:p>
            <a:r>
              <a:rPr lang="en-US" sz="2200" b="1" i="1" dirty="0" smtClean="0">
                <a:latin typeface="Arial"/>
                <a:ea typeface="ＭＳ Ｐゴシック" charset="-128"/>
                <a:cs typeface="Arial"/>
              </a:rPr>
              <a:t>Adjusting the beam profile</a:t>
            </a:r>
            <a:endParaRPr lang="en-US" sz="2200" dirty="0"/>
          </a:p>
        </p:txBody>
      </p:sp>
      <p:sp>
        <p:nvSpPr>
          <p:cNvPr id="5" name="Oval 4"/>
          <p:cNvSpPr/>
          <p:nvPr/>
        </p:nvSpPr>
        <p:spPr>
          <a:xfrm flipV="1">
            <a:off x="2810615" y="4424122"/>
            <a:ext cx="93213" cy="45719"/>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tx1"/>
              </a:solidFill>
            </a:endParaRPr>
          </a:p>
        </p:txBody>
      </p:sp>
      <p:sp>
        <p:nvSpPr>
          <p:cNvPr id="66" name="Rounded Rectangular Callout 65"/>
          <p:cNvSpPr/>
          <p:nvPr/>
        </p:nvSpPr>
        <p:spPr>
          <a:xfrm>
            <a:off x="2947621" y="4159768"/>
            <a:ext cx="678340" cy="277826"/>
          </a:xfrm>
          <a:prstGeom prst="wedgeRoundRectCallout">
            <a:avLst>
              <a:gd name="adj1" fmla="val -65391"/>
              <a:gd name="adj2" fmla="val 57525"/>
              <a:gd name="adj3" fmla="val 16667"/>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50" b="1" i="1" dirty="0" smtClean="0">
                <a:solidFill>
                  <a:schemeClr val="bg1"/>
                </a:solidFill>
                <a:latin typeface="Arial"/>
                <a:cs typeface="Arial"/>
              </a:rPr>
              <a:t>Reactor</a:t>
            </a:r>
            <a:endParaRPr lang="en-US" sz="950" b="1" i="1" dirty="0">
              <a:solidFill>
                <a:schemeClr val="bg1"/>
              </a:solidFill>
              <a:latin typeface="Arial"/>
              <a:cs typeface="Arial"/>
            </a:endParaRPr>
          </a:p>
        </p:txBody>
      </p:sp>
      <p:sp>
        <p:nvSpPr>
          <p:cNvPr id="6" name="TextBox 5"/>
          <p:cNvSpPr txBox="1"/>
          <p:nvPr/>
        </p:nvSpPr>
        <p:spPr>
          <a:xfrm>
            <a:off x="5572404" y="138060"/>
            <a:ext cx="2858668" cy="461665"/>
          </a:xfrm>
          <a:prstGeom prst="rect">
            <a:avLst/>
          </a:prstGeom>
          <a:noFill/>
        </p:spPr>
        <p:txBody>
          <a:bodyPr wrap="none" rtlCol="0">
            <a:spAutoFit/>
          </a:bodyPr>
          <a:lstStyle/>
          <a:p>
            <a:r>
              <a:rPr lang="en-US" sz="2400" dirty="0" smtClean="0"/>
              <a:t>Sides from Di Yun, NE</a:t>
            </a:r>
            <a:endParaRPr lang="en-US" sz="2400" dirty="0"/>
          </a:p>
        </p:txBody>
      </p:sp>
    </p:spTree>
    <p:extLst>
      <p:ext uri="{BB962C8B-B14F-4D97-AF65-F5344CB8AC3E}">
        <p14:creationId xmlns:p14="http://schemas.microsoft.com/office/powerpoint/2010/main" val="33387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1000"/>
                                        <p:tgtEl>
                                          <p:spTgt spid="33"/>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9"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dissolve">
                                      <p:cBhvr>
                                        <p:cTn id="27" dur="500"/>
                                        <p:tgtEl>
                                          <p:spTgt spid="76"/>
                                        </p:tgtEl>
                                      </p:cBhvr>
                                    </p:animEffect>
                                  </p:childTnLst>
                                </p:cTn>
                              </p:par>
                            </p:childTnLst>
                          </p:cTn>
                        </p:par>
                        <p:par>
                          <p:cTn id="28" fill="hold">
                            <p:stCondLst>
                              <p:cond delay="2500"/>
                            </p:stCondLst>
                            <p:childTnLst>
                              <p:par>
                                <p:cTn id="29" presetID="1" presetClass="mediacall" presetSubtype="0" fill="hold" nodeType="afterEffect">
                                  <p:stCondLst>
                                    <p:cond delay="0"/>
                                  </p:stCondLst>
                                  <p:childTnLst>
                                    <p:cmd type="call" cmd="playFrom(0.0)">
                                      <p:cBhvr>
                                        <p:cTn id="30" dur="2040" fill="hold"/>
                                        <p:tgtEl>
                                          <p:spTgt spid="9"/>
                                        </p:tgtEl>
                                      </p:cBhvr>
                                    </p:cmd>
                                  </p:childTnLst>
                                </p:cTn>
                              </p:par>
                            </p:childTnLst>
                          </p:cTn>
                        </p:par>
                        <p:par>
                          <p:cTn id="31" fill="hold">
                            <p:stCondLst>
                              <p:cond delay="4540"/>
                            </p:stCondLst>
                            <p:childTnLst>
                              <p:par>
                                <p:cTn id="32" presetID="1"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3" presetClass="exit" presetSubtype="10" fill="hold" grpId="1" nodeType="withEffect">
                                  <p:stCondLst>
                                    <p:cond delay="0"/>
                                  </p:stCondLst>
                                  <p:childTnLst>
                                    <p:animEffect transition="out" filter="blinds(horizontal)">
                                      <p:cBhvr>
                                        <p:cTn id="35" dur="500"/>
                                        <p:tgtEl>
                                          <p:spTgt spid="76"/>
                                        </p:tgtEl>
                                      </p:cBhvr>
                                    </p:animEffect>
                                    <p:set>
                                      <p:cBhvr>
                                        <p:cTn id="36" dur="1" fill="hold">
                                          <p:stCondLst>
                                            <p:cond delay="499"/>
                                          </p:stCondLst>
                                        </p:cTn>
                                        <p:tgtEl>
                                          <p:spTgt spid="76"/>
                                        </p:tgtEl>
                                        <p:attrNameLst>
                                          <p:attrName>style.visibility</p:attrName>
                                        </p:attrNameLst>
                                      </p:cBhvr>
                                      <p:to>
                                        <p:strVal val="hidden"/>
                                      </p:to>
                                    </p:set>
                                  </p:childTnLst>
                                </p:cTn>
                              </p:par>
                            </p:childTnLst>
                          </p:cTn>
                        </p:par>
                        <p:par>
                          <p:cTn id="37" fill="hold">
                            <p:stCondLst>
                              <p:cond delay="5040"/>
                            </p:stCondLst>
                            <p:childTnLst>
                              <p:par>
                                <p:cTn id="38" presetID="22" presetClass="entr" presetSubtype="8"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2000"/>
                                        <p:tgtEl>
                                          <p:spTgt spid="3"/>
                                        </p:tgtEl>
                                      </p:cBhvr>
                                    </p:animEffect>
                                  </p:childTnLst>
                                </p:cTn>
                              </p:par>
                            </p:childTnLst>
                          </p:cTn>
                        </p:par>
                        <p:par>
                          <p:cTn id="41" fill="hold">
                            <p:stCondLst>
                              <p:cond delay="7040"/>
                            </p:stCondLst>
                            <p:childTnLst>
                              <p:par>
                                <p:cTn id="42" presetID="22" presetClass="entr" presetSubtype="8"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2000"/>
                                        <p:tgtEl>
                                          <p:spTgt spid="51"/>
                                        </p:tgtEl>
                                      </p:cBhvr>
                                    </p:animEffect>
                                  </p:childTnLst>
                                </p:cTn>
                              </p:par>
                            </p:childTnLst>
                          </p:cTn>
                        </p:par>
                        <p:par>
                          <p:cTn id="45" fill="hold">
                            <p:stCondLst>
                              <p:cond delay="9040"/>
                            </p:stCondLst>
                            <p:childTnLst>
                              <p:par>
                                <p:cTn id="46" presetID="22" presetClass="entr" presetSubtype="8"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left)">
                                      <p:cBhvr>
                                        <p:cTn id="48" dur="20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dissolve">
                                      <p:cBhvr>
                                        <p:cTn id="53" dur="500"/>
                                        <p:tgtEl>
                                          <p:spTgt spid="65"/>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22" presetClass="entr" presetSubtype="8" fill="hold" grpId="0" nodeType="withEffect">
                                  <p:stCondLst>
                                    <p:cond delay="0"/>
                                  </p:stCondLst>
                                  <p:iterate type="lt">
                                    <p:tmPct val="0"/>
                                  </p:iterate>
                                  <p:childTnLst>
                                    <p:set>
                                      <p:cBhvr>
                                        <p:cTn id="58" dur="1" fill="hold">
                                          <p:stCondLst>
                                            <p:cond delay="0"/>
                                          </p:stCondLst>
                                        </p:cTn>
                                        <p:tgtEl>
                                          <p:spTgt spid="66"/>
                                        </p:tgtEl>
                                        <p:attrNameLst>
                                          <p:attrName>style.visibility</p:attrName>
                                        </p:attrNameLst>
                                      </p:cBhvr>
                                      <p:to>
                                        <p:strVal val="visible"/>
                                      </p:to>
                                    </p:set>
                                    <p:animEffect transition="in" filter="wipe(left)">
                                      <p:cBhvr>
                                        <p:cTn id="59" dur="2000"/>
                                        <p:tgtEl>
                                          <p:spTgt spid="66"/>
                                        </p:tgtEl>
                                      </p:cBhvr>
                                    </p:animEffect>
                                  </p:childTnLst>
                                </p:cTn>
                              </p:par>
                            </p:childTnLst>
                          </p:cTn>
                        </p:par>
                        <p:par>
                          <p:cTn id="60" fill="hold">
                            <p:stCondLst>
                              <p:cond delay="2500"/>
                            </p:stCondLst>
                            <p:childTnLst>
                              <p:par>
                                <p:cTn id="61" presetID="35" presetClass="emph" presetSubtype="0" repeatCount="2000" fill="hold" grpId="1" nodeType="afterEffect">
                                  <p:stCondLst>
                                    <p:cond delay="0"/>
                                  </p:stCondLst>
                                  <p:iterate type="lt">
                                    <p:tmPct val="0"/>
                                  </p:iterate>
                                  <p:childTnLst>
                                    <p:anim calcmode="discrete" valueType="str">
                                      <p:cBhvr>
                                        <p:cTn id="62" dur="1000" fill="hold"/>
                                        <p:tgtEl>
                                          <p:spTgt spid="66"/>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dissolve">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dissolve">
                                      <p:cBhvr>
                                        <p:cTn id="72" dur="500"/>
                                        <p:tgtEl>
                                          <p:spTgt spid="71"/>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dissolve">
                                      <p:cBhvr>
                                        <p:cTn id="75" dur="5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1000"/>
                                        <p:tgtEl>
                                          <p:spTgt spid="68"/>
                                        </p:tgtEl>
                                      </p:cBhvr>
                                    </p:animEffect>
                                    <p:set>
                                      <p:cBhvr>
                                        <p:cTn id="80" dur="1" fill="hold">
                                          <p:stCondLst>
                                            <p:cond delay="999"/>
                                          </p:stCondLst>
                                        </p:cTn>
                                        <p:tgtEl>
                                          <p:spTgt spid="68"/>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1000"/>
                                        <p:tgtEl>
                                          <p:spTgt spid="71"/>
                                        </p:tgtEl>
                                      </p:cBhvr>
                                    </p:animEffect>
                                    <p:set>
                                      <p:cBhvr>
                                        <p:cTn id="83" dur="1" fill="hold">
                                          <p:stCondLst>
                                            <p:cond delay="999"/>
                                          </p:stCondLst>
                                        </p:cTn>
                                        <p:tgtEl>
                                          <p:spTgt spid="71"/>
                                        </p:tgtEl>
                                        <p:attrNameLst>
                                          <p:attrName>style.visibility</p:attrName>
                                        </p:attrNameLst>
                                      </p:cBhvr>
                                      <p:to>
                                        <p:strVal val="hidden"/>
                                      </p:to>
                                    </p:set>
                                  </p:childTnLst>
                                </p:cTn>
                              </p:par>
                              <p:par>
                                <p:cTn id="84" presetID="9" presetClass="entr" presetSubtype="0" fill="hold" grpId="1"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dissolve">
                                      <p:cBhvr>
                                        <p:cTn id="86" dur="10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67"/>
                                        </p:tgtEl>
                                      </p:cBhvr>
                                    </p:animEffect>
                                    <p:set>
                                      <p:cBhvr>
                                        <p:cTn id="91" dur="1" fill="hold">
                                          <p:stCondLst>
                                            <p:cond delay="499"/>
                                          </p:stCondLst>
                                        </p:cTn>
                                        <p:tgtEl>
                                          <p:spTgt spid="67"/>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65"/>
                                        </p:tgtEl>
                                      </p:cBhvr>
                                    </p:animEffect>
                                    <p:set>
                                      <p:cBhvr>
                                        <p:cTn id="94" dur="1" fill="hold">
                                          <p:stCondLst>
                                            <p:cond delay="499"/>
                                          </p:stCondLst>
                                        </p:cTn>
                                        <p:tgtEl>
                                          <p:spTgt spid="65"/>
                                        </p:tgtEl>
                                        <p:attrNameLst>
                                          <p:attrName>style.visibility</p:attrName>
                                        </p:attrNameLst>
                                      </p:cBhvr>
                                      <p:to>
                                        <p:strVal val="hidden"/>
                                      </p:to>
                                    </p:set>
                                  </p:childTnLst>
                                </p:cTn>
                              </p:par>
                              <p:par>
                                <p:cTn id="95" presetID="3" presetClass="exit" presetSubtype="10" fill="hold" grpId="0" nodeType="withEffect">
                                  <p:stCondLst>
                                    <p:cond delay="0"/>
                                  </p:stCondLst>
                                  <p:childTnLst>
                                    <p:animEffect transition="out" filter="blinds(horizontal)">
                                      <p:cBhvr>
                                        <p:cTn id="96" dur="500"/>
                                        <p:tgtEl>
                                          <p:spTgt spid="74"/>
                                        </p:tgtEl>
                                      </p:cBhvr>
                                    </p:animEffect>
                                    <p:set>
                                      <p:cBhvr>
                                        <p:cTn id="97" dur="1" fill="hold">
                                          <p:stCondLst>
                                            <p:cond delay="499"/>
                                          </p:stCondLst>
                                        </p:cTn>
                                        <p:tgtEl>
                                          <p:spTgt spid="74"/>
                                        </p:tgtEl>
                                        <p:attrNameLst>
                                          <p:attrName>style.visibility</p:attrName>
                                        </p:attrNameLst>
                                      </p:cBhvr>
                                      <p:to>
                                        <p:strVal val="hidden"/>
                                      </p:to>
                                    </p:set>
                                  </p:childTnLst>
                                </p:cTn>
                              </p:par>
                            </p:childTnLst>
                          </p:cTn>
                        </p:par>
                        <p:par>
                          <p:cTn id="98" fill="hold">
                            <p:stCondLst>
                              <p:cond delay="500"/>
                            </p:stCondLst>
                            <p:childTnLst>
                              <p:par>
                                <p:cTn id="99" presetID="0" presetClass="path" presetSubtype="0" accel="50000" decel="50000" fill="hold" grpId="0" nodeType="afterEffect">
                                  <p:stCondLst>
                                    <p:cond delay="0"/>
                                  </p:stCondLst>
                                  <p:childTnLst>
                                    <p:animMotion origin="layout" path="M 0 0 L 0 0.04005 " pathEditMode="relative" ptsTypes="AA">
                                      <p:cBhvr>
                                        <p:cTn id="100" dur="2000" fill="hold"/>
                                        <p:tgtEl>
                                          <p:spTgt spid="26"/>
                                        </p:tgtEl>
                                        <p:attrNameLst>
                                          <p:attrName>ppt_x</p:attrName>
                                          <p:attrName>ppt_y</p:attrName>
                                        </p:attrNameLst>
                                      </p:cBhvr>
                                    </p:animMotion>
                                  </p:childTnLst>
                                </p:cTn>
                              </p:par>
                              <p:par>
                                <p:cTn id="101" presetID="0" presetClass="path" presetSubtype="0" accel="50000" decel="50000" fill="hold" grpId="0" nodeType="withEffect">
                                  <p:stCondLst>
                                    <p:cond delay="0"/>
                                  </p:stCondLst>
                                  <p:childTnLst>
                                    <p:animMotion origin="layout" path="M 0 0 L 0 0.04005 " pathEditMode="relative" ptsTypes="AA">
                                      <p:cBhvr>
                                        <p:cTn id="102" dur="2000" fill="hold"/>
                                        <p:tgtEl>
                                          <p:spTgt spid="45"/>
                                        </p:tgtEl>
                                        <p:attrNameLst>
                                          <p:attrName>ppt_x</p:attrName>
                                          <p:attrName>ppt_y</p:attrName>
                                        </p:attrNameLst>
                                      </p:cBhvr>
                                    </p:animMotion>
                                  </p:childTnLst>
                                </p:cTn>
                              </p:par>
                              <p:par>
                                <p:cTn id="103" presetID="0" presetClass="path" presetSubtype="0" accel="50000" decel="50000" fill="hold" grpId="0" nodeType="withEffect">
                                  <p:stCondLst>
                                    <p:cond delay="0"/>
                                  </p:stCondLst>
                                  <p:childTnLst>
                                    <p:animMotion origin="layout" path="M 0 0 L 0 0.04005 " pathEditMode="relative" ptsTypes="AA">
                                      <p:cBhvr>
                                        <p:cTn id="104" dur="2000" fill="hold"/>
                                        <p:tgtEl>
                                          <p:spTgt spid="46"/>
                                        </p:tgtEl>
                                        <p:attrNameLst>
                                          <p:attrName>ppt_x</p:attrName>
                                          <p:attrName>ppt_y</p:attrName>
                                        </p:attrNameLst>
                                      </p:cBhvr>
                                    </p:animMotion>
                                  </p:childTnLst>
                                </p:cTn>
                              </p:par>
                              <p:par>
                                <p:cTn id="105" presetID="0" presetClass="path" presetSubtype="0" accel="50000" decel="50000" fill="hold" grpId="0" nodeType="withEffect">
                                  <p:stCondLst>
                                    <p:cond delay="0"/>
                                  </p:stCondLst>
                                  <p:childTnLst>
                                    <p:animMotion origin="layout" path="M 0 0 L 0 0.04005 " pathEditMode="relative" ptsTypes="AA">
                                      <p:cBhvr>
                                        <p:cTn id="106" dur="2000" fill="hold"/>
                                        <p:tgtEl>
                                          <p:spTgt spid="48"/>
                                        </p:tgtEl>
                                        <p:attrNameLst>
                                          <p:attrName>ppt_x</p:attrName>
                                          <p:attrName>ppt_y</p:attrName>
                                        </p:attrNameLst>
                                      </p:cBhvr>
                                    </p:animMotion>
                                  </p:childTnLst>
                                </p:cTn>
                              </p:par>
                            </p:childTnLst>
                          </p:cTn>
                        </p:par>
                        <p:par>
                          <p:cTn id="107" fill="hold">
                            <p:stCondLst>
                              <p:cond delay="2500"/>
                            </p:stCondLst>
                            <p:childTnLst>
                              <p:par>
                                <p:cTn id="108" presetID="1" presetClass="entr" presetSubtype="0" fill="hold" nodeType="afterEffect">
                                  <p:stCondLst>
                                    <p:cond delay="0"/>
                                  </p:stCondLst>
                                  <p:childTnLst>
                                    <p:set>
                                      <p:cBhvr>
                                        <p:cTn id="109" dur="1" fill="hold">
                                          <p:stCondLst>
                                            <p:cond delay="0"/>
                                          </p:stCondLst>
                                        </p:cTn>
                                        <p:tgtEl>
                                          <p:spTgt spid="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childTnLst>
                                </p:cTn>
                              </p:par>
                            </p:childTnLst>
                          </p:cTn>
                        </p:par>
                        <p:par>
                          <p:cTn id="112" fill="hold">
                            <p:stCondLst>
                              <p:cond delay="2500"/>
                            </p:stCondLst>
                            <p:childTnLst>
                              <p:par>
                                <p:cTn id="113" presetID="9"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dissolve">
                                      <p:cBhvr>
                                        <p:cTn id="115" dur="20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par>
                          <p:cTn id="116" fill="hold">
                            <p:stCondLst>
                              <p:cond delay="4500"/>
                            </p:stCondLst>
                            <p:childTnLst>
                              <p:par>
                                <p:cTn id="117" presetID="0" presetClass="path" presetSubtype="0" accel="50000" decel="50000" fill="hold" grpId="0" nodeType="afterEffect">
                                  <p:stCondLst>
                                    <p:cond delay="0"/>
                                  </p:stCondLst>
                                  <p:childTnLst>
                                    <p:animMotion origin="layout" path="M -2.77778E-6 3.7037E-7 L -2.77778E-6 -0.07708 " pathEditMode="relative" rAng="0" ptsTypes="AA">
                                      <p:cBhvr>
                                        <p:cTn id="118" dur="1000" fill="hold"/>
                                        <p:tgtEl>
                                          <p:spTgt spid="40"/>
                                        </p:tgtEl>
                                        <p:attrNameLst>
                                          <p:attrName>ppt_x</p:attrName>
                                          <p:attrName>ppt_y</p:attrName>
                                        </p:attrNameLst>
                                      </p:cBhvr>
                                      <p:rCtr x="0" y="-3866"/>
                                    </p:animMotion>
                                  </p:childTnLst>
                                </p:cTn>
                              </p:par>
                            </p:childTnLst>
                          </p:cTn>
                        </p:par>
                        <p:par>
                          <p:cTn id="119" fill="hold">
                            <p:stCondLst>
                              <p:cond delay="5500"/>
                            </p:stCondLst>
                            <p:childTnLst>
                              <p:par>
                                <p:cTn id="120" presetID="0" presetClass="path" presetSubtype="0" accel="50000" decel="50000" fill="hold" grpId="1" nodeType="afterEffect">
                                  <p:stCondLst>
                                    <p:cond delay="0"/>
                                  </p:stCondLst>
                                  <p:childTnLst>
                                    <p:animMotion origin="layout" path="M -2.5E-6 -1.11111E-6 L 0.13316 0.0007 " pathEditMode="relative" rAng="0" ptsTypes="AA">
                                      <p:cBhvr>
                                        <p:cTn id="121" dur="1000" fill="hold"/>
                                        <p:tgtEl>
                                          <p:spTgt spid="33"/>
                                        </p:tgtEl>
                                        <p:attrNameLst>
                                          <p:attrName>ppt_x</p:attrName>
                                          <p:attrName>ppt_y</p:attrName>
                                        </p:attrNameLst>
                                      </p:cBhvr>
                                      <p:rCtr x="6649" y="23"/>
                                    </p:animMotion>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wipe(left)">
                                      <p:cBhvr>
                                        <p:cTn id="125" dur="500"/>
                                        <p:tgtEl>
                                          <p:spTgt spid="23"/>
                                        </p:tgtEl>
                                      </p:cBhvr>
                                    </p:animEffect>
                                  </p:childTnLst>
                                </p:cTn>
                              </p:par>
                            </p:childTnLst>
                          </p:cTn>
                        </p:par>
                        <p:par>
                          <p:cTn id="126" fill="hold">
                            <p:stCondLst>
                              <p:cond delay="7000"/>
                            </p:stCondLst>
                            <p:childTnLst>
                              <p:par>
                                <p:cTn id="127" presetID="10" presetClass="entr" presetSubtype="0" fill="hold" nodeType="after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fade">
                                      <p:cBhvr>
                                        <p:cTn id="129" dur="500"/>
                                        <p:tgtEl>
                                          <p:spTgt spid="28"/>
                                        </p:tgtEl>
                                      </p:cBhvr>
                                    </p:animEffect>
                                  </p:childTnLst>
                                </p:cTn>
                              </p:par>
                              <p:par>
                                <p:cTn id="130" presetID="1" presetClass="entr" presetSubtype="0" fill="hold" grpId="0" nodeType="withEffect">
                                  <p:stCondLst>
                                    <p:cond delay="0"/>
                                  </p:stCondLst>
                                  <p:childTnLst>
                                    <p:set>
                                      <p:cBhvr>
                                        <p:cTn id="131" dur="1" fill="hold">
                                          <p:stCondLst>
                                            <p:cond delay="0"/>
                                          </p:stCondLst>
                                        </p:cTn>
                                        <p:tgtEl>
                                          <p:spTgt spid="60"/>
                                        </p:tgtEl>
                                        <p:attrNameLst>
                                          <p:attrName>style.visibility</p:attrName>
                                        </p:attrNameLst>
                                      </p:cBhvr>
                                      <p:to>
                                        <p:strVal val="visible"/>
                                      </p:to>
                                    </p:set>
                                  </p:childTnLst>
                                </p:cTn>
                              </p:par>
                            </p:childTnLst>
                          </p:cTn>
                        </p:par>
                        <p:par>
                          <p:cTn id="132" fill="hold">
                            <p:stCondLst>
                              <p:cond delay="7500"/>
                            </p:stCondLst>
                            <p:childTnLst>
                              <p:par>
                                <p:cTn id="133" presetID="1" presetClass="entr" presetSubtype="0"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5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5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5" fill="hold" display="0">
                  <p:stCondLst>
                    <p:cond delay="indefinite"/>
                  </p:stCondLst>
                </p:cTn>
                <p:tgtEl>
                  <p:spTgt spid="9"/>
                </p:tgtEl>
              </p:cMediaNode>
            </p:video>
            <p:seq concurrent="1" nextAc="seek">
              <p:cTn id="146" restart="whenNotActive" fill="hold" evtFilter="cancelBubble" nodeType="interactiveSeq">
                <p:stCondLst>
                  <p:cond evt="onClick" delay="0">
                    <p:tgtEl>
                      <p:spTgt spid="9"/>
                    </p:tgtEl>
                  </p:cond>
                </p:stCondLst>
                <p:endSync evt="end" delay="0">
                  <p:rtn val="all"/>
                </p:endSync>
                <p:childTnLst>
                  <p:par>
                    <p:cTn id="147" fill="hold">
                      <p:stCondLst>
                        <p:cond delay="0"/>
                      </p:stCondLst>
                      <p:childTnLst>
                        <p:par>
                          <p:cTn id="148" fill="hold">
                            <p:stCondLst>
                              <p:cond delay="0"/>
                            </p:stCondLst>
                            <p:childTnLst>
                              <p:par>
                                <p:cTn id="149" presetID="2" presetClass="mediacall" presetSubtype="0" fill="hold" nodeType="clickEffect">
                                  <p:stCondLst>
                                    <p:cond delay="0"/>
                                  </p:stCondLst>
                                  <p:childTnLst>
                                    <p:cmd type="call" cmd="togglePause">
                                      <p:cBhvr>
                                        <p:cTn id="150" dur="1" fill="hold"/>
                                        <p:tgtEl>
                                          <p:spTgt spid="9"/>
                                        </p:tgtEl>
                                      </p:cBhvr>
                                    </p:cmd>
                                  </p:childTnLst>
                                </p:cTn>
                              </p:par>
                            </p:childTnLst>
                          </p:cTn>
                        </p:par>
                      </p:childTnLst>
                    </p:cTn>
                  </p:par>
                </p:childTnLst>
              </p:cTn>
              <p:nextCondLst>
                <p:cond evt="onClick" delay="0">
                  <p:tgtEl>
                    <p:spTgt spid="9"/>
                  </p:tgtEl>
                </p:cond>
              </p:nextCondLst>
            </p:seq>
          </p:childTnLst>
        </p:cTn>
      </p:par>
    </p:tnLst>
    <p:bldLst>
      <p:bldP spid="40" grpId="0" animBg="1"/>
      <p:bldP spid="26" grpId="0" animBg="1"/>
      <p:bldP spid="45" grpId="0" animBg="1"/>
      <p:bldP spid="46" grpId="0" animBg="1"/>
      <p:bldP spid="48" grpId="0" animBg="1"/>
      <p:bldP spid="23" grpId="0" animBg="1"/>
      <p:bldP spid="33" grpId="0" animBg="1"/>
      <p:bldP spid="33" grpId="1" animBg="1"/>
      <p:bldP spid="17" grpId="0"/>
      <p:bldP spid="58" grpId="0" animBg="1"/>
      <p:bldP spid="59" grpId="0" animBg="1"/>
      <p:bldP spid="60" grpId="0" animBg="1"/>
      <p:bldP spid="31" grpId="0" animBg="1"/>
      <p:bldP spid="22" grpId="0" animBg="1"/>
      <p:bldP spid="73" grpId="0"/>
      <p:bldP spid="72" grpId="0" animBg="1"/>
      <p:bldP spid="55" grpId="0"/>
      <p:bldP spid="56" grpId="0"/>
      <p:bldP spid="57" grpId="0"/>
      <p:bldP spid="3" grpId="0" animBg="1"/>
      <p:bldP spid="51" grpId="0" animBg="1"/>
      <p:bldP spid="65" grpId="0"/>
      <p:bldP spid="65" grpId="1"/>
      <p:bldP spid="61" grpId="0" animBg="1"/>
      <p:bldP spid="67" grpId="0"/>
      <p:bldP spid="67" grpId="1"/>
      <p:bldP spid="68" grpId="0"/>
      <p:bldP spid="68" grpId="1"/>
      <p:bldP spid="71" grpId="0"/>
      <p:bldP spid="71" grpId="1"/>
      <p:bldP spid="74" grpId="0"/>
      <p:bldP spid="74" grpId="1"/>
      <p:bldP spid="76" grpId="0"/>
      <p:bldP spid="76" grpId="1"/>
      <p:bldP spid="5" grpId="0" animBg="1"/>
      <p:bldP spid="66" grpId="0" animBg="1"/>
      <p:bldP spid="6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998538"/>
            <a:ext cx="4105275"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ounded Rectangle 53"/>
          <p:cNvSpPr/>
          <p:nvPr/>
        </p:nvSpPr>
        <p:spPr>
          <a:xfrm>
            <a:off x="4311650" y="2403475"/>
            <a:ext cx="4832350" cy="4338638"/>
          </a:xfrm>
          <a:prstGeom prst="roundRect">
            <a:avLst/>
          </a:prstGeom>
          <a:solidFill>
            <a:schemeClr val="accent1">
              <a:lumMod val="40000"/>
              <a:lumOff val="60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noFill/>
            </a:endParaRPr>
          </a:p>
        </p:txBody>
      </p:sp>
      <p:sp>
        <p:nvSpPr>
          <p:cNvPr id="38915" name="Rectangle 1"/>
          <p:cNvSpPr>
            <a:spLocks noChangeArrowheads="1"/>
          </p:cNvSpPr>
          <p:nvPr/>
        </p:nvSpPr>
        <p:spPr bwMode="auto">
          <a:xfrm>
            <a:off x="4811713" y="2452688"/>
            <a:ext cx="4138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Characterization of High Energy Xe Ion Damage in U-10Mo Metallic Alloy Fuel </a:t>
            </a:r>
            <a:endParaRPr lang="en-US"/>
          </a:p>
        </p:txBody>
      </p:sp>
      <p:pic>
        <p:nvPicPr>
          <p:cNvPr id="38916" name="Picture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34199" y="455613"/>
            <a:ext cx="20542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910513" y="1327150"/>
            <a:ext cx="188912" cy="173038"/>
          </a:xfrm>
          <a:prstGeom prst="rect">
            <a:avLst/>
          </a:prstGeom>
          <a:solidFill>
            <a:srgbClr val="FF0000">
              <a:alpha val="45000"/>
            </a:srgbClr>
          </a:solid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18" name="Rectangle 13"/>
          <p:cNvSpPr>
            <a:spLocks noChangeArrowheads="1"/>
          </p:cNvSpPr>
          <p:nvPr/>
        </p:nvSpPr>
        <p:spPr bwMode="auto">
          <a:xfrm>
            <a:off x="7212013" y="109538"/>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i="1">
                <a:cs typeface="Arial" charset="0"/>
              </a:rPr>
              <a:t>APS Sector</a:t>
            </a:r>
            <a:r>
              <a:rPr lang="zh-CN" altLang="en-US" b="1" i="1">
                <a:cs typeface="Arial" charset="0"/>
              </a:rPr>
              <a:t> </a:t>
            </a:r>
            <a:r>
              <a:rPr lang="en-US" altLang="zh-CN" b="1" i="1">
                <a:cs typeface="Arial" charset="0"/>
              </a:rPr>
              <a:t>34</a:t>
            </a:r>
            <a:endParaRPr lang="en-US"/>
          </a:p>
        </p:txBody>
      </p:sp>
      <p:pic>
        <p:nvPicPr>
          <p:cNvPr id="38919" name="Picture 18" descr="Depth sca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78325" y="3411538"/>
            <a:ext cx="2165350" cy="1622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920" name="Picture 20" descr="U_MO_Analysis.eps"/>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16700" y="3352800"/>
            <a:ext cx="2420938" cy="2955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Cube 22"/>
          <p:cNvSpPr/>
          <p:nvPr/>
        </p:nvSpPr>
        <p:spPr>
          <a:xfrm>
            <a:off x="5296293" y="5317882"/>
            <a:ext cx="947110" cy="1167456"/>
          </a:xfrm>
          <a:prstGeom prst="cube">
            <a:avLst>
              <a:gd name="adj" fmla="val 30071"/>
            </a:avLst>
          </a:prstGeom>
          <a:scene3d>
            <a:camera prst="orthographicFront">
              <a:rot lat="2700000" lon="1199999"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 name="Straight Arrow Connector 24"/>
          <p:cNvCxnSpPr/>
          <p:nvPr/>
        </p:nvCxnSpPr>
        <p:spPr>
          <a:xfrm flipV="1">
            <a:off x="4994275" y="5870575"/>
            <a:ext cx="477838" cy="3238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146675" y="5902325"/>
            <a:ext cx="477838" cy="3238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146675" y="6022975"/>
            <a:ext cx="477838" cy="3238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5299075" y="6032500"/>
            <a:ext cx="477838" cy="3238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8926" name="Rectangle 28"/>
          <p:cNvSpPr>
            <a:spLocks noChangeArrowheads="1"/>
          </p:cNvSpPr>
          <p:nvPr/>
        </p:nvSpPr>
        <p:spPr bwMode="auto">
          <a:xfrm>
            <a:off x="4421188" y="6219825"/>
            <a:ext cx="145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cs typeface="Arial" charset="0"/>
              </a:rPr>
              <a:t>Xe</a:t>
            </a:r>
            <a:r>
              <a:rPr lang="zh-CN" altLang="en-US" sz="1200" b="1" i="1">
                <a:cs typeface="Arial" charset="0"/>
              </a:rPr>
              <a:t> </a:t>
            </a:r>
            <a:r>
              <a:rPr lang="en-US" altLang="zh-CN" sz="1200" b="1" i="1">
                <a:cs typeface="Arial" charset="0"/>
              </a:rPr>
              <a:t>Ion</a:t>
            </a:r>
            <a:r>
              <a:rPr lang="zh-CN" altLang="en-US" sz="1200" b="1" i="1">
                <a:cs typeface="Arial" charset="0"/>
              </a:rPr>
              <a:t> </a:t>
            </a:r>
            <a:r>
              <a:rPr lang="en-US" altLang="zh-CN" sz="1200" b="1" i="1">
                <a:cs typeface="Arial" charset="0"/>
              </a:rPr>
              <a:t>Irradiations</a:t>
            </a:r>
            <a:r>
              <a:rPr lang="zh-CN" altLang="en-US" sz="1200" b="1" i="1">
                <a:cs typeface="Arial" charset="0"/>
              </a:rPr>
              <a:t> </a:t>
            </a:r>
            <a:endParaRPr lang="en-US" sz="1200"/>
          </a:p>
        </p:txBody>
      </p:sp>
      <p:sp>
        <p:nvSpPr>
          <p:cNvPr id="38927" name="Rectangle 29"/>
          <p:cNvSpPr>
            <a:spLocks noChangeArrowheads="1"/>
          </p:cNvSpPr>
          <p:nvPr/>
        </p:nvSpPr>
        <p:spPr bwMode="auto">
          <a:xfrm>
            <a:off x="5534025" y="5665788"/>
            <a:ext cx="942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cs typeface="Arial" charset="0"/>
              </a:rPr>
              <a:t>U-Mo</a:t>
            </a:r>
            <a:endParaRPr lang="en-US" sz="1200"/>
          </a:p>
        </p:txBody>
      </p:sp>
      <p:cxnSp>
        <p:nvCxnSpPr>
          <p:cNvPr id="34" name="Straight Arrow Connector 33"/>
          <p:cNvCxnSpPr/>
          <p:nvPr/>
        </p:nvCxnSpPr>
        <p:spPr>
          <a:xfrm flipV="1">
            <a:off x="6800850" y="6081713"/>
            <a:ext cx="157163" cy="32543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929" name="Rectangle 35"/>
          <p:cNvSpPr>
            <a:spLocks noChangeArrowheads="1"/>
          </p:cNvSpPr>
          <p:nvPr/>
        </p:nvSpPr>
        <p:spPr bwMode="auto">
          <a:xfrm>
            <a:off x="6329363" y="6346825"/>
            <a:ext cx="804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cs typeface="Arial" charset="0"/>
              </a:rPr>
              <a:t>S</a:t>
            </a:r>
            <a:r>
              <a:rPr lang="en-US" altLang="zh-CN" sz="1200" b="1" i="1">
                <a:cs typeface="Arial" charset="0"/>
              </a:rPr>
              <a:t>urface</a:t>
            </a:r>
            <a:endParaRPr lang="en-US" sz="1200"/>
          </a:p>
        </p:txBody>
      </p:sp>
      <p:cxnSp>
        <p:nvCxnSpPr>
          <p:cNvPr id="38" name="Straight Arrow Connector 37"/>
          <p:cNvCxnSpPr/>
          <p:nvPr/>
        </p:nvCxnSpPr>
        <p:spPr>
          <a:xfrm>
            <a:off x="7119938" y="6188075"/>
            <a:ext cx="4699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931" name="Rectangle 39"/>
          <p:cNvSpPr>
            <a:spLocks noChangeArrowheads="1"/>
          </p:cNvSpPr>
          <p:nvPr/>
        </p:nvSpPr>
        <p:spPr bwMode="auto">
          <a:xfrm>
            <a:off x="7186613" y="6208713"/>
            <a:ext cx="806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cs typeface="Arial" charset="0"/>
              </a:rPr>
              <a:t>Depth</a:t>
            </a:r>
            <a:endParaRPr lang="en-US" sz="1200"/>
          </a:p>
        </p:txBody>
      </p:sp>
      <p:cxnSp>
        <p:nvCxnSpPr>
          <p:cNvPr id="41" name="Straight Arrow Connector 40"/>
          <p:cNvCxnSpPr/>
          <p:nvPr/>
        </p:nvCxnSpPr>
        <p:spPr>
          <a:xfrm>
            <a:off x="4905375" y="5710238"/>
            <a:ext cx="48101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933" name="Rectangle 42"/>
          <p:cNvSpPr>
            <a:spLocks noChangeArrowheads="1"/>
          </p:cNvSpPr>
          <p:nvPr/>
        </p:nvSpPr>
        <p:spPr bwMode="auto">
          <a:xfrm>
            <a:off x="4471988" y="5416550"/>
            <a:ext cx="806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cs typeface="Arial" charset="0"/>
              </a:rPr>
              <a:t>S</a:t>
            </a:r>
            <a:r>
              <a:rPr lang="en-US" altLang="zh-CN" sz="1200" b="1" i="1">
                <a:cs typeface="Arial" charset="0"/>
              </a:rPr>
              <a:t>urface</a:t>
            </a:r>
            <a:endParaRPr lang="en-US" sz="1200"/>
          </a:p>
        </p:txBody>
      </p:sp>
      <p:cxnSp>
        <p:nvCxnSpPr>
          <p:cNvPr id="44" name="Straight Arrow Connector 43"/>
          <p:cNvCxnSpPr/>
          <p:nvPr/>
        </p:nvCxnSpPr>
        <p:spPr>
          <a:xfrm flipV="1">
            <a:off x="5319713" y="5416550"/>
            <a:ext cx="304800" cy="15716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935" name="Rectangle 45"/>
          <p:cNvSpPr>
            <a:spLocks noChangeArrowheads="1"/>
          </p:cNvSpPr>
          <p:nvPr/>
        </p:nvSpPr>
        <p:spPr bwMode="auto">
          <a:xfrm>
            <a:off x="5278438" y="5145088"/>
            <a:ext cx="804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cs typeface="Arial" charset="0"/>
              </a:rPr>
              <a:t>Depth</a:t>
            </a:r>
            <a:endParaRPr lang="en-US" sz="1200"/>
          </a:p>
        </p:txBody>
      </p:sp>
      <p:sp>
        <p:nvSpPr>
          <p:cNvPr id="38936" name="Rectangle 46"/>
          <p:cNvSpPr>
            <a:spLocks noChangeArrowheads="1"/>
          </p:cNvSpPr>
          <p:nvPr/>
        </p:nvSpPr>
        <p:spPr bwMode="auto">
          <a:xfrm>
            <a:off x="7934325" y="5497513"/>
            <a:ext cx="1208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cs typeface="Arial" charset="0"/>
              </a:rPr>
              <a:t>Computation</a:t>
            </a:r>
            <a:endParaRPr lang="en-US" sz="1200"/>
          </a:p>
        </p:txBody>
      </p:sp>
      <p:sp>
        <p:nvSpPr>
          <p:cNvPr id="38937" name="Rectangle 47"/>
          <p:cNvSpPr>
            <a:spLocks noChangeArrowheads="1"/>
          </p:cNvSpPr>
          <p:nvPr/>
        </p:nvSpPr>
        <p:spPr bwMode="auto">
          <a:xfrm>
            <a:off x="7935913" y="4810125"/>
            <a:ext cx="1208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cs typeface="Arial" charset="0"/>
              </a:rPr>
              <a:t>Computation</a:t>
            </a:r>
            <a:endParaRPr lang="en-US" sz="1200"/>
          </a:p>
        </p:txBody>
      </p:sp>
      <p:sp>
        <p:nvSpPr>
          <p:cNvPr id="38938" name="Rectangle 48"/>
          <p:cNvSpPr>
            <a:spLocks noChangeArrowheads="1"/>
          </p:cNvSpPr>
          <p:nvPr/>
        </p:nvSpPr>
        <p:spPr bwMode="auto">
          <a:xfrm>
            <a:off x="6783388" y="4095750"/>
            <a:ext cx="1209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cs typeface="Arial" charset="0"/>
              </a:rPr>
              <a:t>Measurement</a:t>
            </a:r>
            <a:endParaRPr lang="en-US" sz="1200"/>
          </a:p>
        </p:txBody>
      </p:sp>
      <p:sp>
        <p:nvSpPr>
          <p:cNvPr id="38939" name="Rectangle 49"/>
          <p:cNvSpPr>
            <a:spLocks noChangeArrowheads="1"/>
          </p:cNvSpPr>
          <p:nvPr/>
        </p:nvSpPr>
        <p:spPr bwMode="auto">
          <a:xfrm>
            <a:off x="6762750" y="3411538"/>
            <a:ext cx="120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cs typeface="Arial" charset="0"/>
              </a:rPr>
              <a:t>Measurement</a:t>
            </a:r>
            <a:endParaRPr lang="en-US" sz="1200"/>
          </a:p>
        </p:txBody>
      </p:sp>
      <p:sp>
        <p:nvSpPr>
          <p:cNvPr id="38940" name="Rectangle 50"/>
          <p:cNvSpPr>
            <a:spLocks noChangeArrowheads="1"/>
          </p:cNvSpPr>
          <p:nvPr/>
        </p:nvSpPr>
        <p:spPr bwMode="auto">
          <a:xfrm>
            <a:off x="4935538" y="3406775"/>
            <a:ext cx="1612900" cy="246063"/>
          </a:xfrm>
          <a:prstGeom prst="rect">
            <a:avLst/>
          </a:prstGeom>
          <a:solidFill>
            <a:schemeClr val="bg1"/>
          </a:solidFill>
          <a:ln w="9525">
            <a:solidFill>
              <a:srgbClr val="000000"/>
            </a:solidFill>
            <a:miter lim="800000"/>
            <a:headEnd/>
            <a:tailEnd/>
          </a:ln>
        </p:spPr>
        <p:txBody>
          <a:bodyPr>
            <a:spAutoFit/>
          </a:bodyPr>
          <a:lstStyle/>
          <a:p>
            <a:r>
              <a:rPr lang="en-US" sz="1000" b="1" i="1" dirty="0">
                <a:cs typeface="Arial" charset="0"/>
              </a:rPr>
              <a:t>Micro X-ray Diffraction</a:t>
            </a:r>
            <a:endParaRPr lang="en-US" sz="1000" dirty="0"/>
          </a:p>
        </p:txBody>
      </p:sp>
      <p:sp>
        <p:nvSpPr>
          <p:cNvPr id="38941" name="Content Placeholder 2"/>
          <p:cNvSpPr txBox="1">
            <a:spLocks/>
          </p:cNvSpPr>
          <p:nvPr/>
        </p:nvSpPr>
        <p:spPr bwMode="auto">
          <a:xfrm>
            <a:off x="76200" y="211137"/>
            <a:ext cx="70104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2200" b="1" i="1" dirty="0" smtClean="0">
                <a:cs typeface="Arial" charset="0"/>
              </a:rPr>
              <a:t>X-ray characterization of irradiated fuel specimens</a:t>
            </a:r>
          </a:p>
          <a:p>
            <a:pPr>
              <a:spcBef>
                <a:spcPct val="20000"/>
              </a:spcBef>
              <a:buFont typeface="Arial" charset="0"/>
              <a:buNone/>
            </a:pPr>
            <a:r>
              <a:rPr lang="en-US" sz="2200" b="1" i="1" dirty="0" smtClean="0">
                <a:cs typeface="Arial" charset="0"/>
              </a:rPr>
              <a:t>Example: irradiation induced fuel swelling</a:t>
            </a:r>
            <a:endParaRPr lang="en-US" sz="2200" b="1" i="1" dirty="0">
              <a:cs typeface="Arial" charset="0"/>
            </a:endParaRPr>
          </a:p>
        </p:txBody>
      </p:sp>
      <p:sp>
        <p:nvSpPr>
          <p:cNvPr id="59" name="Rounded Rectangular Callout 58"/>
          <p:cNvSpPr/>
          <p:nvPr/>
        </p:nvSpPr>
        <p:spPr>
          <a:xfrm>
            <a:off x="4148138" y="1276350"/>
            <a:ext cx="2095500" cy="946150"/>
          </a:xfrm>
          <a:prstGeom prst="wedgeRoundRectCallout">
            <a:avLst>
              <a:gd name="adj1" fmla="val -141462"/>
              <a:gd name="adj2" fmla="val 109561"/>
              <a:gd name="adj3" fmla="val 16667"/>
            </a:avLst>
          </a:prstGeom>
          <a:solidFill>
            <a:schemeClr val="accent1">
              <a:lumMod val="40000"/>
              <a:lumOff val="60000"/>
              <a:alpha val="71000"/>
            </a:schemeClr>
          </a:solidFill>
          <a:ln>
            <a:solidFill>
              <a:schemeClr val="tx1">
                <a:alpha val="33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noFill/>
            </a:endParaRPr>
          </a:p>
        </p:txBody>
      </p:sp>
      <p:sp>
        <p:nvSpPr>
          <p:cNvPr id="38943" name="Rectangle 57"/>
          <p:cNvSpPr>
            <a:spLocks noChangeArrowheads="1"/>
          </p:cNvSpPr>
          <p:nvPr/>
        </p:nvSpPr>
        <p:spPr bwMode="auto">
          <a:xfrm>
            <a:off x="4378325" y="1395413"/>
            <a:ext cx="1951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i="1">
                <a:cs typeface="Arial" charset="0"/>
              </a:rPr>
              <a:t>Micro-beam: 0.5×0.5 μm</a:t>
            </a:r>
            <a:r>
              <a:rPr lang="en-US" b="1" i="1" baseline="30000">
                <a:cs typeface="Arial" charset="0"/>
              </a:rPr>
              <a:t>2</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8"/>
          <p:cNvGrpSpPr/>
          <p:nvPr/>
        </p:nvGrpSpPr>
        <p:grpSpPr>
          <a:xfrm>
            <a:off x="5715000" y="685800"/>
            <a:ext cx="2527299" cy="2166256"/>
            <a:chOff x="5410200" y="914400"/>
            <a:chExt cx="3581400" cy="3190228"/>
          </a:xfrm>
        </p:grpSpPr>
        <p:grpSp>
          <p:nvGrpSpPr>
            <p:cNvPr id="8" name="Group 9"/>
            <p:cNvGrpSpPr/>
            <p:nvPr/>
          </p:nvGrpSpPr>
          <p:grpSpPr>
            <a:xfrm rot="5400000">
              <a:off x="6802402" y="1177781"/>
              <a:ext cx="852491" cy="2020325"/>
              <a:chOff x="1624771" y="1502569"/>
              <a:chExt cx="2723149" cy="6413052"/>
            </a:xfrm>
          </p:grpSpPr>
          <p:cxnSp>
            <p:nvCxnSpPr>
              <p:cNvPr id="12" name="Straight Connector 39"/>
              <p:cNvCxnSpPr>
                <a:cxnSpLocks noChangeShapeType="1"/>
              </p:cNvCxnSpPr>
              <p:nvPr/>
            </p:nvCxnSpPr>
            <p:spPr bwMode="auto">
              <a:xfrm rot="5400000">
                <a:off x="1523873" y="2141258"/>
                <a:ext cx="1279271" cy="1901"/>
              </a:xfrm>
              <a:prstGeom prst="line">
                <a:avLst/>
              </a:prstGeom>
              <a:noFill/>
              <a:ln w="28575" cmpd="sng">
                <a:solidFill>
                  <a:srgbClr val="000000"/>
                </a:solidFill>
                <a:round/>
                <a:headEnd/>
                <a:tailEnd/>
              </a:ln>
              <a:effectLst/>
            </p:spPr>
          </p:cxnSp>
          <p:cxnSp>
            <p:nvCxnSpPr>
              <p:cNvPr id="13" name="Straight Connector 40"/>
              <p:cNvCxnSpPr>
                <a:cxnSpLocks noChangeShapeType="1"/>
              </p:cNvCxnSpPr>
              <p:nvPr/>
            </p:nvCxnSpPr>
            <p:spPr bwMode="auto">
              <a:xfrm>
                <a:off x="2164463" y="1502569"/>
                <a:ext cx="1622869" cy="2088"/>
              </a:xfrm>
              <a:prstGeom prst="line">
                <a:avLst/>
              </a:prstGeom>
              <a:noFill/>
              <a:ln w="28575" cmpd="sng">
                <a:solidFill>
                  <a:srgbClr val="000000"/>
                </a:solidFill>
                <a:round/>
                <a:headEnd/>
                <a:tailEnd/>
              </a:ln>
              <a:effectLst/>
            </p:spPr>
          </p:cxnSp>
          <p:cxnSp>
            <p:nvCxnSpPr>
              <p:cNvPr id="14" name="Straight Connector 42"/>
              <p:cNvCxnSpPr>
                <a:cxnSpLocks noChangeShapeType="1"/>
              </p:cNvCxnSpPr>
              <p:nvPr/>
            </p:nvCxnSpPr>
            <p:spPr bwMode="auto">
              <a:xfrm rot="5400000">
                <a:off x="1384685" y="4698751"/>
                <a:ext cx="2671233" cy="1900"/>
              </a:xfrm>
              <a:prstGeom prst="line">
                <a:avLst/>
              </a:prstGeom>
              <a:noFill/>
              <a:ln w="28575" cmpd="sng">
                <a:solidFill>
                  <a:srgbClr val="000000"/>
                </a:solidFill>
                <a:round/>
                <a:headEnd/>
                <a:tailEnd/>
              </a:ln>
              <a:effectLst/>
            </p:spPr>
          </p:cxnSp>
          <p:sp>
            <p:nvSpPr>
              <p:cNvPr id="15" name="Arc 84"/>
              <p:cNvSpPr>
                <a:spLocks noChangeArrowheads="1"/>
              </p:cNvSpPr>
              <p:nvPr/>
            </p:nvSpPr>
            <p:spPr bwMode="auto">
              <a:xfrm>
                <a:off x="1624771" y="2786014"/>
                <a:ext cx="1094581" cy="1202055"/>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sp>
            <p:nvSpPr>
              <p:cNvPr id="16" name="Arc 85"/>
              <p:cNvSpPr>
                <a:spLocks noChangeArrowheads="1"/>
              </p:cNvSpPr>
              <p:nvPr/>
            </p:nvSpPr>
            <p:spPr bwMode="auto">
              <a:xfrm rot="-5400000">
                <a:off x="3195801" y="2839753"/>
                <a:ext cx="1202055" cy="1094581"/>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sp>
            <p:nvSpPr>
              <p:cNvPr id="17" name="Arc 87"/>
              <p:cNvSpPr>
                <a:spLocks noChangeArrowheads="1"/>
              </p:cNvSpPr>
              <p:nvPr/>
            </p:nvSpPr>
            <p:spPr bwMode="auto">
              <a:xfrm rot="10800000">
                <a:off x="3253339" y="5434291"/>
                <a:ext cx="1094581" cy="1202055"/>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cxnSp>
            <p:nvCxnSpPr>
              <p:cNvPr id="18" name="Straight Connector 88"/>
              <p:cNvCxnSpPr>
                <a:cxnSpLocks noChangeShapeType="1"/>
              </p:cNvCxnSpPr>
              <p:nvPr/>
            </p:nvCxnSpPr>
            <p:spPr bwMode="auto">
              <a:xfrm rot="5400000">
                <a:off x="1916773" y="4698751"/>
                <a:ext cx="2671233" cy="1900"/>
              </a:xfrm>
              <a:prstGeom prst="line">
                <a:avLst/>
              </a:prstGeom>
              <a:noFill/>
              <a:ln w="28575" cmpd="sng">
                <a:solidFill>
                  <a:srgbClr val="000000"/>
                </a:solidFill>
                <a:round/>
                <a:headEnd/>
                <a:tailEnd/>
              </a:ln>
              <a:effectLst/>
            </p:spPr>
          </p:cxnSp>
          <p:sp>
            <p:nvSpPr>
              <p:cNvPr id="19" name="Arc 89"/>
              <p:cNvSpPr>
                <a:spLocks noChangeArrowheads="1"/>
              </p:cNvSpPr>
              <p:nvPr/>
            </p:nvSpPr>
            <p:spPr bwMode="auto">
              <a:xfrm rot="5400000">
                <a:off x="1572933" y="5488030"/>
                <a:ext cx="1202055" cy="1094581"/>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cxnSp>
            <p:nvCxnSpPr>
              <p:cNvPr id="20" name="Straight Connector 92"/>
              <p:cNvCxnSpPr>
                <a:cxnSpLocks noChangeShapeType="1"/>
              </p:cNvCxnSpPr>
              <p:nvPr/>
            </p:nvCxnSpPr>
            <p:spPr bwMode="auto">
              <a:xfrm rot="5400000">
                <a:off x="3145703" y="2144388"/>
                <a:ext cx="1281357" cy="1901"/>
              </a:xfrm>
              <a:prstGeom prst="line">
                <a:avLst/>
              </a:prstGeom>
              <a:noFill/>
              <a:ln w="28575" cmpd="sng">
                <a:solidFill>
                  <a:srgbClr val="000000"/>
                </a:solidFill>
                <a:round/>
                <a:headEnd/>
                <a:tailEnd/>
              </a:ln>
              <a:effectLst/>
            </p:spPr>
          </p:cxnSp>
          <p:cxnSp>
            <p:nvCxnSpPr>
              <p:cNvPr id="21" name="Straight Connector 104"/>
              <p:cNvCxnSpPr>
                <a:cxnSpLocks noChangeShapeType="1"/>
              </p:cNvCxnSpPr>
              <p:nvPr/>
            </p:nvCxnSpPr>
            <p:spPr bwMode="auto">
              <a:xfrm rot="5400000">
                <a:off x="1527674" y="7275035"/>
                <a:ext cx="1279271" cy="1901"/>
              </a:xfrm>
              <a:prstGeom prst="line">
                <a:avLst/>
              </a:prstGeom>
              <a:noFill/>
              <a:ln w="28575" cmpd="sng">
                <a:solidFill>
                  <a:srgbClr val="000000"/>
                </a:solidFill>
                <a:round/>
                <a:headEnd/>
                <a:tailEnd/>
              </a:ln>
              <a:effectLst/>
            </p:spPr>
          </p:cxnSp>
          <p:cxnSp>
            <p:nvCxnSpPr>
              <p:cNvPr id="22" name="Straight Connector 106"/>
              <p:cNvCxnSpPr>
                <a:cxnSpLocks noChangeShapeType="1"/>
              </p:cNvCxnSpPr>
              <p:nvPr/>
            </p:nvCxnSpPr>
            <p:spPr bwMode="auto">
              <a:xfrm rot="5400000">
                <a:off x="3152446" y="7272948"/>
                <a:ext cx="1279270" cy="1900"/>
              </a:xfrm>
              <a:prstGeom prst="line">
                <a:avLst/>
              </a:prstGeom>
              <a:noFill/>
              <a:ln w="28575" cmpd="sng">
                <a:solidFill>
                  <a:srgbClr val="000000"/>
                </a:solidFill>
                <a:round/>
                <a:headEnd/>
                <a:tailEnd/>
              </a:ln>
              <a:effectLst/>
            </p:spPr>
          </p:cxnSp>
          <p:cxnSp>
            <p:nvCxnSpPr>
              <p:cNvPr id="23" name="Straight Connector 108"/>
              <p:cNvCxnSpPr>
                <a:cxnSpLocks noChangeShapeType="1"/>
              </p:cNvCxnSpPr>
              <p:nvPr/>
            </p:nvCxnSpPr>
            <p:spPr bwMode="auto">
              <a:xfrm>
                <a:off x="2168264" y="7913529"/>
                <a:ext cx="1622869" cy="2088"/>
              </a:xfrm>
              <a:prstGeom prst="line">
                <a:avLst/>
              </a:prstGeom>
              <a:noFill/>
              <a:ln w="28575" cmpd="sng">
                <a:solidFill>
                  <a:srgbClr val="000000"/>
                </a:solidFill>
                <a:round/>
                <a:headEnd/>
                <a:tailEnd/>
              </a:ln>
              <a:effectLst/>
            </p:spPr>
          </p:cxnSp>
          <p:sp>
            <p:nvSpPr>
              <p:cNvPr id="24" name="Oval 113"/>
              <p:cNvSpPr>
                <a:spLocks noChangeArrowheads="1"/>
              </p:cNvSpPr>
              <p:nvPr/>
            </p:nvSpPr>
            <p:spPr bwMode="auto">
              <a:xfrm>
                <a:off x="2719355" y="2034729"/>
                <a:ext cx="513085" cy="565550"/>
              </a:xfrm>
              <a:prstGeom prst="ellipse">
                <a:avLst/>
              </a:prstGeom>
              <a:noFill/>
              <a:ln w="28575" cmpd="sng">
                <a:solidFill>
                  <a:srgbClr val="000000"/>
                </a:solidFill>
                <a:round/>
                <a:headEnd/>
                <a:tailEnd/>
              </a:ln>
              <a:effectLst/>
            </p:spPr>
            <p:txBody>
              <a:bodyPr lIns="114049" tIns="57025" rIns="114049" bIns="57025" anchor="ctr">
                <a:prstTxWarp prst="textNoShape">
                  <a:avLst/>
                </a:prstTxWarp>
              </a:bodyPr>
              <a:lstStyle/>
              <a:p>
                <a:pPr algn="ctr"/>
                <a:endParaRPr lang="zh-CN">
                  <a:solidFill>
                    <a:srgbClr val="FFFFFF"/>
                  </a:solidFill>
                  <a:latin typeface="Calibri" charset="0"/>
                </a:endParaRPr>
              </a:p>
            </p:txBody>
          </p:sp>
          <p:sp>
            <p:nvSpPr>
              <p:cNvPr id="25" name="Oval 114"/>
              <p:cNvSpPr>
                <a:spLocks noChangeArrowheads="1"/>
              </p:cNvSpPr>
              <p:nvPr/>
            </p:nvSpPr>
            <p:spPr bwMode="auto">
              <a:xfrm>
                <a:off x="2740258" y="6947294"/>
                <a:ext cx="513085" cy="565550"/>
              </a:xfrm>
              <a:prstGeom prst="ellipse">
                <a:avLst/>
              </a:prstGeom>
              <a:noFill/>
              <a:ln w="28575" cmpd="sng">
                <a:solidFill>
                  <a:srgbClr val="000000"/>
                </a:solidFill>
                <a:round/>
                <a:headEnd/>
                <a:tailEnd/>
              </a:ln>
              <a:effectLst/>
            </p:spPr>
            <p:txBody>
              <a:bodyPr lIns="114049" tIns="57025" rIns="114049" bIns="57025" anchor="ctr">
                <a:prstTxWarp prst="textNoShape">
                  <a:avLst/>
                </a:prstTxWarp>
              </a:bodyPr>
              <a:lstStyle/>
              <a:p>
                <a:pPr algn="ctr"/>
                <a:endParaRPr lang="zh-CN">
                  <a:solidFill>
                    <a:srgbClr val="FFFFFF"/>
                  </a:solidFill>
                  <a:latin typeface="Calibri" charset="0"/>
                </a:endParaRPr>
              </a:p>
            </p:txBody>
          </p:sp>
        </p:grpSp>
        <p:grpSp>
          <p:nvGrpSpPr>
            <p:cNvPr id="10" name="Group 25"/>
            <p:cNvGrpSpPr/>
            <p:nvPr/>
          </p:nvGrpSpPr>
          <p:grpSpPr>
            <a:xfrm rot="5400000">
              <a:off x="6803062" y="1689410"/>
              <a:ext cx="852491" cy="2020325"/>
              <a:chOff x="1624771" y="1502569"/>
              <a:chExt cx="2723149" cy="6413052"/>
            </a:xfrm>
          </p:grpSpPr>
          <p:cxnSp>
            <p:nvCxnSpPr>
              <p:cNvPr id="27" name="Straight Connector 39"/>
              <p:cNvCxnSpPr>
                <a:cxnSpLocks noChangeShapeType="1"/>
              </p:cNvCxnSpPr>
              <p:nvPr/>
            </p:nvCxnSpPr>
            <p:spPr bwMode="auto">
              <a:xfrm rot="5400000">
                <a:off x="1523873" y="2141258"/>
                <a:ext cx="1279271" cy="1901"/>
              </a:xfrm>
              <a:prstGeom prst="line">
                <a:avLst/>
              </a:prstGeom>
              <a:noFill/>
              <a:ln w="28575" cmpd="sng">
                <a:solidFill>
                  <a:srgbClr val="000000"/>
                </a:solidFill>
                <a:round/>
                <a:headEnd/>
                <a:tailEnd/>
              </a:ln>
              <a:effectLst/>
            </p:spPr>
          </p:cxnSp>
          <p:cxnSp>
            <p:nvCxnSpPr>
              <p:cNvPr id="28" name="Straight Connector 40"/>
              <p:cNvCxnSpPr>
                <a:cxnSpLocks noChangeShapeType="1"/>
              </p:cNvCxnSpPr>
              <p:nvPr/>
            </p:nvCxnSpPr>
            <p:spPr bwMode="auto">
              <a:xfrm>
                <a:off x="2164463" y="1502569"/>
                <a:ext cx="1622869" cy="2088"/>
              </a:xfrm>
              <a:prstGeom prst="line">
                <a:avLst/>
              </a:prstGeom>
              <a:noFill/>
              <a:ln w="28575" cmpd="sng">
                <a:solidFill>
                  <a:srgbClr val="000000"/>
                </a:solidFill>
                <a:round/>
                <a:headEnd/>
                <a:tailEnd/>
              </a:ln>
              <a:effectLst/>
            </p:spPr>
          </p:cxnSp>
          <p:cxnSp>
            <p:nvCxnSpPr>
              <p:cNvPr id="29" name="Straight Connector 42"/>
              <p:cNvCxnSpPr>
                <a:cxnSpLocks noChangeShapeType="1"/>
              </p:cNvCxnSpPr>
              <p:nvPr/>
            </p:nvCxnSpPr>
            <p:spPr bwMode="auto">
              <a:xfrm rot="5400000">
                <a:off x="1384685" y="4698751"/>
                <a:ext cx="2671233" cy="1900"/>
              </a:xfrm>
              <a:prstGeom prst="line">
                <a:avLst/>
              </a:prstGeom>
              <a:noFill/>
              <a:ln w="28575" cmpd="sng">
                <a:solidFill>
                  <a:srgbClr val="000000"/>
                </a:solidFill>
                <a:round/>
                <a:headEnd/>
                <a:tailEnd/>
              </a:ln>
              <a:effectLst/>
            </p:spPr>
          </p:cxnSp>
          <p:sp>
            <p:nvSpPr>
              <p:cNvPr id="30" name="Arc 84"/>
              <p:cNvSpPr>
                <a:spLocks noChangeArrowheads="1"/>
              </p:cNvSpPr>
              <p:nvPr/>
            </p:nvSpPr>
            <p:spPr bwMode="auto">
              <a:xfrm>
                <a:off x="1624771" y="2786014"/>
                <a:ext cx="1094581" cy="1202055"/>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sp>
            <p:nvSpPr>
              <p:cNvPr id="31" name="Arc 85"/>
              <p:cNvSpPr>
                <a:spLocks noChangeArrowheads="1"/>
              </p:cNvSpPr>
              <p:nvPr/>
            </p:nvSpPr>
            <p:spPr bwMode="auto">
              <a:xfrm rot="-5400000">
                <a:off x="3195801" y="2839753"/>
                <a:ext cx="1202055" cy="1094581"/>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sp>
            <p:nvSpPr>
              <p:cNvPr id="32" name="Arc 87"/>
              <p:cNvSpPr>
                <a:spLocks noChangeArrowheads="1"/>
              </p:cNvSpPr>
              <p:nvPr/>
            </p:nvSpPr>
            <p:spPr bwMode="auto">
              <a:xfrm rot="10800000">
                <a:off x="3253339" y="5434291"/>
                <a:ext cx="1094581" cy="1202055"/>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cxnSp>
            <p:nvCxnSpPr>
              <p:cNvPr id="33" name="Straight Connector 88"/>
              <p:cNvCxnSpPr>
                <a:cxnSpLocks noChangeShapeType="1"/>
              </p:cNvCxnSpPr>
              <p:nvPr/>
            </p:nvCxnSpPr>
            <p:spPr bwMode="auto">
              <a:xfrm rot="5400000">
                <a:off x="1916773" y="4698751"/>
                <a:ext cx="2671233" cy="1900"/>
              </a:xfrm>
              <a:prstGeom prst="line">
                <a:avLst/>
              </a:prstGeom>
              <a:noFill/>
              <a:ln w="28575" cmpd="sng">
                <a:solidFill>
                  <a:srgbClr val="000000"/>
                </a:solidFill>
                <a:round/>
                <a:headEnd/>
                <a:tailEnd/>
              </a:ln>
              <a:effectLst/>
            </p:spPr>
          </p:cxnSp>
          <p:sp>
            <p:nvSpPr>
              <p:cNvPr id="34" name="Arc 89"/>
              <p:cNvSpPr>
                <a:spLocks noChangeArrowheads="1"/>
              </p:cNvSpPr>
              <p:nvPr/>
            </p:nvSpPr>
            <p:spPr bwMode="auto">
              <a:xfrm rot="5400000">
                <a:off x="1572933" y="5488030"/>
                <a:ext cx="1202055" cy="1094581"/>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cxnSp>
            <p:nvCxnSpPr>
              <p:cNvPr id="35" name="Straight Connector 92"/>
              <p:cNvCxnSpPr>
                <a:cxnSpLocks noChangeShapeType="1"/>
              </p:cNvCxnSpPr>
              <p:nvPr/>
            </p:nvCxnSpPr>
            <p:spPr bwMode="auto">
              <a:xfrm rot="5400000">
                <a:off x="3145703" y="2144388"/>
                <a:ext cx="1281357" cy="1901"/>
              </a:xfrm>
              <a:prstGeom prst="line">
                <a:avLst/>
              </a:prstGeom>
              <a:noFill/>
              <a:ln w="28575" cmpd="sng">
                <a:solidFill>
                  <a:srgbClr val="000000"/>
                </a:solidFill>
                <a:round/>
                <a:headEnd/>
                <a:tailEnd/>
              </a:ln>
              <a:effectLst/>
            </p:spPr>
          </p:cxnSp>
          <p:cxnSp>
            <p:nvCxnSpPr>
              <p:cNvPr id="36" name="Straight Connector 104"/>
              <p:cNvCxnSpPr>
                <a:cxnSpLocks noChangeShapeType="1"/>
              </p:cNvCxnSpPr>
              <p:nvPr/>
            </p:nvCxnSpPr>
            <p:spPr bwMode="auto">
              <a:xfrm rot="5400000">
                <a:off x="1527674" y="7275035"/>
                <a:ext cx="1279271" cy="1901"/>
              </a:xfrm>
              <a:prstGeom prst="line">
                <a:avLst/>
              </a:prstGeom>
              <a:noFill/>
              <a:ln w="28575" cmpd="sng">
                <a:solidFill>
                  <a:srgbClr val="000000"/>
                </a:solidFill>
                <a:round/>
                <a:headEnd/>
                <a:tailEnd/>
              </a:ln>
              <a:effectLst/>
            </p:spPr>
          </p:cxnSp>
          <p:cxnSp>
            <p:nvCxnSpPr>
              <p:cNvPr id="37" name="Straight Connector 106"/>
              <p:cNvCxnSpPr>
                <a:cxnSpLocks noChangeShapeType="1"/>
              </p:cNvCxnSpPr>
              <p:nvPr/>
            </p:nvCxnSpPr>
            <p:spPr bwMode="auto">
              <a:xfrm rot="5400000">
                <a:off x="3152446" y="7272948"/>
                <a:ext cx="1279270" cy="1900"/>
              </a:xfrm>
              <a:prstGeom prst="line">
                <a:avLst/>
              </a:prstGeom>
              <a:noFill/>
              <a:ln w="28575" cmpd="sng">
                <a:solidFill>
                  <a:srgbClr val="000000"/>
                </a:solidFill>
                <a:round/>
                <a:headEnd/>
                <a:tailEnd/>
              </a:ln>
              <a:effectLst/>
            </p:spPr>
          </p:cxnSp>
          <p:cxnSp>
            <p:nvCxnSpPr>
              <p:cNvPr id="38" name="Straight Connector 108"/>
              <p:cNvCxnSpPr>
                <a:cxnSpLocks noChangeShapeType="1"/>
              </p:cNvCxnSpPr>
              <p:nvPr/>
            </p:nvCxnSpPr>
            <p:spPr bwMode="auto">
              <a:xfrm>
                <a:off x="2168264" y="7913529"/>
                <a:ext cx="1622869" cy="2088"/>
              </a:xfrm>
              <a:prstGeom prst="line">
                <a:avLst/>
              </a:prstGeom>
              <a:noFill/>
              <a:ln w="28575" cmpd="sng">
                <a:solidFill>
                  <a:srgbClr val="000000"/>
                </a:solidFill>
                <a:round/>
                <a:headEnd/>
                <a:tailEnd/>
              </a:ln>
              <a:effectLst/>
            </p:spPr>
          </p:cxnSp>
          <p:sp>
            <p:nvSpPr>
              <p:cNvPr id="39" name="Oval 113"/>
              <p:cNvSpPr>
                <a:spLocks noChangeArrowheads="1"/>
              </p:cNvSpPr>
              <p:nvPr/>
            </p:nvSpPr>
            <p:spPr bwMode="auto">
              <a:xfrm>
                <a:off x="2719355" y="2034729"/>
                <a:ext cx="513085" cy="565550"/>
              </a:xfrm>
              <a:prstGeom prst="ellipse">
                <a:avLst/>
              </a:prstGeom>
              <a:noFill/>
              <a:ln w="28575" cmpd="sng">
                <a:solidFill>
                  <a:srgbClr val="000000"/>
                </a:solidFill>
                <a:round/>
                <a:headEnd/>
                <a:tailEnd/>
              </a:ln>
              <a:effectLst/>
            </p:spPr>
            <p:txBody>
              <a:bodyPr lIns="114049" tIns="57025" rIns="114049" bIns="57025" anchor="ctr">
                <a:prstTxWarp prst="textNoShape">
                  <a:avLst/>
                </a:prstTxWarp>
              </a:bodyPr>
              <a:lstStyle/>
              <a:p>
                <a:pPr algn="ctr"/>
                <a:endParaRPr lang="zh-CN">
                  <a:solidFill>
                    <a:srgbClr val="FFFFFF"/>
                  </a:solidFill>
                  <a:latin typeface="Calibri" charset="0"/>
                </a:endParaRPr>
              </a:p>
            </p:txBody>
          </p:sp>
          <p:sp>
            <p:nvSpPr>
              <p:cNvPr id="40" name="Oval 114"/>
              <p:cNvSpPr>
                <a:spLocks noChangeArrowheads="1"/>
              </p:cNvSpPr>
              <p:nvPr/>
            </p:nvSpPr>
            <p:spPr bwMode="auto">
              <a:xfrm>
                <a:off x="2740258" y="6947294"/>
                <a:ext cx="513085" cy="565550"/>
              </a:xfrm>
              <a:prstGeom prst="ellipse">
                <a:avLst/>
              </a:prstGeom>
              <a:noFill/>
              <a:ln w="28575" cmpd="sng">
                <a:solidFill>
                  <a:srgbClr val="000000"/>
                </a:solidFill>
                <a:round/>
                <a:headEnd/>
                <a:tailEnd/>
              </a:ln>
              <a:effectLst/>
            </p:spPr>
            <p:txBody>
              <a:bodyPr lIns="114049" tIns="57025" rIns="114049" bIns="57025" anchor="ctr">
                <a:prstTxWarp prst="textNoShape">
                  <a:avLst/>
                </a:prstTxWarp>
              </a:bodyPr>
              <a:lstStyle/>
              <a:p>
                <a:pPr algn="ctr"/>
                <a:endParaRPr lang="zh-CN">
                  <a:solidFill>
                    <a:srgbClr val="FFFFFF"/>
                  </a:solidFill>
                  <a:latin typeface="Calibri" charset="0"/>
                </a:endParaRPr>
              </a:p>
            </p:txBody>
          </p:sp>
        </p:grpSp>
        <p:sp>
          <p:nvSpPr>
            <p:cNvPr id="41" name="Rectangle 40"/>
            <p:cNvSpPr/>
            <p:nvPr/>
          </p:nvSpPr>
          <p:spPr>
            <a:xfrm>
              <a:off x="5856586" y="1161931"/>
              <a:ext cx="2695447" cy="2589386"/>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6622816" y="2276278"/>
              <a:ext cx="1211664" cy="329575"/>
            </a:xfrm>
            <a:prstGeom prst="roundRect">
              <a:avLst>
                <a:gd name="adj" fmla="val 50000"/>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pic>
          <p:nvPicPr>
            <p:cNvPr id="43" name="Picture 42" descr="untitled3.eps"/>
            <p:cNvPicPr>
              <a:picLocks/>
            </p:cNvPicPr>
            <p:nvPr/>
          </p:nvPicPr>
          <p:blipFill>
            <a:blip r:embed="rId3" cstate="print">
              <a:alphaModFix amt="59000"/>
              <a:extLst>
                <a:ext uri="{28A0092B-C50C-407E-A947-70E740481C1C}">
                  <a14:useLocalDpi xmlns:a14="http://schemas.microsoft.com/office/drawing/2010/main" val="0"/>
                </a:ext>
              </a:extLst>
            </a:blip>
            <a:stretch>
              <a:fillRect/>
            </a:stretch>
          </p:blipFill>
          <p:spPr>
            <a:xfrm>
              <a:off x="5410200" y="914400"/>
              <a:ext cx="3475421" cy="3190228"/>
            </a:xfrm>
            <a:prstGeom prst="rect">
              <a:avLst/>
            </a:prstGeom>
          </p:spPr>
        </p:pic>
        <p:pic>
          <p:nvPicPr>
            <p:cNvPr id="9" name="Picture 8"/>
            <p:cNvPicPr>
              <a:picLocks noChangeAspect="1"/>
            </p:cNvPicPr>
            <p:nvPr/>
          </p:nvPicPr>
          <p:blipFill>
            <a:blip r:embed="rId4" cstate="print"/>
            <a:stretch>
              <a:fillRect/>
            </a:stretch>
          </p:blipFill>
          <p:spPr>
            <a:xfrm>
              <a:off x="8686800" y="1143000"/>
              <a:ext cx="304800" cy="2590800"/>
            </a:xfrm>
            <a:prstGeom prst="rect">
              <a:avLst/>
            </a:prstGeom>
          </p:spPr>
        </p:pic>
      </p:grpSp>
      <p:sp>
        <p:nvSpPr>
          <p:cNvPr id="78" name="Content Placeholder 2"/>
          <p:cNvSpPr txBox="1">
            <a:spLocks/>
          </p:cNvSpPr>
          <p:nvPr/>
        </p:nvSpPr>
        <p:spPr>
          <a:xfrm>
            <a:off x="76200" y="1219200"/>
            <a:ext cx="5257800" cy="27432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80000"/>
              </a:lnSpc>
              <a:buFont typeface="Wingdings" charset="2"/>
              <a:buChar char="§"/>
            </a:pPr>
            <a:r>
              <a:rPr lang="en-US" sz="2200" i="1" dirty="0" smtClean="0">
                <a:solidFill>
                  <a:srgbClr val="3366FF"/>
                </a:solidFill>
                <a:latin typeface="Arial" charset="0"/>
                <a:ea typeface="ＭＳ Ｐゴシック" charset="-128"/>
                <a:cs typeface="ＭＳ Ｐゴシック" charset="-128"/>
              </a:rPr>
              <a:t>ATLAS experiment:</a:t>
            </a:r>
          </a:p>
          <a:p>
            <a:pPr marL="800100" lvl="1" indent="-342900" algn="l">
              <a:lnSpc>
                <a:spcPct val="80000"/>
              </a:lnSpc>
              <a:buClr>
                <a:schemeClr val="tx1"/>
              </a:buClr>
              <a:buFont typeface="Arial"/>
              <a:buChar char="•"/>
            </a:pPr>
            <a:r>
              <a:rPr lang="en-US" altLang="zh-CN" sz="1700" dirty="0" smtClean="0">
                <a:solidFill>
                  <a:srgbClr val="000000"/>
                </a:solidFill>
                <a:latin typeface="Arial" charset="0"/>
                <a:ea typeface="ＭＳ Ｐゴシック" charset="-128"/>
                <a:cs typeface="ＭＳ Ｐゴシック" charset="-128"/>
              </a:rPr>
              <a:t>Target temperature: </a:t>
            </a:r>
            <a:r>
              <a:rPr lang="en-US" altLang="zh-CN" sz="1700" i="1" dirty="0" smtClean="0">
                <a:solidFill>
                  <a:srgbClr val="000000"/>
                </a:solidFill>
                <a:latin typeface="Arial" charset="0"/>
                <a:ea typeface="ＭＳ Ｐゴシック" charset="-128"/>
                <a:cs typeface="ＭＳ Ｐゴシック" charset="-128"/>
              </a:rPr>
              <a:t>400ºC</a:t>
            </a:r>
          </a:p>
          <a:p>
            <a:pPr marL="800100" lvl="1" indent="-342900" algn="l">
              <a:lnSpc>
                <a:spcPct val="80000"/>
              </a:lnSpc>
              <a:buClr>
                <a:schemeClr val="tx1"/>
              </a:buClr>
              <a:buFont typeface="Arial"/>
              <a:buChar char="•"/>
            </a:pPr>
            <a:r>
              <a:rPr lang="en-US" altLang="zh-CN" sz="1700" i="1" dirty="0" smtClean="0">
                <a:solidFill>
                  <a:srgbClr val="000000"/>
                </a:solidFill>
                <a:latin typeface="Arial" charset="0"/>
                <a:ea typeface="ＭＳ Ｐゴシック" charset="-128"/>
                <a:cs typeface="ＭＳ Ｐゴシック" charset="-128"/>
              </a:rPr>
              <a:t>Dose</a:t>
            </a:r>
            <a:r>
              <a:rPr lang="zh-CN" altLang="en-US" sz="1700" i="1" dirty="0" smtClean="0">
                <a:solidFill>
                  <a:srgbClr val="000000"/>
                </a:solidFill>
                <a:latin typeface="Arial" charset="0"/>
                <a:ea typeface="ＭＳ Ｐゴシック" charset="-128"/>
                <a:cs typeface="ＭＳ Ｐゴシック" charset="-128"/>
              </a:rPr>
              <a:t>: </a:t>
            </a:r>
            <a:r>
              <a:rPr lang="zh-CN" altLang="zh-CN" sz="1700" i="1" dirty="0" smtClean="0">
                <a:solidFill>
                  <a:srgbClr val="000000"/>
                </a:solidFill>
                <a:latin typeface="Arial" charset="0"/>
                <a:ea typeface="ＭＳ Ｐゴシック" charset="-128"/>
                <a:cs typeface="ＭＳ Ｐゴシック" charset="-128"/>
              </a:rPr>
              <a:t>4</a:t>
            </a:r>
            <a:r>
              <a:rPr lang="en-US" altLang="zh-CN" sz="1700" i="1" dirty="0" smtClean="0">
                <a:solidFill>
                  <a:srgbClr val="000000"/>
                </a:solidFill>
                <a:latin typeface="Arial" charset="0"/>
                <a:ea typeface="ＭＳ Ｐゴシック" charset="-128"/>
                <a:cs typeface="ＭＳ Ｐゴシック" charset="-128"/>
              </a:rPr>
              <a:t>0</a:t>
            </a:r>
            <a:r>
              <a:rPr lang="zh-CN" altLang="en-US" sz="1700" i="1" dirty="0" smtClean="0">
                <a:solidFill>
                  <a:srgbClr val="000000"/>
                </a:solidFill>
                <a:latin typeface="Arial" charset="0"/>
                <a:ea typeface="ＭＳ Ｐゴシック" charset="-128"/>
                <a:cs typeface="ＭＳ Ｐゴシック" charset="-128"/>
              </a:rPr>
              <a:t> </a:t>
            </a:r>
            <a:r>
              <a:rPr lang="en-US" altLang="zh-CN" sz="1700" i="1" dirty="0" err="1" smtClean="0">
                <a:solidFill>
                  <a:srgbClr val="000000"/>
                </a:solidFill>
                <a:latin typeface="Arial" charset="0"/>
                <a:ea typeface="ＭＳ Ｐゴシック" charset="-128"/>
                <a:cs typeface="ＭＳ Ｐゴシック" charset="-128"/>
              </a:rPr>
              <a:t>dpa</a:t>
            </a:r>
            <a:r>
              <a:rPr lang="zh-CN" altLang="en-US" sz="1700" i="1" dirty="0" smtClean="0">
                <a:solidFill>
                  <a:srgbClr val="000000"/>
                </a:solidFill>
                <a:latin typeface="Arial" charset="0"/>
                <a:ea typeface="ＭＳ Ｐゴシック" charset="-128"/>
                <a:cs typeface="ＭＳ Ｐゴシック" charset="-128"/>
              </a:rPr>
              <a:t> </a:t>
            </a:r>
            <a:r>
              <a:rPr lang="en-US" altLang="zh-CN" sz="1700" i="1" dirty="0" smtClean="0">
                <a:solidFill>
                  <a:srgbClr val="000000"/>
                </a:solidFill>
                <a:latin typeface="Arial" charset="0"/>
                <a:ea typeface="ＭＳ Ｐゴシック" charset="-128"/>
                <a:cs typeface="ＭＳ Ｐゴシック" charset="-128"/>
              </a:rPr>
              <a:t>at</a:t>
            </a:r>
            <a:r>
              <a:rPr lang="zh-CN" altLang="en-US" sz="1700" i="1" dirty="0" smtClean="0">
                <a:solidFill>
                  <a:srgbClr val="000000"/>
                </a:solidFill>
                <a:latin typeface="Arial" charset="0"/>
                <a:ea typeface="ＭＳ Ｐゴシック" charset="-128"/>
                <a:cs typeface="ＭＳ Ｐゴシック" charset="-128"/>
              </a:rPr>
              <a:t> </a:t>
            </a:r>
            <a:r>
              <a:rPr lang="en-US" altLang="zh-CN" sz="1700" i="1" dirty="0" smtClean="0">
                <a:solidFill>
                  <a:srgbClr val="000000"/>
                </a:solidFill>
                <a:latin typeface="Arial" charset="0"/>
                <a:ea typeface="ＭＳ Ｐゴシック" charset="-128"/>
                <a:cs typeface="ＭＳ Ｐゴシック" charset="-128"/>
              </a:rPr>
              <a:t>the</a:t>
            </a:r>
            <a:r>
              <a:rPr lang="zh-CN" altLang="en-US" sz="1700" i="1" dirty="0" smtClean="0">
                <a:solidFill>
                  <a:srgbClr val="000000"/>
                </a:solidFill>
                <a:latin typeface="Arial" charset="0"/>
                <a:ea typeface="ＭＳ Ｐゴシック" charset="-128"/>
                <a:cs typeface="ＭＳ Ｐゴシック" charset="-128"/>
              </a:rPr>
              <a:t> </a:t>
            </a:r>
            <a:r>
              <a:rPr lang="en-US" altLang="zh-CN" sz="1700" i="1" dirty="0" smtClean="0">
                <a:solidFill>
                  <a:srgbClr val="000000"/>
                </a:solidFill>
                <a:latin typeface="Arial" charset="0"/>
                <a:ea typeface="ＭＳ Ｐゴシック" charset="-128"/>
                <a:cs typeface="ＭＳ Ｐゴシック" charset="-128"/>
              </a:rPr>
              <a:t>sample</a:t>
            </a:r>
            <a:r>
              <a:rPr lang="zh-CN" altLang="en-US" sz="1700" i="1" dirty="0" smtClean="0">
                <a:solidFill>
                  <a:srgbClr val="000000"/>
                </a:solidFill>
                <a:latin typeface="Arial" charset="0"/>
                <a:ea typeface="ＭＳ Ｐゴシック" charset="-128"/>
                <a:cs typeface="ＭＳ Ｐゴシック" charset="-128"/>
              </a:rPr>
              <a:t> </a:t>
            </a:r>
            <a:r>
              <a:rPr lang="en-US" altLang="zh-CN" sz="1700" i="1" dirty="0" smtClean="0">
                <a:solidFill>
                  <a:srgbClr val="000000"/>
                </a:solidFill>
                <a:latin typeface="Arial" charset="0"/>
                <a:ea typeface="ＭＳ Ｐゴシック" charset="-128"/>
                <a:cs typeface="ＭＳ Ｐゴシック" charset="-128"/>
              </a:rPr>
              <a:t>gauge</a:t>
            </a:r>
          </a:p>
          <a:p>
            <a:pPr marL="800100" lvl="1" indent="-342900" algn="l">
              <a:lnSpc>
                <a:spcPct val="80000"/>
              </a:lnSpc>
              <a:buClr>
                <a:schemeClr val="tx1"/>
              </a:buClr>
              <a:buFont typeface="Arial"/>
              <a:buChar char="•"/>
            </a:pPr>
            <a:r>
              <a:rPr lang="en-US" altLang="zh-CN" sz="1700" i="1" dirty="0" smtClean="0">
                <a:solidFill>
                  <a:srgbClr val="000000"/>
                </a:solidFill>
                <a:latin typeface="Arial" charset="0"/>
                <a:ea typeface="ＭＳ Ｐゴシック" charset="-128"/>
                <a:cs typeface="ＭＳ Ｐゴシック" charset="-128"/>
              </a:rPr>
              <a:t>Ion source: Iron, 86 MeV</a:t>
            </a:r>
          </a:p>
          <a:p>
            <a:pPr marL="342900" indent="-342900" algn="l">
              <a:lnSpc>
                <a:spcPct val="80000"/>
              </a:lnSpc>
              <a:buFont typeface="Wingdings" charset="2"/>
              <a:buChar char="§"/>
            </a:pPr>
            <a:r>
              <a:rPr lang="en-US" sz="2200" i="1" dirty="0" smtClean="0">
                <a:solidFill>
                  <a:srgbClr val="3366FF"/>
                </a:solidFill>
                <a:latin typeface="Arial" charset="0"/>
                <a:ea typeface="ＭＳ Ｐゴシック" charset="-128"/>
                <a:cs typeface="ＭＳ Ｐゴシック" charset="-128"/>
              </a:rPr>
              <a:t>APS experiments:</a:t>
            </a:r>
          </a:p>
          <a:p>
            <a:pPr marL="800100" lvl="1" indent="-342900" algn="l">
              <a:lnSpc>
                <a:spcPct val="80000"/>
              </a:lnSpc>
              <a:buClr>
                <a:schemeClr val="tx1"/>
              </a:buClr>
              <a:buFont typeface="Arial"/>
              <a:buChar char="•"/>
            </a:pPr>
            <a:r>
              <a:rPr lang="en-US" sz="1700" i="1" dirty="0" smtClean="0">
                <a:solidFill>
                  <a:srgbClr val="000000"/>
                </a:solidFill>
                <a:latin typeface="Arial" charset="0"/>
                <a:ea typeface="ＭＳ Ｐゴシック" charset="-128"/>
                <a:cs typeface="ＭＳ Ｐゴシック" charset="-128"/>
              </a:rPr>
              <a:t>In-situ</a:t>
            </a:r>
            <a:r>
              <a:rPr lang="en-US" sz="1700" dirty="0" smtClean="0">
                <a:solidFill>
                  <a:srgbClr val="000000"/>
                </a:solidFill>
                <a:latin typeface="Arial" charset="0"/>
                <a:ea typeface="ＭＳ Ｐゴシック" charset="-128"/>
                <a:cs typeface="ＭＳ Ｐゴシック" charset="-128"/>
              </a:rPr>
              <a:t> tensile study (stop for in</a:t>
            </a:r>
            <a:r>
              <a:rPr lang="en-US" altLang="zh-CN" sz="1700" dirty="0" smtClean="0">
                <a:solidFill>
                  <a:srgbClr val="000000"/>
                </a:solidFill>
                <a:latin typeface="Arial" charset="0"/>
                <a:ea typeface="ＭＳ Ｐゴシック" charset="-128"/>
                <a:cs typeface="ＭＳ Ｐゴシック" charset="-128"/>
              </a:rPr>
              <a:t>-depth</a:t>
            </a:r>
            <a:r>
              <a:rPr lang="en-US" sz="1700" dirty="0" smtClean="0">
                <a:solidFill>
                  <a:srgbClr val="000000"/>
                </a:solidFill>
                <a:latin typeface="Arial" charset="0"/>
                <a:ea typeface="ＭＳ Ｐゴシック" charset="-128"/>
                <a:cs typeface="ＭＳ Ｐゴシック" charset="-128"/>
              </a:rPr>
              <a:t> X-ray scan)</a:t>
            </a:r>
          </a:p>
          <a:p>
            <a:pPr marL="800100" lvl="1" indent="-342900" algn="l">
              <a:lnSpc>
                <a:spcPct val="80000"/>
              </a:lnSpc>
              <a:buClr>
                <a:schemeClr val="tx1"/>
              </a:buClr>
              <a:buFont typeface="Arial"/>
              <a:buChar char="•"/>
            </a:pPr>
            <a:r>
              <a:rPr lang="en-US" sz="1700" dirty="0" smtClean="0">
                <a:solidFill>
                  <a:srgbClr val="000000"/>
                </a:solidFill>
                <a:latin typeface="Arial" charset="0"/>
                <a:ea typeface="ＭＳ Ｐゴシック" charset="-128"/>
                <a:cs typeface="ＭＳ Ｐゴシック" charset="-128"/>
              </a:rPr>
              <a:t>Irradiated</a:t>
            </a:r>
            <a:r>
              <a:rPr lang="zh-CN" altLang="en-US" sz="1700" dirty="0" smtClean="0">
                <a:solidFill>
                  <a:srgbClr val="000000"/>
                </a:solidFill>
                <a:latin typeface="Arial" charset="0"/>
                <a:ea typeface="ＭＳ Ｐゴシック" charset="-128"/>
                <a:cs typeface="ＭＳ Ｐゴシック" charset="-128"/>
              </a:rPr>
              <a:t> </a:t>
            </a:r>
            <a:r>
              <a:rPr lang="en-US" altLang="zh-CN" sz="1700" dirty="0" smtClean="0">
                <a:solidFill>
                  <a:srgbClr val="000000"/>
                </a:solidFill>
                <a:latin typeface="Arial" charset="0"/>
                <a:ea typeface="ＭＳ Ｐゴシック" charset="-128"/>
                <a:cs typeface="ＭＳ Ｐゴシック" charset="-128"/>
              </a:rPr>
              <a:t>zone</a:t>
            </a:r>
            <a:r>
              <a:rPr lang="zh-CN" altLang="en-US" sz="1700" dirty="0" smtClean="0">
                <a:solidFill>
                  <a:srgbClr val="000000"/>
                </a:solidFill>
                <a:latin typeface="Arial" charset="0"/>
                <a:ea typeface="ＭＳ Ｐゴシック" charset="-128"/>
                <a:cs typeface="ＭＳ Ｐゴシック" charset="-128"/>
              </a:rPr>
              <a:t> </a:t>
            </a:r>
            <a:r>
              <a:rPr lang="en-US" altLang="zh-CN" sz="1700" dirty="0" smtClean="0">
                <a:solidFill>
                  <a:srgbClr val="000000"/>
                </a:solidFill>
                <a:latin typeface="Arial" charset="0"/>
                <a:ea typeface="ＭＳ Ｐゴシック" charset="-128"/>
                <a:cs typeface="ＭＳ Ｐゴシック" charset="-128"/>
              </a:rPr>
              <a:t>VS.</a:t>
            </a:r>
            <a:r>
              <a:rPr lang="zh-CN" altLang="en-US" sz="1700" dirty="0" smtClean="0">
                <a:solidFill>
                  <a:srgbClr val="000000"/>
                </a:solidFill>
                <a:latin typeface="Arial" charset="0"/>
                <a:ea typeface="ＭＳ Ｐゴシック" charset="-128"/>
                <a:cs typeface="ＭＳ Ｐゴシック" charset="-128"/>
              </a:rPr>
              <a:t> </a:t>
            </a:r>
            <a:r>
              <a:rPr lang="en-US" altLang="zh-CN" sz="1700" dirty="0" err="1" smtClean="0">
                <a:solidFill>
                  <a:srgbClr val="000000"/>
                </a:solidFill>
                <a:latin typeface="Arial" charset="0"/>
                <a:ea typeface="ＭＳ Ｐゴシック" charset="-128"/>
                <a:cs typeface="ＭＳ Ｐゴシック" charset="-128"/>
              </a:rPr>
              <a:t>unirradiated</a:t>
            </a:r>
            <a:r>
              <a:rPr lang="zh-CN" altLang="en-US" sz="1700" dirty="0" smtClean="0">
                <a:solidFill>
                  <a:srgbClr val="000000"/>
                </a:solidFill>
                <a:latin typeface="Arial" charset="0"/>
                <a:ea typeface="ＭＳ Ｐゴシック" charset="-128"/>
                <a:cs typeface="ＭＳ Ｐゴシック" charset="-128"/>
              </a:rPr>
              <a:t> </a:t>
            </a:r>
            <a:r>
              <a:rPr lang="en-US" altLang="zh-CN" sz="1700" dirty="0" smtClean="0">
                <a:solidFill>
                  <a:srgbClr val="000000"/>
                </a:solidFill>
                <a:latin typeface="Arial" charset="0"/>
                <a:ea typeface="ＭＳ Ｐゴシック" charset="-128"/>
                <a:cs typeface="ＭＳ Ｐゴシック" charset="-128"/>
              </a:rPr>
              <a:t>zone</a:t>
            </a:r>
            <a:endParaRPr lang="en-US" sz="2200" dirty="0">
              <a:solidFill>
                <a:schemeClr val="tx1"/>
              </a:solidFill>
              <a:latin typeface="Arial" charset="0"/>
              <a:ea typeface="ＭＳ Ｐゴシック" charset="-128"/>
              <a:cs typeface="ＭＳ Ｐゴシック" charset="-128"/>
            </a:endParaRPr>
          </a:p>
          <a:p>
            <a:pPr lvl="1" algn="l">
              <a:lnSpc>
                <a:spcPct val="80000"/>
              </a:lnSpc>
              <a:buClr>
                <a:srgbClr val="3366FF"/>
              </a:buClr>
            </a:pPr>
            <a:endParaRPr lang="en-US" sz="2200" dirty="0" smtClean="0">
              <a:latin typeface="Arial" charset="0"/>
              <a:ea typeface="ＭＳ Ｐゴシック" charset="-128"/>
              <a:cs typeface="ＭＳ Ｐゴシック" charset="-128"/>
            </a:endParaRPr>
          </a:p>
          <a:p>
            <a:pPr algn="l">
              <a:lnSpc>
                <a:spcPct val="80000"/>
              </a:lnSpc>
            </a:pPr>
            <a:endParaRPr lang="en-US" sz="2500" dirty="0">
              <a:latin typeface="Arial" charset="0"/>
              <a:ea typeface="ＭＳ Ｐゴシック" charset="-128"/>
              <a:cs typeface="ＭＳ Ｐゴシック" charset="-128"/>
            </a:endParaRPr>
          </a:p>
        </p:txBody>
      </p:sp>
      <p:grpSp>
        <p:nvGrpSpPr>
          <p:cNvPr id="11" name="Group 91"/>
          <p:cNvGrpSpPr/>
          <p:nvPr/>
        </p:nvGrpSpPr>
        <p:grpSpPr>
          <a:xfrm>
            <a:off x="762000" y="4050268"/>
            <a:ext cx="852491" cy="2020325"/>
            <a:chOff x="1624771" y="1502569"/>
            <a:chExt cx="2723149" cy="6413052"/>
          </a:xfrm>
        </p:grpSpPr>
        <p:cxnSp>
          <p:nvCxnSpPr>
            <p:cNvPr id="93" name="Straight Connector 39"/>
            <p:cNvCxnSpPr>
              <a:cxnSpLocks noChangeShapeType="1"/>
            </p:cNvCxnSpPr>
            <p:nvPr/>
          </p:nvCxnSpPr>
          <p:spPr bwMode="auto">
            <a:xfrm rot="5400000">
              <a:off x="1523873" y="2141258"/>
              <a:ext cx="1279271" cy="1901"/>
            </a:xfrm>
            <a:prstGeom prst="line">
              <a:avLst/>
            </a:prstGeom>
            <a:noFill/>
            <a:ln w="28575" cmpd="sng">
              <a:solidFill>
                <a:srgbClr val="000000"/>
              </a:solidFill>
              <a:round/>
              <a:headEnd/>
              <a:tailEnd/>
            </a:ln>
            <a:effectLst/>
          </p:spPr>
        </p:cxnSp>
        <p:cxnSp>
          <p:nvCxnSpPr>
            <p:cNvPr id="94" name="Straight Connector 40"/>
            <p:cNvCxnSpPr>
              <a:cxnSpLocks noChangeShapeType="1"/>
            </p:cNvCxnSpPr>
            <p:nvPr/>
          </p:nvCxnSpPr>
          <p:spPr bwMode="auto">
            <a:xfrm>
              <a:off x="2164463" y="1502569"/>
              <a:ext cx="1622869" cy="2088"/>
            </a:xfrm>
            <a:prstGeom prst="line">
              <a:avLst/>
            </a:prstGeom>
            <a:noFill/>
            <a:ln w="28575" cmpd="sng">
              <a:solidFill>
                <a:srgbClr val="000000"/>
              </a:solidFill>
              <a:round/>
              <a:headEnd/>
              <a:tailEnd/>
            </a:ln>
            <a:effectLst/>
          </p:spPr>
        </p:cxnSp>
        <p:cxnSp>
          <p:nvCxnSpPr>
            <p:cNvPr id="95" name="Straight Connector 42"/>
            <p:cNvCxnSpPr>
              <a:cxnSpLocks noChangeShapeType="1"/>
            </p:cNvCxnSpPr>
            <p:nvPr/>
          </p:nvCxnSpPr>
          <p:spPr bwMode="auto">
            <a:xfrm rot="5400000">
              <a:off x="1384685" y="4698751"/>
              <a:ext cx="2671233" cy="1900"/>
            </a:xfrm>
            <a:prstGeom prst="line">
              <a:avLst/>
            </a:prstGeom>
            <a:noFill/>
            <a:ln w="28575" cmpd="sng">
              <a:solidFill>
                <a:srgbClr val="000000"/>
              </a:solidFill>
              <a:round/>
              <a:headEnd/>
              <a:tailEnd/>
            </a:ln>
            <a:effectLst/>
          </p:spPr>
        </p:cxnSp>
        <p:sp>
          <p:nvSpPr>
            <p:cNvPr id="96" name="Arc 84"/>
            <p:cNvSpPr>
              <a:spLocks noChangeArrowheads="1"/>
            </p:cNvSpPr>
            <p:nvPr/>
          </p:nvSpPr>
          <p:spPr bwMode="auto">
            <a:xfrm>
              <a:off x="1624771" y="2786014"/>
              <a:ext cx="1094581" cy="1202055"/>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sp>
          <p:nvSpPr>
            <p:cNvPr id="97" name="Arc 85"/>
            <p:cNvSpPr>
              <a:spLocks noChangeArrowheads="1"/>
            </p:cNvSpPr>
            <p:nvPr/>
          </p:nvSpPr>
          <p:spPr bwMode="auto">
            <a:xfrm rot="-5400000">
              <a:off x="3195801" y="2839753"/>
              <a:ext cx="1202055" cy="1094581"/>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sp>
          <p:nvSpPr>
            <p:cNvPr id="98" name="Arc 87"/>
            <p:cNvSpPr>
              <a:spLocks noChangeArrowheads="1"/>
            </p:cNvSpPr>
            <p:nvPr/>
          </p:nvSpPr>
          <p:spPr bwMode="auto">
            <a:xfrm rot="10800000">
              <a:off x="3253339" y="5434291"/>
              <a:ext cx="1094581" cy="1202055"/>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cxnSp>
          <p:nvCxnSpPr>
            <p:cNvPr id="99" name="Straight Connector 88"/>
            <p:cNvCxnSpPr>
              <a:cxnSpLocks noChangeShapeType="1"/>
            </p:cNvCxnSpPr>
            <p:nvPr/>
          </p:nvCxnSpPr>
          <p:spPr bwMode="auto">
            <a:xfrm rot="5400000">
              <a:off x="1916773" y="4698751"/>
              <a:ext cx="2671233" cy="1900"/>
            </a:xfrm>
            <a:prstGeom prst="line">
              <a:avLst/>
            </a:prstGeom>
            <a:noFill/>
            <a:ln w="28575" cmpd="sng">
              <a:solidFill>
                <a:srgbClr val="000000"/>
              </a:solidFill>
              <a:round/>
              <a:headEnd/>
              <a:tailEnd/>
            </a:ln>
            <a:effectLst/>
          </p:spPr>
        </p:cxnSp>
        <p:sp>
          <p:nvSpPr>
            <p:cNvPr id="100" name="Arc 89"/>
            <p:cNvSpPr>
              <a:spLocks noChangeArrowheads="1"/>
            </p:cNvSpPr>
            <p:nvPr/>
          </p:nvSpPr>
          <p:spPr bwMode="auto">
            <a:xfrm rot="5400000">
              <a:off x="1572933" y="5488030"/>
              <a:ext cx="1202055" cy="1094581"/>
            </a:xfrm>
            <a:custGeom>
              <a:avLst/>
              <a:gdLst>
                <a:gd name="T0" fmla="*/ 457200 w 914400"/>
                <a:gd name="T1" fmla="*/ 0 h 914400"/>
                <a:gd name="T2" fmla="*/ 457200 w 914400"/>
                <a:gd name="T3" fmla="*/ 457200 h 914400"/>
                <a:gd name="T4" fmla="*/ 914400 w 914400"/>
                <a:gd name="T5" fmla="*/ 457200 h 914400"/>
                <a:gd name="T6" fmla="*/ 0 60000 65536"/>
                <a:gd name="T7" fmla="*/ 0 60000 65536"/>
                <a:gd name="T8" fmla="*/ 0 60000 65536"/>
                <a:gd name="T9" fmla="*/ 457200 w 914400"/>
                <a:gd name="T10" fmla="*/ 0 h 914400"/>
                <a:gd name="T11" fmla="*/ 914400 w 914400"/>
                <a:gd name="T12" fmla="*/ 457200 h 914400"/>
              </a:gdLst>
              <a:ahLst/>
              <a:cxnLst>
                <a:cxn ang="T6">
                  <a:pos x="T0" y="T1"/>
                </a:cxn>
                <a:cxn ang="T7">
                  <a:pos x="T2" y="T3"/>
                </a:cxn>
                <a:cxn ang="T8">
                  <a:pos x="T4" y="T5"/>
                </a:cxn>
              </a:cxnLst>
              <a:rect l="T9" t="T10" r="T11" b="T12"/>
              <a:pathLst>
                <a:path w="914400" h="914400" stroke="0">
                  <a:moveTo>
                    <a:pt x="457200" y="0"/>
                  </a:moveTo>
                  <a:lnTo>
                    <a:pt x="457199" y="0"/>
                  </a:lnTo>
                  <a:cubicBezTo>
                    <a:pt x="709704" y="0"/>
                    <a:pt x="914400" y="204695"/>
                    <a:pt x="914400" y="457200"/>
                  </a:cubicBezTo>
                  <a:lnTo>
                    <a:pt x="457200" y="457200"/>
                  </a:lnTo>
                  <a:close/>
                </a:path>
                <a:path w="914400" h="914400" fill="none">
                  <a:moveTo>
                    <a:pt x="457200" y="0"/>
                  </a:moveTo>
                  <a:lnTo>
                    <a:pt x="457199" y="0"/>
                  </a:lnTo>
                  <a:cubicBezTo>
                    <a:pt x="709704" y="0"/>
                    <a:pt x="914400" y="204695"/>
                    <a:pt x="914400" y="457200"/>
                  </a:cubicBezTo>
                </a:path>
              </a:pathLst>
            </a:custGeom>
            <a:noFill/>
            <a:ln w="28575" cmpd="sng">
              <a:solidFill>
                <a:srgbClr val="000000"/>
              </a:solidFill>
              <a:miter lim="800000"/>
              <a:headEnd/>
              <a:tailEnd/>
            </a:ln>
            <a:effectLst/>
            <a:extLst/>
          </p:spPr>
          <p:txBody>
            <a:bodyPr lIns="114049" tIns="57025" rIns="114049" bIns="57025" anchor="ctr"/>
            <a:lstStyle/>
            <a:p>
              <a:pPr>
                <a:defRPr/>
              </a:pPr>
              <a:endParaRPr lang="en-US">
                <a:ea typeface="ＭＳ Ｐゴシック" charset="0"/>
                <a:cs typeface="ＭＳ Ｐゴシック" charset="0"/>
              </a:endParaRPr>
            </a:p>
          </p:txBody>
        </p:sp>
        <p:cxnSp>
          <p:nvCxnSpPr>
            <p:cNvPr id="101" name="Straight Connector 92"/>
            <p:cNvCxnSpPr>
              <a:cxnSpLocks noChangeShapeType="1"/>
            </p:cNvCxnSpPr>
            <p:nvPr/>
          </p:nvCxnSpPr>
          <p:spPr bwMode="auto">
            <a:xfrm rot="5400000">
              <a:off x="3145703" y="2144388"/>
              <a:ext cx="1281357" cy="1901"/>
            </a:xfrm>
            <a:prstGeom prst="line">
              <a:avLst/>
            </a:prstGeom>
            <a:noFill/>
            <a:ln w="28575" cmpd="sng">
              <a:solidFill>
                <a:srgbClr val="000000"/>
              </a:solidFill>
              <a:round/>
              <a:headEnd/>
              <a:tailEnd/>
            </a:ln>
            <a:effectLst/>
          </p:spPr>
        </p:cxnSp>
        <p:cxnSp>
          <p:nvCxnSpPr>
            <p:cNvPr id="102" name="Straight Connector 104"/>
            <p:cNvCxnSpPr>
              <a:cxnSpLocks noChangeShapeType="1"/>
            </p:cNvCxnSpPr>
            <p:nvPr/>
          </p:nvCxnSpPr>
          <p:spPr bwMode="auto">
            <a:xfrm rot="5400000">
              <a:off x="1527674" y="7275035"/>
              <a:ext cx="1279271" cy="1901"/>
            </a:xfrm>
            <a:prstGeom prst="line">
              <a:avLst/>
            </a:prstGeom>
            <a:noFill/>
            <a:ln w="28575" cmpd="sng">
              <a:solidFill>
                <a:srgbClr val="000000"/>
              </a:solidFill>
              <a:round/>
              <a:headEnd/>
              <a:tailEnd/>
            </a:ln>
            <a:effectLst/>
          </p:spPr>
        </p:cxnSp>
        <p:cxnSp>
          <p:nvCxnSpPr>
            <p:cNvPr id="103" name="Straight Connector 106"/>
            <p:cNvCxnSpPr>
              <a:cxnSpLocks noChangeShapeType="1"/>
            </p:cNvCxnSpPr>
            <p:nvPr/>
          </p:nvCxnSpPr>
          <p:spPr bwMode="auto">
            <a:xfrm rot="5400000">
              <a:off x="3152446" y="7272948"/>
              <a:ext cx="1279270" cy="1900"/>
            </a:xfrm>
            <a:prstGeom prst="line">
              <a:avLst/>
            </a:prstGeom>
            <a:noFill/>
            <a:ln w="28575" cmpd="sng">
              <a:solidFill>
                <a:srgbClr val="000000"/>
              </a:solidFill>
              <a:round/>
              <a:headEnd/>
              <a:tailEnd/>
            </a:ln>
            <a:effectLst/>
          </p:spPr>
        </p:cxnSp>
        <p:cxnSp>
          <p:nvCxnSpPr>
            <p:cNvPr id="104" name="Straight Connector 108"/>
            <p:cNvCxnSpPr>
              <a:cxnSpLocks noChangeShapeType="1"/>
            </p:cNvCxnSpPr>
            <p:nvPr/>
          </p:nvCxnSpPr>
          <p:spPr bwMode="auto">
            <a:xfrm>
              <a:off x="2168264" y="7913529"/>
              <a:ext cx="1622869" cy="2088"/>
            </a:xfrm>
            <a:prstGeom prst="line">
              <a:avLst/>
            </a:prstGeom>
            <a:noFill/>
            <a:ln w="28575" cmpd="sng">
              <a:solidFill>
                <a:srgbClr val="000000"/>
              </a:solidFill>
              <a:round/>
              <a:headEnd/>
              <a:tailEnd/>
            </a:ln>
            <a:effectLst/>
          </p:spPr>
        </p:cxnSp>
        <p:sp>
          <p:nvSpPr>
            <p:cNvPr id="105" name="Oval 113"/>
            <p:cNvSpPr>
              <a:spLocks noChangeArrowheads="1"/>
            </p:cNvSpPr>
            <p:nvPr/>
          </p:nvSpPr>
          <p:spPr bwMode="auto">
            <a:xfrm>
              <a:off x="2719355" y="2034729"/>
              <a:ext cx="513085" cy="565550"/>
            </a:xfrm>
            <a:prstGeom prst="ellipse">
              <a:avLst/>
            </a:prstGeom>
            <a:noFill/>
            <a:ln w="28575" cmpd="sng">
              <a:solidFill>
                <a:srgbClr val="000000"/>
              </a:solidFill>
              <a:round/>
              <a:headEnd/>
              <a:tailEnd/>
            </a:ln>
            <a:effectLst/>
          </p:spPr>
          <p:txBody>
            <a:bodyPr lIns="114049" tIns="57025" rIns="114049" bIns="57025" anchor="ctr">
              <a:prstTxWarp prst="textNoShape">
                <a:avLst/>
              </a:prstTxWarp>
            </a:bodyPr>
            <a:lstStyle/>
            <a:p>
              <a:pPr algn="ctr"/>
              <a:endParaRPr lang="zh-CN">
                <a:solidFill>
                  <a:srgbClr val="FFFFFF"/>
                </a:solidFill>
                <a:latin typeface="Calibri" charset="0"/>
              </a:endParaRPr>
            </a:p>
          </p:txBody>
        </p:sp>
        <p:sp>
          <p:nvSpPr>
            <p:cNvPr id="106" name="Oval 114"/>
            <p:cNvSpPr>
              <a:spLocks noChangeArrowheads="1"/>
            </p:cNvSpPr>
            <p:nvPr/>
          </p:nvSpPr>
          <p:spPr bwMode="auto">
            <a:xfrm>
              <a:off x="2740258" y="6947294"/>
              <a:ext cx="513085" cy="565550"/>
            </a:xfrm>
            <a:prstGeom prst="ellipse">
              <a:avLst/>
            </a:prstGeom>
            <a:noFill/>
            <a:ln w="28575" cmpd="sng">
              <a:solidFill>
                <a:srgbClr val="000000"/>
              </a:solidFill>
              <a:round/>
              <a:headEnd/>
              <a:tailEnd/>
            </a:ln>
            <a:effectLst/>
          </p:spPr>
          <p:txBody>
            <a:bodyPr lIns="114049" tIns="57025" rIns="114049" bIns="57025" anchor="ctr">
              <a:prstTxWarp prst="textNoShape">
                <a:avLst/>
              </a:prstTxWarp>
            </a:bodyPr>
            <a:lstStyle/>
            <a:p>
              <a:pPr algn="ctr"/>
              <a:endParaRPr lang="zh-CN">
                <a:solidFill>
                  <a:srgbClr val="FFFFFF"/>
                </a:solidFill>
                <a:latin typeface="Calibri" charset="0"/>
              </a:endParaRPr>
            </a:p>
          </p:txBody>
        </p:sp>
      </p:grpSp>
      <p:sp>
        <p:nvSpPr>
          <p:cNvPr id="107" name="TextBox 106"/>
          <p:cNvSpPr txBox="1"/>
          <p:nvPr/>
        </p:nvSpPr>
        <p:spPr>
          <a:xfrm>
            <a:off x="5791200" y="3048000"/>
            <a:ext cx="2182457" cy="369332"/>
          </a:xfrm>
          <a:prstGeom prst="rect">
            <a:avLst/>
          </a:prstGeom>
          <a:noFill/>
        </p:spPr>
        <p:txBody>
          <a:bodyPr wrap="none" rtlCol="0">
            <a:spAutoFit/>
          </a:bodyPr>
          <a:lstStyle/>
          <a:p>
            <a:r>
              <a:rPr lang="en-US" b="1" dirty="0" smtClean="0">
                <a:solidFill>
                  <a:srgbClr val="000000"/>
                </a:solidFill>
              </a:rPr>
              <a:t>ATLAS Ion</a:t>
            </a:r>
            <a:r>
              <a:rPr lang="zh-CN" altLang="en-US" b="1" dirty="0" smtClean="0">
                <a:solidFill>
                  <a:srgbClr val="000000"/>
                </a:solidFill>
              </a:rPr>
              <a:t> </a:t>
            </a:r>
            <a:r>
              <a:rPr lang="en-US" altLang="zh-CN" b="1" dirty="0" smtClean="0">
                <a:solidFill>
                  <a:srgbClr val="000000"/>
                </a:solidFill>
              </a:rPr>
              <a:t>irradiation</a:t>
            </a:r>
            <a:endParaRPr lang="en-US" b="1" dirty="0">
              <a:solidFill>
                <a:srgbClr val="000000"/>
              </a:solidFill>
            </a:endParaRPr>
          </a:p>
        </p:txBody>
      </p:sp>
      <p:grpSp>
        <p:nvGrpSpPr>
          <p:cNvPr id="26" name="Group 125"/>
          <p:cNvGrpSpPr/>
          <p:nvPr/>
        </p:nvGrpSpPr>
        <p:grpSpPr>
          <a:xfrm>
            <a:off x="1981200" y="4050268"/>
            <a:ext cx="152400" cy="2057400"/>
            <a:chOff x="1981200" y="4175224"/>
            <a:chExt cx="152400" cy="2057400"/>
          </a:xfrm>
        </p:grpSpPr>
        <p:sp>
          <p:nvSpPr>
            <p:cNvPr id="108" name="Rectangle 107"/>
            <p:cNvSpPr/>
            <p:nvPr/>
          </p:nvSpPr>
          <p:spPr bwMode="auto">
            <a:xfrm>
              <a:off x="1981200" y="4175224"/>
              <a:ext cx="152400" cy="2057400"/>
            </a:xfrm>
            <a:prstGeom prst="rect">
              <a:avLst/>
            </a:prstGeom>
            <a:no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114" name="Straight Connector 113"/>
            <p:cNvCxnSpPr/>
            <p:nvPr/>
          </p:nvCxnSpPr>
          <p:spPr bwMode="auto">
            <a:xfrm>
              <a:off x="1981200" y="4603552"/>
              <a:ext cx="152400" cy="0"/>
            </a:xfrm>
            <a:prstGeom prst="line">
              <a:avLst/>
            </a:prstGeom>
            <a:noFill/>
            <a:ln w="19050" cap="flat" cmpd="sng" algn="ctr">
              <a:solidFill>
                <a:srgbClr val="000000"/>
              </a:solidFill>
              <a:prstDash val="solid"/>
              <a:round/>
              <a:headEnd type="none" w="med" len="med"/>
              <a:tailEnd type="none" w="med" len="med"/>
            </a:ln>
            <a:effectLst/>
          </p:spPr>
        </p:cxnSp>
        <p:cxnSp>
          <p:nvCxnSpPr>
            <p:cNvPr id="116" name="Straight Connector 115"/>
            <p:cNvCxnSpPr/>
            <p:nvPr/>
          </p:nvCxnSpPr>
          <p:spPr bwMode="auto">
            <a:xfrm>
              <a:off x="1981200" y="5791200"/>
              <a:ext cx="152400" cy="0"/>
            </a:xfrm>
            <a:prstGeom prst="line">
              <a:avLst/>
            </a:prstGeom>
            <a:noFill/>
            <a:ln w="19050" cap="flat" cmpd="sng" algn="ctr">
              <a:solidFill>
                <a:srgbClr val="000000"/>
              </a:solidFill>
              <a:prstDash val="solid"/>
              <a:round/>
              <a:headEnd type="none" w="med" len="med"/>
              <a:tailEnd type="none" w="med" len="med"/>
            </a:ln>
            <a:effectLst/>
          </p:spPr>
        </p:cxnSp>
        <p:cxnSp>
          <p:nvCxnSpPr>
            <p:cNvPr id="117" name="Straight Connector 116"/>
            <p:cNvCxnSpPr/>
            <p:nvPr/>
          </p:nvCxnSpPr>
          <p:spPr bwMode="auto">
            <a:xfrm>
              <a:off x="1981200" y="4343400"/>
              <a:ext cx="152400" cy="0"/>
            </a:xfrm>
            <a:prstGeom prst="line">
              <a:avLst/>
            </a:prstGeom>
            <a:noFill/>
            <a:ln w="19050" cap="flat" cmpd="sng" algn="ctr">
              <a:solidFill>
                <a:srgbClr val="000000"/>
              </a:solidFill>
              <a:prstDash val="sysDash"/>
              <a:round/>
              <a:headEnd type="none" w="med" len="med"/>
              <a:tailEnd type="none" w="med" len="med"/>
            </a:ln>
            <a:effectLst/>
          </p:spPr>
        </p:cxnSp>
        <p:cxnSp>
          <p:nvCxnSpPr>
            <p:cNvPr id="119" name="Straight Connector 118"/>
            <p:cNvCxnSpPr/>
            <p:nvPr/>
          </p:nvCxnSpPr>
          <p:spPr bwMode="auto">
            <a:xfrm>
              <a:off x="1981200" y="4495800"/>
              <a:ext cx="152400" cy="0"/>
            </a:xfrm>
            <a:prstGeom prst="line">
              <a:avLst/>
            </a:prstGeom>
            <a:noFill/>
            <a:ln w="19050" cap="flat" cmpd="sng" algn="ctr">
              <a:solidFill>
                <a:srgbClr val="000000"/>
              </a:solidFill>
              <a:prstDash val="sysDash"/>
              <a:round/>
              <a:headEnd type="none" w="med" len="med"/>
              <a:tailEnd type="none" w="med" len="med"/>
            </a:ln>
            <a:effectLst/>
          </p:spPr>
        </p:cxnSp>
        <p:cxnSp>
          <p:nvCxnSpPr>
            <p:cNvPr id="120" name="Straight Connector 119"/>
            <p:cNvCxnSpPr/>
            <p:nvPr/>
          </p:nvCxnSpPr>
          <p:spPr bwMode="auto">
            <a:xfrm>
              <a:off x="1981200" y="5914293"/>
              <a:ext cx="152400" cy="0"/>
            </a:xfrm>
            <a:prstGeom prst="line">
              <a:avLst/>
            </a:prstGeom>
            <a:noFill/>
            <a:ln w="19050" cap="flat" cmpd="sng" algn="ctr">
              <a:solidFill>
                <a:srgbClr val="000000"/>
              </a:solidFill>
              <a:prstDash val="sysDash"/>
              <a:round/>
              <a:headEnd type="none" w="med" len="med"/>
              <a:tailEnd type="none" w="med" len="med"/>
            </a:ln>
            <a:effectLst/>
          </p:spPr>
        </p:cxnSp>
        <p:cxnSp>
          <p:nvCxnSpPr>
            <p:cNvPr id="121" name="Straight Connector 120"/>
            <p:cNvCxnSpPr/>
            <p:nvPr/>
          </p:nvCxnSpPr>
          <p:spPr bwMode="auto">
            <a:xfrm>
              <a:off x="1981200" y="6066693"/>
              <a:ext cx="152400" cy="0"/>
            </a:xfrm>
            <a:prstGeom prst="line">
              <a:avLst/>
            </a:prstGeom>
            <a:noFill/>
            <a:ln w="19050" cap="flat" cmpd="sng" algn="ctr">
              <a:solidFill>
                <a:srgbClr val="000000"/>
              </a:solidFill>
              <a:prstDash val="sysDash"/>
              <a:round/>
              <a:headEnd type="none" w="med" len="med"/>
              <a:tailEnd type="none" w="med" len="med"/>
            </a:ln>
            <a:effectLst/>
          </p:spPr>
        </p:cxnSp>
      </p:grpSp>
      <p:cxnSp>
        <p:nvCxnSpPr>
          <p:cNvPr id="122" name="Straight Arrow Connector 121"/>
          <p:cNvCxnSpPr/>
          <p:nvPr/>
        </p:nvCxnSpPr>
        <p:spPr bwMode="auto">
          <a:xfrm>
            <a:off x="685800" y="4659868"/>
            <a:ext cx="990600" cy="0"/>
          </a:xfrm>
          <a:prstGeom prst="straightConnector1">
            <a:avLst/>
          </a:prstGeom>
          <a:noFill/>
          <a:ln w="9525" cap="flat" cmpd="sng" algn="ctr">
            <a:solidFill>
              <a:schemeClr val="accent5"/>
            </a:solidFill>
            <a:prstDash val="solid"/>
            <a:round/>
            <a:headEnd type="none" w="med" len="med"/>
            <a:tailEnd type="arrow"/>
          </a:ln>
          <a:effectLst/>
        </p:spPr>
      </p:cxnSp>
      <p:cxnSp>
        <p:nvCxnSpPr>
          <p:cNvPr id="124" name="Straight Arrow Connector 123"/>
          <p:cNvCxnSpPr/>
          <p:nvPr/>
        </p:nvCxnSpPr>
        <p:spPr bwMode="auto">
          <a:xfrm>
            <a:off x="685800" y="5040868"/>
            <a:ext cx="990600" cy="0"/>
          </a:xfrm>
          <a:prstGeom prst="straightConnector1">
            <a:avLst/>
          </a:prstGeom>
          <a:noFill/>
          <a:ln w="9525" cap="flat" cmpd="sng" algn="ctr">
            <a:solidFill>
              <a:schemeClr val="accent5"/>
            </a:solidFill>
            <a:prstDash val="solid"/>
            <a:round/>
            <a:headEnd type="none" w="med" len="med"/>
            <a:tailEnd type="arrow"/>
          </a:ln>
          <a:effectLst/>
        </p:spPr>
      </p:cxnSp>
      <p:sp>
        <p:nvSpPr>
          <p:cNvPr id="125" name="TextBox 124"/>
          <p:cNvSpPr txBox="1"/>
          <p:nvPr/>
        </p:nvSpPr>
        <p:spPr>
          <a:xfrm>
            <a:off x="76200" y="4659868"/>
            <a:ext cx="990600" cy="461665"/>
          </a:xfrm>
          <a:prstGeom prst="rect">
            <a:avLst/>
          </a:prstGeom>
          <a:noFill/>
        </p:spPr>
        <p:txBody>
          <a:bodyPr wrap="square" rtlCol="0">
            <a:spAutoFit/>
          </a:bodyPr>
          <a:lstStyle/>
          <a:p>
            <a:r>
              <a:rPr lang="en-US" sz="1200" dirty="0" smtClean="0">
                <a:solidFill>
                  <a:srgbClr val="000000"/>
                </a:solidFill>
              </a:rPr>
              <a:t>High-energy X-ray</a:t>
            </a:r>
            <a:endParaRPr lang="en-US" sz="1200" dirty="0">
              <a:solidFill>
                <a:srgbClr val="000000"/>
              </a:solidFill>
            </a:endParaRPr>
          </a:p>
        </p:txBody>
      </p:sp>
      <p:cxnSp>
        <p:nvCxnSpPr>
          <p:cNvPr id="127" name="Straight Arrow Connector 126"/>
          <p:cNvCxnSpPr/>
          <p:nvPr/>
        </p:nvCxnSpPr>
        <p:spPr bwMode="auto">
          <a:xfrm>
            <a:off x="685800" y="5421868"/>
            <a:ext cx="990600" cy="0"/>
          </a:xfrm>
          <a:prstGeom prst="straightConnector1">
            <a:avLst/>
          </a:prstGeom>
          <a:noFill/>
          <a:ln w="9525" cap="flat" cmpd="sng" algn="ctr">
            <a:solidFill>
              <a:schemeClr val="accent5"/>
            </a:solidFill>
            <a:prstDash val="solid"/>
            <a:round/>
            <a:headEnd type="none" w="med" len="med"/>
            <a:tailEnd type="arrow"/>
          </a:ln>
          <a:effectLst/>
        </p:spPr>
      </p:cxnSp>
      <p:sp>
        <p:nvSpPr>
          <p:cNvPr id="129" name="Rounded Rectangular Callout 128"/>
          <p:cNvSpPr/>
          <p:nvPr/>
        </p:nvSpPr>
        <p:spPr bwMode="auto">
          <a:xfrm>
            <a:off x="2286000" y="4050268"/>
            <a:ext cx="1676400" cy="2057400"/>
          </a:xfrm>
          <a:prstGeom prst="wedgeRoundRectCallout">
            <a:avLst>
              <a:gd name="adj1" fmla="val -67344"/>
              <a:gd name="adj2" fmla="val -559"/>
              <a:gd name="adj3" fmla="val 16667"/>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131" name="Straight Connector 130"/>
          <p:cNvCxnSpPr/>
          <p:nvPr/>
        </p:nvCxnSpPr>
        <p:spPr bwMode="auto">
          <a:xfrm flipV="1">
            <a:off x="2819400" y="4050268"/>
            <a:ext cx="0" cy="2057400"/>
          </a:xfrm>
          <a:prstGeom prst="line">
            <a:avLst/>
          </a:prstGeom>
          <a:noFill/>
          <a:ln w="19050" cap="flat" cmpd="sng" algn="ctr">
            <a:solidFill>
              <a:srgbClr val="000000"/>
            </a:solidFill>
            <a:prstDash val="solid"/>
            <a:round/>
            <a:headEnd type="none" w="med" len="med"/>
            <a:tailEnd type="none" w="med" len="med"/>
          </a:ln>
          <a:effectLst/>
        </p:spPr>
      </p:cxnSp>
      <p:sp>
        <p:nvSpPr>
          <p:cNvPr id="138" name="Freeform 137"/>
          <p:cNvSpPr/>
          <p:nvPr/>
        </p:nvSpPr>
        <p:spPr>
          <a:xfrm flipH="1">
            <a:off x="2819400" y="5193268"/>
            <a:ext cx="838200" cy="762000"/>
          </a:xfrm>
          <a:custGeom>
            <a:avLst/>
            <a:gdLst>
              <a:gd name="connsiteX0" fmla="*/ 0 w 758736"/>
              <a:gd name="connsiteY0" fmla="*/ 496337 h 496337"/>
              <a:gd name="connsiteX1" fmla="*/ 346379 w 758736"/>
              <a:gd name="connsiteY1" fmla="*/ 1472 h 496337"/>
              <a:gd name="connsiteX2" fmla="*/ 560805 w 758736"/>
              <a:gd name="connsiteY2" fmla="*/ 347878 h 496337"/>
              <a:gd name="connsiteX3" fmla="*/ 758736 w 758736"/>
              <a:gd name="connsiteY3" fmla="*/ 463346 h 496337"/>
            </a:gdLst>
            <a:ahLst/>
            <a:cxnLst>
              <a:cxn ang="0">
                <a:pos x="connsiteX0" y="connsiteY0"/>
              </a:cxn>
              <a:cxn ang="0">
                <a:pos x="connsiteX1" y="connsiteY1"/>
              </a:cxn>
              <a:cxn ang="0">
                <a:pos x="connsiteX2" y="connsiteY2"/>
              </a:cxn>
              <a:cxn ang="0">
                <a:pos x="connsiteX3" y="connsiteY3"/>
              </a:cxn>
            </a:cxnLst>
            <a:rect l="l" t="t" r="r" b="b"/>
            <a:pathLst>
              <a:path w="758736" h="496337">
                <a:moveTo>
                  <a:pt x="0" y="496337"/>
                </a:moveTo>
                <a:cubicBezTo>
                  <a:pt x="126456" y="261276"/>
                  <a:pt x="252912" y="26215"/>
                  <a:pt x="346379" y="1472"/>
                </a:cubicBezTo>
                <a:cubicBezTo>
                  <a:pt x="439847" y="-23271"/>
                  <a:pt x="492079" y="270899"/>
                  <a:pt x="560805" y="347878"/>
                </a:cubicBezTo>
                <a:cubicBezTo>
                  <a:pt x="629531" y="424857"/>
                  <a:pt x="659771" y="444101"/>
                  <a:pt x="758736" y="463346"/>
                </a:cubicBezTo>
              </a:path>
            </a:pathLst>
          </a:cu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9" name="Straight Arrow Connector 138"/>
          <p:cNvCxnSpPr/>
          <p:nvPr/>
        </p:nvCxnSpPr>
        <p:spPr bwMode="auto">
          <a:xfrm>
            <a:off x="2819400" y="5955268"/>
            <a:ext cx="1295400" cy="0"/>
          </a:xfrm>
          <a:prstGeom prst="straightConnector1">
            <a:avLst/>
          </a:prstGeom>
          <a:noFill/>
          <a:ln w="9525" cap="flat" cmpd="sng" algn="ctr">
            <a:solidFill>
              <a:srgbClr val="000000"/>
            </a:solidFill>
            <a:prstDash val="solid"/>
            <a:round/>
            <a:headEnd type="none" w="med" len="med"/>
            <a:tailEnd type="arrow"/>
          </a:ln>
          <a:effectLst/>
        </p:spPr>
      </p:cxnSp>
      <p:sp>
        <p:nvSpPr>
          <p:cNvPr id="142" name="TextBox 141"/>
          <p:cNvSpPr txBox="1"/>
          <p:nvPr/>
        </p:nvSpPr>
        <p:spPr>
          <a:xfrm>
            <a:off x="4114800" y="5410200"/>
            <a:ext cx="1143000" cy="1015663"/>
          </a:xfrm>
          <a:prstGeom prst="rect">
            <a:avLst/>
          </a:prstGeom>
          <a:noFill/>
        </p:spPr>
        <p:txBody>
          <a:bodyPr wrap="square" rtlCol="0">
            <a:spAutoFit/>
          </a:bodyPr>
          <a:lstStyle/>
          <a:p>
            <a:r>
              <a:rPr lang="en-US" sz="1200" dirty="0" smtClean="0">
                <a:solidFill>
                  <a:srgbClr val="000000"/>
                </a:solidFill>
              </a:rPr>
              <a:t>Damaged region: </a:t>
            </a:r>
            <a:r>
              <a:rPr lang="zh-CN" altLang="zh-CN" sz="1200" dirty="0">
                <a:solidFill>
                  <a:srgbClr val="000000"/>
                </a:solidFill>
              </a:rPr>
              <a:t>8</a:t>
            </a:r>
            <a:r>
              <a:rPr lang="en-US" sz="1200" dirty="0" smtClean="0">
                <a:solidFill>
                  <a:srgbClr val="000000"/>
                </a:solidFill>
              </a:rPr>
              <a:t> </a:t>
            </a:r>
            <a:r>
              <a:rPr lang="en-US" sz="1200" dirty="0" err="1" smtClean="0">
                <a:solidFill>
                  <a:srgbClr val="000000"/>
                </a:solidFill>
              </a:rPr>
              <a:t>μm</a:t>
            </a:r>
            <a:r>
              <a:rPr lang="en-US" sz="1200" dirty="0" smtClean="0">
                <a:solidFill>
                  <a:srgbClr val="000000"/>
                </a:solidFill>
              </a:rPr>
              <a:t> from surface (estimated by SRIM )</a:t>
            </a:r>
            <a:endParaRPr lang="en-US" sz="1200" dirty="0">
              <a:solidFill>
                <a:srgbClr val="000000"/>
              </a:solidFill>
            </a:endParaRPr>
          </a:p>
        </p:txBody>
      </p:sp>
      <p:grpSp>
        <p:nvGrpSpPr>
          <p:cNvPr id="44" name="Group 152"/>
          <p:cNvGrpSpPr/>
          <p:nvPr/>
        </p:nvGrpSpPr>
        <p:grpSpPr>
          <a:xfrm>
            <a:off x="2895600" y="4736068"/>
            <a:ext cx="152400" cy="152400"/>
            <a:chOff x="4724400" y="4419600"/>
            <a:chExt cx="304800" cy="304800"/>
          </a:xfrm>
        </p:grpSpPr>
        <p:sp>
          <p:nvSpPr>
            <p:cNvPr id="144" name="Oval 143"/>
            <p:cNvSpPr/>
            <p:nvPr/>
          </p:nvSpPr>
          <p:spPr bwMode="auto">
            <a:xfrm>
              <a:off x="4724400" y="4419600"/>
              <a:ext cx="304800" cy="304800"/>
            </a:xfrm>
            <a:prstGeom prst="ellipse">
              <a:avLst/>
            </a:prstGeom>
            <a:noFill/>
            <a:ln w="9525" cap="flat" cmpd="sng" algn="ctr">
              <a:solidFill>
                <a:srgbClr val="A22B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145" name="Straight Connector 144"/>
            <p:cNvCxnSpPr>
              <a:stCxn id="144" idx="3"/>
              <a:endCxn id="144" idx="7"/>
            </p:cNvCxnSpPr>
            <p:nvPr/>
          </p:nvCxnSpPr>
          <p:spPr bwMode="auto">
            <a:xfrm flipV="1">
              <a:off x="4769037" y="4464237"/>
              <a:ext cx="215526" cy="215526"/>
            </a:xfrm>
            <a:prstGeom prst="line">
              <a:avLst/>
            </a:prstGeom>
            <a:noFill/>
            <a:ln w="19050" cap="flat" cmpd="sng" algn="ctr">
              <a:solidFill>
                <a:srgbClr val="A22B38"/>
              </a:solidFill>
              <a:prstDash val="solid"/>
              <a:round/>
              <a:headEnd type="none" w="med" len="med"/>
              <a:tailEnd type="none" w="med" len="med"/>
            </a:ln>
            <a:effectLst/>
          </p:spPr>
        </p:cxnSp>
        <p:cxnSp>
          <p:nvCxnSpPr>
            <p:cNvPr id="150" name="Straight Connector 149"/>
            <p:cNvCxnSpPr>
              <a:stCxn id="144" idx="5"/>
              <a:endCxn id="144" idx="1"/>
            </p:cNvCxnSpPr>
            <p:nvPr/>
          </p:nvCxnSpPr>
          <p:spPr bwMode="auto">
            <a:xfrm flipH="1" flipV="1">
              <a:off x="4769037" y="4464237"/>
              <a:ext cx="215526" cy="215526"/>
            </a:xfrm>
            <a:prstGeom prst="line">
              <a:avLst/>
            </a:prstGeom>
            <a:noFill/>
            <a:ln w="19050" cap="flat" cmpd="sng" algn="ctr">
              <a:solidFill>
                <a:srgbClr val="A22B38"/>
              </a:solidFill>
              <a:prstDash val="solid"/>
              <a:round/>
              <a:headEnd type="none" w="med" len="med"/>
              <a:tailEnd type="none" w="med" len="med"/>
            </a:ln>
            <a:effectLst/>
          </p:spPr>
        </p:cxnSp>
      </p:grpSp>
      <p:cxnSp>
        <p:nvCxnSpPr>
          <p:cNvPr id="158" name="Straight Arrow Connector 157"/>
          <p:cNvCxnSpPr/>
          <p:nvPr/>
        </p:nvCxnSpPr>
        <p:spPr bwMode="auto">
          <a:xfrm>
            <a:off x="3124200" y="4812268"/>
            <a:ext cx="457200" cy="0"/>
          </a:xfrm>
          <a:prstGeom prst="straightConnector1">
            <a:avLst/>
          </a:prstGeom>
          <a:noFill/>
          <a:ln w="9525" cap="flat" cmpd="sng" algn="ctr">
            <a:solidFill>
              <a:schemeClr val="accent5"/>
            </a:solidFill>
            <a:prstDash val="solid"/>
            <a:round/>
            <a:headEnd type="none" w="med" len="med"/>
            <a:tailEnd type="arrow"/>
          </a:ln>
          <a:effectLst/>
        </p:spPr>
      </p:cxnSp>
      <p:sp>
        <p:nvSpPr>
          <p:cNvPr id="162" name="TextBox 161"/>
          <p:cNvSpPr txBox="1"/>
          <p:nvPr/>
        </p:nvSpPr>
        <p:spPr>
          <a:xfrm>
            <a:off x="2819400" y="4202668"/>
            <a:ext cx="1295400" cy="461665"/>
          </a:xfrm>
          <a:prstGeom prst="rect">
            <a:avLst/>
          </a:prstGeom>
          <a:noFill/>
        </p:spPr>
        <p:txBody>
          <a:bodyPr wrap="square" rtlCol="0">
            <a:spAutoFit/>
          </a:bodyPr>
          <a:lstStyle/>
          <a:p>
            <a:r>
              <a:rPr lang="en-US" sz="1200" dirty="0" smtClean="0">
                <a:solidFill>
                  <a:srgbClr val="000000"/>
                </a:solidFill>
              </a:rPr>
              <a:t>X-ray diffraction scan</a:t>
            </a:r>
            <a:endParaRPr lang="en-US" sz="1200" dirty="0">
              <a:solidFill>
                <a:srgbClr val="000000"/>
              </a:solidFill>
            </a:endParaRPr>
          </a:p>
        </p:txBody>
      </p:sp>
      <p:cxnSp>
        <p:nvCxnSpPr>
          <p:cNvPr id="164" name="Straight Arrow Connector 163"/>
          <p:cNvCxnSpPr/>
          <p:nvPr/>
        </p:nvCxnSpPr>
        <p:spPr bwMode="auto">
          <a:xfrm flipV="1">
            <a:off x="2819400" y="5040868"/>
            <a:ext cx="0" cy="914400"/>
          </a:xfrm>
          <a:prstGeom prst="straightConnector1">
            <a:avLst/>
          </a:prstGeom>
          <a:noFill/>
          <a:ln w="9525" cap="flat" cmpd="sng" algn="ctr">
            <a:solidFill>
              <a:srgbClr val="000000"/>
            </a:solidFill>
            <a:prstDash val="solid"/>
            <a:round/>
            <a:headEnd type="none" w="med" len="med"/>
            <a:tailEnd type="arrow"/>
          </a:ln>
          <a:effectLst/>
        </p:spPr>
      </p:cxnSp>
      <p:sp>
        <p:nvSpPr>
          <p:cNvPr id="166" name="TextBox 165"/>
          <p:cNvSpPr txBox="1"/>
          <p:nvPr/>
        </p:nvSpPr>
        <p:spPr>
          <a:xfrm>
            <a:off x="2362200" y="4888468"/>
            <a:ext cx="1143000" cy="276999"/>
          </a:xfrm>
          <a:prstGeom prst="rect">
            <a:avLst/>
          </a:prstGeom>
          <a:noFill/>
        </p:spPr>
        <p:txBody>
          <a:bodyPr wrap="square" rtlCol="0">
            <a:spAutoFit/>
          </a:bodyPr>
          <a:lstStyle/>
          <a:p>
            <a:r>
              <a:rPr lang="en-US" sz="1200" dirty="0" smtClean="0">
                <a:solidFill>
                  <a:srgbClr val="000000"/>
                </a:solidFill>
              </a:rPr>
              <a:t>Dose</a:t>
            </a:r>
            <a:endParaRPr lang="en-US" sz="1200" dirty="0">
              <a:solidFill>
                <a:srgbClr val="000000"/>
              </a:solidFill>
            </a:endParaRPr>
          </a:p>
        </p:txBody>
      </p:sp>
      <p:cxnSp>
        <p:nvCxnSpPr>
          <p:cNvPr id="171" name="Straight Arrow Connector 170"/>
          <p:cNvCxnSpPr/>
          <p:nvPr/>
        </p:nvCxnSpPr>
        <p:spPr bwMode="auto">
          <a:xfrm flipV="1">
            <a:off x="2590800" y="6031468"/>
            <a:ext cx="228600" cy="152400"/>
          </a:xfrm>
          <a:prstGeom prst="straightConnector1">
            <a:avLst/>
          </a:prstGeom>
          <a:noFill/>
          <a:ln w="9525" cap="flat" cmpd="sng" algn="ctr">
            <a:solidFill>
              <a:srgbClr val="000000"/>
            </a:solidFill>
            <a:prstDash val="solid"/>
            <a:round/>
            <a:headEnd type="none" w="med" len="med"/>
            <a:tailEnd type="arrow"/>
          </a:ln>
          <a:effectLst/>
        </p:spPr>
      </p:cxnSp>
      <p:sp>
        <p:nvSpPr>
          <p:cNvPr id="173" name="TextBox 172"/>
          <p:cNvSpPr txBox="1"/>
          <p:nvPr/>
        </p:nvSpPr>
        <p:spPr>
          <a:xfrm>
            <a:off x="2133600" y="6107668"/>
            <a:ext cx="1143000" cy="276999"/>
          </a:xfrm>
          <a:prstGeom prst="rect">
            <a:avLst/>
          </a:prstGeom>
          <a:noFill/>
        </p:spPr>
        <p:txBody>
          <a:bodyPr wrap="square" rtlCol="0">
            <a:spAutoFit/>
          </a:bodyPr>
          <a:lstStyle/>
          <a:p>
            <a:r>
              <a:rPr lang="en-US" sz="1200" dirty="0" smtClean="0">
                <a:solidFill>
                  <a:srgbClr val="000000"/>
                </a:solidFill>
              </a:rPr>
              <a:t>surface</a:t>
            </a:r>
            <a:endParaRPr lang="en-US" sz="1200" dirty="0">
              <a:solidFill>
                <a:srgbClr val="000000"/>
              </a:solidFill>
            </a:endParaRPr>
          </a:p>
        </p:txBody>
      </p:sp>
      <p:sp>
        <p:nvSpPr>
          <p:cNvPr id="128" name="TextBox 127"/>
          <p:cNvSpPr txBox="1"/>
          <p:nvPr/>
        </p:nvSpPr>
        <p:spPr>
          <a:xfrm>
            <a:off x="1752600" y="6260068"/>
            <a:ext cx="1717650" cy="369332"/>
          </a:xfrm>
          <a:prstGeom prst="rect">
            <a:avLst/>
          </a:prstGeom>
          <a:noFill/>
        </p:spPr>
        <p:txBody>
          <a:bodyPr wrap="none" rtlCol="0">
            <a:spAutoFit/>
          </a:bodyPr>
          <a:lstStyle/>
          <a:p>
            <a:r>
              <a:rPr lang="en-US" b="1" dirty="0" smtClean="0">
                <a:solidFill>
                  <a:srgbClr val="000000"/>
                </a:solidFill>
              </a:rPr>
              <a:t>APS experiment</a:t>
            </a:r>
            <a:endParaRPr lang="en-US" b="1" dirty="0">
              <a:solidFill>
                <a:srgbClr val="000000"/>
              </a:solidFill>
            </a:endParaRPr>
          </a:p>
        </p:txBody>
      </p:sp>
      <p:sp>
        <p:nvSpPr>
          <p:cNvPr id="2" name="Rectangle 1"/>
          <p:cNvSpPr/>
          <p:nvPr/>
        </p:nvSpPr>
        <p:spPr>
          <a:xfrm>
            <a:off x="6096000" y="838200"/>
            <a:ext cx="733331" cy="307777"/>
          </a:xfrm>
          <a:prstGeom prst="rect">
            <a:avLst/>
          </a:prstGeom>
        </p:spPr>
        <p:txBody>
          <a:bodyPr wrap="none">
            <a:spAutoFit/>
          </a:bodyPr>
          <a:lstStyle/>
          <a:p>
            <a:r>
              <a:rPr lang="zh-CN" altLang="zh-CN" sz="1400" i="1" dirty="0">
                <a:solidFill>
                  <a:schemeClr val="bg1"/>
                </a:solidFill>
                <a:latin typeface="Arial" charset="0"/>
                <a:ea typeface="ＭＳ Ｐゴシック" charset="-128"/>
                <a:cs typeface="ＭＳ Ｐゴシック" charset="-128"/>
              </a:rPr>
              <a:t>4</a:t>
            </a:r>
            <a:r>
              <a:rPr lang="en-US" altLang="zh-CN" sz="1400" i="1" dirty="0">
                <a:solidFill>
                  <a:schemeClr val="bg1"/>
                </a:solidFill>
                <a:latin typeface="Arial" charset="0"/>
                <a:ea typeface="ＭＳ Ｐゴシック" charset="-128"/>
                <a:cs typeface="ＭＳ Ｐゴシック" charset="-128"/>
              </a:rPr>
              <a:t>0</a:t>
            </a:r>
            <a:r>
              <a:rPr lang="zh-CN" altLang="en-US" sz="1400" i="1" dirty="0">
                <a:solidFill>
                  <a:schemeClr val="bg1"/>
                </a:solidFill>
                <a:latin typeface="Arial" charset="0"/>
                <a:ea typeface="ＭＳ Ｐゴシック" charset="-128"/>
                <a:cs typeface="ＭＳ Ｐゴシック" charset="-128"/>
              </a:rPr>
              <a:t> </a:t>
            </a:r>
            <a:r>
              <a:rPr lang="en-US" altLang="zh-CN" sz="1400" i="1" dirty="0" err="1">
                <a:solidFill>
                  <a:schemeClr val="bg1"/>
                </a:solidFill>
                <a:latin typeface="Arial" charset="0"/>
                <a:ea typeface="ＭＳ Ｐゴシック" charset="-128"/>
                <a:cs typeface="ＭＳ Ｐゴシック" charset="-128"/>
              </a:rPr>
              <a:t>dpa</a:t>
            </a:r>
            <a:endParaRPr lang="en-US" sz="1400" dirty="0">
              <a:solidFill>
                <a:schemeClr val="bg1"/>
              </a:solidFill>
            </a:endParaRPr>
          </a:p>
        </p:txBody>
      </p:sp>
      <p:cxnSp>
        <p:nvCxnSpPr>
          <p:cNvPr id="5" name="Straight Arrow Connector 4"/>
          <p:cNvCxnSpPr/>
          <p:nvPr/>
        </p:nvCxnSpPr>
        <p:spPr bwMode="auto">
          <a:xfrm>
            <a:off x="6705600" y="1143000"/>
            <a:ext cx="304800" cy="381000"/>
          </a:xfrm>
          <a:prstGeom prst="straightConnector1">
            <a:avLst/>
          </a:prstGeom>
          <a:noFill/>
          <a:ln w="28575" cap="flat" cmpd="sng" algn="ctr">
            <a:solidFill>
              <a:schemeClr val="bg1"/>
            </a:solidFill>
            <a:prstDash val="solid"/>
            <a:round/>
            <a:headEnd type="none" w="med" len="med"/>
            <a:tailEnd type="arrow"/>
          </a:ln>
          <a:effectLst/>
        </p:spPr>
      </p:cxnSp>
      <p:pic>
        <p:nvPicPr>
          <p:cNvPr id="7" name="Picture 6" descr="110_d_spacing.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5029200"/>
            <a:ext cx="2468880" cy="1694906"/>
          </a:xfrm>
          <a:prstGeom prst="rect">
            <a:avLst/>
          </a:prstGeom>
        </p:spPr>
      </p:pic>
      <p:pic>
        <p:nvPicPr>
          <p:cNvPr id="6" name="Picture 5" descr="110_peak_broadening.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3429000"/>
            <a:ext cx="2468880" cy="1694906"/>
          </a:xfrm>
          <a:prstGeom prst="rect">
            <a:avLst/>
          </a:prstGeom>
        </p:spPr>
      </p:pic>
      <p:sp>
        <p:nvSpPr>
          <p:cNvPr id="133" name="TextBox 132"/>
          <p:cNvSpPr txBox="1"/>
          <p:nvPr/>
        </p:nvSpPr>
        <p:spPr>
          <a:xfrm>
            <a:off x="5562600" y="5334000"/>
            <a:ext cx="762000" cy="400110"/>
          </a:xfrm>
          <a:prstGeom prst="rect">
            <a:avLst/>
          </a:prstGeom>
          <a:noFill/>
        </p:spPr>
        <p:txBody>
          <a:bodyPr wrap="square" rtlCol="0">
            <a:spAutoFit/>
          </a:bodyPr>
          <a:lstStyle/>
          <a:p>
            <a:r>
              <a:rPr lang="en-US" sz="1000" dirty="0">
                <a:solidFill>
                  <a:srgbClr val="000000"/>
                </a:solidFill>
                <a:latin typeface="Arial" charset="0"/>
                <a:ea typeface="ＭＳ Ｐゴシック" charset="-128"/>
                <a:cs typeface="ＭＳ Ｐゴシック" charset="-128"/>
              </a:rPr>
              <a:t>Irradiated</a:t>
            </a:r>
            <a:r>
              <a:rPr lang="zh-CN" altLang="en-US" sz="1000" dirty="0">
                <a:solidFill>
                  <a:srgbClr val="000000"/>
                </a:solidFill>
                <a:latin typeface="Arial" charset="0"/>
                <a:ea typeface="ＭＳ Ｐゴシック" charset="-128"/>
                <a:cs typeface="ＭＳ Ｐゴシック" charset="-128"/>
              </a:rPr>
              <a:t> </a:t>
            </a:r>
            <a:r>
              <a:rPr lang="en-US" altLang="zh-CN" sz="1000" dirty="0">
                <a:solidFill>
                  <a:srgbClr val="000000"/>
                </a:solidFill>
                <a:latin typeface="Arial" charset="0"/>
                <a:ea typeface="ＭＳ Ｐゴシック" charset="-128"/>
                <a:cs typeface="ＭＳ Ｐゴシック" charset="-128"/>
              </a:rPr>
              <a:t>zone</a:t>
            </a:r>
            <a:r>
              <a:rPr lang="zh-CN" altLang="en-US" sz="1000" dirty="0">
                <a:solidFill>
                  <a:srgbClr val="000000"/>
                </a:solidFill>
                <a:latin typeface="Arial" charset="0"/>
                <a:ea typeface="ＭＳ Ｐゴシック" charset="-128"/>
                <a:cs typeface="ＭＳ Ｐゴシック" charset="-128"/>
              </a:rPr>
              <a:t> </a:t>
            </a:r>
            <a:endParaRPr lang="en-US" sz="1000" dirty="0">
              <a:solidFill>
                <a:srgbClr val="000000"/>
              </a:solidFill>
            </a:endParaRPr>
          </a:p>
        </p:txBody>
      </p:sp>
      <p:sp>
        <p:nvSpPr>
          <p:cNvPr id="134" name="TextBox 133"/>
          <p:cNvSpPr txBox="1"/>
          <p:nvPr/>
        </p:nvSpPr>
        <p:spPr>
          <a:xfrm>
            <a:off x="7924800" y="4114800"/>
            <a:ext cx="762000" cy="400110"/>
          </a:xfrm>
          <a:prstGeom prst="rect">
            <a:avLst/>
          </a:prstGeom>
          <a:noFill/>
        </p:spPr>
        <p:txBody>
          <a:bodyPr wrap="square" rtlCol="0">
            <a:spAutoFit/>
          </a:bodyPr>
          <a:lstStyle/>
          <a:p>
            <a:r>
              <a:rPr lang="en-US" sz="1000" dirty="0">
                <a:solidFill>
                  <a:srgbClr val="000000"/>
                </a:solidFill>
                <a:latin typeface="Arial" charset="0"/>
                <a:ea typeface="ＭＳ Ｐゴシック" charset="-128"/>
                <a:cs typeface="ＭＳ Ｐゴシック" charset="-128"/>
              </a:rPr>
              <a:t>Irradiated</a:t>
            </a:r>
            <a:r>
              <a:rPr lang="zh-CN" altLang="en-US" sz="1000" dirty="0">
                <a:solidFill>
                  <a:srgbClr val="000000"/>
                </a:solidFill>
                <a:latin typeface="Arial" charset="0"/>
                <a:ea typeface="ＭＳ Ｐゴシック" charset="-128"/>
                <a:cs typeface="ＭＳ Ｐゴシック" charset="-128"/>
              </a:rPr>
              <a:t> </a:t>
            </a:r>
            <a:r>
              <a:rPr lang="en-US" altLang="zh-CN" sz="1000" dirty="0">
                <a:solidFill>
                  <a:srgbClr val="000000"/>
                </a:solidFill>
                <a:latin typeface="Arial" charset="0"/>
                <a:ea typeface="ＭＳ Ｐゴシック" charset="-128"/>
                <a:cs typeface="ＭＳ Ｐゴシック" charset="-128"/>
              </a:rPr>
              <a:t>zone</a:t>
            </a:r>
            <a:r>
              <a:rPr lang="zh-CN" altLang="en-US" sz="1000" dirty="0">
                <a:solidFill>
                  <a:srgbClr val="000000"/>
                </a:solidFill>
                <a:latin typeface="Arial" charset="0"/>
                <a:ea typeface="ＭＳ Ｐゴシック" charset="-128"/>
                <a:cs typeface="ＭＳ Ｐゴシック" charset="-128"/>
              </a:rPr>
              <a:t> </a:t>
            </a:r>
            <a:endParaRPr lang="en-US" sz="1000" dirty="0">
              <a:solidFill>
                <a:srgbClr val="000000"/>
              </a:solidFill>
            </a:endParaRPr>
          </a:p>
        </p:txBody>
      </p:sp>
      <p:sp>
        <p:nvSpPr>
          <p:cNvPr id="135" name="TextBox 134"/>
          <p:cNvSpPr txBox="1"/>
          <p:nvPr/>
        </p:nvSpPr>
        <p:spPr>
          <a:xfrm>
            <a:off x="6858000" y="3657600"/>
            <a:ext cx="914400" cy="400110"/>
          </a:xfrm>
          <a:prstGeom prst="rect">
            <a:avLst/>
          </a:prstGeom>
          <a:noFill/>
        </p:spPr>
        <p:txBody>
          <a:bodyPr wrap="square" rtlCol="0">
            <a:spAutoFit/>
          </a:bodyPr>
          <a:lstStyle/>
          <a:p>
            <a:r>
              <a:rPr lang="en-US" sz="1000" dirty="0" err="1" smtClean="0">
                <a:solidFill>
                  <a:srgbClr val="000000"/>
                </a:solidFill>
                <a:latin typeface="Arial" charset="0"/>
                <a:ea typeface="ＭＳ Ｐゴシック" charset="-128"/>
                <a:cs typeface="ＭＳ Ｐゴシック" charset="-128"/>
              </a:rPr>
              <a:t>Unirradiated</a:t>
            </a:r>
            <a:r>
              <a:rPr lang="en-US" sz="1000" dirty="0" smtClean="0">
                <a:solidFill>
                  <a:srgbClr val="000000"/>
                </a:solidFill>
                <a:latin typeface="Arial" charset="0"/>
                <a:ea typeface="ＭＳ Ｐゴシック" charset="-128"/>
                <a:cs typeface="ＭＳ Ｐゴシック" charset="-128"/>
              </a:rPr>
              <a:t> </a:t>
            </a:r>
            <a:r>
              <a:rPr lang="en-US" sz="1000" dirty="0">
                <a:solidFill>
                  <a:srgbClr val="000000"/>
                </a:solidFill>
                <a:latin typeface="Arial" charset="0"/>
                <a:ea typeface="ＭＳ Ｐゴシック" charset="-128"/>
                <a:cs typeface="ＭＳ Ｐゴシック" charset="-128"/>
              </a:rPr>
              <a:t>zone</a:t>
            </a:r>
          </a:p>
        </p:txBody>
      </p:sp>
      <p:sp>
        <p:nvSpPr>
          <p:cNvPr id="136" name="TextBox 135"/>
          <p:cNvSpPr txBox="1"/>
          <p:nvPr/>
        </p:nvSpPr>
        <p:spPr>
          <a:xfrm>
            <a:off x="6477000" y="5943600"/>
            <a:ext cx="914400" cy="400110"/>
          </a:xfrm>
          <a:prstGeom prst="rect">
            <a:avLst/>
          </a:prstGeom>
          <a:noFill/>
        </p:spPr>
        <p:txBody>
          <a:bodyPr wrap="square" rtlCol="0">
            <a:spAutoFit/>
          </a:bodyPr>
          <a:lstStyle/>
          <a:p>
            <a:r>
              <a:rPr lang="en-US" sz="1000" dirty="0" err="1" smtClean="0">
                <a:solidFill>
                  <a:srgbClr val="000000"/>
                </a:solidFill>
                <a:latin typeface="Arial" charset="0"/>
                <a:ea typeface="ＭＳ Ｐゴシック" charset="-128"/>
                <a:cs typeface="ＭＳ Ｐゴシック" charset="-128"/>
              </a:rPr>
              <a:t>Unirradiated</a:t>
            </a:r>
            <a:r>
              <a:rPr lang="en-US" sz="1000" dirty="0" smtClean="0">
                <a:solidFill>
                  <a:srgbClr val="000000"/>
                </a:solidFill>
                <a:latin typeface="Arial" charset="0"/>
                <a:ea typeface="ＭＳ Ｐゴシック" charset="-128"/>
                <a:cs typeface="ＭＳ Ｐゴシック" charset="-128"/>
              </a:rPr>
              <a:t> </a:t>
            </a:r>
            <a:r>
              <a:rPr lang="en-US" sz="1000" dirty="0">
                <a:solidFill>
                  <a:srgbClr val="000000"/>
                </a:solidFill>
                <a:latin typeface="Arial" charset="0"/>
                <a:ea typeface="ＭＳ Ｐゴシック" charset="-128"/>
                <a:cs typeface="ＭＳ Ｐゴシック" charset="-128"/>
              </a:rPr>
              <a:t>zone</a:t>
            </a:r>
          </a:p>
        </p:txBody>
      </p:sp>
      <p:sp>
        <p:nvSpPr>
          <p:cNvPr id="137" name="TextBox 136"/>
          <p:cNvSpPr txBox="1"/>
          <p:nvPr/>
        </p:nvSpPr>
        <p:spPr>
          <a:xfrm>
            <a:off x="8077200" y="5715000"/>
            <a:ext cx="914400" cy="461665"/>
          </a:xfrm>
          <a:prstGeom prst="rect">
            <a:avLst/>
          </a:prstGeom>
          <a:noFill/>
        </p:spPr>
        <p:txBody>
          <a:bodyPr wrap="square" rtlCol="0">
            <a:spAutoFit/>
          </a:bodyPr>
          <a:lstStyle/>
          <a:p>
            <a:r>
              <a:rPr lang="en-US" sz="1200" dirty="0" smtClean="0">
                <a:solidFill>
                  <a:srgbClr val="000000"/>
                </a:solidFill>
                <a:latin typeface="Arial" charset="0"/>
                <a:ea typeface="ＭＳ Ｐゴシック" charset="-128"/>
                <a:cs typeface="ＭＳ Ｐゴシック" charset="-128"/>
              </a:rPr>
              <a:t>Lattice</a:t>
            </a:r>
            <a:r>
              <a:rPr lang="zh-CN" altLang="en-US" sz="1200" dirty="0" smtClean="0">
                <a:solidFill>
                  <a:srgbClr val="000000"/>
                </a:solidFill>
                <a:latin typeface="Arial" charset="0"/>
                <a:ea typeface="ＭＳ Ｐゴシック" charset="-128"/>
                <a:cs typeface="ＭＳ Ｐゴシック" charset="-128"/>
              </a:rPr>
              <a:t> </a:t>
            </a:r>
            <a:r>
              <a:rPr lang="en-US" altLang="zh-CN" sz="1200" dirty="0" smtClean="0">
                <a:solidFill>
                  <a:srgbClr val="000000"/>
                </a:solidFill>
                <a:latin typeface="Arial" charset="0"/>
                <a:ea typeface="ＭＳ Ｐゴシック" charset="-128"/>
                <a:cs typeface="ＭＳ Ｐゴシック" charset="-128"/>
              </a:rPr>
              <a:t>straining</a:t>
            </a:r>
            <a:endParaRPr lang="en-US" sz="1200" dirty="0">
              <a:solidFill>
                <a:srgbClr val="000000"/>
              </a:solidFill>
              <a:latin typeface="Arial" charset="0"/>
              <a:ea typeface="ＭＳ Ｐゴシック" charset="-128"/>
              <a:cs typeface="ＭＳ Ｐゴシック" charset="-128"/>
            </a:endParaRPr>
          </a:p>
        </p:txBody>
      </p:sp>
      <p:sp>
        <p:nvSpPr>
          <p:cNvPr id="140" name="TextBox 139"/>
          <p:cNvSpPr txBox="1"/>
          <p:nvPr/>
        </p:nvSpPr>
        <p:spPr>
          <a:xfrm>
            <a:off x="5029200" y="3962400"/>
            <a:ext cx="1219200" cy="461665"/>
          </a:xfrm>
          <a:prstGeom prst="rect">
            <a:avLst/>
          </a:prstGeom>
          <a:noFill/>
        </p:spPr>
        <p:txBody>
          <a:bodyPr wrap="square" rtlCol="0">
            <a:spAutoFit/>
          </a:bodyPr>
          <a:lstStyle/>
          <a:p>
            <a:r>
              <a:rPr lang="en-US" sz="1200" dirty="0" smtClean="0">
                <a:solidFill>
                  <a:srgbClr val="000000"/>
                </a:solidFill>
                <a:latin typeface="Arial" charset="0"/>
                <a:ea typeface="ＭＳ Ｐゴシック" charset="-128"/>
                <a:cs typeface="ＭＳ Ｐゴシック" charset="-128"/>
              </a:rPr>
              <a:t>Peak</a:t>
            </a:r>
            <a:r>
              <a:rPr lang="zh-CN" altLang="en-US" sz="1200" dirty="0" smtClean="0">
                <a:solidFill>
                  <a:srgbClr val="000000"/>
                </a:solidFill>
                <a:latin typeface="Arial" charset="0"/>
                <a:ea typeface="ＭＳ Ｐゴシック" charset="-128"/>
                <a:cs typeface="ＭＳ Ｐゴシック" charset="-128"/>
              </a:rPr>
              <a:t> </a:t>
            </a:r>
            <a:r>
              <a:rPr lang="en-US" altLang="zh-CN" sz="1200" dirty="0" smtClean="0">
                <a:solidFill>
                  <a:srgbClr val="000000"/>
                </a:solidFill>
                <a:latin typeface="Arial" charset="0"/>
                <a:ea typeface="ＭＳ Ｐゴシック" charset="-128"/>
                <a:cs typeface="ＭＳ Ｐゴシック" charset="-128"/>
              </a:rPr>
              <a:t>broadening</a:t>
            </a:r>
            <a:endParaRPr lang="en-US" sz="1200" dirty="0">
              <a:solidFill>
                <a:srgbClr val="000000"/>
              </a:solidFill>
              <a:latin typeface="Arial" charset="0"/>
              <a:ea typeface="ＭＳ Ｐゴシック" charset="-128"/>
              <a:cs typeface="ＭＳ Ｐゴシック" charset="-128"/>
            </a:endParaRPr>
          </a:p>
        </p:txBody>
      </p:sp>
      <p:cxnSp>
        <p:nvCxnSpPr>
          <p:cNvPr id="141" name="Straight Arrow Connector 140"/>
          <p:cNvCxnSpPr/>
          <p:nvPr/>
        </p:nvCxnSpPr>
        <p:spPr bwMode="auto">
          <a:xfrm>
            <a:off x="5943600" y="4191000"/>
            <a:ext cx="381000" cy="0"/>
          </a:xfrm>
          <a:prstGeom prst="straightConnector1">
            <a:avLst/>
          </a:prstGeom>
          <a:noFill/>
          <a:ln w="28575" cap="flat" cmpd="sng" algn="ctr">
            <a:solidFill>
              <a:srgbClr val="0000FF"/>
            </a:solidFill>
            <a:prstDash val="solid"/>
            <a:round/>
            <a:headEnd type="none" w="med" len="med"/>
            <a:tailEnd type="arrow"/>
          </a:ln>
          <a:effectLst/>
        </p:spPr>
      </p:cxnSp>
      <p:cxnSp>
        <p:nvCxnSpPr>
          <p:cNvPr id="143" name="Straight Arrow Connector 142"/>
          <p:cNvCxnSpPr/>
          <p:nvPr/>
        </p:nvCxnSpPr>
        <p:spPr bwMode="auto">
          <a:xfrm flipH="1">
            <a:off x="7543800" y="5943600"/>
            <a:ext cx="381000" cy="0"/>
          </a:xfrm>
          <a:prstGeom prst="straightConnector1">
            <a:avLst/>
          </a:prstGeom>
          <a:noFill/>
          <a:ln w="28575" cap="flat" cmpd="sng" algn="ctr">
            <a:solidFill>
              <a:srgbClr val="0000FF"/>
            </a:solidFill>
            <a:prstDash val="solid"/>
            <a:round/>
            <a:headEnd type="none" w="med" len="med"/>
            <a:tailEnd type="arrow"/>
          </a:ln>
          <a:effectLst/>
        </p:spPr>
      </p:cxnSp>
      <p:cxnSp>
        <p:nvCxnSpPr>
          <p:cNvPr id="146" name="Straight Arrow Connector 145"/>
          <p:cNvCxnSpPr/>
          <p:nvPr/>
        </p:nvCxnSpPr>
        <p:spPr bwMode="auto">
          <a:xfrm flipV="1">
            <a:off x="1193130" y="3769540"/>
            <a:ext cx="0" cy="211888"/>
          </a:xfrm>
          <a:prstGeom prst="straightConnector1">
            <a:avLst/>
          </a:prstGeom>
          <a:noFill/>
          <a:ln w="28575" cap="flat" cmpd="sng" algn="ctr">
            <a:solidFill>
              <a:srgbClr val="0000FF"/>
            </a:solidFill>
            <a:prstDash val="solid"/>
            <a:round/>
            <a:headEnd type="none" w="med" len="med"/>
            <a:tailEnd type="arrow"/>
          </a:ln>
          <a:effectLst/>
        </p:spPr>
      </p:cxnSp>
      <p:cxnSp>
        <p:nvCxnSpPr>
          <p:cNvPr id="149" name="Straight Arrow Connector 148"/>
          <p:cNvCxnSpPr/>
          <p:nvPr/>
        </p:nvCxnSpPr>
        <p:spPr bwMode="auto">
          <a:xfrm>
            <a:off x="1185780" y="6132736"/>
            <a:ext cx="0" cy="228600"/>
          </a:xfrm>
          <a:prstGeom prst="straightConnector1">
            <a:avLst/>
          </a:prstGeom>
          <a:noFill/>
          <a:ln w="28575" cap="flat" cmpd="sng" algn="ctr">
            <a:solidFill>
              <a:srgbClr val="0000FF"/>
            </a:solidFill>
            <a:prstDash val="solid"/>
            <a:round/>
            <a:headEnd type="none" w="med" len="med"/>
            <a:tailEnd type="arrow"/>
          </a:ln>
          <a:effectLst/>
        </p:spPr>
      </p:cxnSp>
      <p:sp>
        <p:nvSpPr>
          <p:cNvPr id="152" name="TextBox 151"/>
          <p:cNvSpPr txBox="1"/>
          <p:nvPr/>
        </p:nvSpPr>
        <p:spPr>
          <a:xfrm>
            <a:off x="533400" y="3593068"/>
            <a:ext cx="990600" cy="461665"/>
          </a:xfrm>
          <a:prstGeom prst="rect">
            <a:avLst/>
          </a:prstGeom>
          <a:noFill/>
        </p:spPr>
        <p:txBody>
          <a:bodyPr wrap="square" rtlCol="0">
            <a:spAutoFit/>
          </a:bodyPr>
          <a:lstStyle/>
          <a:p>
            <a:r>
              <a:rPr lang="en-US" sz="1200" dirty="0" smtClean="0">
                <a:solidFill>
                  <a:srgbClr val="000000"/>
                </a:solidFill>
              </a:rPr>
              <a:t>Applied</a:t>
            </a:r>
            <a:r>
              <a:rPr lang="zh-CN" altLang="en-US" sz="1200" dirty="0" smtClean="0">
                <a:solidFill>
                  <a:srgbClr val="000000"/>
                </a:solidFill>
              </a:rPr>
              <a:t> </a:t>
            </a:r>
            <a:r>
              <a:rPr lang="en-US" altLang="zh-CN" sz="1200" dirty="0" smtClean="0">
                <a:solidFill>
                  <a:srgbClr val="000000"/>
                </a:solidFill>
              </a:rPr>
              <a:t>Stress</a:t>
            </a:r>
            <a:endParaRPr lang="en-US" sz="1200" dirty="0">
              <a:solidFill>
                <a:srgbClr val="000000"/>
              </a:solidFill>
            </a:endParaRPr>
          </a:p>
        </p:txBody>
      </p:sp>
      <p:sp>
        <p:nvSpPr>
          <p:cNvPr id="110" name="Content Placeholder 2"/>
          <p:cNvSpPr txBox="1">
            <a:spLocks/>
          </p:cNvSpPr>
          <p:nvPr/>
        </p:nvSpPr>
        <p:spPr bwMode="auto">
          <a:xfrm>
            <a:off x="76200" y="287337"/>
            <a:ext cx="7620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2200" b="1" i="1" dirty="0" smtClean="0">
                <a:cs typeface="Arial" charset="0"/>
              </a:rPr>
              <a:t>X-ray characterization of irradiated cladding specimens</a:t>
            </a:r>
          </a:p>
          <a:p>
            <a:pPr>
              <a:spcBef>
                <a:spcPct val="20000"/>
              </a:spcBef>
              <a:buFont typeface="Arial" charset="0"/>
              <a:buNone/>
            </a:pPr>
            <a:r>
              <a:rPr lang="en-US" sz="2200" b="1" i="1" dirty="0" smtClean="0">
                <a:cs typeface="Arial" charset="0"/>
              </a:rPr>
              <a:t>Example: irradiation induced hardening</a:t>
            </a:r>
            <a:endParaRPr lang="en-US" sz="2200" b="1" i="1" dirty="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a:themeElements>
    <a:clrScheme name="ANL_2009">
      <a:dk1>
        <a:srgbClr val="7F7F7F"/>
      </a:dk1>
      <a:lt1>
        <a:sysClr val="window" lastClr="FFFFFF"/>
      </a:lt1>
      <a:dk2>
        <a:srgbClr val="1F497D"/>
      </a:dk2>
      <a:lt2>
        <a:srgbClr val="EEECE1"/>
      </a:lt2>
      <a:accent1>
        <a:srgbClr val="5C0426"/>
      </a:accent1>
      <a:accent2>
        <a:srgbClr val="9D7D9E"/>
      </a:accent2>
      <a:accent3>
        <a:srgbClr val="BF5C28"/>
      </a:accent3>
      <a:accent4>
        <a:srgbClr val="3D203B"/>
      </a:accent4>
      <a:accent5>
        <a:srgbClr val="666B66"/>
      </a:accent5>
      <a:accent6>
        <a:srgbClr val="D6AC29"/>
      </a:accent6>
      <a:hlink>
        <a:srgbClr val="253D51"/>
      </a:hlink>
      <a:folHlink>
        <a:srgbClr val="1B154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1053</Words>
  <Application>Microsoft Office PowerPoint</Application>
  <PresentationFormat>On-screen Show (4:3)</PresentationFormat>
  <Paragraphs>97</Paragraphs>
  <Slides>4</Slides>
  <Notes>3</Notes>
  <HiddenSlides>0</HiddenSlides>
  <MMClips>1</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blue</vt:lpstr>
      <vt:lpstr>Extreme Materials (XMAT)   In Situ Studies of Materials in their working environments:  1) Ion – neutron equivalence (with theory)   * High peak damage and damage rates   * Rapid turnaround  2) Fission Fragment Damage for Fuels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Yun, Di</dc:creator>
  <cp:lastModifiedBy>Jerry</cp:lastModifiedBy>
  <cp:revision>20</cp:revision>
  <dcterms:created xsi:type="dcterms:W3CDTF">2006-08-16T00:00:00Z</dcterms:created>
  <dcterms:modified xsi:type="dcterms:W3CDTF">2014-05-16T12:50:16Z</dcterms:modified>
</cp:coreProperties>
</file>