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69" r:id="rId2"/>
    <p:sldId id="270" r:id="rId3"/>
    <p:sldId id="262" r:id="rId4"/>
    <p:sldId id="313" r:id="rId5"/>
    <p:sldId id="272" r:id="rId6"/>
    <p:sldId id="278" r:id="rId7"/>
    <p:sldId id="312" r:id="rId8"/>
    <p:sldId id="299" r:id="rId9"/>
    <p:sldId id="274" r:id="rId10"/>
    <p:sldId id="263" r:id="rId11"/>
    <p:sldId id="279" r:id="rId12"/>
    <p:sldId id="281" r:id="rId13"/>
    <p:sldId id="275" r:id="rId14"/>
    <p:sldId id="280" r:id="rId15"/>
    <p:sldId id="271" r:id="rId16"/>
    <p:sldId id="283" r:id="rId17"/>
    <p:sldId id="284" r:id="rId18"/>
    <p:sldId id="285" r:id="rId19"/>
    <p:sldId id="286" r:id="rId20"/>
    <p:sldId id="287" r:id="rId21"/>
    <p:sldId id="288" r:id="rId22"/>
    <p:sldId id="289" r:id="rId23"/>
    <p:sldId id="290" r:id="rId24"/>
    <p:sldId id="300" r:id="rId25"/>
    <p:sldId id="302" r:id="rId26"/>
    <p:sldId id="303" r:id="rId27"/>
    <p:sldId id="304" r:id="rId28"/>
    <p:sldId id="305" r:id="rId29"/>
    <p:sldId id="306" r:id="rId30"/>
    <p:sldId id="307" r:id="rId31"/>
    <p:sldId id="308" r:id="rId32"/>
    <p:sldId id="282" r:id="rId33"/>
    <p:sldId id="268" r:id="rId34"/>
    <p:sldId id="265" r:id="rId35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CCECFF"/>
    <a:srgbClr val="4B5C29"/>
    <a:srgbClr val="7F7F7F"/>
    <a:srgbClr val="5F5F5F"/>
    <a:srgbClr val="1F49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35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5" Type="http://schemas.openxmlformats.org/officeDocument/2006/relationships/image" Target="../media/image29.png"/><Relationship Id="rId4" Type="http://schemas.openxmlformats.org/officeDocument/2006/relationships/image" Target="../media/image2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Relationship Id="rId6" Type="http://schemas.openxmlformats.org/officeDocument/2006/relationships/image" Target="../media/image47.wmf"/><Relationship Id="rId5" Type="http://schemas.openxmlformats.org/officeDocument/2006/relationships/image" Target="../media/image46.wmf"/><Relationship Id="rId4" Type="http://schemas.openxmlformats.org/officeDocument/2006/relationships/image" Target="../media/image45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image" Target="../media/image27.wmf"/><Relationship Id="rId1" Type="http://schemas.openxmlformats.org/officeDocument/2006/relationships/image" Target="../media/image25.wmf"/><Relationship Id="rId6" Type="http://schemas.openxmlformats.org/officeDocument/2006/relationships/image" Target="../media/image54.wmf"/><Relationship Id="rId5" Type="http://schemas.openxmlformats.org/officeDocument/2006/relationships/image" Target="../media/image53.wmf"/><Relationship Id="rId4" Type="http://schemas.openxmlformats.org/officeDocument/2006/relationships/image" Target="../media/image28.wmf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7" name="Picture 5" descr="slide footer_blue_646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43988"/>
            <a:ext cx="9753600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7" descr="slide header_646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38400" y="0"/>
            <a:ext cx="9753600" cy="16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 alt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160338"/>
            <a:ext cx="3170238" cy="31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3DAABD46-F44C-4D30-8D36-A2EE450A0662}" type="datetime1">
              <a:rPr lang="en-US" altLang="en-US"/>
              <a:pPr/>
              <a:t>5/15/2014</a:t>
            </a:fld>
            <a:endParaRPr lang="en-US" alt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812800" y="9040813"/>
            <a:ext cx="5121275" cy="239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r>
              <a:rPr lang="en-US" altLang="en-US"/>
              <a:t>Go to "View | Header and Footer" to add your organization, sponsor, meeting name here; then, click "Apply to All"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176963" y="9120188"/>
            <a:ext cx="113665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99774D83-8409-469E-889B-04DBED9AEB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20414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pitchFamily="34" charset="0"/>
              </a:defRPr>
            </a:lvl1pPr>
          </a:lstStyle>
          <a:p>
            <a:fld id="{B18155F8-EE2F-4F44-A801-864FCB2327FA}" type="datetime1">
              <a:rPr lang="en-US" altLang="en-US"/>
              <a:pPr/>
              <a:t>5/15/2014</a:t>
            </a:fld>
            <a:endParaRPr lang="en-US" alt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pitchFamily="34" charset="0"/>
              </a:defRPr>
            </a:lvl1pPr>
          </a:lstStyle>
          <a:p>
            <a:r>
              <a:rPr lang="en-US" altLang="en-US"/>
              <a:t>Go to "View | Header and Footer" to add your organization, sponsor, meeting name here; then, click "Apply to All"</a:t>
            </a:r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pitchFamily="34" charset="0"/>
              </a:defRPr>
            </a:lvl1pPr>
          </a:lstStyle>
          <a:p>
            <a:fld id="{53DCA668-4264-4CF0-962E-B750542EF6C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7093643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Go to "View | Header and Footer" to add your organization, sponsor, meeting name here; then, click "Apply to All"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F0C05D-1AA5-4061-804F-E8F5646763B1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265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5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Go to "View | Header and Footer" to add your organization, sponsor, meeting name here; then, click "Apply to All"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0C785B-8FA4-42ED-BF0B-9E1B304A8A16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250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0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85302" indent="-302039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08157" indent="-241632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91420" indent="-241632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4684" indent="-241632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57947" indent="-2416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141210" indent="-2416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624473" indent="-2416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107736" indent="-2416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F212BE9F-6A56-42B0-829E-5F874F44EC17}" type="slidenum">
              <a:rPr lang="en-US">
                <a:solidFill>
                  <a:prstClr val="black"/>
                </a:solidFill>
              </a:rPr>
              <a:pPr eaLnBrk="1" hangingPunct="1"/>
              <a:t>11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Go to "View | Header and Footer" to add your organization, sponsor, meeting name here; then, click "Apply to All"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4ACB60-0941-4168-8818-155C139223FA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24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ln/>
        </p:spPr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60888"/>
            <a:ext cx="5362575" cy="4321175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Go to "View | Header and Footer" to add your organization, sponsor, meeting name here; then, click "Apply to All"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BC6310-9127-4076-9700-C9B34DA03266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Go to "View | Header and Footer" to add your organization, sponsor, meeting name here; then, click "Apply to All"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10B316-2D6D-46E0-8F5B-4E16EF3C3531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Go to "View | Header and Footer" to add your organization, sponsor, meeting name here; then, click "Apply to All"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EE71BD-5A90-4931-92A7-9C9DFB52438A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269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ln/>
        </p:spPr>
      </p:sp>
      <p:sp>
        <p:nvSpPr>
          <p:cNvPr id="269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60888"/>
            <a:ext cx="5362575" cy="4321175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50EB0C-7E7D-4170-9E7A-5F0DD7A676AE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4237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50EB0C-7E7D-4170-9E7A-5F0DD7A676AE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50EB0C-7E7D-4170-9E7A-5F0DD7A676AE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6301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50EB0C-7E7D-4170-9E7A-5F0DD7A676AE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5841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Go to "View | Header and Footer" to add your organization, sponsor, meeting name here; then, click "Apply to All"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BB342A-FA33-43D5-988E-14B3F89A636C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267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7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50EB0C-7E7D-4170-9E7A-5F0DD7A676AE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6992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50EB0C-7E7D-4170-9E7A-5F0DD7A676AE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74422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50EB0C-7E7D-4170-9E7A-5F0DD7A676AE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956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50EB0C-7E7D-4170-9E7A-5F0DD7A676AE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83275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50EB0C-7E7D-4170-9E7A-5F0DD7A676AE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4900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50EB0C-7E7D-4170-9E7A-5F0DD7A676AE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23521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6C4076-6421-4802-819D-BE8307A9C482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89082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6C4076-6421-4802-819D-BE8307A9C482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03971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6C4076-6421-4802-819D-BE8307A9C482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85742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smtClean="0">
              <a:latin typeface="Arial" pitchFamily="34" charset="0"/>
            </a:endParaRPr>
          </a:p>
        </p:txBody>
      </p:sp>
      <p:sp>
        <p:nvSpPr>
          <p:cNvPr id="83972" name="Footer Placeholder 3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99057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61225" indent="-292779" defTabSz="99057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71117" indent="-234224" defTabSz="99057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39563" indent="-234224" defTabSz="99057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108010" indent="-234224" defTabSz="99057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76456" indent="-234224" defTabSz="99057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44903" indent="-234224" defTabSz="99057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513349" indent="-234224" defTabSz="99057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81797" indent="-234224" defTabSz="99057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mtClean="0">
                <a:latin typeface="Arial" pitchFamily="34" charset="0"/>
              </a:rPr>
              <a:t>Go to "View | Header and Footer" to add your organization, sponsor, meeting name here; then, click "Apply to All"</a:t>
            </a:r>
          </a:p>
        </p:txBody>
      </p:sp>
      <p:sp>
        <p:nvSpPr>
          <p:cNvPr id="83973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57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61225" indent="-292779" defTabSz="99057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71117" indent="-234224" defTabSz="99057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39563" indent="-234224" defTabSz="99057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108010" indent="-234224" defTabSz="99057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76456" indent="-234224" defTabSz="99057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44903" indent="-234224" defTabSz="99057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513349" indent="-234224" defTabSz="99057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81797" indent="-234224" defTabSz="99057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fld id="{EB319B24-DC3E-410A-ADF5-AC430FA61960}" type="slidenum">
              <a:rPr lang="en-US" smtClean="0">
                <a:latin typeface="Arial" pitchFamily="34" charset="0"/>
              </a:rPr>
              <a:pPr eaLnBrk="1" hangingPunct="1"/>
              <a:t>29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Go to "View | Header and Footer" to add your organization, sponsor, meeting name here; then, click "Apply to All"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1525AF-A0F0-4329-BFCA-215452686943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248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ln/>
        </p:spPr>
      </p:sp>
      <p:sp>
        <p:nvSpPr>
          <p:cNvPr id="248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60888"/>
            <a:ext cx="5362575" cy="4321175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6C4076-6421-4802-819D-BE8307A9C482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96642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6C4076-6421-4802-819D-BE8307A9C482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87657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50EB0C-7E7D-4170-9E7A-5F0DD7A676AE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19084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Go to "View | Header and Footer" to add your organization, sponsor, meeting name here; then, click "Apply to All"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97825E-3630-47C3-A22D-5CFB434C3394}" type="slidenum">
              <a:rPr lang="en-US" altLang="en-US"/>
              <a:pPr/>
              <a:t>33</a:t>
            </a:fld>
            <a:endParaRPr lang="en-US" altLang="en-US"/>
          </a:p>
        </p:txBody>
      </p:sp>
      <p:sp>
        <p:nvSpPr>
          <p:cNvPr id="263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ln/>
        </p:spPr>
      </p:sp>
      <p:sp>
        <p:nvSpPr>
          <p:cNvPr id="263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60888"/>
            <a:ext cx="5362575" cy="4321175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Go to "View | Header and Footer" to add your organization, sponsor, meeting name here; then, click "Apply to All"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98C4D4-EE64-4112-84D4-82DE2691A8FE}" type="slidenum">
              <a:rPr lang="en-US" altLang="en-US"/>
              <a:pPr/>
              <a:t>34</a:t>
            </a:fld>
            <a:endParaRPr lang="en-US" altLang="en-US"/>
          </a:p>
        </p:txBody>
      </p:sp>
      <p:sp>
        <p:nvSpPr>
          <p:cNvPr id="257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ln/>
        </p:spPr>
      </p:sp>
      <p:sp>
        <p:nvSpPr>
          <p:cNvPr id="257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21175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Go to "View | Header and Footer" to add your organization, sponsor, meeting name here; then, click "Apply to All"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BC6310-9127-4076-9700-C9B34DA03266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Go to "View | Header and Footer" to add your organization, sponsor, meeting name here; then, click "Apply to All"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DBFF5A-C042-4636-8ADF-2754AA0ACB7E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271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3900"/>
            <a:ext cx="4799013" cy="3598863"/>
          </a:xfrm>
          <a:ln/>
        </p:spPr>
      </p:sp>
      <p:sp>
        <p:nvSpPr>
          <p:cNvPr id="271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7900" y="4560888"/>
            <a:ext cx="5359400" cy="4316412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Go to "View | Header and Footer" to add your organization, sponsor, meeting name here; then, click "Apply to All"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67E35A-E3C7-4A36-AFF6-CA0C50F70CDC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50EB0C-7E7D-4170-9E7A-5F0DD7A676AE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9158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50EB0C-7E7D-4170-9E7A-5F0DD7A676AE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4380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altLang="en-US"/>
              <a:t>Go to "View | Header and Footer" to add your organization, sponsor, meeting name here; then, click "Apply to All"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F04F96-C8D7-42D6-AFB7-6823F97BF195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275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0600" cy="3600450"/>
          </a:xfrm>
          <a:ln/>
        </p:spPr>
      </p:sp>
      <p:sp>
        <p:nvSpPr>
          <p:cNvPr id="275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60888"/>
            <a:ext cx="5362575" cy="4321175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85838" y="1671638"/>
            <a:ext cx="7696200" cy="1069975"/>
          </a:xfrm>
        </p:spPr>
        <p:txBody>
          <a:bodyPr/>
          <a:lstStyle>
            <a:lvl1pPr>
              <a:defRPr sz="30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85838" y="3125788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pic>
        <p:nvPicPr>
          <p:cNvPr id="3079" name="Picture 7" descr="title header_Blue_64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7" descr="doe_black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4963" y="6456363"/>
            <a:ext cx="960437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75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8" descr="title footer_Blue_646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94500"/>
            <a:ext cx="9144000" cy="6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812A07C-CE35-40A5-920F-957C21D0A8D3}" type="datetime1">
              <a:rPr lang="en-US" altLang="en-US"/>
              <a:pPr/>
              <a:t>5/15/2014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89DEF0-A22F-4869-88D9-C8A4418DD82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8549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31431C-650D-4477-9EF0-23DC4BE6B08D}" type="datetime1">
              <a:rPr lang="en-US" altLang="en-US"/>
              <a:pPr/>
              <a:t>5/15/2014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7D9AAD-3FB5-4133-8CD5-27B25094D53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2208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9D0DAA-DAFC-4735-894B-D24CCF3E3E1E}" type="datetime1">
              <a:rPr lang="en-US" altLang="en-US"/>
              <a:pPr/>
              <a:t>5/15/2014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CDD0F1-0C17-4263-B9E2-08F1D8AE970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676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A5B75D3-6D4D-4069-83CE-8628B1773636}" type="datetime1">
              <a:rPr lang="en-US" altLang="en-US"/>
              <a:pPr/>
              <a:t>5/15/2014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037554-124C-4D80-9212-248708F931B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1264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C4CC050-C2D6-4337-8B98-FB9DDFBBAFD3}" type="datetime1">
              <a:rPr lang="en-US" altLang="en-US"/>
              <a:pPr/>
              <a:t>5/15/2014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5BD1FF-93AF-4AE7-B721-C1AB6744B9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504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6411562-5F2B-4277-AB73-4418DE523270}" type="datetime1">
              <a:rPr lang="en-US" altLang="en-US"/>
              <a:pPr/>
              <a:t>5/15/2014</a:t>
            </a:fld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B3DB62-EFFB-4E53-A742-FF40A25FB5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7347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6868B67-578E-4113-A0D0-57F866BAE7FF}" type="datetime1">
              <a:rPr lang="en-US" altLang="en-US"/>
              <a:pPr/>
              <a:t>5/15/2014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8B13DA-6B35-4706-B0A8-A0189F773F0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712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EC4207B-8597-4069-B1D4-751F6D36090F}" type="datetime1">
              <a:rPr lang="en-US" altLang="en-US"/>
              <a:pPr/>
              <a:t>5/15/2014</a:t>
            </a:fld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94F9BD-3110-4C3B-B00D-B54C787CA3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981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4297F92-647A-4BD9-AC81-87B201E18834}" type="datetime1">
              <a:rPr lang="en-US" altLang="en-US"/>
              <a:pPr/>
              <a:t>5/15/2014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42C6BF-403B-408F-A5BC-51C40C4172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6804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EA7698C-5804-4583-A545-4602EAAE48B3}" type="datetime1">
              <a:rPr lang="en-US" altLang="en-US"/>
              <a:pPr/>
              <a:t>5/15/2014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F73258-5A51-4F74-8880-F1F84464D2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1873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5" descr="slide footer_blue_646.jp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4600"/>
            <a:ext cx="914400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10400" y="6572250"/>
            <a:ext cx="137160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fld id="{77567F8F-7DD9-4BCE-84A3-F90D580170B9}" type="datetime1">
              <a:rPr lang="en-US" altLang="en-US"/>
              <a:pPr/>
              <a:t>5/15/2014</a:t>
            </a:fld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57225" y="6307138"/>
            <a:ext cx="5942013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/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489700"/>
            <a:ext cx="38417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/>
            </a:lvl1pPr>
          </a:lstStyle>
          <a:p>
            <a:fld id="{4A3D8602-6683-45D5-8040-F3F276D0D1FF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31" name="Picture 7" descr="slide header_646.jp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1F497D"/>
        </a:buClr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1F497D"/>
        </a:buClr>
        <a:buChar char="–"/>
        <a:defRPr sz="16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1F497D"/>
        </a:buClr>
        <a:buChar char="•"/>
        <a:defRPr sz="1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1F497D"/>
        </a:buClr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1F497D"/>
        </a:buClr>
        <a:buFont typeface="Arial" pitchFamily="34" charset="0"/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1F497D"/>
        </a:buClr>
        <a:buFont typeface="Arial" pitchFamily="34" charset="0"/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1F497D"/>
        </a:buClr>
        <a:buFont typeface="Arial" pitchFamily="34" charset="0"/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1F497D"/>
        </a:buClr>
        <a:buFont typeface="Arial" pitchFamily="34" charset="0"/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1F497D"/>
        </a:buClr>
        <a:buFont typeface="Arial" pitchFamily="34" charset="0"/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oleObject" Target="../embeddings/oleObject6.bin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26.wmf"/><Relationship Id="rId12" Type="http://schemas.openxmlformats.org/officeDocument/2006/relationships/image" Target="../media/image2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oleObject" Target="../embeddings/oleObject5.bin"/><Relationship Id="rId5" Type="http://schemas.openxmlformats.org/officeDocument/2006/relationships/image" Target="../media/image25.wmf"/><Relationship Id="rId10" Type="http://schemas.openxmlformats.org/officeDocument/2006/relationships/image" Target="../media/image27.wmf"/><Relationship Id="rId4" Type="http://schemas.openxmlformats.org/officeDocument/2006/relationships/oleObject" Target="../embeddings/oleObject2.bin"/><Relationship Id="rId9" Type="http://schemas.openxmlformats.org/officeDocument/2006/relationships/oleObject" Target="../embeddings/oleObject4.bin"/><Relationship Id="rId1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6.jpeg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3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39.png"/><Relationship Id="rId4" Type="http://schemas.openxmlformats.org/officeDocument/2006/relationships/image" Target="../media/image38.png"/><Relationship Id="rId9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13" Type="http://schemas.openxmlformats.org/officeDocument/2006/relationships/image" Target="../media/image45.wmf"/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41.png"/><Relationship Id="rId12" Type="http://schemas.openxmlformats.org/officeDocument/2006/relationships/oleObject" Target="../embeddings/oleObject11.bin"/><Relationship Id="rId17" Type="http://schemas.openxmlformats.org/officeDocument/2006/relationships/image" Target="../media/image47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3.bin"/><Relationship Id="rId1" Type="http://schemas.openxmlformats.org/officeDocument/2006/relationships/vmlDrawing" Target="../drawings/vmlDrawing4.vml"/><Relationship Id="rId6" Type="http://schemas.openxmlformats.org/officeDocument/2006/relationships/image" Target="../media/image40.png"/><Relationship Id="rId11" Type="http://schemas.openxmlformats.org/officeDocument/2006/relationships/image" Target="../media/image44.wmf"/><Relationship Id="rId5" Type="http://schemas.openxmlformats.org/officeDocument/2006/relationships/image" Target="../media/image42.wmf"/><Relationship Id="rId15" Type="http://schemas.openxmlformats.org/officeDocument/2006/relationships/image" Target="../media/image46.wmf"/><Relationship Id="rId10" Type="http://schemas.openxmlformats.org/officeDocument/2006/relationships/oleObject" Target="../embeddings/oleObject10.bin"/><Relationship Id="rId4" Type="http://schemas.openxmlformats.org/officeDocument/2006/relationships/oleObject" Target="../embeddings/oleObject8.bin"/><Relationship Id="rId9" Type="http://schemas.openxmlformats.org/officeDocument/2006/relationships/image" Target="../media/image43.wmf"/><Relationship Id="rId14" Type="http://schemas.openxmlformats.org/officeDocument/2006/relationships/oleObject" Target="../embeddings/oleObject12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3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32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13" Type="http://schemas.openxmlformats.org/officeDocument/2006/relationships/oleObject" Target="../embeddings/oleObject18.bin"/><Relationship Id="rId3" Type="http://schemas.openxmlformats.org/officeDocument/2006/relationships/notesSlide" Target="../notesSlides/notesSlide33.xml"/><Relationship Id="rId7" Type="http://schemas.openxmlformats.org/officeDocument/2006/relationships/oleObject" Target="../embeddings/oleObject15.bin"/><Relationship Id="rId12" Type="http://schemas.openxmlformats.org/officeDocument/2006/relationships/image" Target="../media/image28.wmf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54.w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25.wmf"/><Relationship Id="rId11" Type="http://schemas.openxmlformats.org/officeDocument/2006/relationships/oleObject" Target="../embeddings/oleObject17.bin"/><Relationship Id="rId5" Type="http://schemas.openxmlformats.org/officeDocument/2006/relationships/oleObject" Target="../embeddings/oleObject14.bin"/><Relationship Id="rId15" Type="http://schemas.openxmlformats.org/officeDocument/2006/relationships/oleObject" Target="../embeddings/oleObject19.bin"/><Relationship Id="rId10" Type="http://schemas.openxmlformats.org/officeDocument/2006/relationships/image" Target="../media/image52.wmf"/><Relationship Id="rId4" Type="http://schemas.openxmlformats.org/officeDocument/2006/relationships/image" Target="../media/image55.png"/><Relationship Id="rId9" Type="http://schemas.openxmlformats.org/officeDocument/2006/relationships/oleObject" Target="../embeddings/oleObject16.bin"/><Relationship Id="rId14" Type="http://schemas.openxmlformats.org/officeDocument/2006/relationships/image" Target="../media/image53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3.png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/>
              <a:t>Laser </a:t>
            </a:r>
            <a:r>
              <a:rPr lang="en-US" altLang="en-US" dirty="0" smtClean="0"/>
              <a:t>Lab(s)</a:t>
            </a:r>
            <a:endParaRPr lang="en-US" altLang="en-US" dirty="0"/>
          </a:p>
        </p:txBody>
      </p:sp>
      <p:sp>
        <p:nvSpPr>
          <p:cNvPr id="26419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/>
              <a:t>Peter Mueller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C6192-8E80-4053-8766-2873F92D9853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249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Some concluding thoughts</a:t>
            </a:r>
          </a:p>
        </p:txBody>
      </p:sp>
      <p:sp>
        <p:nvSpPr>
          <p:cNvPr id="249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838200"/>
            <a:ext cx="8229600" cy="5334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 smtClean="0"/>
              <a:t>New opportunities with ATLAS Upgrade </a:t>
            </a:r>
            <a:r>
              <a:rPr lang="en-US" altLang="en-US" dirty="0" smtClean="0"/>
              <a:t>(AGFA</a:t>
            </a:r>
            <a:r>
              <a:rPr lang="en-US" altLang="en-US" dirty="0" smtClean="0"/>
              <a:t>, </a:t>
            </a:r>
            <a:r>
              <a:rPr lang="en-US" altLang="en-US" dirty="0" smtClean="0"/>
              <a:t>A=126, AIRIS)</a:t>
            </a:r>
            <a:endParaRPr lang="en-US" altLang="en-US" dirty="0" smtClean="0"/>
          </a:p>
          <a:p>
            <a:pPr lvl="1">
              <a:lnSpc>
                <a:spcPct val="90000"/>
              </a:lnSpc>
            </a:pPr>
            <a:r>
              <a:rPr lang="en-US" altLang="en-US" dirty="0" smtClean="0"/>
              <a:t>High intensity beams for in-flight production of light isotopes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/>
              <a:t>Atomic spectroscopy of Nobelium and beyond with AGFA</a:t>
            </a:r>
          </a:p>
          <a:p>
            <a:pPr>
              <a:lnSpc>
                <a:spcPct val="90000"/>
              </a:lnSpc>
            </a:pPr>
            <a:endParaRPr lang="en-US" altLang="en-US" dirty="0" smtClean="0"/>
          </a:p>
          <a:p>
            <a:pPr>
              <a:lnSpc>
                <a:spcPct val="90000"/>
              </a:lnSpc>
            </a:pPr>
            <a:r>
              <a:rPr lang="en-US" altLang="en-US" dirty="0" smtClean="0"/>
              <a:t>Limitations </a:t>
            </a:r>
            <a:r>
              <a:rPr lang="en-US" altLang="en-US" dirty="0" smtClean="0"/>
              <a:t>on CARIBU </a:t>
            </a:r>
            <a:r>
              <a:rPr lang="en-US" altLang="en-US" dirty="0"/>
              <a:t>isotopic yields for laser spectroscopy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Molecular </a:t>
            </a:r>
            <a:r>
              <a:rPr lang="en-US" altLang="en-US" dirty="0" smtClean="0"/>
              <a:t>fraction, Charge </a:t>
            </a:r>
            <a:r>
              <a:rPr lang="en-US" altLang="en-US" dirty="0"/>
              <a:t>state distribution (2+/1+)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Charge exchange in cooler/</a:t>
            </a:r>
            <a:r>
              <a:rPr lang="en-US" altLang="en-US" dirty="0" err="1"/>
              <a:t>buncher</a:t>
            </a:r>
            <a:r>
              <a:rPr lang="en-US" altLang="en-US" dirty="0"/>
              <a:t> or in-beam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Population of metastable atomic states</a:t>
            </a:r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/>
              <a:t>Limitations in number of elements that can be done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Not “universal technique”; each element </a:t>
            </a:r>
            <a:r>
              <a:rPr lang="en-US" altLang="en-US" dirty="0" smtClean="0"/>
              <a:t>different</a:t>
            </a:r>
            <a:endParaRPr lang="en-US" altLang="en-US" dirty="0"/>
          </a:p>
          <a:p>
            <a:pPr lvl="1"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/>
              <a:t>Tight space limitations in CARIBU LE-beam area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Need to wait until CPT moves </a:t>
            </a:r>
            <a:r>
              <a:rPr lang="en-US" altLang="en-US" dirty="0" smtClean="0"/>
              <a:t>out</a:t>
            </a:r>
            <a:endParaRPr lang="en-US" altLang="en-US" dirty="0"/>
          </a:p>
          <a:p>
            <a:pPr lvl="1">
              <a:lnSpc>
                <a:spcPct val="90000"/>
              </a:lnSpc>
            </a:pPr>
            <a:r>
              <a:rPr lang="en-US" altLang="en-US" dirty="0" smtClean="0"/>
              <a:t>Benefits largely from extension </a:t>
            </a:r>
            <a:r>
              <a:rPr lang="en-US" altLang="en-US" dirty="0"/>
              <a:t>of LE beams into tandem hall</a:t>
            </a:r>
          </a:p>
          <a:p>
            <a:pPr lvl="1"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/>
              <a:t>Combination with decay spectroscopy ?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Laser excitation provides high selectivity, i.e.,  isobaric &amp; isomeric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Resonance ionization to produce pure beams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Laser polarization (in-matrix or in-beam)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7"/>
          <p:cNvPicPr>
            <a:picLocks noChangeAspect="1"/>
          </p:cNvPicPr>
          <p:nvPr/>
        </p:nvPicPr>
        <p:blipFill>
          <a:blip r:embed="rId3" cstate="print"/>
          <a:srcRect l="9003" r="2464"/>
          <a:stretch>
            <a:fillRect/>
          </a:stretch>
        </p:blipFill>
        <p:spPr bwMode="auto">
          <a:xfrm>
            <a:off x="4804290" y="1592025"/>
            <a:ext cx="1977510" cy="190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715963"/>
          </a:xfrm>
        </p:spPr>
        <p:txBody>
          <a:bodyPr/>
          <a:lstStyle/>
          <a:p>
            <a:pPr eaLnBrk="1" hangingPunct="1"/>
            <a:r>
              <a:rPr lang="en-US" dirty="0" smtClean="0"/>
              <a:t>CARIBU Laser Laboratory</a:t>
            </a:r>
          </a:p>
        </p:txBody>
      </p:sp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4851915" y="3964055"/>
            <a:ext cx="4063485" cy="2665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10000"/>
              </a:spcBef>
              <a:spcAft>
                <a:spcPct val="10000"/>
              </a:spcAft>
              <a:buFontTx/>
              <a:buChar char="•"/>
            </a:pPr>
            <a:r>
              <a:rPr lang="en-US" sz="1600" dirty="0">
                <a:solidFill>
                  <a:schemeClr val="bg2">
                    <a:lumMod val="10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 Ion optics elements </a:t>
            </a:r>
            <a:r>
              <a:rPr lang="en-US" sz="1600" dirty="0" smtClean="0">
                <a:solidFill>
                  <a:schemeClr val="bg2">
                    <a:lumMod val="10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assembly started</a:t>
            </a:r>
            <a:endParaRPr lang="en-US" sz="1600" dirty="0">
              <a:solidFill>
                <a:schemeClr val="bg2">
                  <a:lumMod val="10000"/>
                </a:schemeClr>
              </a:solidFill>
              <a:ea typeface="Arial Unicode MS" pitchFamily="34" charset="-128"/>
              <a:cs typeface="Arial Unicode MS" pitchFamily="34" charset="-128"/>
            </a:endParaRPr>
          </a:p>
          <a:p>
            <a:pPr eaLnBrk="0" hangingPunct="0">
              <a:spcBef>
                <a:spcPct val="10000"/>
              </a:spcBef>
              <a:spcAft>
                <a:spcPct val="10000"/>
              </a:spcAft>
              <a:buFontTx/>
              <a:buChar char="•"/>
            </a:pPr>
            <a:r>
              <a:rPr lang="en-US" sz="1600" dirty="0">
                <a:solidFill>
                  <a:schemeClr val="bg2">
                    <a:lumMod val="10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 Off-line tests with Ba</a:t>
            </a:r>
            <a:r>
              <a:rPr lang="en-US" sz="1600" baseline="30000" dirty="0">
                <a:solidFill>
                  <a:schemeClr val="bg2">
                    <a:lumMod val="10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+ 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starting in </a:t>
            </a:r>
            <a:r>
              <a:rPr lang="en-US" sz="1600" dirty="0" smtClean="0">
                <a:solidFill>
                  <a:schemeClr val="bg2">
                    <a:lumMod val="10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2015</a:t>
            </a:r>
            <a:endParaRPr lang="en-US" sz="1600" dirty="0">
              <a:solidFill>
                <a:schemeClr val="bg2">
                  <a:lumMod val="10000"/>
                </a:schemeClr>
              </a:solidFill>
              <a:ea typeface="Arial Unicode MS" pitchFamily="34" charset="-128"/>
              <a:cs typeface="Arial Unicode MS" pitchFamily="34" charset="-128"/>
            </a:endParaRPr>
          </a:p>
          <a:p>
            <a:pPr eaLnBrk="0" hangingPunct="0">
              <a:spcBef>
                <a:spcPct val="10000"/>
              </a:spcBef>
              <a:spcAft>
                <a:spcPct val="10000"/>
              </a:spcAft>
            </a:pPr>
            <a:endParaRPr lang="en-US" sz="1600" dirty="0">
              <a:solidFill>
                <a:schemeClr val="bg2">
                  <a:lumMod val="10000"/>
                </a:schemeClr>
              </a:solidFill>
              <a:ea typeface="Arial Unicode MS" pitchFamily="34" charset="-128"/>
              <a:cs typeface="Arial Unicode MS" pitchFamily="34" charset="-128"/>
            </a:endParaRPr>
          </a:p>
          <a:p>
            <a:pPr eaLnBrk="0" hangingPunct="0">
              <a:spcBef>
                <a:spcPct val="10000"/>
              </a:spcBef>
              <a:spcAft>
                <a:spcPct val="10000"/>
              </a:spcAft>
              <a:buFontTx/>
              <a:buChar char="•"/>
            </a:pPr>
            <a:endParaRPr lang="en-US" sz="1400" dirty="0">
              <a:solidFill>
                <a:schemeClr val="bg2">
                  <a:lumMod val="10000"/>
                </a:schemeClr>
              </a:solidFill>
              <a:ea typeface="Arial Unicode MS" pitchFamily="34" charset="-128"/>
              <a:cs typeface="Arial Unicode MS" pitchFamily="34" charset="-128"/>
            </a:endParaRPr>
          </a:p>
          <a:p>
            <a:pPr eaLnBrk="0" hangingPunct="0">
              <a:spcBef>
                <a:spcPct val="10000"/>
              </a:spcBef>
              <a:spcAft>
                <a:spcPct val="10000"/>
              </a:spcAft>
              <a:buFontTx/>
              <a:buChar char="•"/>
            </a:pPr>
            <a:r>
              <a:rPr lang="en-US" sz="1600" dirty="0">
                <a:solidFill>
                  <a:schemeClr val="bg2">
                    <a:lumMod val="10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 High sensitivity: few to single ion</a:t>
            </a:r>
          </a:p>
          <a:p>
            <a:pPr eaLnBrk="0" hangingPunct="0">
              <a:spcBef>
                <a:spcPct val="10000"/>
              </a:spcBef>
              <a:spcAft>
                <a:spcPct val="10000"/>
              </a:spcAft>
              <a:buFontTx/>
              <a:buChar char="•"/>
            </a:pPr>
            <a:r>
              <a:rPr lang="en-US" sz="1600" dirty="0">
                <a:solidFill>
                  <a:schemeClr val="bg2">
                    <a:lumMod val="10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 Open geometry, LN</a:t>
            </a:r>
            <a:r>
              <a:rPr lang="en-US" sz="1600" baseline="-25000" dirty="0">
                <a:solidFill>
                  <a:schemeClr val="bg2">
                    <a:lumMod val="10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 cooled linear Paul trap</a:t>
            </a:r>
          </a:p>
          <a:p>
            <a:pPr eaLnBrk="0" hangingPunct="0">
              <a:spcBef>
                <a:spcPct val="10000"/>
              </a:spcBef>
              <a:spcAft>
                <a:spcPct val="10000"/>
              </a:spcAft>
              <a:buFontTx/>
              <a:buChar char="•"/>
            </a:pPr>
            <a:r>
              <a:rPr lang="en-US" sz="1600" dirty="0">
                <a:solidFill>
                  <a:schemeClr val="bg2">
                    <a:lumMod val="10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 Buffer gas cooling</a:t>
            </a:r>
          </a:p>
          <a:p>
            <a:pPr eaLnBrk="0" hangingPunct="0">
              <a:spcBef>
                <a:spcPct val="10000"/>
              </a:spcBef>
              <a:spcAft>
                <a:spcPct val="10000"/>
              </a:spcAft>
            </a:pPr>
            <a:endParaRPr lang="en-US" sz="1600" dirty="0">
              <a:solidFill>
                <a:schemeClr val="bg2">
                  <a:lumMod val="10000"/>
                </a:schemeClr>
              </a:solidFill>
              <a:ea typeface="Arial Unicode MS" pitchFamily="34" charset="-128"/>
              <a:cs typeface="Arial Unicode MS" pitchFamily="34" charset="-128"/>
            </a:endParaRPr>
          </a:p>
          <a:p>
            <a:pPr eaLnBrk="0" hangingPunct="0">
              <a:spcBef>
                <a:spcPct val="10000"/>
              </a:spcBef>
              <a:spcAft>
                <a:spcPct val="10000"/>
              </a:spcAft>
            </a:pPr>
            <a:endParaRPr lang="en-US" sz="1600" dirty="0">
              <a:solidFill>
                <a:schemeClr val="bg2">
                  <a:lumMod val="10000"/>
                </a:schemeClr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6400800" y="455545"/>
            <a:ext cx="2246827" cy="1449455"/>
            <a:chOff x="2592" y="672"/>
            <a:chExt cx="3193" cy="1806"/>
          </a:xfrm>
        </p:grpSpPr>
        <p:pic>
          <p:nvPicPr>
            <p:cNvPr id="11" name="Picture 8" descr="Full_Assembly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92" y="672"/>
              <a:ext cx="3193" cy="18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Text Box 9"/>
            <p:cNvSpPr txBox="1">
              <a:spLocks noChangeArrowheads="1"/>
            </p:cNvSpPr>
            <p:nvPr/>
          </p:nvSpPr>
          <p:spPr bwMode="auto">
            <a:xfrm>
              <a:off x="2689" y="1179"/>
              <a:ext cx="794" cy="26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500" b="1">
                  <a:solidFill>
                    <a:schemeClr val="bg2"/>
                  </a:solidFill>
                </a:rPr>
                <a:t>Ion Trap</a:t>
              </a:r>
            </a:p>
          </p:txBody>
        </p:sp>
        <p:sp>
          <p:nvSpPr>
            <p:cNvPr id="13" name="Text Box 10"/>
            <p:cNvSpPr txBox="1">
              <a:spLocks noChangeArrowheads="1"/>
            </p:cNvSpPr>
            <p:nvPr/>
          </p:nvSpPr>
          <p:spPr bwMode="auto">
            <a:xfrm>
              <a:off x="4872" y="1948"/>
              <a:ext cx="913" cy="26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500" b="1">
                  <a:solidFill>
                    <a:schemeClr val="bg2"/>
                  </a:solidFill>
                </a:rPr>
                <a:t>Ion Source</a:t>
              </a:r>
            </a:p>
          </p:txBody>
        </p:sp>
        <p:sp>
          <p:nvSpPr>
            <p:cNvPr id="14" name="Line 11"/>
            <p:cNvSpPr>
              <a:spLocks noChangeShapeType="1"/>
            </p:cNvSpPr>
            <p:nvPr/>
          </p:nvSpPr>
          <p:spPr bwMode="auto">
            <a:xfrm flipV="1">
              <a:off x="2679" y="976"/>
              <a:ext cx="2256" cy="1203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 Box 12"/>
            <p:cNvSpPr txBox="1">
              <a:spLocks noChangeArrowheads="1"/>
            </p:cNvSpPr>
            <p:nvPr/>
          </p:nvSpPr>
          <p:spPr bwMode="auto">
            <a:xfrm>
              <a:off x="4020" y="1691"/>
              <a:ext cx="1045" cy="26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500" b="1">
                  <a:solidFill>
                    <a:schemeClr val="bg2"/>
                  </a:solidFill>
                </a:rPr>
                <a:t>90</a:t>
              </a:r>
              <a:r>
                <a:rPr lang="en-US" sz="500" b="1" baseline="30000">
                  <a:solidFill>
                    <a:schemeClr val="bg2"/>
                  </a:solidFill>
                </a:rPr>
                <a:t>o</a:t>
              </a:r>
              <a:r>
                <a:rPr lang="en-US" sz="500" b="1">
                  <a:solidFill>
                    <a:schemeClr val="bg2"/>
                  </a:solidFill>
                </a:rPr>
                <a:t> Deflector</a:t>
              </a:r>
            </a:p>
          </p:txBody>
        </p:sp>
        <p:sp>
          <p:nvSpPr>
            <p:cNvPr id="16" name="Text Box 13"/>
            <p:cNvSpPr txBox="1">
              <a:spLocks noChangeArrowheads="1"/>
            </p:cNvSpPr>
            <p:nvPr/>
          </p:nvSpPr>
          <p:spPr bwMode="auto">
            <a:xfrm>
              <a:off x="4715" y="735"/>
              <a:ext cx="960" cy="26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500" b="1">
                  <a:solidFill>
                    <a:schemeClr val="bg2"/>
                  </a:solidFill>
                </a:rPr>
                <a:t>Laser Beam</a:t>
              </a:r>
            </a:p>
          </p:txBody>
        </p:sp>
      </p:grpSp>
      <p:pic>
        <p:nvPicPr>
          <p:cNvPr id="19" name="Picture 8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70725" y="2089150"/>
            <a:ext cx="1539875" cy="140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Box 13"/>
          <p:cNvSpPr txBox="1">
            <a:spLocks noChangeArrowheads="1"/>
          </p:cNvSpPr>
          <p:nvPr/>
        </p:nvSpPr>
        <p:spPr bwMode="auto">
          <a:xfrm>
            <a:off x="5336102" y="3578225"/>
            <a:ext cx="30321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i="1"/>
              <a:t>90</a:t>
            </a:r>
            <a:r>
              <a:rPr lang="en-US" sz="1400" i="1">
                <a:sym typeface="Symbol" pitchFamily="18" charset="2"/>
              </a:rPr>
              <a:t></a:t>
            </a:r>
            <a:r>
              <a:rPr lang="en-US" sz="1400" i="1"/>
              <a:t> deflector                             Ion source</a:t>
            </a:r>
          </a:p>
        </p:txBody>
      </p:sp>
      <p:pic>
        <p:nvPicPr>
          <p:cNvPr id="7" name="Picture 3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01787" y="2079688"/>
            <a:ext cx="2665413" cy="1882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33600" y="681037"/>
            <a:ext cx="1955765" cy="145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4"/>
          <p:cNvPicPr>
            <a:picLocks noChangeAspect="1"/>
          </p:cNvPicPr>
          <p:nvPr/>
        </p:nvPicPr>
        <p:blipFill>
          <a:blip r:embed="rId8" cstate="print"/>
          <a:srcRect l="7645" r="6473"/>
          <a:stretch>
            <a:fillRect/>
          </a:stretch>
        </p:blipFill>
        <p:spPr bwMode="auto">
          <a:xfrm>
            <a:off x="304800" y="1219200"/>
            <a:ext cx="1541600" cy="1556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382587" y="5105400"/>
            <a:ext cx="4245429" cy="1528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188"/>
              </a:spcBef>
              <a:spcAft>
                <a:spcPts val="188"/>
              </a:spcAft>
              <a:buClr>
                <a:srgbClr val="5F5F5F"/>
              </a:buClr>
              <a:buFontTx/>
              <a:buChar char="•"/>
            </a:pPr>
            <a:r>
              <a:rPr lang="en-US" sz="1600" dirty="0">
                <a:solidFill>
                  <a:schemeClr val="bg2">
                    <a:lumMod val="10000"/>
                  </a:schemeClr>
                </a:solidFill>
              </a:rPr>
              <a:t> High spectroscopic resolution</a:t>
            </a:r>
          </a:p>
          <a:p>
            <a:pPr>
              <a:spcBef>
                <a:spcPts val="188"/>
              </a:spcBef>
              <a:spcAft>
                <a:spcPts val="188"/>
              </a:spcAft>
              <a:buClr>
                <a:srgbClr val="5F5F5F"/>
              </a:buClr>
              <a:buFontTx/>
              <a:buChar char="•"/>
            </a:pPr>
            <a:r>
              <a:rPr lang="en-US" sz="1600" dirty="0">
                <a:solidFill>
                  <a:schemeClr val="bg2">
                    <a:lumMod val="10000"/>
                  </a:schemeClr>
                </a:solidFill>
              </a:rPr>
              <a:t> High sensitivity through bunched beams</a:t>
            </a:r>
          </a:p>
          <a:p>
            <a:pPr>
              <a:spcBef>
                <a:spcPts val="188"/>
              </a:spcBef>
              <a:spcAft>
                <a:spcPts val="188"/>
              </a:spcAft>
              <a:buClr>
                <a:srgbClr val="5F5F5F"/>
              </a:buClr>
              <a:buFontTx/>
              <a:buChar char="•"/>
            </a:pPr>
            <a:r>
              <a:rPr lang="en-US" sz="1600" dirty="0" smtClean="0">
                <a:solidFill>
                  <a:schemeClr val="bg2">
                    <a:lumMod val="10000"/>
                  </a:schemeClr>
                </a:solidFill>
              </a:rPr>
              <a:t> Measure 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</a:rPr>
              <a:t>for the first time: </a:t>
            </a:r>
            <a:r>
              <a:rPr lang="en-US" sz="1600" dirty="0" err="1" smtClean="0">
                <a:solidFill>
                  <a:schemeClr val="bg2">
                    <a:lumMod val="10000"/>
                  </a:schemeClr>
                </a:solidFill>
              </a:rPr>
              <a:t>Pd</a:t>
            </a:r>
            <a:r>
              <a:rPr lang="en-US" sz="1600" dirty="0" smtClean="0">
                <a:solidFill>
                  <a:schemeClr val="bg2">
                    <a:lumMod val="10000"/>
                  </a:schemeClr>
                </a:solidFill>
              </a:rPr>
              <a:t>, Sb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</a:rPr>
              <a:t>, Rh, </a:t>
            </a:r>
            <a:r>
              <a:rPr lang="en-US" sz="1600" dirty="0" smtClean="0">
                <a:solidFill>
                  <a:schemeClr val="bg2">
                    <a:lumMod val="10000"/>
                  </a:schemeClr>
                </a:solidFill>
              </a:rPr>
              <a:t>Ru</a:t>
            </a:r>
          </a:p>
          <a:p>
            <a:pPr>
              <a:spcBef>
                <a:spcPts val="188"/>
              </a:spcBef>
              <a:spcAft>
                <a:spcPts val="188"/>
              </a:spcAft>
              <a:buClr>
                <a:srgbClr val="5F5F5F"/>
              </a:buClr>
              <a:buFontTx/>
              <a:buChar char="•"/>
            </a:pPr>
            <a:r>
              <a:rPr lang="en-US" sz="1600" dirty="0" smtClean="0">
                <a:solidFill>
                  <a:schemeClr val="bg2">
                    <a:lumMod val="10000"/>
                  </a:schemeClr>
                </a:solidFill>
              </a:rPr>
              <a:t> Extend isotopic chains: Y, </a:t>
            </a:r>
            <a:r>
              <a:rPr lang="en-US" sz="1600" dirty="0" err="1" smtClean="0">
                <a:solidFill>
                  <a:schemeClr val="bg2">
                    <a:lumMod val="10000"/>
                  </a:schemeClr>
                </a:solidFill>
              </a:rPr>
              <a:t>Zr</a:t>
            </a:r>
            <a:r>
              <a:rPr lang="en-US" sz="1600" dirty="0" smtClean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en-US" sz="1600" dirty="0" err="1" smtClean="0">
                <a:solidFill>
                  <a:schemeClr val="bg2">
                    <a:lumMod val="10000"/>
                  </a:schemeClr>
                </a:solidFill>
              </a:rPr>
              <a:t>Nb</a:t>
            </a:r>
            <a:r>
              <a:rPr lang="en-US" sz="1600" dirty="0" smtClean="0">
                <a:solidFill>
                  <a:schemeClr val="bg2">
                    <a:lumMod val="10000"/>
                  </a:schemeClr>
                </a:solidFill>
              </a:rPr>
              <a:t>, Mo</a:t>
            </a:r>
          </a:p>
          <a:p>
            <a:pPr>
              <a:spcBef>
                <a:spcPts val="188"/>
              </a:spcBef>
              <a:spcAft>
                <a:spcPts val="188"/>
              </a:spcAft>
              <a:buClr>
                <a:srgbClr val="5F5F5F"/>
              </a:buClr>
              <a:buFontTx/>
              <a:buChar char="•"/>
            </a:pPr>
            <a:endParaRPr lang="en-US" sz="16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1" name="Rectangle 12"/>
          <p:cNvSpPr>
            <a:spLocks noChangeArrowheads="1"/>
          </p:cNvSpPr>
          <p:nvPr/>
        </p:nvSpPr>
        <p:spPr bwMode="auto">
          <a:xfrm>
            <a:off x="382587" y="4067818"/>
            <a:ext cx="4245429" cy="882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188"/>
              </a:spcBef>
              <a:spcAft>
                <a:spcPts val="188"/>
              </a:spcAft>
              <a:buClr>
                <a:srgbClr val="5F5F5F"/>
              </a:buClr>
              <a:buFontTx/>
              <a:buChar char="•"/>
            </a:pPr>
            <a:r>
              <a:rPr lang="en-US" sz="1600" dirty="0">
                <a:solidFill>
                  <a:schemeClr val="bg2">
                    <a:lumMod val="10000"/>
                  </a:schemeClr>
                </a:solidFill>
              </a:rPr>
              <a:t> Ion beam line elements under </a:t>
            </a:r>
            <a:r>
              <a:rPr lang="en-US" sz="1600" dirty="0" smtClean="0">
                <a:solidFill>
                  <a:schemeClr val="bg2">
                    <a:lumMod val="10000"/>
                  </a:schemeClr>
                </a:solidFill>
              </a:rPr>
              <a:t>construction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en-US" sz="1600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en-US" sz="1600" dirty="0">
                <a:solidFill>
                  <a:schemeClr val="bg2">
                    <a:lumMod val="10000"/>
                  </a:schemeClr>
                </a:solidFill>
              </a:rPr>
              <a:t>    </a:t>
            </a:r>
            <a:r>
              <a:rPr lang="en-US" sz="1600" dirty="0" smtClean="0">
                <a:solidFill>
                  <a:schemeClr val="bg2">
                    <a:lumMod val="10000"/>
                  </a:schemeClr>
                </a:solidFill>
              </a:rPr>
              <a:t>(with Mainz University &amp; TU Darmstadt)</a:t>
            </a:r>
            <a:endParaRPr lang="en-US" sz="1600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spcBef>
                <a:spcPts val="188"/>
              </a:spcBef>
              <a:spcAft>
                <a:spcPts val="188"/>
              </a:spcAft>
              <a:buClr>
                <a:srgbClr val="5F5F5F"/>
              </a:buClr>
              <a:buFontTx/>
              <a:buChar char="•"/>
            </a:pPr>
            <a:r>
              <a:rPr lang="en-US" sz="1600" dirty="0">
                <a:solidFill>
                  <a:schemeClr val="bg2">
                    <a:lumMod val="10000"/>
                  </a:schemeClr>
                </a:solidFill>
              </a:rPr>
              <a:t>  </a:t>
            </a:r>
            <a:r>
              <a:rPr lang="en-US" sz="1600" dirty="0" smtClean="0">
                <a:solidFill>
                  <a:schemeClr val="bg2">
                    <a:lumMod val="10000"/>
                  </a:schemeClr>
                </a:solidFill>
              </a:rPr>
              <a:t>Offline tests in 2014, 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</a:rPr>
              <a:t>Installation </a:t>
            </a:r>
            <a:r>
              <a:rPr lang="en-US" sz="1600" dirty="0" smtClean="0">
                <a:solidFill>
                  <a:schemeClr val="bg2">
                    <a:lumMod val="10000"/>
                  </a:schemeClr>
                </a:solidFill>
              </a:rPr>
              <a:t>in 2015</a:t>
            </a:r>
            <a:endParaRPr lang="en-US" sz="16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3" name="TextBox 39"/>
          <p:cNvSpPr txBox="1">
            <a:spLocks noChangeArrowheads="1"/>
          </p:cNvSpPr>
          <p:nvPr/>
        </p:nvSpPr>
        <p:spPr bwMode="auto">
          <a:xfrm>
            <a:off x="363538" y="3585021"/>
            <a:ext cx="413226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i="1" dirty="0"/>
              <a:t>Technical design of charge exchange cell (Mainz Univ.)</a:t>
            </a:r>
          </a:p>
        </p:txBody>
      </p:sp>
      <p:sp>
        <p:nvSpPr>
          <p:cNvPr id="24" name="Slide Number Placeholder 26"/>
          <p:cNvSpPr>
            <a:spLocks noGrp="1"/>
          </p:cNvSpPr>
          <p:nvPr>
            <p:ph type="sldNum" sz="quarter" idx="12"/>
          </p:nvPr>
        </p:nvSpPr>
        <p:spPr>
          <a:xfrm>
            <a:off x="6553200" y="6203950"/>
            <a:ext cx="2133600" cy="365125"/>
          </a:xfrm>
        </p:spPr>
        <p:txBody>
          <a:bodyPr/>
          <a:lstStyle/>
          <a:p>
            <a:pPr>
              <a:defRPr/>
            </a:pPr>
            <a:fld id="{04756E14-BDB9-4809-B7CF-BE96EF8FB847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623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44D90-4906-4DD2-B978-5F27CBE2C62B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245776" name="Rectangle 16"/>
          <p:cNvSpPr>
            <a:spLocks noGrp="1" noChangeArrowheads="1"/>
          </p:cNvSpPr>
          <p:nvPr>
            <p:ph type="title"/>
          </p:nvPr>
        </p:nvSpPr>
        <p:spPr>
          <a:xfrm>
            <a:off x="500063" y="309563"/>
            <a:ext cx="5435600" cy="347662"/>
          </a:xfrm>
        </p:spPr>
        <p:txBody>
          <a:bodyPr/>
          <a:lstStyle/>
          <a:p>
            <a:r>
              <a:rPr lang="en-US" altLang="en-US"/>
              <a:t>In-trap spectroscopy</a:t>
            </a:r>
          </a:p>
        </p:txBody>
      </p:sp>
      <p:sp>
        <p:nvSpPr>
          <p:cNvPr id="245777" name="Text Box 17"/>
          <p:cNvSpPr txBox="1">
            <a:spLocks noChangeArrowheads="1"/>
          </p:cNvSpPr>
          <p:nvPr/>
        </p:nvSpPr>
        <p:spPr bwMode="auto">
          <a:xfrm>
            <a:off x="914400" y="4724400"/>
            <a:ext cx="49212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10000"/>
              </a:spcBef>
              <a:spcAft>
                <a:spcPct val="10000"/>
              </a:spcAft>
              <a:buFontTx/>
              <a:buChar char="•"/>
            </a:pPr>
            <a:r>
              <a:rPr lang="en-US" altLang="en-US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open geometry, LN</a:t>
            </a:r>
            <a:r>
              <a:rPr lang="en-US" altLang="en-US" baseline="-2500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altLang="en-US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cooled linear Paul trap</a:t>
            </a:r>
            <a:br>
              <a:rPr lang="en-US" altLang="en-US">
                <a:latin typeface="Arial" pitchFamily="34" charset="0"/>
                <a:ea typeface="Arial Unicode MS" pitchFamily="34" charset="-128"/>
                <a:cs typeface="Arial Unicode MS" pitchFamily="34" charset="-128"/>
              </a:rPr>
            </a:br>
            <a:r>
              <a:rPr lang="en-US" altLang="en-US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	- buffer gas cooling</a:t>
            </a:r>
            <a:br>
              <a:rPr lang="en-US" altLang="en-US">
                <a:latin typeface="Arial" pitchFamily="34" charset="0"/>
                <a:ea typeface="Arial Unicode MS" pitchFamily="34" charset="-128"/>
                <a:cs typeface="Arial Unicode MS" pitchFamily="34" charset="-128"/>
              </a:rPr>
            </a:br>
            <a:r>
              <a:rPr lang="en-US" altLang="en-US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	- large light collection efficiency</a:t>
            </a:r>
            <a:br>
              <a:rPr lang="en-US" altLang="en-US">
                <a:latin typeface="Arial" pitchFamily="34" charset="0"/>
                <a:ea typeface="Arial Unicode MS" pitchFamily="34" charset="-128"/>
                <a:cs typeface="Arial Unicode MS" pitchFamily="34" charset="-128"/>
              </a:rPr>
            </a:br>
            <a:r>
              <a:rPr lang="en-US" altLang="en-US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	- few to single ion detection sensitivity</a:t>
            </a:r>
          </a:p>
        </p:txBody>
      </p:sp>
      <p:grpSp>
        <p:nvGrpSpPr>
          <p:cNvPr id="245791" name="Group 31"/>
          <p:cNvGrpSpPr>
            <a:grpSpLocks/>
          </p:cNvGrpSpPr>
          <p:nvPr/>
        </p:nvGrpSpPr>
        <p:grpSpPr bwMode="auto">
          <a:xfrm>
            <a:off x="381000" y="1066800"/>
            <a:ext cx="3581400" cy="2892425"/>
            <a:chOff x="240" y="672"/>
            <a:chExt cx="2256" cy="1822"/>
          </a:xfrm>
        </p:grpSpPr>
        <p:pic>
          <p:nvPicPr>
            <p:cNvPr id="245779" name="Picture 19" descr="Image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672"/>
              <a:ext cx="2256" cy="18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5783" name="Text Box 23"/>
            <p:cNvSpPr txBox="1">
              <a:spLocks noChangeArrowheads="1"/>
            </p:cNvSpPr>
            <p:nvPr/>
          </p:nvSpPr>
          <p:spPr bwMode="auto">
            <a:xfrm>
              <a:off x="1369" y="2112"/>
              <a:ext cx="107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b="1">
                  <a:solidFill>
                    <a:schemeClr val="bg2"/>
                  </a:solidFill>
                </a:rPr>
                <a:t>Linear Paul Trap</a:t>
              </a:r>
            </a:p>
          </p:txBody>
        </p:sp>
      </p:grpSp>
      <p:grpSp>
        <p:nvGrpSpPr>
          <p:cNvPr id="245792" name="Group 32"/>
          <p:cNvGrpSpPr>
            <a:grpSpLocks/>
          </p:cNvGrpSpPr>
          <p:nvPr/>
        </p:nvGrpSpPr>
        <p:grpSpPr bwMode="auto">
          <a:xfrm>
            <a:off x="4114800" y="1066800"/>
            <a:ext cx="4724400" cy="2867025"/>
            <a:chOff x="2592" y="672"/>
            <a:chExt cx="2976" cy="1806"/>
          </a:xfrm>
        </p:grpSpPr>
        <p:pic>
          <p:nvPicPr>
            <p:cNvPr id="245780" name="Picture 20" descr="Full_Assembly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2" y="672"/>
              <a:ext cx="2976" cy="18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5784" name="Text Box 24"/>
            <p:cNvSpPr txBox="1">
              <a:spLocks noChangeArrowheads="1"/>
            </p:cNvSpPr>
            <p:nvPr/>
          </p:nvSpPr>
          <p:spPr bwMode="auto">
            <a:xfrm>
              <a:off x="2688" y="1180"/>
              <a:ext cx="55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600" b="1">
                  <a:solidFill>
                    <a:schemeClr val="bg2"/>
                  </a:solidFill>
                </a:rPr>
                <a:t>Ion Trap</a:t>
              </a:r>
            </a:p>
          </p:txBody>
        </p:sp>
        <p:sp>
          <p:nvSpPr>
            <p:cNvPr id="245785" name="Text Box 25"/>
            <p:cNvSpPr txBox="1">
              <a:spLocks noChangeArrowheads="1"/>
            </p:cNvSpPr>
            <p:nvPr/>
          </p:nvSpPr>
          <p:spPr bwMode="auto">
            <a:xfrm>
              <a:off x="4872" y="1948"/>
              <a:ext cx="68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600" b="1">
                  <a:solidFill>
                    <a:schemeClr val="bg2"/>
                  </a:solidFill>
                </a:rPr>
                <a:t>Ion Source</a:t>
              </a:r>
            </a:p>
          </p:txBody>
        </p:sp>
        <p:sp>
          <p:nvSpPr>
            <p:cNvPr id="245786" name="Line 26"/>
            <p:cNvSpPr>
              <a:spLocks noChangeShapeType="1"/>
            </p:cNvSpPr>
            <p:nvPr/>
          </p:nvSpPr>
          <p:spPr bwMode="auto">
            <a:xfrm flipV="1">
              <a:off x="2640" y="918"/>
              <a:ext cx="2256" cy="129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787" name="Text Box 27"/>
            <p:cNvSpPr txBox="1">
              <a:spLocks noChangeArrowheads="1"/>
            </p:cNvSpPr>
            <p:nvPr/>
          </p:nvSpPr>
          <p:spPr bwMode="auto">
            <a:xfrm>
              <a:off x="4020" y="1692"/>
              <a:ext cx="81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600" b="1">
                  <a:solidFill>
                    <a:schemeClr val="bg2"/>
                  </a:solidFill>
                </a:rPr>
                <a:t>90</a:t>
              </a:r>
              <a:r>
                <a:rPr lang="en-US" altLang="en-US" sz="1600" b="1" baseline="30000">
                  <a:solidFill>
                    <a:schemeClr val="bg2"/>
                  </a:solidFill>
                </a:rPr>
                <a:t>o</a:t>
              </a:r>
              <a:r>
                <a:rPr lang="en-US" altLang="en-US" sz="1600" b="1">
                  <a:solidFill>
                    <a:schemeClr val="bg2"/>
                  </a:solidFill>
                </a:rPr>
                <a:t> Deflector</a:t>
              </a:r>
            </a:p>
          </p:txBody>
        </p:sp>
        <p:sp>
          <p:nvSpPr>
            <p:cNvPr id="245790" name="Text Box 30"/>
            <p:cNvSpPr txBox="1">
              <a:spLocks noChangeArrowheads="1"/>
            </p:cNvSpPr>
            <p:nvPr/>
          </p:nvSpPr>
          <p:spPr bwMode="auto">
            <a:xfrm>
              <a:off x="4716" y="736"/>
              <a:ext cx="72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600" b="1">
                  <a:solidFill>
                    <a:schemeClr val="bg2"/>
                  </a:solidFill>
                </a:rPr>
                <a:t>Laser Beam</a:t>
              </a:r>
            </a:p>
          </p:txBody>
        </p:sp>
      </p:grpSp>
      <p:sp>
        <p:nvSpPr>
          <p:cNvPr id="245793" name="Text Box 33"/>
          <p:cNvSpPr txBox="1">
            <a:spLocks noChangeArrowheads="1"/>
          </p:cNvSpPr>
          <p:nvPr/>
        </p:nvSpPr>
        <p:spPr bwMode="auto">
          <a:xfrm>
            <a:off x="6858000" y="4098925"/>
            <a:ext cx="20542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altLang="en-US" sz="2000" b="1" i="1"/>
              <a:t>Matt Sternberg</a:t>
            </a:r>
          </a:p>
          <a:p>
            <a:pPr algn="r"/>
            <a:r>
              <a:rPr lang="en-US" altLang="en-US" sz="2000" i="1"/>
              <a:t>Alexandra Carlson</a:t>
            </a:r>
          </a:p>
          <a:p>
            <a:pPr algn="r"/>
            <a:r>
              <a:rPr lang="en-US" altLang="en-US" sz="2000" i="1"/>
              <a:t>Luis Brennan</a:t>
            </a:r>
          </a:p>
        </p:txBody>
      </p:sp>
    </p:spTree>
    <p:extLst>
      <p:ext uri="{BB962C8B-B14F-4D97-AF65-F5344CB8AC3E}">
        <p14:creationId xmlns:p14="http://schemas.microsoft.com/office/powerpoint/2010/main" val="16243847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1DF724-22D9-43E3-81A7-1B445502570C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Laser Spectroscopic Techniques</a:t>
            </a:r>
          </a:p>
        </p:txBody>
      </p:sp>
      <p:pic>
        <p:nvPicPr>
          <p:cNvPr id="132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36688"/>
            <a:ext cx="3505200" cy="2601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2101" name="Text Box 5"/>
          <p:cNvSpPr txBox="1">
            <a:spLocks noChangeArrowheads="1"/>
          </p:cNvSpPr>
          <p:nvPr/>
        </p:nvSpPr>
        <p:spPr bwMode="auto">
          <a:xfrm>
            <a:off x="517525" y="1035050"/>
            <a:ext cx="23193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/>
              <a:t>Collinear spectroscopy</a:t>
            </a:r>
          </a:p>
        </p:txBody>
      </p:sp>
      <p:sp>
        <p:nvSpPr>
          <p:cNvPr id="132102" name="Text Box 6"/>
          <p:cNvSpPr txBox="1">
            <a:spLocks noChangeArrowheads="1"/>
          </p:cNvSpPr>
          <p:nvPr/>
        </p:nvSpPr>
        <p:spPr bwMode="auto">
          <a:xfrm>
            <a:off x="5562600" y="990600"/>
            <a:ext cx="2127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/>
              <a:t>In-trap spectroscopy</a:t>
            </a:r>
          </a:p>
        </p:txBody>
      </p:sp>
      <p:grpSp>
        <p:nvGrpSpPr>
          <p:cNvPr id="132103" name="Group 7"/>
          <p:cNvGrpSpPr>
            <a:grpSpLocks/>
          </p:cNvGrpSpPr>
          <p:nvPr/>
        </p:nvGrpSpPr>
        <p:grpSpPr bwMode="auto">
          <a:xfrm>
            <a:off x="4800600" y="1447800"/>
            <a:ext cx="4286250" cy="2667000"/>
            <a:chOff x="2592" y="672"/>
            <a:chExt cx="3047" cy="1806"/>
          </a:xfrm>
        </p:grpSpPr>
        <p:pic>
          <p:nvPicPr>
            <p:cNvPr id="132104" name="Picture 8" descr="Full_Assembly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2" y="672"/>
              <a:ext cx="2976" cy="18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2105" name="Text Box 9"/>
            <p:cNvSpPr txBox="1">
              <a:spLocks noChangeArrowheads="1"/>
            </p:cNvSpPr>
            <p:nvPr/>
          </p:nvSpPr>
          <p:spPr bwMode="auto">
            <a:xfrm>
              <a:off x="2689" y="1179"/>
              <a:ext cx="630" cy="2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600" b="1">
                  <a:solidFill>
                    <a:schemeClr val="bg2"/>
                  </a:solidFill>
                </a:rPr>
                <a:t>Ion Trap</a:t>
              </a:r>
            </a:p>
          </p:txBody>
        </p:sp>
        <p:sp>
          <p:nvSpPr>
            <p:cNvPr id="132106" name="Text Box 10"/>
            <p:cNvSpPr txBox="1">
              <a:spLocks noChangeArrowheads="1"/>
            </p:cNvSpPr>
            <p:nvPr/>
          </p:nvSpPr>
          <p:spPr bwMode="auto">
            <a:xfrm>
              <a:off x="4872" y="1948"/>
              <a:ext cx="767" cy="2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600" b="1">
                  <a:solidFill>
                    <a:schemeClr val="bg2"/>
                  </a:solidFill>
                </a:rPr>
                <a:t>Ion Source</a:t>
              </a:r>
            </a:p>
          </p:txBody>
        </p:sp>
        <p:sp>
          <p:nvSpPr>
            <p:cNvPr id="132107" name="Line 11"/>
            <p:cNvSpPr>
              <a:spLocks noChangeShapeType="1"/>
            </p:cNvSpPr>
            <p:nvPr/>
          </p:nvSpPr>
          <p:spPr bwMode="auto">
            <a:xfrm flipV="1">
              <a:off x="2640" y="918"/>
              <a:ext cx="2256" cy="129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2108" name="Text Box 12"/>
            <p:cNvSpPr txBox="1">
              <a:spLocks noChangeArrowheads="1"/>
            </p:cNvSpPr>
            <p:nvPr/>
          </p:nvSpPr>
          <p:spPr bwMode="auto">
            <a:xfrm>
              <a:off x="4020" y="1691"/>
              <a:ext cx="921" cy="2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600" b="1">
                  <a:solidFill>
                    <a:schemeClr val="bg2"/>
                  </a:solidFill>
                </a:rPr>
                <a:t>90</a:t>
              </a:r>
              <a:r>
                <a:rPr lang="en-US" altLang="en-US" sz="1600" b="1" baseline="30000">
                  <a:solidFill>
                    <a:schemeClr val="bg2"/>
                  </a:solidFill>
                </a:rPr>
                <a:t>o</a:t>
              </a:r>
              <a:r>
                <a:rPr lang="en-US" altLang="en-US" sz="1600" b="1">
                  <a:solidFill>
                    <a:schemeClr val="bg2"/>
                  </a:solidFill>
                </a:rPr>
                <a:t> Deflector</a:t>
              </a:r>
            </a:p>
          </p:txBody>
        </p:sp>
        <p:sp>
          <p:nvSpPr>
            <p:cNvPr id="132109" name="Text Box 13"/>
            <p:cNvSpPr txBox="1">
              <a:spLocks noChangeArrowheads="1"/>
            </p:cNvSpPr>
            <p:nvPr/>
          </p:nvSpPr>
          <p:spPr bwMode="auto">
            <a:xfrm>
              <a:off x="4715" y="735"/>
              <a:ext cx="819" cy="2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600" b="1">
                  <a:solidFill>
                    <a:schemeClr val="bg2"/>
                  </a:solidFill>
                </a:rPr>
                <a:t>Laser Beam</a:t>
              </a:r>
            </a:p>
          </p:txBody>
        </p:sp>
      </p:grpSp>
      <p:sp>
        <p:nvSpPr>
          <p:cNvPr id="132110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381000" y="4267200"/>
            <a:ext cx="4038600" cy="2133600"/>
          </a:xfrm>
          <a:noFill/>
          <a:ln/>
        </p:spPr>
        <p:txBody>
          <a:bodyPr/>
          <a:lstStyle/>
          <a:p>
            <a:pPr>
              <a:buClr>
                <a:srgbClr val="5F5F5F"/>
              </a:buClr>
              <a:buFontTx/>
              <a:buChar char="•"/>
            </a:pPr>
            <a:r>
              <a:rPr lang="en-US" altLang="en-US" sz="1600" dirty="0">
                <a:solidFill>
                  <a:srgbClr val="5F5F5F"/>
                </a:solidFill>
              </a:rPr>
              <a:t>High spectroscopic resolution</a:t>
            </a:r>
          </a:p>
          <a:p>
            <a:pPr>
              <a:buClr>
                <a:srgbClr val="5F5F5F"/>
              </a:buClr>
              <a:buFontTx/>
              <a:buChar char="•"/>
            </a:pPr>
            <a:r>
              <a:rPr lang="en-US" altLang="en-US" sz="1600" dirty="0">
                <a:solidFill>
                  <a:srgbClr val="5F5F5F"/>
                </a:solidFill>
              </a:rPr>
              <a:t>High sensitivity through bunched beams</a:t>
            </a:r>
          </a:p>
          <a:p>
            <a:pPr>
              <a:buClr>
                <a:srgbClr val="5F5F5F"/>
              </a:buClr>
              <a:buFontTx/>
              <a:buChar char="•"/>
            </a:pPr>
            <a:r>
              <a:rPr lang="en-US" altLang="en-US" sz="1600" dirty="0">
                <a:solidFill>
                  <a:srgbClr val="5F5F5F"/>
                </a:solidFill>
              </a:rPr>
              <a:t>Extend isotopic chains: Y, </a:t>
            </a:r>
            <a:r>
              <a:rPr lang="en-US" altLang="en-US" sz="1600" dirty="0" err="1">
                <a:solidFill>
                  <a:srgbClr val="5F5F5F"/>
                </a:solidFill>
              </a:rPr>
              <a:t>Zr</a:t>
            </a:r>
            <a:r>
              <a:rPr lang="en-US" altLang="en-US" sz="1600" dirty="0">
                <a:solidFill>
                  <a:srgbClr val="5F5F5F"/>
                </a:solidFill>
              </a:rPr>
              <a:t>, </a:t>
            </a:r>
            <a:r>
              <a:rPr lang="en-US" altLang="en-US" sz="1600" dirty="0" err="1">
                <a:solidFill>
                  <a:srgbClr val="5F5F5F"/>
                </a:solidFill>
              </a:rPr>
              <a:t>Nb</a:t>
            </a:r>
            <a:r>
              <a:rPr lang="en-US" altLang="en-US" sz="1600" dirty="0">
                <a:solidFill>
                  <a:srgbClr val="5F5F5F"/>
                </a:solidFill>
              </a:rPr>
              <a:t>, Mo</a:t>
            </a:r>
          </a:p>
          <a:p>
            <a:pPr>
              <a:buClr>
                <a:srgbClr val="5F5F5F"/>
              </a:buClr>
              <a:buFontTx/>
              <a:buChar char="•"/>
            </a:pPr>
            <a:r>
              <a:rPr lang="en-US" altLang="en-US" sz="1600" dirty="0">
                <a:solidFill>
                  <a:srgbClr val="5F5F5F"/>
                </a:solidFill>
              </a:rPr>
              <a:t>Measure for the first time: Rh, Ru</a:t>
            </a:r>
          </a:p>
          <a:p>
            <a:pPr lvl="1">
              <a:buClr>
                <a:srgbClr val="5F5F5F"/>
              </a:buClr>
              <a:buFontTx/>
              <a:buChar char="•"/>
            </a:pPr>
            <a:endParaRPr lang="en-US" altLang="en-US" dirty="0">
              <a:solidFill>
                <a:srgbClr val="5F5F5F"/>
              </a:solidFill>
            </a:endParaRPr>
          </a:p>
          <a:p>
            <a:pPr>
              <a:buClr>
                <a:srgbClr val="5F5F5F"/>
              </a:buClr>
              <a:buFontTx/>
              <a:buChar char="•"/>
            </a:pPr>
            <a:r>
              <a:rPr lang="en-US" altLang="en-US" sz="1600" dirty="0">
                <a:solidFill>
                  <a:srgbClr val="5F5F5F"/>
                </a:solidFill>
              </a:rPr>
              <a:t>Design and construction in FY </a:t>
            </a:r>
            <a:r>
              <a:rPr lang="en-US" altLang="en-US" sz="1600" dirty="0" smtClean="0">
                <a:solidFill>
                  <a:srgbClr val="5F5F5F"/>
                </a:solidFill>
              </a:rPr>
              <a:t>2014</a:t>
            </a:r>
            <a:endParaRPr lang="en-US" altLang="en-US" sz="1600" dirty="0">
              <a:solidFill>
                <a:srgbClr val="5F5F5F"/>
              </a:solidFill>
            </a:endParaRPr>
          </a:p>
          <a:p>
            <a:pPr>
              <a:buClr>
                <a:srgbClr val="5F5F5F"/>
              </a:buClr>
              <a:buFontTx/>
              <a:buChar char="•"/>
            </a:pPr>
            <a:r>
              <a:rPr lang="en-US" altLang="en-US" sz="1600" dirty="0">
                <a:solidFill>
                  <a:srgbClr val="5F5F5F"/>
                </a:solidFill>
              </a:rPr>
              <a:t>Installation @ CARIBU in FY </a:t>
            </a:r>
            <a:r>
              <a:rPr lang="en-US" altLang="en-US" sz="1600" dirty="0" smtClean="0">
                <a:solidFill>
                  <a:srgbClr val="5F5F5F"/>
                </a:solidFill>
              </a:rPr>
              <a:t>2015</a:t>
            </a:r>
            <a:endParaRPr lang="en-US" altLang="en-US" sz="1600" dirty="0">
              <a:solidFill>
                <a:srgbClr val="5F5F5F"/>
              </a:solidFill>
            </a:endParaRPr>
          </a:p>
          <a:p>
            <a:pPr lvl="1">
              <a:buClr>
                <a:srgbClr val="5F5F5F"/>
              </a:buClr>
              <a:buFontTx/>
              <a:buChar char="•"/>
            </a:pPr>
            <a:endParaRPr lang="en-US" altLang="en-US" dirty="0">
              <a:solidFill>
                <a:srgbClr val="5F5F5F"/>
              </a:solidFill>
            </a:endParaRPr>
          </a:p>
          <a:p>
            <a:pPr>
              <a:buClr>
                <a:srgbClr val="5F5F5F"/>
              </a:buClr>
              <a:buFontTx/>
              <a:buChar char="•"/>
            </a:pPr>
            <a:endParaRPr lang="en-US" altLang="en-US" sz="1600" dirty="0">
              <a:solidFill>
                <a:srgbClr val="5F5F5F"/>
              </a:solidFill>
            </a:endParaRPr>
          </a:p>
          <a:p>
            <a:pPr>
              <a:buClr>
                <a:srgbClr val="5F5F5F"/>
              </a:buClr>
              <a:buFontTx/>
              <a:buChar char="•"/>
            </a:pPr>
            <a:endParaRPr lang="en-US" altLang="en-US" sz="1600" dirty="0">
              <a:solidFill>
                <a:srgbClr val="5F5F5F"/>
              </a:solidFill>
            </a:endParaRPr>
          </a:p>
          <a:p>
            <a:pPr>
              <a:buClr>
                <a:srgbClr val="5F5F5F"/>
              </a:buClr>
              <a:buFontTx/>
              <a:buChar char="•"/>
            </a:pPr>
            <a:endParaRPr lang="en-US" altLang="en-US" sz="1600" dirty="0">
              <a:solidFill>
                <a:srgbClr val="5F5F5F"/>
              </a:solidFill>
            </a:endParaRPr>
          </a:p>
        </p:txBody>
      </p:sp>
      <p:sp>
        <p:nvSpPr>
          <p:cNvPr id="132111" name="Text Box 15"/>
          <p:cNvSpPr txBox="1">
            <a:spLocks noChangeArrowheads="1"/>
          </p:cNvSpPr>
          <p:nvPr/>
        </p:nvSpPr>
        <p:spPr bwMode="auto">
          <a:xfrm>
            <a:off x="4872038" y="4235450"/>
            <a:ext cx="3924921" cy="1520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10000"/>
              </a:spcBef>
              <a:spcAft>
                <a:spcPct val="10000"/>
              </a:spcAft>
              <a:buFontTx/>
              <a:buChar char="•"/>
            </a:pPr>
            <a:r>
              <a:rPr lang="en-US" altLang="en-US" sz="1600" dirty="0">
                <a:solidFill>
                  <a:srgbClr val="5F5F5F"/>
                </a:solidFill>
                <a:ea typeface="Arial Unicode MS" pitchFamily="34" charset="-128"/>
                <a:cs typeface="Arial Unicode MS" pitchFamily="34" charset="-128"/>
              </a:rPr>
              <a:t> High sensitivity: few to single ion</a:t>
            </a:r>
          </a:p>
          <a:p>
            <a:pPr eaLnBrk="0" hangingPunct="0">
              <a:spcBef>
                <a:spcPct val="10000"/>
              </a:spcBef>
              <a:spcAft>
                <a:spcPct val="10000"/>
              </a:spcAft>
              <a:buFontTx/>
              <a:buChar char="•"/>
            </a:pPr>
            <a:r>
              <a:rPr lang="en-US" altLang="en-US" sz="1600" dirty="0">
                <a:solidFill>
                  <a:srgbClr val="5F5F5F"/>
                </a:solidFill>
                <a:ea typeface="Arial Unicode MS" pitchFamily="34" charset="-128"/>
                <a:cs typeface="Arial Unicode MS" pitchFamily="34" charset="-128"/>
              </a:rPr>
              <a:t> Open geometry, LN</a:t>
            </a:r>
            <a:r>
              <a:rPr lang="en-US" altLang="en-US" sz="1600" baseline="-25000" dirty="0">
                <a:solidFill>
                  <a:srgbClr val="5F5F5F"/>
                </a:solidFill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altLang="en-US" sz="1600" dirty="0">
                <a:solidFill>
                  <a:srgbClr val="5F5F5F"/>
                </a:solidFill>
                <a:ea typeface="Arial Unicode MS" pitchFamily="34" charset="-128"/>
                <a:cs typeface="Arial Unicode MS" pitchFamily="34" charset="-128"/>
              </a:rPr>
              <a:t> cooled linear Paul trap</a:t>
            </a:r>
          </a:p>
          <a:p>
            <a:pPr eaLnBrk="0" hangingPunct="0">
              <a:spcBef>
                <a:spcPct val="10000"/>
              </a:spcBef>
              <a:spcAft>
                <a:spcPct val="10000"/>
              </a:spcAft>
              <a:buFontTx/>
              <a:buChar char="•"/>
            </a:pPr>
            <a:r>
              <a:rPr lang="en-US" altLang="en-US" sz="1600" dirty="0">
                <a:solidFill>
                  <a:srgbClr val="5F5F5F"/>
                </a:solidFill>
                <a:ea typeface="Arial Unicode MS" pitchFamily="34" charset="-128"/>
                <a:cs typeface="Arial Unicode MS" pitchFamily="34" charset="-128"/>
              </a:rPr>
              <a:t> Buffer gas cooling</a:t>
            </a:r>
          </a:p>
          <a:p>
            <a:pPr eaLnBrk="0" hangingPunct="0">
              <a:spcBef>
                <a:spcPct val="10000"/>
              </a:spcBef>
              <a:spcAft>
                <a:spcPct val="10000"/>
              </a:spcAft>
            </a:pPr>
            <a:endParaRPr lang="en-US" altLang="en-US" sz="1600" dirty="0">
              <a:solidFill>
                <a:srgbClr val="5F5F5F"/>
              </a:solidFill>
              <a:ea typeface="Arial Unicode MS" pitchFamily="34" charset="-128"/>
              <a:cs typeface="Arial Unicode MS" pitchFamily="34" charset="-128"/>
            </a:endParaRPr>
          </a:p>
          <a:p>
            <a:pPr eaLnBrk="0" hangingPunct="0">
              <a:spcBef>
                <a:spcPct val="10000"/>
              </a:spcBef>
              <a:spcAft>
                <a:spcPct val="10000"/>
              </a:spcAft>
              <a:buFontTx/>
              <a:buChar char="•"/>
            </a:pPr>
            <a:endParaRPr lang="en-US" altLang="en-US" sz="1600" dirty="0">
              <a:solidFill>
                <a:srgbClr val="5F5F5F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34906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417D072-7826-4759-8D1F-C79040AB8336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119823" name="Rectangle 15"/>
          <p:cNvSpPr>
            <a:spLocks noChangeArrowheads="1"/>
          </p:cNvSpPr>
          <p:nvPr/>
        </p:nvSpPr>
        <p:spPr bwMode="auto">
          <a:xfrm>
            <a:off x="2795588" y="4800600"/>
            <a:ext cx="152400" cy="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824" name="Rectangle 16"/>
          <p:cNvSpPr>
            <a:spLocks noChangeArrowheads="1"/>
          </p:cNvSpPr>
          <p:nvPr/>
        </p:nvSpPr>
        <p:spPr bwMode="auto">
          <a:xfrm>
            <a:off x="4267200" y="4792663"/>
            <a:ext cx="152400" cy="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19815" name="Object 7"/>
          <p:cNvGraphicFramePr>
            <a:graphicFrameLocks noChangeAspect="1"/>
          </p:cNvGraphicFramePr>
          <p:nvPr/>
        </p:nvGraphicFramePr>
        <p:xfrm>
          <a:off x="1371600" y="4637088"/>
          <a:ext cx="4038600" cy="620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565" name="Equation" r:id="rId4" imgW="2552400" imgH="393480" progId="Equation.3">
                  <p:embed/>
                </p:oleObj>
              </mc:Choice>
              <mc:Fallback>
                <p:oleObj name="Equation" r:id="rId4" imgW="25524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4637088"/>
                        <a:ext cx="4038600" cy="620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981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4525963"/>
          </a:xfrm>
        </p:spPr>
        <p:txBody>
          <a:bodyPr/>
          <a:lstStyle/>
          <a:p>
            <a:r>
              <a:rPr lang="en-US" altLang="en-US" b="1" i="1"/>
              <a:t>Nuclear ground state properties</a:t>
            </a:r>
            <a:r>
              <a:rPr lang="en-US" altLang="en-US"/>
              <a:t> from atomic spectroscopy</a:t>
            </a:r>
          </a:p>
          <a:p>
            <a:r>
              <a:rPr lang="en-US" altLang="en-US" b="1" i="1"/>
              <a:t>Model independent,</a:t>
            </a:r>
            <a:r>
              <a:rPr lang="en-US" altLang="en-US"/>
              <a:t> precision measurement</a:t>
            </a:r>
          </a:p>
          <a:p>
            <a:endParaRPr lang="en-US" altLang="en-US"/>
          </a:p>
          <a:p>
            <a:r>
              <a:rPr lang="en-US" altLang="en-US"/>
              <a:t>Atomic </a:t>
            </a:r>
            <a:r>
              <a:rPr lang="en-US" altLang="en-US" b="1" i="1"/>
              <a:t>isotope shifts  </a:t>
            </a:r>
            <a:r>
              <a:rPr lang="en-US" altLang="en-US"/>
              <a:t>-&gt; </a:t>
            </a:r>
            <a:r>
              <a:rPr lang="en-US" altLang="en-US" b="1" i="1"/>
              <a:t>charge radii</a:t>
            </a:r>
            <a:r>
              <a:rPr lang="en-US" altLang="en-US"/>
              <a:t/>
            </a:r>
            <a:br>
              <a:rPr lang="en-US" altLang="en-US"/>
            </a:br>
            <a:endParaRPr lang="en-US" altLang="en-US" b="1" i="1"/>
          </a:p>
          <a:p>
            <a:endParaRPr lang="en-US" altLang="en-US" b="1" i="1"/>
          </a:p>
          <a:p>
            <a:endParaRPr lang="en-US" altLang="en-US" b="1" i="1"/>
          </a:p>
          <a:p>
            <a:endParaRPr lang="en-US" altLang="en-US"/>
          </a:p>
          <a:p>
            <a:r>
              <a:rPr lang="en-US" altLang="en-US"/>
              <a:t>Atomic </a:t>
            </a:r>
            <a:r>
              <a:rPr lang="en-US" altLang="en-US" b="1" i="1"/>
              <a:t>hyperfine structure</a:t>
            </a:r>
            <a:endParaRPr lang="en-US" altLang="en-US"/>
          </a:p>
          <a:p>
            <a:pPr>
              <a:buFont typeface="Wingdings" pitchFamily="2" charset="2"/>
              <a:buNone/>
            </a:pPr>
            <a:r>
              <a:rPr lang="en-US" altLang="en-US"/>
              <a:t>	-&gt;  </a:t>
            </a:r>
            <a:r>
              <a:rPr lang="en-US" altLang="en-US" b="1" i="1"/>
              <a:t>nuclear spin and moments</a:t>
            </a:r>
            <a:r>
              <a:rPr lang="en-US" altLang="en-US"/>
              <a:t> (single-particle &amp; collective)</a:t>
            </a:r>
            <a:endParaRPr lang="en-US" altLang="en-US" b="1" i="1"/>
          </a:p>
        </p:txBody>
      </p:sp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Laser Spectroscopy &amp; Nuclear Structure</a:t>
            </a:r>
          </a:p>
        </p:txBody>
      </p:sp>
      <p:sp>
        <p:nvSpPr>
          <p:cNvPr id="119814" name="Rectangle 6"/>
          <p:cNvSpPr>
            <a:spLocks noChangeArrowheads="1"/>
          </p:cNvSpPr>
          <p:nvPr/>
        </p:nvSpPr>
        <p:spPr bwMode="auto">
          <a:xfrm>
            <a:off x="4062413" y="2711450"/>
            <a:ext cx="990600" cy="609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19812" name="Object 4"/>
          <p:cNvGraphicFramePr>
            <a:graphicFrameLocks noChangeAspect="1"/>
          </p:cNvGraphicFramePr>
          <p:nvPr/>
        </p:nvGraphicFramePr>
        <p:xfrm>
          <a:off x="1371600" y="2708275"/>
          <a:ext cx="3581400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566" name="Equation" r:id="rId6" imgW="2184120" imgH="393480" progId="Equation.3">
                  <p:embed/>
                </p:oleObj>
              </mc:Choice>
              <mc:Fallback>
                <p:oleObj name="Equation" r:id="rId6" imgW="21841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2708275"/>
                        <a:ext cx="3581400" cy="644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9817" name="Rectangle 9"/>
          <p:cNvSpPr>
            <a:spLocks noChangeArrowheads="1"/>
          </p:cNvSpPr>
          <p:nvPr/>
        </p:nvSpPr>
        <p:spPr bwMode="auto">
          <a:xfrm>
            <a:off x="2017713" y="5494338"/>
            <a:ext cx="320675" cy="36036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818" name="Rectangle 10"/>
          <p:cNvSpPr>
            <a:spLocks noChangeArrowheads="1"/>
          </p:cNvSpPr>
          <p:nvPr/>
        </p:nvSpPr>
        <p:spPr bwMode="auto">
          <a:xfrm>
            <a:off x="4138613" y="5662613"/>
            <a:ext cx="304800" cy="381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9819" name="Picture 1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375150"/>
            <a:ext cx="2667000" cy="194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19820" name="Object 12"/>
          <p:cNvGraphicFramePr>
            <a:graphicFrameLocks noChangeAspect="1"/>
          </p:cNvGraphicFramePr>
          <p:nvPr/>
        </p:nvGraphicFramePr>
        <p:xfrm>
          <a:off x="1524000" y="5486400"/>
          <a:ext cx="1524000" cy="725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567" name="Equation" r:id="rId9" imgW="825480" imgH="393480" progId="Equation.3">
                  <p:embed/>
                </p:oleObj>
              </mc:Choice>
              <mc:Fallback>
                <p:oleObj name="Equation" r:id="rId9" imgW="8254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5486400"/>
                        <a:ext cx="1524000" cy="725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9821" name="Object 13"/>
          <p:cNvGraphicFramePr>
            <a:graphicFrameLocks noChangeAspect="1"/>
          </p:cNvGraphicFramePr>
          <p:nvPr/>
        </p:nvGraphicFramePr>
        <p:xfrm>
          <a:off x="3529013" y="5410200"/>
          <a:ext cx="1804987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568" name="Equation" r:id="rId11" imgW="977760" imgH="482400" progId="Equation.3">
                  <p:embed/>
                </p:oleObj>
              </mc:Choice>
              <mc:Fallback>
                <p:oleObj name="Equation" r:id="rId11" imgW="97776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9013" y="5410200"/>
                        <a:ext cx="1804987" cy="88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9822" name="Object 14"/>
          <p:cNvGraphicFramePr>
            <a:graphicFrameLocks noChangeAspect="1"/>
          </p:cNvGraphicFramePr>
          <p:nvPr/>
        </p:nvGraphicFramePr>
        <p:xfrm>
          <a:off x="6172200" y="1828800"/>
          <a:ext cx="2133600" cy="1970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569" name="CorelPhotoPaint.Image.11" r:id="rId13" imgW="5314286" imgH="4904762" progId="CorelPhotoPaint.Image.11">
                  <p:embed/>
                </p:oleObj>
              </mc:Choice>
              <mc:Fallback>
                <p:oleObj name="CorelPhotoPaint.Image.11" r:id="rId13" imgW="5314286" imgH="4904762" progId="CorelPhotoPaint.Image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1828800"/>
                        <a:ext cx="2133600" cy="1970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59990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BEA56-9AF8-4796-933C-F80DEEF40076}" type="slidenum">
              <a:rPr lang="en-US" altLang="en-US"/>
              <a:pPr/>
              <a:t>15</a:t>
            </a:fld>
            <a:endParaRPr lang="en-US" altLang="en-US"/>
          </a:p>
        </p:txBody>
      </p:sp>
      <p:pic>
        <p:nvPicPr>
          <p:cNvPr id="268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6763" y="606425"/>
            <a:ext cx="5692775" cy="4224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829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Collinear Laser Spectroscopy</a:t>
            </a:r>
          </a:p>
        </p:txBody>
      </p:sp>
      <p:sp>
        <p:nvSpPr>
          <p:cNvPr id="2682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57175" y="3429000"/>
            <a:ext cx="7935913" cy="4416425"/>
          </a:xfrm>
          <a:noFill/>
        </p:spPr>
        <p:txBody>
          <a:bodyPr/>
          <a:lstStyle/>
          <a:p>
            <a:pPr>
              <a:buFontTx/>
              <a:buChar char="•"/>
            </a:pPr>
            <a:r>
              <a:rPr lang="en-US" altLang="en-US" sz="2000"/>
              <a:t>High spectroscopic resolution</a:t>
            </a:r>
          </a:p>
          <a:p>
            <a:pPr>
              <a:buFontTx/>
              <a:buChar char="•"/>
            </a:pPr>
            <a:r>
              <a:rPr lang="en-US" altLang="en-US" sz="2000"/>
              <a:t>High sensitivity through bunched beams</a:t>
            </a:r>
          </a:p>
          <a:p>
            <a:pPr>
              <a:buFontTx/>
              <a:buChar char="•"/>
            </a:pPr>
            <a:r>
              <a:rPr lang="en-US" altLang="en-US" sz="2000"/>
              <a:t>Neutral atoms w/charge-exchange</a:t>
            </a:r>
          </a:p>
          <a:p>
            <a:pPr lvl="1">
              <a:buFontTx/>
              <a:buChar char="•"/>
            </a:pPr>
            <a:r>
              <a:rPr lang="en-US" altLang="en-US" sz="1800"/>
              <a:t>Measure for the first time: Rh, Ru, </a:t>
            </a:r>
          </a:p>
          <a:p>
            <a:pPr lvl="1">
              <a:buFontTx/>
              <a:buChar char="•"/>
            </a:pPr>
            <a:r>
              <a:rPr lang="en-US" altLang="en-US" sz="1800"/>
              <a:t>Extend isotopic chains on: Mo, Nb, …</a:t>
            </a:r>
          </a:p>
          <a:p>
            <a:pPr>
              <a:buFontTx/>
              <a:buChar char="•"/>
            </a:pPr>
            <a:endParaRPr lang="en-US" altLang="en-US" sz="2000"/>
          </a:p>
          <a:p>
            <a:pPr>
              <a:buFontTx/>
              <a:buChar char="•"/>
            </a:pPr>
            <a:endParaRPr lang="en-US" altLang="en-US" sz="2000"/>
          </a:p>
          <a:p>
            <a:pPr>
              <a:buFontTx/>
              <a:buChar char="•"/>
            </a:pPr>
            <a:endParaRPr lang="en-US" altLang="en-US" sz="2000"/>
          </a:p>
          <a:p>
            <a:pPr>
              <a:buFontTx/>
              <a:buChar char="•"/>
            </a:pPr>
            <a:endParaRPr lang="en-US" altLang="en-US" sz="20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The Boron-8 Collaboration </a:t>
            </a:r>
            <a:endParaRPr lang="de-DE" dirty="0"/>
          </a:p>
        </p:txBody>
      </p:sp>
      <p:sp>
        <p:nvSpPr>
          <p:cNvPr id="4" name="Rectangle 3"/>
          <p:cNvSpPr/>
          <p:nvPr/>
        </p:nvSpPr>
        <p:spPr>
          <a:xfrm>
            <a:off x="325816" y="1243381"/>
            <a:ext cx="861346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 smtClean="0"/>
              <a:t>P. Bertone</a:t>
            </a:r>
            <a:r>
              <a:rPr lang="de-DE" sz="2000" baseline="30000" dirty="0" smtClean="0"/>
              <a:t>1</a:t>
            </a:r>
            <a:r>
              <a:rPr lang="de-DE" sz="2000" dirty="0" smtClean="0"/>
              <a:t>, Ch. Geppert</a:t>
            </a:r>
            <a:r>
              <a:rPr lang="de-DE" sz="2000" baseline="30000" dirty="0" smtClean="0"/>
              <a:t>2</a:t>
            </a:r>
            <a:r>
              <a:rPr lang="de-DE" sz="2000" baseline="-25000" dirty="0" smtClean="0"/>
              <a:t>, </a:t>
            </a:r>
            <a:r>
              <a:rPr lang="de-DE" sz="2000" dirty="0" smtClean="0">
                <a:solidFill>
                  <a:srgbClr val="FF0000"/>
                </a:solidFill>
              </a:rPr>
              <a:t>A. Krieger</a:t>
            </a:r>
            <a:r>
              <a:rPr lang="de-DE" sz="2000" baseline="30000" dirty="0" smtClean="0">
                <a:solidFill>
                  <a:srgbClr val="FF0000"/>
                </a:solidFill>
              </a:rPr>
              <a:t>2,3</a:t>
            </a:r>
            <a:r>
              <a:rPr lang="de-DE" sz="2000" dirty="0" smtClean="0"/>
              <a:t>, P. Mueller</a:t>
            </a:r>
            <a:r>
              <a:rPr lang="de-DE" sz="2000" baseline="30000" dirty="0" smtClean="0"/>
              <a:t>1</a:t>
            </a:r>
            <a:r>
              <a:rPr lang="de-DE" sz="2000" dirty="0" smtClean="0"/>
              <a:t>, W. Nörtershäuser</a:t>
            </a:r>
            <a:r>
              <a:rPr lang="de-DE" sz="2000" baseline="30000" dirty="0" smtClean="0"/>
              <a:t>2</a:t>
            </a:r>
          </a:p>
          <a:p>
            <a:endParaRPr lang="de-DE" sz="2000" dirty="0" smtClean="0"/>
          </a:p>
          <a:p>
            <a:r>
              <a:rPr lang="de-DE" sz="2000" baseline="30000" dirty="0" smtClean="0"/>
              <a:t>1</a:t>
            </a:r>
            <a:r>
              <a:rPr lang="de-DE" sz="2000" dirty="0" smtClean="0"/>
              <a:t> Physics Division, Argonne National Laboratory</a:t>
            </a:r>
          </a:p>
          <a:p>
            <a:r>
              <a:rPr lang="de-DE" sz="2000" baseline="30000" dirty="0" smtClean="0"/>
              <a:t>2 </a:t>
            </a:r>
            <a:r>
              <a:rPr lang="de-DE" sz="2000" dirty="0" smtClean="0"/>
              <a:t>Institut für Kernphysik, TU Darmstadt</a:t>
            </a:r>
          </a:p>
          <a:p>
            <a:r>
              <a:rPr lang="de-DE" sz="2000" baseline="30000" dirty="0" smtClean="0"/>
              <a:t>3</a:t>
            </a:r>
            <a:r>
              <a:rPr lang="de-DE" sz="2000" dirty="0" smtClean="0"/>
              <a:t> Institut für Kernchemie, Universität Mainz</a:t>
            </a:r>
          </a:p>
        </p:txBody>
      </p:sp>
      <p:pic>
        <p:nvPicPr>
          <p:cNvPr id="5" name="Picture 2" descr="http://www.ci.uchicago.edu/datasciencefellowship/images/argonn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13247" y="3758078"/>
            <a:ext cx="2167711" cy="817832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74988" y="3826284"/>
            <a:ext cx="2215635" cy="849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3"/>
          <p:cNvSpPr txBox="1">
            <a:spLocks/>
          </p:cNvSpPr>
          <p:nvPr/>
        </p:nvSpPr>
        <p:spPr bwMode="auto">
          <a:xfrm>
            <a:off x="8679456" y="6604683"/>
            <a:ext cx="5080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6A4FB79B-AF46-4959-A275-AE188F025658}" type="slidenum">
              <a:rPr lang="de-DE" sz="1100"/>
              <a:pPr algn="ctr"/>
              <a:t>16</a:t>
            </a:fld>
            <a:endParaRPr lang="de-DE" sz="1100"/>
          </a:p>
        </p:txBody>
      </p:sp>
    </p:spTree>
    <p:extLst>
      <p:ext uri="{BB962C8B-B14F-4D97-AF65-F5344CB8AC3E}">
        <p14:creationId xmlns:p14="http://schemas.microsoft.com/office/powerpoint/2010/main" val="1836865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The Proton Halo Nucleus </a:t>
            </a:r>
            <a:r>
              <a:rPr lang="de-DE" baseline="30000" dirty="0" smtClean="0"/>
              <a:t>8</a:t>
            </a:r>
            <a:r>
              <a:rPr lang="de-DE" dirty="0" smtClean="0"/>
              <a:t>B</a:t>
            </a:r>
            <a:endParaRPr lang="de-DE" dirty="0"/>
          </a:p>
        </p:txBody>
      </p:sp>
      <p:sp>
        <p:nvSpPr>
          <p:cNvPr id="4" name="Rechteck 7"/>
          <p:cNvSpPr/>
          <p:nvPr/>
        </p:nvSpPr>
        <p:spPr>
          <a:xfrm>
            <a:off x="5396100" y="2037136"/>
            <a:ext cx="39098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/>
              <a:t>Proton </a:t>
            </a:r>
            <a:r>
              <a:rPr lang="de-DE" dirty="0"/>
              <a:t>halo might not</a:t>
            </a:r>
            <a:r>
              <a:rPr lang="en-US" dirty="0"/>
              <a:t> show </a:t>
            </a:r>
            <a:endParaRPr lang="en-US" dirty="0" smtClean="0"/>
          </a:p>
          <a:p>
            <a:r>
              <a:rPr lang="en-US" dirty="0" smtClean="0"/>
              <a:t>an extended </a:t>
            </a:r>
            <a:r>
              <a:rPr lang="en-US" b="1" dirty="0"/>
              <a:t>matter </a:t>
            </a:r>
            <a:r>
              <a:rPr lang="en-US" b="1" dirty="0" smtClean="0"/>
              <a:t>radius</a:t>
            </a:r>
          </a:p>
          <a:p>
            <a:r>
              <a:rPr lang="en-US" dirty="0" smtClean="0"/>
              <a:t>due </a:t>
            </a:r>
            <a:r>
              <a:rPr lang="en-US" dirty="0"/>
              <a:t>to the </a:t>
            </a:r>
            <a:r>
              <a:rPr lang="en-US" dirty="0" smtClean="0"/>
              <a:t>coulomb barrier</a:t>
            </a:r>
            <a:endParaRPr lang="en-US" dirty="0"/>
          </a:p>
        </p:txBody>
      </p:sp>
      <p:pic>
        <p:nvPicPr>
          <p:cNvPr id="6" name="Picture 4" descr="V:\Folien und Poster\A2-MAINZ-EXP\Folien\Borons\Graph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36" t="10170" r="13112" b="4535"/>
          <a:stretch/>
        </p:blipFill>
        <p:spPr bwMode="auto">
          <a:xfrm>
            <a:off x="29294" y="1947881"/>
            <a:ext cx="5334794" cy="410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www.ci.uchicago.edu/datasciencefellowship/images/argonn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43828" y="491720"/>
            <a:ext cx="1296144" cy="489008"/>
          </a:xfrm>
          <a:prstGeom prst="rect">
            <a:avLst/>
          </a:prstGeom>
          <a:noFill/>
        </p:spPr>
      </p:pic>
      <p:pic>
        <p:nvPicPr>
          <p:cNvPr id="8" name="Picture 4" descr="https://twimg0-a.akamaihd.net/profile_images/1864641465/logo_JGU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55384" y="0"/>
            <a:ext cx="473033" cy="476672"/>
          </a:xfrm>
          <a:prstGeom prst="rect">
            <a:avLst/>
          </a:prstGeom>
          <a:noFill/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70060" y="1124744"/>
            <a:ext cx="1243680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6" name="Group 15"/>
          <p:cNvGrpSpPr>
            <a:grpSpLocks noChangeAspect="1"/>
          </p:cNvGrpSpPr>
          <p:nvPr/>
        </p:nvGrpSpPr>
        <p:grpSpPr>
          <a:xfrm>
            <a:off x="5915644" y="3134693"/>
            <a:ext cx="2981571" cy="2798414"/>
            <a:chOff x="5982320" y="4033078"/>
            <a:chExt cx="1832598" cy="1720022"/>
          </a:xfrm>
        </p:grpSpPr>
        <p:sp>
          <p:nvSpPr>
            <p:cNvPr id="14" name="Freeform 13"/>
            <p:cNvSpPr/>
            <p:nvPr/>
          </p:nvSpPr>
          <p:spPr bwMode="auto">
            <a:xfrm rot="5233757">
              <a:off x="6236492" y="5024439"/>
              <a:ext cx="147638" cy="157163"/>
            </a:xfrm>
            <a:custGeom>
              <a:avLst/>
              <a:gdLst>
                <a:gd name="connsiteX0" fmla="*/ 0 w 147638"/>
                <a:gd name="connsiteY0" fmla="*/ 9525 h 157163"/>
                <a:gd name="connsiteX1" fmla="*/ 52388 w 147638"/>
                <a:gd name="connsiteY1" fmla="*/ 35719 h 157163"/>
                <a:gd name="connsiteX2" fmla="*/ 92869 w 147638"/>
                <a:gd name="connsiteY2" fmla="*/ 66675 h 157163"/>
                <a:gd name="connsiteX3" fmla="*/ 119063 w 147638"/>
                <a:gd name="connsiteY3" fmla="*/ 95250 h 157163"/>
                <a:gd name="connsiteX4" fmla="*/ 128588 w 147638"/>
                <a:gd name="connsiteY4" fmla="*/ 114300 h 157163"/>
                <a:gd name="connsiteX5" fmla="*/ 138113 w 147638"/>
                <a:gd name="connsiteY5" fmla="*/ 157163 h 157163"/>
                <a:gd name="connsiteX6" fmla="*/ 138113 w 147638"/>
                <a:gd name="connsiteY6" fmla="*/ 157163 h 157163"/>
                <a:gd name="connsiteX7" fmla="*/ 147638 w 147638"/>
                <a:gd name="connsiteY7" fmla="*/ 0 h 157163"/>
                <a:gd name="connsiteX8" fmla="*/ 0 w 147638"/>
                <a:gd name="connsiteY8" fmla="*/ 9525 h 157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7638" h="157163">
                  <a:moveTo>
                    <a:pt x="0" y="9525"/>
                  </a:moveTo>
                  <a:lnTo>
                    <a:pt x="52388" y="35719"/>
                  </a:lnTo>
                  <a:lnTo>
                    <a:pt x="92869" y="66675"/>
                  </a:lnTo>
                  <a:lnTo>
                    <a:pt x="119063" y="95250"/>
                  </a:lnTo>
                  <a:lnTo>
                    <a:pt x="128588" y="114300"/>
                  </a:lnTo>
                  <a:lnTo>
                    <a:pt x="138113" y="157163"/>
                  </a:lnTo>
                  <a:lnTo>
                    <a:pt x="138113" y="157163"/>
                  </a:lnTo>
                  <a:lnTo>
                    <a:pt x="147638" y="0"/>
                  </a:lnTo>
                  <a:lnTo>
                    <a:pt x="0" y="9525"/>
                  </a:lnTo>
                  <a:close/>
                </a:path>
              </a:pathLst>
            </a:custGeom>
            <a:solidFill>
              <a:schemeClr val="bg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pic>
          <p:nvPicPr>
            <p:cNvPr id="15" name="Picture 3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49" t="14703" r="80741" b="17306"/>
            <a:stretch/>
          </p:blipFill>
          <p:spPr bwMode="auto">
            <a:xfrm>
              <a:off x="5982320" y="4033078"/>
              <a:ext cx="437530" cy="17200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" name="Picture 3"/>
            <p:cNvPicPr>
              <a:picLocks noChangeAspect="1" noChangeArrowheads="1"/>
            </p:cNvPicPr>
            <p:nvPr/>
          </p:nvPicPr>
          <p:blipFill rotWithShape="1"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728" t="14703" r="41325" b="19063"/>
            <a:stretch/>
          </p:blipFill>
          <p:spPr bwMode="auto">
            <a:xfrm>
              <a:off x="6375400" y="4033078"/>
              <a:ext cx="1439518" cy="16755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2" name="Slide Number Placeholder 3"/>
          <p:cNvSpPr txBox="1">
            <a:spLocks/>
          </p:cNvSpPr>
          <p:nvPr/>
        </p:nvSpPr>
        <p:spPr bwMode="auto">
          <a:xfrm>
            <a:off x="8679456" y="6604683"/>
            <a:ext cx="5080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6A4FB79B-AF46-4959-A275-AE188F025658}" type="slidenum">
              <a:rPr lang="de-DE" sz="1100"/>
              <a:pPr algn="ctr"/>
              <a:t>17</a:t>
            </a:fld>
            <a:endParaRPr lang="de-DE" sz="1100"/>
          </a:p>
        </p:txBody>
      </p:sp>
    </p:spTree>
    <p:extLst>
      <p:ext uri="{BB962C8B-B14F-4D97-AF65-F5344CB8AC3E}">
        <p14:creationId xmlns:p14="http://schemas.microsoft.com/office/powerpoint/2010/main" val="1824856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aseline="30000" dirty="0" smtClean="0"/>
              <a:t>8</a:t>
            </a:r>
            <a:r>
              <a:rPr lang="de-DE" dirty="0" smtClean="0"/>
              <a:t>B in the FMD</a:t>
            </a:r>
            <a:endParaRPr lang="de-DE" dirty="0"/>
          </a:p>
        </p:txBody>
      </p:sp>
      <p:pic>
        <p:nvPicPr>
          <p:cNvPr id="4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808820"/>
            <a:ext cx="6054655" cy="324036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hteck 9"/>
          <p:cNvSpPr/>
          <p:nvPr/>
        </p:nvSpPr>
        <p:spPr>
          <a:xfrm>
            <a:off x="395536" y="6093296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Simple picture of  </a:t>
            </a:r>
            <a:r>
              <a:rPr lang="en-US" baseline="30000" dirty="0" smtClean="0"/>
              <a:t>8</a:t>
            </a:r>
            <a:r>
              <a:rPr lang="en-US" dirty="0" smtClean="0"/>
              <a:t>B: </a:t>
            </a:r>
          </a:p>
          <a:p>
            <a:r>
              <a:rPr lang="en-US" baseline="30000" dirty="0" smtClean="0"/>
              <a:t>7</a:t>
            </a:r>
            <a:r>
              <a:rPr lang="en-US" dirty="0" smtClean="0"/>
              <a:t>Be </a:t>
            </a:r>
            <a:r>
              <a:rPr lang="en-US" dirty="0"/>
              <a:t>core in </a:t>
            </a:r>
            <a:r>
              <a:rPr lang="en-US" dirty="0" smtClean="0"/>
              <a:t>3/2</a:t>
            </a:r>
            <a:r>
              <a:rPr lang="en-US" baseline="30000" dirty="0" smtClean="0"/>
              <a:t>-</a:t>
            </a:r>
            <a:r>
              <a:rPr lang="en-US" dirty="0" smtClean="0"/>
              <a:t> g. s. and </a:t>
            </a:r>
            <a:r>
              <a:rPr lang="en-US" dirty="0"/>
              <a:t>a </a:t>
            </a:r>
            <a:r>
              <a:rPr lang="en-US" dirty="0" smtClean="0"/>
              <a:t>weakly bound proton </a:t>
            </a:r>
            <a:r>
              <a:rPr lang="en-US" dirty="0"/>
              <a:t>in </a:t>
            </a:r>
            <a:r>
              <a:rPr lang="en-US" dirty="0" smtClean="0"/>
              <a:t>p</a:t>
            </a:r>
            <a:r>
              <a:rPr lang="en-US" baseline="-25000" dirty="0" smtClean="0"/>
              <a:t>3/2 </a:t>
            </a:r>
            <a:r>
              <a:rPr lang="en-US" dirty="0"/>
              <a:t>orbital</a:t>
            </a:r>
            <a:r>
              <a:rPr lang="en-US" dirty="0" smtClean="0"/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1475655" y="5085184"/>
            <a:ext cx="70405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i="1" dirty="0" smtClean="0">
                <a:latin typeface="Arial"/>
                <a:ea typeface="Times New Roman"/>
                <a:cs typeface="Times New Roman"/>
              </a:rPr>
              <a:t>Intrinsic densities of the proton-halo candidate </a:t>
            </a:r>
            <a:r>
              <a:rPr lang="en-US" i="1" baseline="30000" dirty="0" smtClean="0">
                <a:latin typeface="Arial"/>
                <a:ea typeface="Times New Roman"/>
                <a:cs typeface="Times New Roman"/>
              </a:rPr>
              <a:t>8</a:t>
            </a:r>
            <a:r>
              <a:rPr lang="en-US" i="1" dirty="0" smtClean="0">
                <a:latin typeface="Arial"/>
                <a:ea typeface="Times New Roman"/>
                <a:cs typeface="Times New Roman"/>
              </a:rPr>
              <a:t>B calculated in the </a:t>
            </a:r>
            <a:r>
              <a:rPr lang="en-US" i="1" dirty="0" err="1" smtClean="0">
                <a:latin typeface="Arial"/>
                <a:ea typeface="Times New Roman"/>
                <a:cs typeface="Times New Roman"/>
              </a:rPr>
              <a:t>fermionic</a:t>
            </a:r>
            <a:r>
              <a:rPr lang="en-US" i="1" dirty="0" smtClean="0">
                <a:latin typeface="Arial"/>
                <a:ea typeface="Times New Roman"/>
                <a:cs typeface="Times New Roman"/>
              </a:rPr>
              <a:t> molecular dynamics model (courtesy of T. Neff – GSI). </a:t>
            </a:r>
            <a:endParaRPr lang="de-DE" i="1" dirty="0">
              <a:latin typeface="Arial"/>
              <a:ea typeface="Times New Roman"/>
              <a:cs typeface="Times New Roman"/>
            </a:endParaRPr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 bwMode="auto">
          <a:xfrm>
            <a:off x="8679456" y="6604683"/>
            <a:ext cx="5080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6A4FB79B-AF46-4959-A275-AE188F025658}" type="slidenum">
              <a:rPr lang="de-DE" sz="1100"/>
              <a:pPr algn="ctr"/>
              <a:t>18</a:t>
            </a:fld>
            <a:endParaRPr lang="de-DE" sz="1100"/>
          </a:p>
        </p:txBody>
      </p:sp>
    </p:spTree>
    <p:extLst>
      <p:ext uri="{BB962C8B-B14F-4D97-AF65-F5344CB8AC3E}">
        <p14:creationId xmlns:p14="http://schemas.microsoft.com/office/powerpoint/2010/main" val="3353615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Laser Transitions in Boron Ionic Systems</a:t>
            </a:r>
            <a:endParaRPr lang="de-DE" dirty="0"/>
          </a:p>
        </p:txBody>
      </p:sp>
      <p:cxnSp>
        <p:nvCxnSpPr>
          <p:cNvPr id="20" name="Straight Connector 19"/>
          <p:cNvCxnSpPr>
            <a:cxnSpLocks noChangeShapeType="1"/>
          </p:cNvCxnSpPr>
          <p:nvPr/>
        </p:nvCxnSpPr>
        <p:spPr bwMode="auto">
          <a:xfrm flipV="1">
            <a:off x="237106" y="6650768"/>
            <a:ext cx="911580" cy="2654"/>
          </a:xfrm>
          <a:prstGeom prst="line">
            <a:avLst/>
          </a:prstGeom>
          <a:noFill/>
          <a:ln w="28575" algn="ctr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1" name="Straight Arrow Connector 20"/>
          <p:cNvCxnSpPr/>
          <p:nvPr/>
        </p:nvCxnSpPr>
        <p:spPr bwMode="auto">
          <a:xfrm flipV="1">
            <a:off x="643719" y="4228851"/>
            <a:ext cx="0" cy="240200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Connector 21"/>
          <p:cNvCxnSpPr>
            <a:cxnSpLocks noChangeShapeType="1"/>
          </p:cNvCxnSpPr>
          <p:nvPr/>
        </p:nvCxnSpPr>
        <p:spPr bwMode="auto">
          <a:xfrm flipV="1">
            <a:off x="253028" y="4244773"/>
            <a:ext cx="911580" cy="2654"/>
          </a:xfrm>
          <a:prstGeom prst="line">
            <a:avLst/>
          </a:prstGeom>
          <a:noFill/>
          <a:ln w="76200" algn="ctr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23" name="Rectangle 22"/>
          <p:cNvSpPr/>
          <p:nvPr/>
        </p:nvSpPr>
        <p:spPr>
          <a:xfrm>
            <a:off x="1140571" y="6467429"/>
            <a:ext cx="1467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/>
              <a:t>1</a:t>
            </a:r>
            <a:r>
              <a:rPr lang="de-DE" i="1" dirty="0" smtClean="0"/>
              <a:t>s </a:t>
            </a:r>
            <a:r>
              <a:rPr lang="de-DE" baseline="30000" dirty="0" smtClean="0"/>
              <a:t>2 </a:t>
            </a:r>
            <a:r>
              <a:rPr lang="de-DE" dirty="0" smtClean="0"/>
              <a:t>2</a:t>
            </a:r>
            <a:r>
              <a:rPr lang="de-DE" i="1" dirty="0" smtClean="0"/>
              <a:t>s </a:t>
            </a:r>
            <a:r>
              <a:rPr lang="de-DE" baseline="30000" dirty="0" smtClean="0"/>
              <a:t>2</a:t>
            </a:r>
            <a:r>
              <a:rPr lang="de-DE" dirty="0" smtClean="0"/>
              <a:t> </a:t>
            </a:r>
            <a:r>
              <a:rPr lang="de-DE" baseline="30000" dirty="0" smtClean="0"/>
              <a:t> 1</a:t>
            </a:r>
            <a:r>
              <a:rPr lang="de-DE" dirty="0" smtClean="0"/>
              <a:t>S</a:t>
            </a:r>
            <a:r>
              <a:rPr lang="de-DE" baseline="-25000" dirty="0" smtClean="0"/>
              <a:t>0</a:t>
            </a:r>
            <a:endParaRPr lang="de-DE" dirty="0"/>
          </a:p>
        </p:txBody>
      </p:sp>
      <p:sp>
        <p:nvSpPr>
          <p:cNvPr id="24" name="Rectangle 23"/>
          <p:cNvSpPr/>
          <p:nvPr/>
        </p:nvSpPr>
        <p:spPr>
          <a:xfrm>
            <a:off x="1252031" y="4054847"/>
            <a:ext cx="11785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/>
              <a:t>2</a:t>
            </a:r>
            <a:r>
              <a:rPr lang="de-DE" i="1" dirty="0" smtClean="0"/>
              <a:t>s </a:t>
            </a:r>
            <a:r>
              <a:rPr lang="de-DE" dirty="0" smtClean="0"/>
              <a:t>2</a:t>
            </a:r>
            <a:r>
              <a:rPr lang="de-DE" i="1" dirty="0" smtClean="0"/>
              <a:t>p </a:t>
            </a:r>
            <a:r>
              <a:rPr lang="de-DE" baseline="30000" dirty="0" smtClean="0"/>
              <a:t>1</a:t>
            </a:r>
            <a:r>
              <a:rPr lang="de-DE" dirty="0" smtClean="0"/>
              <a:t>P</a:t>
            </a:r>
            <a:r>
              <a:rPr lang="de-DE" baseline="-25000" dirty="0" smtClean="0"/>
              <a:t>1</a:t>
            </a:r>
            <a:r>
              <a:rPr lang="de-DE" baseline="30000" dirty="0" smtClean="0"/>
              <a:t>o</a:t>
            </a:r>
          </a:p>
          <a:p>
            <a:r>
              <a:rPr lang="de-DE" dirty="0" smtClean="0"/>
              <a:t> </a:t>
            </a:r>
            <a:endParaRPr lang="de-DE" dirty="0"/>
          </a:p>
        </p:txBody>
      </p:sp>
      <p:sp>
        <p:nvSpPr>
          <p:cNvPr id="26" name="TextBox 25"/>
          <p:cNvSpPr txBox="1"/>
          <p:nvPr/>
        </p:nvSpPr>
        <p:spPr>
          <a:xfrm>
            <a:off x="777922" y="5028809"/>
            <a:ext cx="939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dirty="0" smtClean="0">
                <a:solidFill>
                  <a:srgbClr val="0000FF"/>
                </a:solidFill>
              </a:rPr>
              <a:t>136 nm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59306" y="950805"/>
            <a:ext cx="15967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B</a:t>
            </a:r>
            <a:r>
              <a:rPr lang="de-DE" sz="2800" baseline="30000" dirty="0" smtClean="0"/>
              <a:t>+</a:t>
            </a:r>
            <a:r>
              <a:rPr lang="de-DE" sz="2400" dirty="0" smtClean="0"/>
              <a:t>: 4e</a:t>
            </a:r>
            <a:r>
              <a:rPr lang="de-DE" sz="2400" baseline="30000" dirty="0" smtClean="0"/>
              <a:t>-</a:t>
            </a:r>
          </a:p>
          <a:p>
            <a:r>
              <a:rPr lang="de-DE" sz="2400" dirty="0" smtClean="0"/>
              <a:t>Be-like</a:t>
            </a:r>
            <a:endParaRPr lang="de-DE" sz="2400" baseline="30000" dirty="0" smtClean="0"/>
          </a:p>
        </p:txBody>
      </p:sp>
      <p:cxnSp>
        <p:nvCxnSpPr>
          <p:cNvPr id="28" name="Straight Connector 27"/>
          <p:cNvCxnSpPr>
            <a:cxnSpLocks noChangeShapeType="1"/>
          </p:cNvCxnSpPr>
          <p:nvPr/>
        </p:nvCxnSpPr>
        <p:spPr bwMode="auto">
          <a:xfrm flipV="1">
            <a:off x="2996227" y="6650768"/>
            <a:ext cx="911580" cy="2654"/>
          </a:xfrm>
          <a:prstGeom prst="line">
            <a:avLst/>
          </a:prstGeom>
          <a:noFill/>
          <a:ln w="28575" algn="ctr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9" name="Straight Arrow Connector 28"/>
          <p:cNvCxnSpPr/>
          <p:nvPr/>
        </p:nvCxnSpPr>
        <p:spPr bwMode="auto">
          <a:xfrm flipH="1" flipV="1">
            <a:off x="3398293" y="5281684"/>
            <a:ext cx="0" cy="136477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Straight Connector 29"/>
          <p:cNvCxnSpPr>
            <a:cxnSpLocks noChangeShapeType="1"/>
          </p:cNvCxnSpPr>
          <p:nvPr/>
        </p:nvCxnSpPr>
        <p:spPr bwMode="auto">
          <a:xfrm flipV="1">
            <a:off x="3012149" y="5093221"/>
            <a:ext cx="911580" cy="2654"/>
          </a:xfrm>
          <a:prstGeom prst="line">
            <a:avLst/>
          </a:prstGeom>
          <a:noFill/>
          <a:ln w="28575" algn="ctr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31" name="Rectangle 30"/>
          <p:cNvSpPr/>
          <p:nvPr/>
        </p:nvSpPr>
        <p:spPr>
          <a:xfrm>
            <a:off x="3928826" y="6467429"/>
            <a:ext cx="15456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/>
              <a:t>1</a:t>
            </a:r>
            <a:r>
              <a:rPr lang="de-DE" i="1" dirty="0" smtClean="0"/>
              <a:t>s </a:t>
            </a:r>
            <a:r>
              <a:rPr lang="de-DE" baseline="30000" dirty="0" smtClean="0"/>
              <a:t>2 </a:t>
            </a:r>
            <a:r>
              <a:rPr lang="de-DE" dirty="0" smtClean="0"/>
              <a:t>2</a:t>
            </a:r>
            <a:r>
              <a:rPr lang="de-DE" i="1" dirty="0" smtClean="0"/>
              <a:t>s  </a:t>
            </a:r>
            <a:r>
              <a:rPr lang="de-DE" baseline="30000" dirty="0" smtClean="0"/>
              <a:t>2</a:t>
            </a:r>
            <a:r>
              <a:rPr lang="de-DE" dirty="0" smtClean="0"/>
              <a:t>S</a:t>
            </a:r>
            <a:r>
              <a:rPr lang="de-DE" baseline="-25000" dirty="0" smtClean="0"/>
              <a:t>1/2 </a:t>
            </a:r>
            <a:endParaRPr lang="de-DE" baseline="-25000" dirty="0"/>
          </a:p>
        </p:txBody>
      </p:sp>
      <p:sp>
        <p:nvSpPr>
          <p:cNvPr id="33" name="TextBox 32"/>
          <p:cNvSpPr txBox="1"/>
          <p:nvPr/>
        </p:nvSpPr>
        <p:spPr>
          <a:xfrm>
            <a:off x="3569971" y="5631272"/>
            <a:ext cx="11817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dirty="0" smtClean="0">
                <a:solidFill>
                  <a:srgbClr val="0000FF"/>
                </a:solidFill>
              </a:rPr>
              <a:t>206.6 nm</a:t>
            </a:r>
          </a:p>
          <a:p>
            <a:pPr algn="l"/>
            <a:r>
              <a:rPr lang="de-DE" dirty="0" smtClean="0">
                <a:solidFill>
                  <a:srgbClr val="0000FF"/>
                </a:solidFill>
              </a:rPr>
              <a:t>206.8 nm</a:t>
            </a:r>
          </a:p>
        </p:txBody>
      </p:sp>
      <p:sp>
        <p:nvSpPr>
          <p:cNvPr id="60" name="Rectangle 59"/>
          <p:cNvSpPr/>
          <p:nvPr/>
        </p:nvSpPr>
        <p:spPr>
          <a:xfrm>
            <a:off x="3969766" y="5124628"/>
            <a:ext cx="16081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/>
              <a:t>1</a:t>
            </a:r>
            <a:r>
              <a:rPr lang="de-DE" i="1" dirty="0" smtClean="0"/>
              <a:t>s </a:t>
            </a:r>
            <a:r>
              <a:rPr lang="de-DE" baseline="30000" dirty="0" smtClean="0"/>
              <a:t>2 </a:t>
            </a:r>
            <a:r>
              <a:rPr lang="de-DE" dirty="0" smtClean="0"/>
              <a:t>2</a:t>
            </a:r>
            <a:r>
              <a:rPr lang="de-DE" i="1" dirty="0" smtClean="0"/>
              <a:t>p  </a:t>
            </a:r>
            <a:r>
              <a:rPr lang="de-DE" baseline="30000" dirty="0" smtClean="0"/>
              <a:t>2</a:t>
            </a:r>
            <a:r>
              <a:rPr lang="de-DE" dirty="0" smtClean="0"/>
              <a:t>P</a:t>
            </a:r>
            <a:r>
              <a:rPr lang="de-DE" baseline="-25000" dirty="0" smtClean="0"/>
              <a:t>1/2</a:t>
            </a:r>
            <a:r>
              <a:rPr lang="de-DE" i="1" dirty="0" smtClean="0"/>
              <a:t> </a:t>
            </a:r>
            <a:r>
              <a:rPr lang="de-DE" dirty="0" smtClean="0"/>
              <a:t> </a:t>
            </a:r>
            <a:endParaRPr lang="de-DE" dirty="0"/>
          </a:p>
        </p:txBody>
      </p:sp>
      <p:grpSp>
        <p:nvGrpSpPr>
          <p:cNvPr id="70" name="Group 69"/>
          <p:cNvGrpSpPr/>
          <p:nvPr/>
        </p:nvGrpSpPr>
        <p:grpSpPr>
          <a:xfrm>
            <a:off x="272363" y="1875756"/>
            <a:ext cx="2321576" cy="4759335"/>
            <a:chOff x="272363" y="1875756"/>
            <a:chExt cx="2321576" cy="4759335"/>
          </a:xfrm>
        </p:grpSpPr>
        <p:sp>
          <p:nvSpPr>
            <p:cNvPr id="35" name="Rectangle 34"/>
            <p:cNvSpPr/>
            <p:nvPr/>
          </p:nvSpPr>
          <p:spPr>
            <a:xfrm>
              <a:off x="1240658" y="3579451"/>
              <a:ext cx="121860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dirty="0" smtClean="0"/>
                <a:t>2</a:t>
              </a:r>
              <a:r>
                <a:rPr lang="de-DE" i="1" dirty="0" smtClean="0"/>
                <a:t>s </a:t>
              </a:r>
              <a:r>
                <a:rPr lang="de-DE" dirty="0" smtClean="0"/>
                <a:t>2</a:t>
              </a:r>
              <a:r>
                <a:rPr lang="de-DE" i="1" dirty="0" smtClean="0"/>
                <a:t>p</a:t>
              </a:r>
              <a:r>
                <a:rPr lang="de-DE" dirty="0" smtClean="0"/>
                <a:t>  </a:t>
              </a:r>
              <a:r>
                <a:rPr lang="de-DE" baseline="30000" dirty="0" smtClean="0"/>
                <a:t>3</a:t>
              </a:r>
              <a:r>
                <a:rPr lang="de-DE" dirty="0" smtClean="0"/>
                <a:t>P</a:t>
              </a:r>
              <a:r>
                <a:rPr lang="de-DE" baseline="-25000" dirty="0" smtClean="0"/>
                <a:t>J</a:t>
              </a:r>
              <a:endParaRPr lang="de-DE" baseline="-25000" dirty="0"/>
            </a:p>
          </p:txBody>
        </p:sp>
        <p:cxnSp>
          <p:nvCxnSpPr>
            <p:cNvPr id="36" name="Straight Connector 35"/>
            <p:cNvCxnSpPr>
              <a:cxnSpLocks noChangeShapeType="1"/>
            </p:cNvCxnSpPr>
            <p:nvPr/>
          </p:nvCxnSpPr>
          <p:spPr bwMode="auto">
            <a:xfrm flipV="1">
              <a:off x="272363" y="3441830"/>
              <a:ext cx="911580" cy="2654"/>
            </a:xfrm>
            <a:prstGeom prst="line">
              <a:avLst/>
            </a:prstGeom>
            <a:noFill/>
            <a:ln w="2857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38" name="Straight Connector 37"/>
            <p:cNvCxnSpPr>
              <a:cxnSpLocks noChangeShapeType="1"/>
            </p:cNvCxnSpPr>
            <p:nvPr/>
          </p:nvCxnSpPr>
          <p:spPr bwMode="auto">
            <a:xfrm flipV="1">
              <a:off x="272363" y="3280332"/>
              <a:ext cx="911580" cy="2654"/>
            </a:xfrm>
            <a:prstGeom prst="line">
              <a:avLst/>
            </a:prstGeom>
            <a:noFill/>
            <a:ln w="2857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39" name="Straight Connector 38"/>
            <p:cNvCxnSpPr>
              <a:cxnSpLocks noChangeShapeType="1"/>
            </p:cNvCxnSpPr>
            <p:nvPr/>
          </p:nvCxnSpPr>
          <p:spPr bwMode="auto">
            <a:xfrm flipV="1">
              <a:off x="272363" y="3091537"/>
              <a:ext cx="911580" cy="2654"/>
            </a:xfrm>
            <a:prstGeom prst="line">
              <a:avLst/>
            </a:prstGeom>
            <a:noFill/>
            <a:ln w="2857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40" name="TextBox 39"/>
            <p:cNvSpPr txBox="1"/>
            <p:nvPr/>
          </p:nvSpPr>
          <p:spPr>
            <a:xfrm>
              <a:off x="1251042" y="3302762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de-DE" dirty="0" smtClean="0"/>
                <a:t>0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269476" y="3086666"/>
              <a:ext cx="2888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de-DE" dirty="0" smtClean="0"/>
                <a:t>1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251042" y="2884223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de-DE" dirty="0" smtClean="0"/>
                <a:t>2</a:t>
              </a:r>
            </a:p>
          </p:txBody>
        </p:sp>
        <p:cxnSp>
          <p:nvCxnSpPr>
            <p:cNvPr id="44" name="Straight Arrow Connector 43"/>
            <p:cNvCxnSpPr/>
            <p:nvPr/>
          </p:nvCxnSpPr>
          <p:spPr bwMode="auto">
            <a:xfrm flipV="1">
              <a:off x="354841" y="3070753"/>
              <a:ext cx="0" cy="3548418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ysDash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5" name="Straight Connector 44"/>
            <p:cNvCxnSpPr>
              <a:cxnSpLocks noChangeShapeType="1"/>
            </p:cNvCxnSpPr>
            <p:nvPr/>
          </p:nvCxnSpPr>
          <p:spPr bwMode="auto">
            <a:xfrm flipV="1">
              <a:off x="383820" y="2097525"/>
              <a:ext cx="911580" cy="2654"/>
            </a:xfrm>
            <a:prstGeom prst="line">
              <a:avLst/>
            </a:prstGeom>
            <a:noFill/>
            <a:ln w="57150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47" name="Rectangle 46"/>
            <p:cNvSpPr/>
            <p:nvPr/>
          </p:nvSpPr>
          <p:spPr>
            <a:xfrm>
              <a:off x="1338467" y="1875756"/>
              <a:ext cx="125547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dirty="0" smtClean="0"/>
                <a:t>2</a:t>
              </a:r>
              <a:r>
                <a:rPr lang="de-DE" i="1" dirty="0" smtClean="0"/>
                <a:t>s </a:t>
              </a:r>
              <a:r>
                <a:rPr lang="de-DE" dirty="0" smtClean="0"/>
                <a:t>3s  </a:t>
              </a:r>
              <a:r>
                <a:rPr lang="de-DE" baseline="30000" dirty="0" smtClean="0"/>
                <a:t>3</a:t>
              </a:r>
              <a:r>
                <a:rPr lang="de-DE" dirty="0" smtClean="0"/>
                <a:t>S</a:t>
              </a:r>
              <a:r>
                <a:rPr lang="de-DE" baseline="-25000" dirty="0" smtClean="0"/>
                <a:t>1</a:t>
              </a:r>
              <a:endParaRPr lang="de-DE" baseline="-25000" dirty="0"/>
            </a:p>
          </p:txBody>
        </p:sp>
        <p:cxnSp>
          <p:nvCxnSpPr>
            <p:cNvPr id="49" name="Straight Arrow Connector 48"/>
            <p:cNvCxnSpPr/>
            <p:nvPr/>
          </p:nvCxnSpPr>
          <p:spPr bwMode="auto">
            <a:xfrm flipV="1">
              <a:off x="791571" y="2074466"/>
              <a:ext cx="232012" cy="1201003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1" name="Straight Arrow Connector 50"/>
            <p:cNvCxnSpPr/>
            <p:nvPr/>
          </p:nvCxnSpPr>
          <p:spPr bwMode="auto">
            <a:xfrm flipV="1">
              <a:off x="573204" y="2074466"/>
              <a:ext cx="286603" cy="1351129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3" name="Straight Arrow Connector 52"/>
            <p:cNvCxnSpPr/>
            <p:nvPr/>
          </p:nvCxnSpPr>
          <p:spPr bwMode="auto">
            <a:xfrm flipV="1">
              <a:off x="357113" y="3234526"/>
              <a:ext cx="0" cy="3400565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ysDash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5" name="Straight Arrow Connector 54"/>
            <p:cNvCxnSpPr/>
            <p:nvPr/>
          </p:nvCxnSpPr>
          <p:spPr bwMode="auto">
            <a:xfrm flipH="1" flipV="1">
              <a:off x="359385" y="3386927"/>
              <a:ext cx="0" cy="3245892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ysDash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7" name="Straight Arrow Connector 56"/>
            <p:cNvCxnSpPr/>
            <p:nvPr/>
          </p:nvCxnSpPr>
          <p:spPr bwMode="auto">
            <a:xfrm flipV="1">
              <a:off x="1009934" y="2076742"/>
              <a:ext cx="193344" cy="1007659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59" name="TextBox 58"/>
            <p:cNvSpPr txBox="1"/>
            <p:nvPr/>
          </p:nvSpPr>
          <p:spPr>
            <a:xfrm>
              <a:off x="1244221" y="2397066"/>
              <a:ext cx="9765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de-DE" dirty="0" smtClean="0">
                  <a:solidFill>
                    <a:srgbClr val="0000FF"/>
                  </a:solidFill>
                </a:rPr>
                <a:t>324 nm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332094" y="3637845"/>
              <a:ext cx="9717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de-DE" dirty="0" smtClean="0">
                  <a:solidFill>
                    <a:srgbClr val="FF0000"/>
                  </a:solidFill>
                  <a:sym typeface="Symbol"/>
                </a:rPr>
                <a:t> 12 eV</a:t>
              </a:r>
              <a:endParaRPr lang="de-DE" dirty="0" smtClean="0">
                <a:solidFill>
                  <a:srgbClr val="FF0000"/>
                </a:solidFill>
              </a:endParaRPr>
            </a:p>
          </p:txBody>
        </p:sp>
      </p:grpSp>
      <p:cxnSp>
        <p:nvCxnSpPr>
          <p:cNvPr id="64" name="Straight Arrow Connector 63"/>
          <p:cNvCxnSpPr/>
          <p:nvPr/>
        </p:nvCxnSpPr>
        <p:spPr bwMode="auto">
          <a:xfrm flipV="1">
            <a:off x="3521122" y="5095875"/>
            <a:ext cx="0" cy="155058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7" name="Straight Connector 66"/>
          <p:cNvCxnSpPr>
            <a:cxnSpLocks noChangeShapeType="1"/>
          </p:cNvCxnSpPr>
          <p:nvPr/>
        </p:nvCxnSpPr>
        <p:spPr bwMode="auto">
          <a:xfrm flipV="1">
            <a:off x="2998501" y="5275576"/>
            <a:ext cx="911580" cy="2654"/>
          </a:xfrm>
          <a:prstGeom prst="line">
            <a:avLst/>
          </a:prstGeom>
          <a:noFill/>
          <a:ln w="28575" algn="ctr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68" name="Rectangle 67"/>
          <p:cNvSpPr/>
          <p:nvPr/>
        </p:nvSpPr>
        <p:spPr>
          <a:xfrm>
            <a:off x="3972044" y="4826653"/>
            <a:ext cx="16337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/>
              <a:t>1</a:t>
            </a:r>
            <a:r>
              <a:rPr lang="de-DE" i="1" dirty="0" smtClean="0"/>
              <a:t>s </a:t>
            </a:r>
            <a:r>
              <a:rPr lang="de-DE" baseline="30000" dirty="0" smtClean="0"/>
              <a:t>2 </a:t>
            </a:r>
            <a:r>
              <a:rPr lang="de-DE" dirty="0" smtClean="0"/>
              <a:t>2</a:t>
            </a:r>
            <a:r>
              <a:rPr lang="de-DE" i="1" dirty="0" smtClean="0"/>
              <a:t>p  </a:t>
            </a:r>
            <a:r>
              <a:rPr lang="de-DE" baseline="30000" dirty="0" smtClean="0"/>
              <a:t>2</a:t>
            </a:r>
            <a:r>
              <a:rPr lang="de-DE" dirty="0" smtClean="0"/>
              <a:t>P</a:t>
            </a:r>
            <a:r>
              <a:rPr lang="de-DE" baseline="-25000" dirty="0" smtClean="0"/>
              <a:t>3/2</a:t>
            </a:r>
            <a:r>
              <a:rPr lang="de-DE" i="1" dirty="0" smtClean="0"/>
              <a:t> </a:t>
            </a:r>
            <a:r>
              <a:rPr lang="de-DE" dirty="0" smtClean="0"/>
              <a:t> </a:t>
            </a:r>
            <a:endParaRPr lang="de-DE" dirty="0"/>
          </a:p>
        </p:txBody>
      </p:sp>
      <p:sp>
        <p:nvSpPr>
          <p:cNvPr id="79" name="TextBox 78"/>
          <p:cNvSpPr txBox="1"/>
          <p:nvPr/>
        </p:nvSpPr>
        <p:spPr>
          <a:xfrm>
            <a:off x="2991133" y="950805"/>
            <a:ext cx="15967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B</a:t>
            </a:r>
            <a:r>
              <a:rPr lang="de-DE" sz="2400" baseline="30000" dirty="0" smtClean="0"/>
              <a:t>2</a:t>
            </a:r>
            <a:r>
              <a:rPr lang="de-DE" sz="2800" baseline="30000" dirty="0" smtClean="0"/>
              <a:t>+</a:t>
            </a:r>
            <a:r>
              <a:rPr lang="de-DE" sz="2400" dirty="0" smtClean="0"/>
              <a:t>: 3e</a:t>
            </a:r>
            <a:r>
              <a:rPr lang="de-DE" sz="2400" baseline="30000" dirty="0" smtClean="0"/>
              <a:t>-</a:t>
            </a:r>
          </a:p>
          <a:p>
            <a:r>
              <a:rPr lang="de-DE" sz="2400" dirty="0" smtClean="0"/>
              <a:t>Li-like</a:t>
            </a:r>
            <a:endParaRPr lang="de-DE" sz="2400" baseline="30000" dirty="0" smtClean="0"/>
          </a:p>
        </p:txBody>
      </p:sp>
      <p:pic>
        <p:nvPicPr>
          <p:cNvPr id="85" name="Picture 2" descr="http://www.ci.uchicago.edu/datasciencefellowship/images/argonn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7856" y="40944"/>
            <a:ext cx="1296144" cy="489008"/>
          </a:xfrm>
          <a:prstGeom prst="rect">
            <a:avLst/>
          </a:prstGeom>
          <a:noFill/>
        </p:spPr>
      </p:pic>
      <p:pic>
        <p:nvPicPr>
          <p:cNvPr id="86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74088" y="673968"/>
            <a:ext cx="1243680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85347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3" grpId="0"/>
      <p:bldP spid="60" grpId="0"/>
      <p:bldP spid="68" grpId="0"/>
      <p:bldP spid="7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49" name="Picture 9" descr="https://www.gsi.de/fileadmin/Atomphysik/Bilder/Atomphysik_Survey_01Nuclear_Char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470734"/>
            <a:ext cx="8607426" cy="5787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D6544-57E6-4C17-891E-188E50B28A6F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26624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Laser Spectroscopy of Radioactive Isotopes</a:t>
            </a:r>
          </a:p>
        </p:txBody>
      </p:sp>
      <p:sp>
        <p:nvSpPr>
          <p:cNvPr id="266244" name="Rectangle 4"/>
          <p:cNvSpPr>
            <a:spLocks noChangeArrowheads="1"/>
          </p:cNvSpPr>
          <p:nvPr/>
        </p:nvSpPr>
        <p:spPr bwMode="auto">
          <a:xfrm>
            <a:off x="3741737" y="6000690"/>
            <a:ext cx="532606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/>
            <a:r>
              <a:rPr lang="en-US" altLang="en-US" sz="1000" dirty="0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https://www.gsi.de/en/start/forschung/forschungsfelder/appa_pni_gesundheit/</a:t>
            </a:r>
            <a:br>
              <a:rPr lang="en-US" altLang="en-US" sz="1000" dirty="0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</a:br>
            <a:r>
              <a:rPr lang="en-US" altLang="en-US" sz="1000" dirty="0" err="1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atomphysik</a:t>
            </a:r>
            <a:r>
              <a:rPr lang="en-US" altLang="en-US" sz="1000" dirty="0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/research/</a:t>
            </a:r>
            <a:r>
              <a:rPr lang="en-US" altLang="en-US" sz="1000" dirty="0" err="1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methoden</a:t>
            </a:r>
            <a:r>
              <a:rPr lang="en-US" altLang="en-US" sz="1000" dirty="0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/</a:t>
            </a:r>
            <a:r>
              <a:rPr lang="en-US" altLang="en-US" sz="1000" dirty="0" err="1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laserspektroskopie</a:t>
            </a:r>
            <a:r>
              <a:rPr lang="en-US" altLang="en-US" sz="1000" dirty="0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/survey.htm</a:t>
            </a:r>
            <a:endParaRPr lang="en-US" altLang="en-US" sz="1000" dirty="0"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66245" name="Text Box 5"/>
          <p:cNvSpPr txBox="1">
            <a:spLocks noChangeArrowheads="1"/>
          </p:cNvSpPr>
          <p:nvPr/>
        </p:nvSpPr>
        <p:spPr bwMode="auto">
          <a:xfrm>
            <a:off x="487363" y="896938"/>
            <a:ext cx="3681412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buFont typeface="Wingdings" pitchFamily="2" charset="2"/>
              <a:buNone/>
            </a:pPr>
            <a:r>
              <a:rPr lang="en-US" altLang="en-US" sz="280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Nuclear charge radii +</a:t>
            </a:r>
            <a:br>
              <a:rPr lang="en-US" altLang="en-US" sz="280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</a:br>
            <a:r>
              <a:rPr lang="en-US" altLang="en-US" sz="280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nuclear moments</a:t>
            </a:r>
          </a:p>
        </p:txBody>
      </p:sp>
      <p:sp>
        <p:nvSpPr>
          <p:cNvPr id="266246" name="Rectangle 6"/>
          <p:cNvSpPr>
            <a:spLocks noChangeArrowheads="1"/>
          </p:cNvSpPr>
          <p:nvPr/>
        </p:nvSpPr>
        <p:spPr bwMode="auto">
          <a:xfrm>
            <a:off x="5257800" y="4495800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en-US" sz="2800" dirty="0"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" name="Oval 1"/>
          <p:cNvSpPr/>
          <p:nvPr/>
        </p:nvSpPr>
        <p:spPr bwMode="auto">
          <a:xfrm>
            <a:off x="457200" y="5257800"/>
            <a:ext cx="533400" cy="381000"/>
          </a:xfrm>
          <a:prstGeom prst="ellipse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143000" y="1091766"/>
            <a:ext cx="7506308" cy="4470834"/>
            <a:chOff x="1143000" y="1091766"/>
            <a:chExt cx="7506308" cy="4470834"/>
          </a:xfrm>
        </p:grpSpPr>
        <p:sp>
          <p:nvSpPr>
            <p:cNvPr id="11" name="Oval 10"/>
            <p:cNvSpPr/>
            <p:nvPr/>
          </p:nvSpPr>
          <p:spPr bwMode="auto">
            <a:xfrm rot="19848350">
              <a:off x="7486010" y="1091766"/>
              <a:ext cx="525538" cy="406052"/>
            </a:xfrm>
            <a:prstGeom prst="ellipse">
              <a:avLst/>
            </a:prstGeom>
            <a:noFill/>
            <a:ln w="381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12" name="Oval 11"/>
            <p:cNvSpPr/>
            <p:nvPr/>
          </p:nvSpPr>
          <p:spPr bwMode="auto">
            <a:xfrm rot="19848350">
              <a:off x="3136079" y="3599715"/>
              <a:ext cx="1743591" cy="502782"/>
            </a:xfrm>
            <a:prstGeom prst="ellipse">
              <a:avLst/>
            </a:prstGeom>
            <a:noFill/>
            <a:ln w="381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5313010" y="4495800"/>
              <a:ext cx="333629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New opportunities with</a:t>
              </a:r>
              <a:br>
                <a:rPr lang="en-US" sz="2400" dirty="0" smtClean="0"/>
              </a:br>
              <a:r>
                <a:rPr lang="en-US" sz="2400" dirty="0" smtClean="0"/>
                <a:t>CARIBU &amp; ATLAS upgrade</a:t>
              </a:r>
              <a:endParaRPr lang="en-US" sz="2400" dirty="0"/>
            </a:p>
          </p:txBody>
        </p:sp>
        <p:cxnSp>
          <p:nvCxnSpPr>
            <p:cNvPr id="5" name="Straight Arrow Connector 4"/>
            <p:cNvCxnSpPr/>
            <p:nvPr/>
          </p:nvCxnSpPr>
          <p:spPr bwMode="auto">
            <a:xfrm flipV="1">
              <a:off x="7420358" y="1843088"/>
              <a:ext cx="328421" cy="2424112"/>
            </a:xfrm>
            <a:prstGeom prst="straightConnector1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6" name="Straight Arrow Connector 15"/>
            <p:cNvCxnSpPr/>
            <p:nvPr/>
          </p:nvCxnSpPr>
          <p:spPr bwMode="auto">
            <a:xfrm flipH="1" flipV="1">
              <a:off x="4503256" y="4110415"/>
              <a:ext cx="602144" cy="537785"/>
            </a:xfrm>
            <a:prstGeom prst="straightConnector1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18" name="Straight Arrow Connector 17"/>
            <p:cNvCxnSpPr/>
            <p:nvPr/>
          </p:nvCxnSpPr>
          <p:spPr bwMode="auto">
            <a:xfrm flipH="1">
              <a:off x="1143000" y="5315048"/>
              <a:ext cx="3950589" cy="247552"/>
            </a:xfrm>
            <a:prstGeom prst="straightConnector1">
              <a:avLst/>
            </a:prstGeom>
            <a:noFill/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Picture 2" descr="Y:\Lasersphere_archiv\Sonstiges\Photos\COLLAPS\2012 - Cadmium\DSCF867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00" y="-85725"/>
            <a:ext cx="9258300" cy="694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5"/>
          <p:cNvSpPr txBox="1"/>
          <p:nvPr/>
        </p:nvSpPr>
        <p:spPr>
          <a:xfrm>
            <a:off x="3879417" y="5934670"/>
            <a:ext cx="52645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>
                <a:solidFill>
                  <a:schemeClr val="bg1"/>
                </a:solidFill>
              </a:rPr>
              <a:t>Sn</a:t>
            </a:r>
            <a:r>
              <a:rPr lang="de-DE" baseline="30000" dirty="0" smtClean="0">
                <a:solidFill>
                  <a:schemeClr val="bg1"/>
                </a:solidFill>
              </a:rPr>
              <a:t>+</a:t>
            </a:r>
            <a:r>
              <a:rPr lang="de-DE" dirty="0" smtClean="0">
                <a:solidFill>
                  <a:schemeClr val="bg1"/>
                </a:solidFill>
              </a:rPr>
              <a:t> 5</a:t>
            </a:r>
            <a:r>
              <a:rPr lang="de-DE" i="1" dirty="0" smtClean="0">
                <a:solidFill>
                  <a:schemeClr val="bg1"/>
                </a:solidFill>
              </a:rPr>
              <a:t>s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baseline="30000" dirty="0" smtClean="0">
                <a:solidFill>
                  <a:schemeClr val="bg1"/>
                </a:solidFill>
              </a:rPr>
              <a:t>2</a:t>
            </a:r>
            <a:r>
              <a:rPr lang="de-DE" dirty="0" smtClean="0">
                <a:solidFill>
                  <a:schemeClr val="bg1"/>
                </a:solidFill>
              </a:rPr>
              <a:t>S</a:t>
            </a:r>
            <a:r>
              <a:rPr lang="de-DE" baseline="-25000" dirty="0" smtClean="0">
                <a:solidFill>
                  <a:schemeClr val="bg1"/>
                </a:solidFill>
              </a:rPr>
              <a:t>1/2</a:t>
            </a:r>
            <a:r>
              <a:rPr lang="de-DE" dirty="0" smtClean="0">
                <a:solidFill>
                  <a:schemeClr val="bg1"/>
                </a:solidFill>
                <a:sym typeface="Symbol"/>
              </a:rPr>
              <a:t> </a:t>
            </a:r>
            <a:r>
              <a:rPr lang="de-DE" dirty="0" smtClean="0">
                <a:solidFill>
                  <a:schemeClr val="bg1"/>
                </a:solidFill>
              </a:rPr>
              <a:t>5</a:t>
            </a:r>
            <a:r>
              <a:rPr lang="de-DE" i="1" dirty="0" smtClean="0">
                <a:solidFill>
                  <a:schemeClr val="bg1"/>
                </a:solidFill>
              </a:rPr>
              <a:t>p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baseline="30000" dirty="0" smtClean="0">
                <a:solidFill>
                  <a:schemeClr val="bg1"/>
                </a:solidFill>
              </a:rPr>
              <a:t>2</a:t>
            </a:r>
            <a:r>
              <a:rPr lang="de-DE" dirty="0" smtClean="0">
                <a:solidFill>
                  <a:schemeClr val="bg1"/>
                </a:solidFill>
              </a:rPr>
              <a:t>P</a:t>
            </a:r>
            <a:r>
              <a:rPr lang="de-DE" baseline="-25000" dirty="0" smtClean="0">
                <a:solidFill>
                  <a:schemeClr val="bg1"/>
                </a:solidFill>
              </a:rPr>
              <a:t>3/2</a:t>
            </a:r>
            <a:r>
              <a:rPr lang="de-DE" baseline="30000" dirty="0" smtClean="0">
                <a:solidFill>
                  <a:schemeClr val="bg1"/>
                </a:solidFill>
                <a:sym typeface="Symbol"/>
              </a:rPr>
              <a:t> </a:t>
            </a:r>
            <a:r>
              <a:rPr lang="de-DE" dirty="0" smtClean="0">
                <a:solidFill>
                  <a:schemeClr val="bg1"/>
                </a:solidFill>
                <a:sym typeface="Symbol"/>
              </a:rPr>
              <a:t>: =215 </a:t>
            </a:r>
            <a:r>
              <a:rPr lang="de-DE" dirty="0" err="1" smtClean="0">
                <a:solidFill>
                  <a:schemeClr val="bg1"/>
                </a:solidFill>
                <a:sym typeface="Symbol"/>
              </a:rPr>
              <a:t>nm</a:t>
            </a:r>
            <a:endParaRPr lang="de-DE" dirty="0" smtClean="0">
              <a:solidFill>
                <a:schemeClr val="bg1"/>
              </a:solidFill>
              <a:sym typeface="Symbol"/>
            </a:endParaRPr>
          </a:p>
          <a:p>
            <a:r>
              <a:rPr lang="de-DE" dirty="0" err="1" smtClean="0">
                <a:solidFill>
                  <a:schemeClr val="bg1"/>
                </a:solidFill>
                <a:sym typeface="Symbol"/>
              </a:rPr>
              <a:t>Two</a:t>
            </a:r>
            <a:r>
              <a:rPr lang="de-DE" dirty="0" smtClean="0">
                <a:solidFill>
                  <a:schemeClr val="bg1"/>
                </a:solidFill>
                <a:sym typeface="Symbol"/>
              </a:rPr>
              <a:t> SHG*-</a:t>
            </a:r>
            <a:r>
              <a:rPr lang="de-DE" dirty="0" err="1" smtClean="0">
                <a:solidFill>
                  <a:schemeClr val="bg1"/>
                </a:solidFill>
                <a:sym typeface="Symbol"/>
              </a:rPr>
              <a:t>steps</a:t>
            </a:r>
            <a:r>
              <a:rPr lang="de-DE" dirty="0" smtClean="0">
                <a:solidFill>
                  <a:schemeClr val="bg1"/>
                </a:solidFill>
                <a:sym typeface="Symbol"/>
              </a:rPr>
              <a:t>: 860 </a:t>
            </a:r>
            <a:r>
              <a:rPr lang="de-DE" dirty="0" err="1" smtClean="0">
                <a:solidFill>
                  <a:schemeClr val="bg1"/>
                </a:solidFill>
                <a:sym typeface="Symbol"/>
              </a:rPr>
              <a:t>nm</a:t>
            </a:r>
            <a:r>
              <a:rPr lang="de-DE" dirty="0" smtClean="0">
                <a:solidFill>
                  <a:schemeClr val="bg1"/>
                </a:solidFill>
                <a:sym typeface="Symbol"/>
              </a:rPr>
              <a:t>  430 </a:t>
            </a:r>
            <a:r>
              <a:rPr lang="de-DE" dirty="0" err="1" smtClean="0">
                <a:solidFill>
                  <a:schemeClr val="bg1"/>
                </a:solidFill>
                <a:sym typeface="Symbol"/>
              </a:rPr>
              <a:t>nm</a:t>
            </a:r>
            <a:r>
              <a:rPr lang="de-DE" dirty="0" smtClean="0">
                <a:solidFill>
                  <a:schemeClr val="bg1"/>
                </a:solidFill>
                <a:sym typeface="Symbol"/>
              </a:rPr>
              <a:t> </a:t>
            </a:r>
            <a:r>
              <a:rPr lang="de-DE" dirty="0">
                <a:solidFill>
                  <a:schemeClr val="bg1"/>
                </a:solidFill>
                <a:sym typeface="Symbol"/>
              </a:rPr>
              <a:t> </a:t>
            </a:r>
            <a:r>
              <a:rPr lang="de-DE" dirty="0" smtClean="0">
                <a:solidFill>
                  <a:schemeClr val="bg1"/>
                </a:solidFill>
                <a:sym typeface="Symbol"/>
              </a:rPr>
              <a:t>215 </a:t>
            </a:r>
            <a:r>
              <a:rPr lang="de-DE" dirty="0" err="1">
                <a:solidFill>
                  <a:schemeClr val="bg1"/>
                </a:solidFill>
                <a:sym typeface="Symbol"/>
              </a:rPr>
              <a:t>nm</a:t>
            </a:r>
            <a:r>
              <a:rPr lang="de-DE" dirty="0" smtClean="0">
                <a:solidFill>
                  <a:schemeClr val="bg1"/>
                </a:solidFill>
                <a:sym typeface="Symbol"/>
              </a:rPr>
              <a:t> </a:t>
            </a:r>
          </a:p>
          <a:p>
            <a:r>
              <a:rPr lang="de-DE" dirty="0" smtClean="0">
                <a:solidFill>
                  <a:schemeClr val="bg1"/>
                </a:solidFill>
                <a:sym typeface="Symbol"/>
              </a:rPr>
              <a:t>* SHG= Second </a:t>
            </a:r>
            <a:r>
              <a:rPr lang="de-DE" dirty="0" err="1" smtClean="0">
                <a:solidFill>
                  <a:schemeClr val="bg1"/>
                </a:solidFill>
                <a:sym typeface="Symbol"/>
              </a:rPr>
              <a:t>Harmonic</a:t>
            </a:r>
            <a:r>
              <a:rPr lang="de-DE" dirty="0" smtClean="0">
                <a:solidFill>
                  <a:schemeClr val="bg1"/>
                </a:solidFill>
                <a:sym typeface="Symbol"/>
              </a:rPr>
              <a:t> Generation</a:t>
            </a: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73250" y="54586"/>
            <a:ext cx="29209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sz="2800" dirty="0" smtClean="0">
                <a:solidFill>
                  <a:schemeClr val="bg1"/>
                </a:solidFill>
              </a:rPr>
              <a:t>Short Detour ....</a:t>
            </a:r>
            <a:endParaRPr lang="de-DE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212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0" dirty="0" smtClean="0"/>
              <a:t>Simple Structure in Complex Nuclei</a:t>
            </a:r>
            <a:endParaRPr lang="de-DE" b="0" dirty="0"/>
          </a:p>
        </p:txBody>
      </p:sp>
      <p:sp>
        <p:nvSpPr>
          <p:cNvPr id="4" name="Rechteck 9"/>
          <p:cNvSpPr/>
          <p:nvPr/>
        </p:nvSpPr>
        <p:spPr bwMode="auto">
          <a:xfrm>
            <a:off x="440526" y="1304764"/>
            <a:ext cx="5571634" cy="4644000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Rectangle 19"/>
          <p:cNvSpPr>
            <a:spLocks noChangeArrowheads="1"/>
          </p:cNvSpPr>
          <p:nvPr/>
        </p:nvSpPr>
        <p:spPr bwMode="auto">
          <a:xfrm>
            <a:off x="180995" y="5020619"/>
            <a:ext cx="28629" cy="76343"/>
          </a:xfrm>
          <a:prstGeom prst="rect">
            <a:avLst/>
          </a:prstGeom>
          <a:solidFill>
            <a:schemeClr val="bg1"/>
          </a:solidFill>
          <a:ln w="25400" algn="ctr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en-GB"/>
          </a:p>
        </p:txBody>
      </p:sp>
      <p:sp>
        <p:nvSpPr>
          <p:cNvPr id="6" name="Rectangle 20"/>
          <p:cNvSpPr>
            <a:spLocks noChangeArrowheads="1"/>
          </p:cNvSpPr>
          <p:nvPr/>
        </p:nvSpPr>
        <p:spPr bwMode="auto">
          <a:xfrm>
            <a:off x="706915" y="5037584"/>
            <a:ext cx="28629" cy="76343"/>
          </a:xfrm>
          <a:prstGeom prst="rect">
            <a:avLst/>
          </a:prstGeom>
          <a:solidFill>
            <a:schemeClr val="bg1"/>
          </a:solidFill>
          <a:ln w="25400" algn="ctr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en-GB"/>
          </a:p>
        </p:txBody>
      </p:sp>
      <p:sp>
        <p:nvSpPr>
          <p:cNvPr id="7" name="Rectangle 21"/>
          <p:cNvSpPr>
            <a:spLocks noChangeArrowheads="1"/>
          </p:cNvSpPr>
          <p:nvPr/>
        </p:nvSpPr>
        <p:spPr bwMode="auto">
          <a:xfrm>
            <a:off x="1131044" y="5020619"/>
            <a:ext cx="28629" cy="76343"/>
          </a:xfrm>
          <a:prstGeom prst="rect">
            <a:avLst/>
          </a:prstGeom>
          <a:solidFill>
            <a:schemeClr val="bg1"/>
          </a:solidFill>
          <a:ln w="25400" algn="ctr">
            <a:noFill/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en-GB"/>
          </a:p>
        </p:txBody>
      </p:sp>
      <p:sp>
        <p:nvSpPr>
          <p:cNvPr id="8" name="Rechteck 49"/>
          <p:cNvSpPr/>
          <p:nvPr/>
        </p:nvSpPr>
        <p:spPr bwMode="auto">
          <a:xfrm>
            <a:off x="6327370" y="1305036"/>
            <a:ext cx="2232000" cy="2448000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9" name="Group 95"/>
          <p:cNvGrpSpPr>
            <a:grpSpLocks/>
          </p:cNvGrpSpPr>
          <p:nvPr/>
        </p:nvGrpSpPr>
        <p:grpSpPr bwMode="auto">
          <a:xfrm>
            <a:off x="6327110" y="1376772"/>
            <a:ext cx="2209069" cy="2276566"/>
            <a:chOff x="5257965" y="2555262"/>
            <a:chExt cx="3873669" cy="3992089"/>
          </a:xfrm>
        </p:grpSpPr>
        <p:pic>
          <p:nvPicPr>
            <p:cNvPr id="10" name="Picture 2" descr="D:\shellmod.pn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751703" y="2698138"/>
              <a:ext cx="1997075" cy="3581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Text Box 46"/>
            <p:cNvSpPr txBox="1">
              <a:spLocks noChangeArrowheads="1"/>
            </p:cNvSpPr>
            <p:nvPr/>
          </p:nvSpPr>
          <p:spPr bwMode="auto">
            <a:xfrm>
              <a:off x="5257965" y="5519472"/>
              <a:ext cx="560041" cy="4650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1" dirty="0">
                  <a:solidFill>
                    <a:srgbClr val="000000"/>
                  </a:solidFill>
                  <a:latin typeface="Calibri" pitchFamily="34" charset="0"/>
                </a:rPr>
                <a:t>1</a:t>
              </a:r>
              <a:r>
                <a:rPr lang="en-US" sz="1400" b="1" i="1" dirty="0">
                  <a:solidFill>
                    <a:srgbClr val="000000"/>
                  </a:solidFill>
                  <a:latin typeface="Calibri" pitchFamily="34" charset="0"/>
                </a:rPr>
                <a:t>g</a:t>
              </a:r>
              <a:endParaRPr lang="bg-BG" sz="1400" b="1" i="1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2" name="Text Box 47"/>
            <p:cNvSpPr txBox="1">
              <a:spLocks noChangeArrowheads="1"/>
            </p:cNvSpPr>
            <p:nvPr/>
          </p:nvSpPr>
          <p:spPr bwMode="auto">
            <a:xfrm>
              <a:off x="5257965" y="4635581"/>
              <a:ext cx="560041" cy="4650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1" dirty="0">
                  <a:solidFill>
                    <a:srgbClr val="000000"/>
                  </a:solidFill>
                  <a:latin typeface="Calibri" pitchFamily="34" charset="0"/>
                </a:rPr>
                <a:t>2</a:t>
              </a:r>
              <a:r>
                <a:rPr lang="en-US" sz="1400" b="1" i="1" dirty="0">
                  <a:solidFill>
                    <a:srgbClr val="000000"/>
                  </a:solidFill>
                  <a:latin typeface="Calibri" pitchFamily="34" charset="0"/>
                </a:rPr>
                <a:t>d</a:t>
              </a:r>
              <a:endParaRPr lang="bg-BG" sz="1400" b="1" i="1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3" name="Text Box 48"/>
            <p:cNvSpPr txBox="1">
              <a:spLocks noChangeArrowheads="1"/>
            </p:cNvSpPr>
            <p:nvPr/>
          </p:nvSpPr>
          <p:spPr bwMode="auto">
            <a:xfrm>
              <a:off x="5257965" y="4193635"/>
              <a:ext cx="523708" cy="4650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1" dirty="0">
                  <a:solidFill>
                    <a:srgbClr val="000000"/>
                  </a:solidFill>
                  <a:latin typeface="Calibri" pitchFamily="34" charset="0"/>
                </a:rPr>
                <a:t>3</a:t>
              </a:r>
              <a:r>
                <a:rPr lang="en-US" sz="1400" b="1" i="1" dirty="0">
                  <a:solidFill>
                    <a:srgbClr val="000000"/>
                  </a:solidFill>
                  <a:latin typeface="Calibri" pitchFamily="34" charset="0"/>
                </a:rPr>
                <a:t>s</a:t>
              </a:r>
              <a:endParaRPr lang="bg-BG" sz="1400" b="1" i="1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4" name="Text Box 49"/>
            <p:cNvSpPr txBox="1">
              <a:spLocks noChangeArrowheads="1"/>
            </p:cNvSpPr>
            <p:nvPr/>
          </p:nvSpPr>
          <p:spPr bwMode="auto">
            <a:xfrm>
              <a:off x="5257965" y="3286595"/>
              <a:ext cx="562464" cy="4650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1" dirty="0">
                  <a:solidFill>
                    <a:srgbClr val="000000"/>
                  </a:solidFill>
                  <a:latin typeface="Calibri" pitchFamily="34" charset="0"/>
                </a:rPr>
                <a:t>1h</a:t>
              </a:r>
              <a:endParaRPr lang="bg-BG" sz="1400" b="1" i="1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5" name="Text Box 52"/>
            <p:cNvSpPr txBox="1">
              <a:spLocks noChangeArrowheads="1"/>
            </p:cNvSpPr>
            <p:nvPr/>
          </p:nvSpPr>
          <p:spPr bwMode="auto">
            <a:xfrm>
              <a:off x="7766509" y="6086213"/>
              <a:ext cx="744138" cy="4185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1" dirty="0">
                  <a:solidFill>
                    <a:srgbClr val="000000"/>
                  </a:solidFill>
                  <a:latin typeface="Calibri" pitchFamily="34" charset="0"/>
                </a:rPr>
                <a:t>1</a:t>
              </a:r>
              <a:r>
                <a:rPr lang="en-US" sz="1200" b="1" i="1" dirty="0">
                  <a:solidFill>
                    <a:srgbClr val="000000"/>
                  </a:solidFill>
                  <a:latin typeface="Calibri" pitchFamily="34" charset="0"/>
                </a:rPr>
                <a:t>g</a:t>
              </a:r>
              <a:r>
                <a:rPr lang="en-US" sz="1200" b="1" baseline="-25000" dirty="0">
                  <a:solidFill>
                    <a:srgbClr val="000000"/>
                  </a:solidFill>
                  <a:latin typeface="Calibri" pitchFamily="34" charset="0"/>
                </a:rPr>
                <a:t>9/2</a:t>
              </a:r>
              <a:endParaRPr lang="bg-BG" sz="1200" b="1" baseline="-25000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6" name="Text Box 53"/>
            <p:cNvSpPr txBox="1">
              <a:spLocks noChangeArrowheads="1"/>
            </p:cNvSpPr>
            <p:nvPr/>
          </p:nvSpPr>
          <p:spPr bwMode="auto">
            <a:xfrm>
              <a:off x="7766509" y="5217431"/>
              <a:ext cx="744138" cy="4185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alibri" pitchFamily="34" charset="0"/>
                </a:rPr>
                <a:t>1</a:t>
              </a:r>
              <a:r>
                <a:rPr lang="en-US" sz="1200" b="1" i="1">
                  <a:solidFill>
                    <a:srgbClr val="000000"/>
                  </a:solidFill>
                  <a:latin typeface="Calibri" pitchFamily="34" charset="0"/>
                </a:rPr>
                <a:t>g</a:t>
              </a:r>
              <a:r>
                <a:rPr lang="en-US" sz="1200" b="1" baseline="-25000">
                  <a:solidFill>
                    <a:srgbClr val="000000"/>
                  </a:solidFill>
                  <a:latin typeface="Calibri" pitchFamily="34" charset="0"/>
                </a:rPr>
                <a:t>7/2</a:t>
              </a:r>
              <a:endParaRPr lang="bg-BG" sz="1200" b="1" baseline="-25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7" name="Text Box 54"/>
            <p:cNvSpPr txBox="1">
              <a:spLocks noChangeArrowheads="1"/>
            </p:cNvSpPr>
            <p:nvPr/>
          </p:nvSpPr>
          <p:spPr bwMode="auto">
            <a:xfrm>
              <a:off x="7766509" y="4990472"/>
              <a:ext cx="744138" cy="4185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alibri" pitchFamily="34" charset="0"/>
                </a:rPr>
                <a:t>2</a:t>
              </a:r>
              <a:r>
                <a:rPr lang="en-US" sz="1200" b="1" i="1">
                  <a:solidFill>
                    <a:srgbClr val="000000"/>
                  </a:solidFill>
                  <a:latin typeface="Calibri" pitchFamily="34" charset="0"/>
                </a:rPr>
                <a:t>d</a:t>
              </a:r>
              <a:r>
                <a:rPr lang="en-US" sz="1200" b="1" baseline="-25000">
                  <a:solidFill>
                    <a:srgbClr val="000000"/>
                  </a:solidFill>
                  <a:latin typeface="Calibri" pitchFamily="34" charset="0"/>
                </a:rPr>
                <a:t>5/2</a:t>
              </a:r>
              <a:endParaRPr lang="bg-BG" sz="1200" b="1" baseline="-25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18" name="Text Box 56"/>
            <p:cNvSpPr txBox="1">
              <a:spLocks noChangeArrowheads="1"/>
            </p:cNvSpPr>
            <p:nvPr/>
          </p:nvSpPr>
          <p:spPr bwMode="auto">
            <a:xfrm>
              <a:off x="7766509" y="4536741"/>
              <a:ext cx="863514" cy="4857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1" dirty="0">
                  <a:latin typeface="Calibri" pitchFamily="34" charset="0"/>
                </a:rPr>
                <a:t>2</a:t>
              </a:r>
              <a:r>
                <a:rPr lang="en-US" sz="1200" b="1" i="1" dirty="0">
                  <a:latin typeface="Calibri" pitchFamily="34" charset="0"/>
                </a:rPr>
                <a:t>d</a:t>
              </a:r>
              <a:r>
                <a:rPr lang="en-US" sz="1200" b="1" baseline="-25000" dirty="0">
                  <a:latin typeface="Calibri" pitchFamily="34" charset="0"/>
                </a:rPr>
                <a:t>3/2</a:t>
              </a:r>
              <a:endParaRPr lang="bg-BG" sz="1200" b="1" baseline="-25000" dirty="0">
                <a:latin typeface="Calibri" pitchFamily="34" charset="0"/>
              </a:endParaRPr>
            </a:p>
          </p:txBody>
        </p:sp>
        <p:sp>
          <p:nvSpPr>
            <p:cNvPr id="19" name="Text Box 57"/>
            <p:cNvSpPr txBox="1">
              <a:spLocks noChangeArrowheads="1"/>
            </p:cNvSpPr>
            <p:nvPr/>
          </p:nvSpPr>
          <p:spPr bwMode="auto">
            <a:xfrm>
              <a:off x="7766509" y="4311346"/>
              <a:ext cx="826972" cy="4857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1" dirty="0">
                  <a:latin typeface="Calibri" pitchFamily="34" charset="0"/>
                </a:rPr>
                <a:t>3</a:t>
              </a:r>
              <a:r>
                <a:rPr lang="en-US" sz="1200" b="1" i="1" dirty="0">
                  <a:latin typeface="Calibri" pitchFamily="34" charset="0"/>
                </a:rPr>
                <a:t>s</a:t>
              </a:r>
              <a:r>
                <a:rPr lang="en-US" sz="1200" b="1" baseline="-25000" dirty="0">
                  <a:latin typeface="Calibri" pitchFamily="34" charset="0"/>
                </a:rPr>
                <a:t>1/2</a:t>
              </a:r>
              <a:endParaRPr lang="bg-BG" sz="1200" b="1" baseline="-25000" dirty="0">
                <a:latin typeface="Calibri" pitchFamily="34" charset="0"/>
              </a:endParaRPr>
            </a:p>
          </p:txBody>
        </p:sp>
        <p:sp>
          <p:nvSpPr>
            <p:cNvPr id="20" name="Text Box 58"/>
            <p:cNvSpPr txBox="1">
              <a:spLocks noChangeArrowheads="1"/>
            </p:cNvSpPr>
            <p:nvPr/>
          </p:nvSpPr>
          <p:spPr bwMode="auto">
            <a:xfrm>
              <a:off x="7766509" y="4089442"/>
              <a:ext cx="953463" cy="4857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1" dirty="0">
                  <a:solidFill>
                    <a:srgbClr val="FF0000"/>
                  </a:solidFill>
                  <a:latin typeface="Calibri" pitchFamily="34" charset="0"/>
                </a:rPr>
                <a:t>1</a:t>
              </a:r>
              <a:r>
                <a:rPr lang="en-US" sz="1200" b="1" i="1" dirty="0">
                  <a:solidFill>
                    <a:srgbClr val="FF0000"/>
                  </a:solidFill>
                  <a:latin typeface="Calibri" pitchFamily="34" charset="0"/>
                </a:rPr>
                <a:t>h</a:t>
              </a:r>
              <a:r>
                <a:rPr lang="en-US" sz="1200" b="1" baseline="-25000" dirty="0">
                  <a:solidFill>
                    <a:srgbClr val="FF0000"/>
                  </a:solidFill>
                  <a:latin typeface="Calibri" pitchFamily="34" charset="0"/>
                </a:rPr>
                <a:t>11/2</a:t>
              </a:r>
              <a:endParaRPr lang="bg-BG" sz="1200" b="1" baseline="-25000" dirty="0">
                <a:solidFill>
                  <a:srgbClr val="FF0000"/>
                </a:solidFill>
                <a:latin typeface="Calibri" pitchFamily="34" charset="0"/>
              </a:endParaRPr>
            </a:p>
          </p:txBody>
        </p:sp>
        <p:sp>
          <p:nvSpPr>
            <p:cNvPr id="21" name="Text Box 61"/>
            <p:cNvSpPr txBox="1">
              <a:spLocks noChangeArrowheads="1"/>
            </p:cNvSpPr>
            <p:nvPr/>
          </p:nvSpPr>
          <p:spPr bwMode="auto">
            <a:xfrm>
              <a:off x="7766509" y="2556850"/>
              <a:ext cx="744138" cy="4185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1" dirty="0">
                  <a:solidFill>
                    <a:srgbClr val="000000"/>
                  </a:solidFill>
                  <a:latin typeface="Calibri" pitchFamily="34" charset="0"/>
                </a:rPr>
                <a:t>1</a:t>
              </a:r>
              <a:r>
                <a:rPr lang="en-US" sz="1200" b="1" i="1" dirty="0">
                  <a:solidFill>
                    <a:srgbClr val="000000"/>
                  </a:solidFill>
                  <a:latin typeface="Calibri" pitchFamily="34" charset="0"/>
                </a:rPr>
                <a:t>h</a:t>
              </a:r>
              <a:r>
                <a:rPr lang="en-US" sz="1200" b="1" baseline="-25000" dirty="0">
                  <a:solidFill>
                    <a:srgbClr val="000000"/>
                  </a:solidFill>
                  <a:latin typeface="Calibri" pitchFamily="34" charset="0"/>
                </a:rPr>
                <a:t>9/2</a:t>
              </a:r>
              <a:endParaRPr lang="bg-BG" sz="1200" b="1" baseline="-25000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22" name="Text Box 63"/>
            <p:cNvSpPr txBox="1">
              <a:spLocks noChangeArrowheads="1"/>
            </p:cNvSpPr>
            <p:nvPr/>
          </p:nvSpPr>
          <p:spPr bwMode="auto">
            <a:xfrm>
              <a:off x="8554833" y="6088603"/>
              <a:ext cx="576799" cy="458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100" b="1">
                  <a:solidFill>
                    <a:srgbClr val="000000"/>
                  </a:solidFill>
                  <a:latin typeface="Calibri" pitchFamily="34" charset="0"/>
                </a:rPr>
                <a:t>50</a:t>
              </a:r>
              <a:endParaRPr lang="bg-BG" sz="1100" b="1" baseline="-25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23" name="Text Box 64"/>
            <p:cNvSpPr txBox="1">
              <a:spLocks noChangeArrowheads="1"/>
            </p:cNvSpPr>
            <p:nvPr/>
          </p:nvSpPr>
          <p:spPr bwMode="auto">
            <a:xfrm>
              <a:off x="8554833" y="5219823"/>
              <a:ext cx="576799" cy="458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100" b="1">
                  <a:solidFill>
                    <a:srgbClr val="000000"/>
                  </a:solidFill>
                  <a:latin typeface="Calibri" pitchFamily="34" charset="0"/>
                </a:rPr>
                <a:t>58</a:t>
              </a:r>
              <a:endParaRPr lang="bg-BG" sz="1100" b="1" baseline="-25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24" name="Text Box 65"/>
            <p:cNvSpPr txBox="1">
              <a:spLocks noChangeArrowheads="1"/>
            </p:cNvSpPr>
            <p:nvPr/>
          </p:nvSpPr>
          <p:spPr bwMode="auto">
            <a:xfrm>
              <a:off x="8554833" y="4992861"/>
              <a:ext cx="576799" cy="458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100" b="1" dirty="0">
                  <a:solidFill>
                    <a:srgbClr val="000000"/>
                  </a:solidFill>
                  <a:latin typeface="Calibri" pitchFamily="34" charset="0"/>
                </a:rPr>
                <a:t>64</a:t>
              </a:r>
              <a:endParaRPr lang="bg-BG" sz="1100" b="1" baseline="-25000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25" name="Text Box 67"/>
            <p:cNvSpPr txBox="1">
              <a:spLocks noChangeArrowheads="1"/>
            </p:cNvSpPr>
            <p:nvPr/>
          </p:nvSpPr>
          <p:spPr bwMode="auto">
            <a:xfrm>
              <a:off x="8554833" y="4536757"/>
              <a:ext cx="576799" cy="458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100" b="1">
                  <a:solidFill>
                    <a:srgbClr val="000000"/>
                  </a:solidFill>
                  <a:latin typeface="Calibri" pitchFamily="34" charset="0"/>
                </a:rPr>
                <a:t>68</a:t>
              </a:r>
              <a:endParaRPr lang="bg-BG" sz="1100" b="1" baseline="-25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26" name="Text Box 68"/>
            <p:cNvSpPr txBox="1">
              <a:spLocks noChangeArrowheads="1"/>
            </p:cNvSpPr>
            <p:nvPr/>
          </p:nvSpPr>
          <p:spPr bwMode="auto">
            <a:xfrm>
              <a:off x="8554833" y="4312549"/>
              <a:ext cx="576799" cy="458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100" b="1" dirty="0">
                  <a:solidFill>
                    <a:srgbClr val="000000"/>
                  </a:solidFill>
                  <a:latin typeface="Calibri" pitchFamily="34" charset="0"/>
                </a:rPr>
                <a:t>70</a:t>
              </a:r>
              <a:endParaRPr lang="bg-BG" sz="1100" b="1" baseline="-25000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27" name="Text Box 69"/>
            <p:cNvSpPr txBox="1">
              <a:spLocks noChangeArrowheads="1"/>
            </p:cNvSpPr>
            <p:nvPr/>
          </p:nvSpPr>
          <p:spPr bwMode="auto">
            <a:xfrm>
              <a:off x="8554833" y="4087854"/>
              <a:ext cx="576799" cy="458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100" b="1" dirty="0">
                  <a:solidFill>
                    <a:srgbClr val="000000"/>
                  </a:solidFill>
                  <a:latin typeface="Calibri" pitchFamily="34" charset="0"/>
                </a:rPr>
                <a:t>82</a:t>
              </a:r>
              <a:endParaRPr lang="bg-BG" sz="1100" b="1" baseline="-25000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28" name="Text Box 72"/>
            <p:cNvSpPr txBox="1">
              <a:spLocks noChangeArrowheads="1"/>
            </p:cNvSpPr>
            <p:nvPr/>
          </p:nvSpPr>
          <p:spPr bwMode="auto">
            <a:xfrm>
              <a:off x="8554835" y="2555262"/>
              <a:ext cx="576799" cy="458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100" b="1">
                  <a:solidFill>
                    <a:srgbClr val="000000"/>
                  </a:solidFill>
                  <a:latin typeface="Calibri" pitchFamily="34" charset="0"/>
                </a:rPr>
                <a:t>92</a:t>
              </a:r>
              <a:endParaRPr lang="bg-BG" sz="1100" b="1" baseline="-25000" dirty="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29" name="Oval 76"/>
            <p:cNvSpPr>
              <a:spLocks noChangeArrowheads="1"/>
            </p:cNvSpPr>
            <p:nvPr/>
          </p:nvSpPr>
          <p:spPr bwMode="auto">
            <a:xfrm>
              <a:off x="7117101" y="5640369"/>
              <a:ext cx="360430" cy="360399"/>
            </a:xfrm>
            <a:prstGeom prst="ellips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200" b="1" i="1" dirty="0">
                  <a:solidFill>
                    <a:srgbClr val="FF0000"/>
                  </a:solidFill>
                  <a:latin typeface="Calibri" pitchFamily="34" charset="0"/>
                </a:rPr>
                <a:t>50</a:t>
              </a:r>
              <a:endParaRPr lang="bg-BG" sz="1200" b="1" i="1" dirty="0">
                <a:solidFill>
                  <a:srgbClr val="FF0000"/>
                </a:solidFill>
                <a:latin typeface="Calibri" pitchFamily="34" charset="0"/>
              </a:endParaRPr>
            </a:p>
          </p:txBody>
        </p:sp>
        <p:sp>
          <p:nvSpPr>
            <p:cNvPr id="30" name="Oval 76"/>
            <p:cNvSpPr>
              <a:spLocks noChangeArrowheads="1"/>
            </p:cNvSpPr>
            <p:nvPr/>
          </p:nvSpPr>
          <p:spPr bwMode="auto">
            <a:xfrm>
              <a:off x="7117392" y="3300499"/>
              <a:ext cx="360430" cy="360399"/>
            </a:xfrm>
            <a:prstGeom prst="ellips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200" b="1" i="1" dirty="0">
                  <a:solidFill>
                    <a:srgbClr val="FF0000"/>
                  </a:solidFill>
                  <a:latin typeface="Calibri" pitchFamily="34" charset="0"/>
                </a:rPr>
                <a:t>82</a:t>
              </a:r>
              <a:endParaRPr lang="bg-BG" sz="1200" b="1" i="1" dirty="0">
                <a:solidFill>
                  <a:srgbClr val="FF0000"/>
                </a:solidFill>
                <a:latin typeface="Calibri" pitchFamily="34" charset="0"/>
              </a:endParaRPr>
            </a:p>
          </p:txBody>
        </p:sp>
      </p:grpSp>
      <p:sp>
        <p:nvSpPr>
          <p:cNvPr id="32" name="Rechteck 62"/>
          <p:cNvSpPr/>
          <p:nvPr/>
        </p:nvSpPr>
        <p:spPr bwMode="auto">
          <a:xfrm>
            <a:off x="6336444" y="3941370"/>
            <a:ext cx="2232000" cy="1723549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latin typeface="Arial" pitchFamily="34" charset="0"/>
              </a:rPr>
              <a:t>Capacity of 1</a:t>
            </a:r>
            <a:r>
              <a:rPr lang="en-US" sz="1400" i="1" dirty="0" smtClean="0">
                <a:latin typeface="Arial" pitchFamily="34" charset="0"/>
              </a:rPr>
              <a:t>h</a:t>
            </a:r>
            <a:r>
              <a:rPr lang="en-US" sz="1400" i="1" baseline="-25000" dirty="0" smtClean="0">
                <a:latin typeface="Arial" pitchFamily="34" charset="0"/>
              </a:rPr>
              <a:t>11/2</a:t>
            </a:r>
            <a:r>
              <a:rPr lang="en-US" sz="1400" i="1" dirty="0" smtClean="0">
                <a:latin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</a:rPr>
              <a:t>niveau</a:t>
            </a:r>
            <a:r>
              <a:rPr lang="en-US" sz="1400" dirty="0" smtClean="0">
                <a:latin typeface="Arial" pitchFamily="34" charset="0"/>
              </a:rPr>
              <a:t>: 12 neutrons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latin typeface="Arial" pitchFamily="34" charset="0"/>
              </a:rPr>
              <a:t>→ 6 quad. moments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u="sng" dirty="0" smtClean="0">
                <a:latin typeface="Arial" pitchFamily="34" charset="0"/>
              </a:rPr>
              <a:t>But: </a:t>
            </a:r>
            <a:r>
              <a:rPr lang="en-US" sz="1400" dirty="0" smtClean="0">
                <a:latin typeface="Arial" pitchFamily="34" charset="0"/>
              </a:rPr>
              <a:t>10 quad. moments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800" dirty="0" smtClean="0">
              <a:latin typeface="Arial" pitchFamily="34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latin typeface="Arial" pitchFamily="34" charset="0"/>
              </a:rPr>
              <a:t>Neutron pairs shared between the neighboring levels.</a:t>
            </a:r>
          </a:p>
        </p:txBody>
      </p:sp>
      <p:pic>
        <p:nvPicPr>
          <p:cNvPr id="36" name="Grafik 52" descr="electricquadrupolemoments_zoom.png"/>
          <p:cNvPicPr>
            <a:picLocks noChangeAspect="1"/>
          </p:cNvPicPr>
          <p:nvPr/>
        </p:nvPicPr>
        <p:blipFill>
          <a:blip r:embed="rId5" cstate="print"/>
          <a:srcRect l="8044" t="4933" r="12988" b="3892"/>
          <a:stretch>
            <a:fillRect/>
          </a:stretch>
        </p:blipFill>
        <p:spPr>
          <a:xfrm>
            <a:off x="518934" y="1484784"/>
            <a:ext cx="5349210" cy="4316753"/>
          </a:xfrm>
          <a:prstGeom prst="rect">
            <a:avLst/>
          </a:prstGeom>
        </p:spPr>
      </p:pic>
      <p:sp>
        <p:nvSpPr>
          <p:cNvPr id="37" name="Textfeld 36"/>
          <p:cNvSpPr txBox="1"/>
          <p:nvPr/>
        </p:nvSpPr>
        <p:spPr>
          <a:xfrm>
            <a:off x="1439652" y="6004833"/>
            <a:ext cx="379302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D. T. </a:t>
            </a:r>
            <a:r>
              <a:rPr lang="en-US" sz="1050" dirty="0" err="1" smtClean="0"/>
              <a:t>Yordanov</a:t>
            </a:r>
            <a:r>
              <a:rPr lang="en-US" sz="1050" dirty="0" smtClean="0"/>
              <a:t> et al., Phys. Rev. </a:t>
            </a:r>
            <a:r>
              <a:rPr lang="en-US" sz="1050" dirty="0" err="1" smtClean="0"/>
              <a:t>Lett</a:t>
            </a:r>
            <a:r>
              <a:rPr lang="en-US" sz="1050" dirty="0" smtClean="0"/>
              <a:t>. </a:t>
            </a:r>
            <a:r>
              <a:rPr lang="en-US" sz="1050" b="1" dirty="0" smtClean="0"/>
              <a:t>110</a:t>
            </a:r>
            <a:r>
              <a:rPr lang="en-US" sz="1050" dirty="0" smtClean="0"/>
              <a:t>, 192501 (2013) </a:t>
            </a:r>
            <a:endParaRPr lang="en-US" sz="1050" dirty="0"/>
          </a:p>
        </p:txBody>
      </p:sp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4571454"/>
              </p:ext>
            </p:extLst>
          </p:nvPr>
        </p:nvGraphicFramePr>
        <p:xfrm>
          <a:off x="1260402" y="1923053"/>
          <a:ext cx="3097953" cy="8663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561" name="Formel" r:id="rId6" imgW="2273040" imgH="634680" progId="Equation.3">
                  <p:embed/>
                </p:oleObj>
              </mc:Choice>
              <mc:Fallback>
                <p:oleObj name="Formel" r:id="rId6" imgW="2273040" imgH="634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0402" y="1923053"/>
                        <a:ext cx="3097953" cy="86631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8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249" y="4689446"/>
            <a:ext cx="1263463" cy="812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7526" y="1309151"/>
            <a:ext cx="788581" cy="120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4077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0" dirty="0" smtClean="0"/>
              <a:t>Shell-Model </a:t>
            </a:r>
            <a:r>
              <a:rPr lang="de-DE" b="0" dirty="0" err="1" smtClean="0"/>
              <a:t>Prediction</a:t>
            </a:r>
            <a:endParaRPr lang="de-DE" b="0" dirty="0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6037557"/>
              </p:ext>
            </p:extLst>
          </p:nvPr>
        </p:nvGraphicFramePr>
        <p:xfrm>
          <a:off x="347663" y="1558925"/>
          <a:ext cx="2216150" cy="1350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620" name="Formel" r:id="rId4" imgW="1498320" imgH="914400" progId="Equation.3">
                  <p:embed/>
                </p:oleObj>
              </mc:Choice>
              <mc:Fallback>
                <p:oleObj name="Formel" r:id="rId4" imgW="1498320" imgH="914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663" y="1558925"/>
                        <a:ext cx="2216150" cy="1350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feld 5"/>
          <p:cNvSpPr txBox="1"/>
          <p:nvPr/>
        </p:nvSpPr>
        <p:spPr>
          <a:xfrm>
            <a:off x="708791" y="4726199"/>
            <a:ext cx="569418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dirty="0" err="1" smtClean="0">
                <a:solidFill>
                  <a:srgbClr val="FF0000"/>
                </a:solidFill>
              </a:rPr>
              <a:t>slope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determined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by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Q</a:t>
            </a:r>
            <a:r>
              <a:rPr lang="de-DE" baseline="-25000" dirty="0" err="1" smtClean="0">
                <a:solidFill>
                  <a:srgbClr val="FF0000"/>
                </a:solidFill>
              </a:rPr>
              <a:t>sp</a:t>
            </a:r>
            <a:endParaRPr lang="de-DE" dirty="0" smtClean="0">
              <a:solidFill>
                <a:srgbClr val="FF0000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dirty="0" err="1" smtClean="0">
                <a:solidFill>
                  <a:srgbClr val="FF0000"/>
                </a:solidFill>
              </a:rPr>
              <a:t>single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err="1" smtClean="0">
                <a:solidFill>
                  <a:srgbClr val="FF0000"/>
                </a:solidFill>
              </a:rPr>
              <a:t>neutron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de-DE" dirty="0" smtClean="0">
                <a:solidFill>
                  <a:srgbClr val="FF0000"/>
                </a:solidFill>
                <a:sym typeface="Symbol"/>
              </a:rPr>
              <a:t> </a:t>
            </a:r>
            <a:r>
              <a:rPr lang="de-DE" dirty="0" err="1" smtClean="0">
                <a:solidFill>
                  <a:srgbClr val="FF0000"/>
                </a:solidFill>
                <a:sym typeface="Symbol"/>
              </a:rPr>
              <a:t>oblate</a:t>
            </a:r>
            <a:r>
              <a:rPr lang="de-DE" dirty="0" smtClean="0">
                <a:solidFill>
                  <a:srgbClr val="FF0000"/>
                </a:solidFill>
                <a:sym typeface="Symbol"/>
              </a:rPr>
              <a:t> </a:t>
            </a:r>
            <a:r>
              <a:rPr lang="de-DE" dirty="0" err="1" smtClean="0">
                <a:solidFill>
                  <a:srgbClr val="FF0000"/>
                </a:solidFill>
                <a:sym typeface="Symbol"/>
              </a:rPr>
              <a:t>deformation</a:t>
            </a:r>
            <a:r>
              <a:rPr lang="de-DE" dirty="0" smtClean="0">
                <a:solidFill>
                  <a:srgbClr val="FF0000"/>
                </a:solidFill>
                <a:sym typeface="Symbol"/>
              </a:rPr>
              <a:t> (Q&lt;0)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DE" dirty="0" err="1" smtClean="0">
                <a:solidFill>
                  <a:srgbClr val="FF0000"/>
                </a:solidFill>
                <a:sym typeface="Symbol"/>
              </a:rPr>
              <a:t>single</a:t>
            </a:r>
            <a:r>
              <a:rPr lang="de-DE" dirty="0" smtClean="0">
                <a:solidFill>
                  <a:srgbClr val="FF0000"/>
                </a:solidFill>
                <a:sym typeface="Symbol"/>
              </a:rPr>
              <a:t> </a:t>
            </a:r>
            <a:r>
              <a:rPr lang="de-DE" dirty="0" err="1" smtClean="0">
                <a:solidFill>
                  <a:srgbClr val="FF0000"/>
                </a:solidFill>
                <a:sym typeface="Symbol"/>
              </a:rPr>
              <a:t>neutron</a:t>
            </a:r>
            <a:r>
              <a:rPr lang="de-DE" dirty="0" smtClean="0">
                <a:solidFill>
                  <a:srgbClr val="FF0000"/>
                </a:solidFill>
                <a:sym typeface="Symbol"/>
              </a:rPr>
              <a:t> hole  </a:t>
            </a:r>
            <a:r>
              <a:rPr lang="de-DE" dirty="0" err="1" smtClean="0">
                <a:solidFill>
                  <a:srgbClr val="FF0000"/>
                </a:solidFill>
                <a:sym typeface="Symbol"/>
              </a:rPr>
              <a:t>prolate</a:t>
            </a:r>
            <a:r>
              <a:rPr lang="de-DE" dirty="0" smtClean="0">
                <a:solidFill>
                  <a:srgbClr val="FF0000"/>
                </a:solidFill>
                <a:sym typeface="Symbol"/>
              </a:rPr>
              <a:t> </a:t>
            </a:r>
            <a:r>
              <a:rPr lang="de-DE" dirty="0" err="1" smtClean="0">
                <a:solidFill>
                  <a:srgbClr val="FF0000"/>
                </a:solidFill>
                <a:sym typeface="Symbol"/>
              </a:rPr>
              <a:t>deformation</a:t>
            </a:r>
            <a:r>
              <a:rPr lang="de-DE" dirty="0" smtClean="0">
                <a:solidFill>
                  <a:srgbClr val="FF0000"/>
                </a:solidFill>
                <a:sym typeface="Symbol"/>
              </a:rPr>
              <a:t> (Q&gt;0)</a:t>
            </a:r>
          </a:p>
        </p:txBody>
      </p:sp>
      <p:pic>
        <p:nvPicPr>
          <p:cNvPr id="1500167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6843" y="3424056"/>
            <a:ext cx="1263463" cy="812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00168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1737" y="940662"/>
            <a:ext cx="788581" cy="120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8687071"/>
              </p:ext>
            </p:extLst>
          </p:nvPr>
        </p:nvGraphicFramePr>
        <p:xfrm>
          <a:off x="2861821" y="1078399"/>
          <a:ext cx="5280693" cy="3685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621" name="Graph" r:id="rId8" imgW="4156200" imgH="2900160" progId="Origin50.Graph">
                  <p:embed/>
                </p:oleObj>
              </mc:Choice>
              <mc:Fallback>
                <p:oleObj name="Graph" r:id="rId8" imgW="4156200" imgH="2900160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1821" y="1078399"/>
                        <a:ext cx="5280693" cy="3685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k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8596295"/>
              </p:ext>
            </p:extLst>
          </p:nvPr>
        </p:nvGraphicFramePr>
        <p:xfrm>
          <a:off x="6685145" y="2508473"/>
          <a:ext cx="1671637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622" name="Formel" r:id="rId10" imgW="1130040" imgH="431640" progId="Equation.3">
                  <p:embed/>
                </p:oleObj>
              </mc:Choice>
              <mc:Fallback>
                <p:oleObj name="Formel" r:id="rId10" imgW="113004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85145" y="2508473"/>
                        <a:ext cx="1671637" cy="638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Gerade Verbindung mit Pfeil 10"/>
          <p:cNvCxnSpPr/>
          <p:nvPr/>
        </p:nvCxnSpPr>
        <p:spPr bwMode="auto">
          <a:xfrm flipH="1">
            <a:off x="5718617" y="2838989"/>
            <a:ext cx="91732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14" name="Objek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012625"/>
              </p:ext>
            </p:extLst>
          </p:nvPr>
        </p:nvGraphicFramePr>
        <p:xfrm>
          <a:off x="4316443" y="3758339"/>
          <a:ext cx="1314450" cy="35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623" name="Formel" r:id="rId12" imgW="888840" imgH="241200" progId="Equation.3">
                  <p:embed/>
                </p:oleObj>
              </mc:Choice>
              <mc:Fallback>
                <p:oleObj name="Formel" r:id="rId12" imgW="8888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6443" y="3758339"/>
                        <a:ext cx="1314450" cy="357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k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4261920"/>
              </p:ext>
            </p:extLst>
          </p:nvPr>
        </p:nvGraphicFramePr>
        <p:xfrm>
          <a:off x="5293281" y="1476976"/>
          <a:ext cx="1597025" cy="35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624" name="Formel" r:id="rId14" imgW="1079280" imgH="241200" progId="Equation.3">
                  <p:embed/>
                </p:oleObj>
              </mc:Choice>
              <mc:Fallback>
                <p:oleObj name="Formel" r:id="rId14" imgW="10792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3281" y="1476976"/>
                        <a:ext cx="1597025" cy="357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k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6032536"/>
              </p:ext>
            </p:extLst>
          </p:nvPr>
        </p:nvGraphicFramePr>
        <p:xfrm>
          <a:off x="3167805" y="5972578"/>
          <a:ext cx="2459038" cy="58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625" name="Formel" r:id="rId16" imgW="1663560" imgH="393480" progId="Equation.3">
                  <p:embed/>
                </p:oleObj>
              </mc:Choice>
              <mc:Fallback>
                <p:oleObj name="Formel" r:id="rId16" imgW="16635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7805" y="5972578"/>
                        <a:ext cx="2459038" cy="582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hteck 16"/>
          <p:cNvSpPr/>
          <p:nvPr/>
        </p:nvSpPr>
        <p:spPr>
          <a:xfrm>
            <a:off x="786146" y="5927713"/>
            <a:ext cx="21194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err="1">
                <a:sym typeface="Symbol"/>
              </a:rPr>
              <a:t>Extraction</a:t>
            </a:r>
            <a:r>
              <a:rPr lang="de-DE" dirty="0">
                <a:sym typeface="Symbol"/>
              </a:rPr>
              <a:t> </a:t>
            </a:r>
            <a:r>
              <a:rPr lang="de-DE" dirty="0" err="1">
                <a:sym typeface="Symbol"/>
              </a:rPr>
              <a:t>of</a:t>
            </a:r>
            <a:r>
              <a:rPr lang="de-DE" dirty="0">
                <a:sym typeface="Symbol"/>
              </a:rPr>
              <a:t> </a:t>
            </a:r>
            <a:r>
              <a:rPr lang="de-DE" dirty="0" err="1">
                <a:sym typeface="Symbol"/>
              </a:rPr>
              <a:t>Q</a:t>
            </a:r>
            <a:r>
              <a:rPr lang="de-DE" baseline="-25000" dirty="0" err="1">
                <a:sym typeface="Symbol"/>
              </a:rPr>
              <a:t>sp</a:t>
            </a:r>
            <a:r>
              <a:rPr lang="de-DE" baseline="-25000" dirty="0">
                <a:sym typeface="Symbol"/>
              </a:rPr>
              <a:t>:</a:t>
            </a:r>
            <a:endParaRPr lang="de-DE" dirty="0">
              <a:sym typeface="Symbol"/>
            </a:endParaRPr>
          </a:p>
        </p:txBody>
      </p:sp>
    </p:spTree>
    <p:extLst>
      <p:ext uri="{BB962C8B-B14F-4D97-AF65-F5344CB8AC3E}">
        <p14:creationId xmlns:p14="http://schemas.microsoft.com/office/powerpoint/2010/main" val="32413273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Arrow Connector 15"/>
          <p:cNvCxnSpPr/>
          <p:nvPr/>
        </p:nvCxnSpPr>
        <p:spPr bwMode="auto">
          <a:xfrm flipH="1" flipV="1">
            <a:off x="6823881" y="2579427"/>
            <a:ext cx="7" cy="406703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3300"/>
            </a:solidFill>
            <a:prstDash val="sysDash"/>
            <a:round/>
            <a:headEnd type="none" w="med" len="med"/>
            <a:tailEnd type="arrow"/>
          </a:ln>
          <a:effectLst/>
        </p:spPr>
      </p:cxnSp>
      <p:sp>
        <p:nvSpPr>
          <p:cNvPr id="84" name="Rectangle 83"/>
          <p:cNvSpPr/>
          <p:nvPr/>
        </p:nvSpPr>
        <p:spPr bwMode="auto">
          <a:xfrm>
            <a:off x="6728346" y="4312694"/>
            <a:ext cx="177421" cy="81885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Laser Transitions in Boron Ionic Systems</a:t>
            </a:r>
            <a:endParaRPr lang="de-DE" dirty="0"/>
          </a:p>
        </p:txBody>
      </p: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6473207" y="1108438"/>
            <a:ext cx="2670793" cy="1631091"/>
            <a:chOff x="6400800" y="2166861"/>
            <a:chExt cx="2670793" cy="1631583"/>
          </a:xfrm>
        </p:grpSpPr>
        <p:cxnSp>
          <p:nvCxnSpPr>
            <p:cNvPr id="5" name="Straight Connector 4"/>
            <p:cNvCxnSpPr>
              <a:cxnSpLocks noChangeShapeType="1"/>
            </p:cNvCxnSpPr>
            <p:nvPr/>
          </p:nvCxnSpPr>
          <p:spPr bwMode="auto">
            <a:xfrm>
              <a:off x="6400800" y="3657600"/>
              <a:ext cx="762000" cy="0"/>
            </a:xfrm>
            <a:prstGeom prst="line">
              <a:avLst/>
            </a:prstGeom>
            <a:noFill/>
            <a:ln w="2857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6" name="Straight Connector 9"/>
            <p:cNvCxnSpPr>
              <a:cxnSpLocks noChangeShapeType="1"/>
            </p:cNvCxnSpPr>
            <p:nvPr/>
          </p:nvCxnSpPr>
          <p:spPr bwMode="auto">
            <a:xfrm>
              <a:off x="6802973" y="2482334"/>
              <a:ext cx="762000" cy="0"/>
            </a:xfrm>
            <a:prstGeom prst="line">
              <a:avLst/>
            </a:prstGeom>
            <a:noFill/>
            <a:ln w="38100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7" name="Straight Connector 10"/>
            <p:cNvCxnSpPr>
              <a:cxnSpLocks noChangeShapeType="1"/>
            </p:cNvCxnSpPr>
            <p:nvPr/>
          </p:nvCxnSpPr>
          <p:spPr bwMode="auto">
            <a:xfrm>
              <a:off x="6802973" y="2406134"/>
              <a:ext cx="762000" cy="0"/>
            </a:xfrm>
            <a:prstGeom prst="line">
              <a:avLst/>
            </a:prstGeom>
            <a:noFill/>
            <a:ln w="38100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8" name="Straight Connector 11"/>
            <p:cNvCxnSpPr>
              <a:cxnSpLocks noChangeShapeType="1"/>
            </p:cNvCxnSpPr>
            <p:nvPr/>
          </p:nvCxnSpPr>
          <p:spPr bwMode="auto">
            <a:xfrm>
              <a:off x="6802973" y="2253734"/>
              <a:ext cx="762000" cy="0"/>
            </a:xfrm>
            <a:prstGeom prst="line">
              <a:avLst/>
            </a:prstGeom>
            <a:noFill/>
            <a:ln w="38100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7186140" y="3429000"/>
              <a:ext cx="1885453" cy="369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de-DE" dirty="0"/>
                <a:t>2</a:t>
              </a:r>
              <a:r>
                <a:rPr lang="de-DE" i="1" dirty="0"/>
                <a:t>s</a:t>
              </a:r>
              <a:r>
                <a:rPr lang="de-DE" dirty="0"/>
                <a:t> </a:t>
              </a:r>
              <a:r>
                <a:rPr lang="de-DE" baseline="30000" dirty="0"/>
                <a:t>3</a:t>
              </a:r>
              <a:r>
                <a:rPr lang="de-DE" dirty="0"/>
                <a:t>S</a:t>
              </a:r>
              <a:r>
                <a:rPr lang="de-DE" baseline="-25000" dirty="0"/>
                <a:t>1</a:t>
              </a:r>
              <a:r>
                <a:rPr lang="de-DE" dirty="0"/>
                <a:t> (~</a:t>
              </a:r>
              <a:r>
                <a:rPr lang="de-DE" dirty="0" smtClean="0"/>
                <a:t>150ms</a:t>
              </a:r>
              <a:r>
                <a:rPr lang="de-DE" dirty="0"/>
                <a:t>)</a:t>
              </a:r>
              <a:endParaRPr lang="de-DE" baseline="-25000" dirty="0"/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7612848" y="2166861"/>
              <a:ext cx="1077539" cy="369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de-DE" dirty="0"/>
                <a:t>2</a:t>
              </a:r>
              <a:r>
                <a:rPr lang="de-DE" i="1" dirty="0"/>
                <a:t>p</a:t>
              </a:r>
              <a:r>
                <a:rPr lang="de-DE" dirty="0"/>
                <a:t> </a:t>
              </a:r>
              <a:r>
                <a:rPr lang="de-DE" baseline="30000" dirty="0"/>
                <a:t>3</a:t>
              </a:r>
              <a:r>
                <a:rPr lang="de-DE" dirty="0"/>
                <a:t>P</a:t>
              </a:r>
              <a:r>
                <a:rPr lang="de-DE" baseline="-25000" dirty="0"/>
                <a:t>0,1,2</a:t>
              </a:r>
            </a:p>
          </p:txBody>
        </p:sp>
        <p:cxnSp>
          <p:nvCxnSpPr>
            <p:cNvPr id="11" name="Straight Arrow Connector 13"/>
            <p:cNvCxnSpPr>
              <a:cxnSpLocks noChangeShapeType="1"/>
            </p:cNvCxnSpPr>
            <p:nvPr/>
          </p:nvCxnSpPr>
          <p:spPr bwMode="auto">
            <a:xfrm flipV="1">
              <a:off x="6809687" y="2423283"/>
              <a:ext cx="327547" cy="1206637"/>
            </a:xfrm>
            <a:prstGeom prst="straightConnector1">
              <a:avLst/>
            </a:prstGeom>
            <a:noFill/>
            <a:ln w="57150" algn="ctr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12" name="TextBox 14"/>
            <p:cNvSpPr txBox="1">
              <a:spLocks noChangeArrowheads="1"/>
            </p:cNvSpPr>
            <p:nvPr/>
          </p:nvSpPr>
          <p:spPr bwMode="auto">
            <a:xfrm>
              <a:off x="7028866" y="2811705"/>
              <a:ext cx="976549" cy="369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/>
              <a:r>
                <a:rPr lang="en-US" dirty="0">
                  <a:solidFill>
                    <a:srgbClr val="0000FF"/>
                  </a:solidFill>
                  <a:latin typeface="+mj-lt"/>
                </a:rPr>
                <a:t>282 nm</a:t>
              </a:r>
            </a:p>
          </p:txBody>
        </p:sp>
      </p:grpSp>
      <p:cxnSp>
        <p:nvCxnSpPr>
          <p:cNvPr id="13" name="Straight Connector 12"/>
          <p:cNvCxnSpPr>
            <a:cxnSpLocks noChangeShapeType="1"/>
          </p:cNvCxnSpPr>
          <p:nvPr/>
        </p:nvCxnSpPr>
        <p:spPr bwMode="auto">
          <a:xfrm flipV="1">
            <a:off x="6485513" y="6650768"/>
            <a:ext cx="911580" cy="2654"/>
          </a:xfrm>
          <a:prstGeom prst="line">
            <a:avLst/>
          </a:prstGeom>
          <a:noFill/>
          <a:ln w="28575" algn="ctr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0" name="Straight Connector 19"/>
          <p:cNvCxnSpPr>
            <a:cxnSpLocks noChangeShapeType="1"/>
          </p:cNvCxnSpPr>
          <p:nvPr/>
        </p:nvCxnSpPr>
        <p:spPr bwMode="auto">
          <a:xfrm flipV="1">
            <a:off x="237106" y="6650768"/>
            <a:ext cx="911580" cy="2654"/>
          </a:xfrm>
          <a:prstGeom prst="line">
            <a:avLst/>
          </a:prstGeom>
          <a:noFill/>
          <a:ln w="28575" algn="ctr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1" name="Straight Arrow Connector 20"/>
          <p:cNvCxnSpPr/>
          <p:nvPr/>
        </p:nvCxnSpPr>
        <p:spPr bwMode="auto">
          <a:xfrm flipV="1">
            <a:off x="643719" y="4228851"/>
            <a:ext cx="0" cy="240200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Connector 21"/>
          <p:cNvCxnSpPr>
            <a:cxnSpLocks noChangeShapeType="1"/>
          </p:cNvCxnSpPr>
          <p:nvPr/>
        </p:nvCxnSpPr>
        <p:spPr bwMode="auto">
          <a:xfrm flipV="1">
            <a:off x="253028" y="4244773"/>
            <a:ext cx="911580" cy="2654"/>
          </a:xfrm>
          <a:prstGeom prst="line">
            <a:avLst/>
          </a:prstGeom>
          <a:noFill/>
          <a:ln w="76200" algn="ctr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23" name="Rectangle 22"/>
          <p:cNvSpPr/>
          <p:nvPr/>
        </p:nvSpPr>
        <p:spPr>
          <a:xfrm>
            <a:off x="1140571" y="6467429"/>
            <a:ext cx="1467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/>
              <a:t>1</a:t>
            </a:r>
            <a:r>
              <a:rPr lang="de-DE" i="1" dirty="0" smtClean="0"/>
              <a:t>s </a:t>
            </a:r>
            <a:r>
              <a:rPr lang="de-DE" baseline="30000" dirty="0" smtClean="0"/>
              <a:t>2 </a:t>
            </a:r>
            <a:r>
              <a:rPr lang="de-DE" dirty="0" smtClean="0"/>
              <a:t>2</a:t>
            </a:r>
            <a:r>
              <a:rPr lang="de-DE" i="1" dirty="0" smtClean="0"/>
              <a:t>s </a:t>
            </a:r>
            <a:r>
              <a:rPr lang="de-DE" baseline="30000" dirty="0" smtClean="0"/>
              <a:t>2</a:t>
            </a:r>
            <a:r>
              <a:rPr lang="de-DE" dirty="0" smtClean="0"/>
              <a:t> </a:t>
            </a:r>
            <a:r>
              <a:rPr lang="de-DE" baseline="30000" dirty="0" smtClean="0"/>
              <a:t> 1</a:t>
            </a:r>
            <a:r>
              <a:rPr lang="de-DE" dirty="0" smtClean="0"/>
              <a:t>S</a:t>
            </a:r>
            <a:r>
              <a:rPr lang="de-DE" baseline="-25000" dirty="0" smtClean="0"/>
              <a:t>0</a:t>
            </a:r>
            <a:endParaRPr lang="de-DE" dirty="0"/>
          </a:p>
        </p:txBody>
      </p:sp>
      <p:sp>
        <p:nvSpPr>
          <p:cNvPr id="24" name="Rectangle 23"/>
          <p:cNvSpPr/>
          <p:nvPr/>
        </p:nvSpPr>
        <p:spPr>
          <a:xfrm>
            <a:off x="1252031" y="4054847"/>
            <a:ext cx="11785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/>
              <a:t>2</a:t>
            </a:r>
            <a:r>
              <a:rPr lang="de-DE" i="1" dirty="0" smtClean="0"/>
              <a:t>s </a:t>
            </a:r>
            <a:r>
              <a:rPr lang="de-DE" dirty="0" smtClean="0"/>
              <a:t>2</a:t>
            </a:r>
            <a:r>
              <a:rPr lang="de-DE" i="1" dirty="0" smtClean="0"/>
              <a:t>p </a:t>
            </a:r>
            <a:r>
              <a:rPr lang="de-DE" baseline="30000" dirty="0" smtClean="0"/>
              <a:t>1</a:t>
            </a:r>
            <a:r>
              <a:rPr lang="de-DE" dirty="0" smtClean="0"/>
              <a:t>P</a:t>
            </a:r>
            <a:r>
              <a:rPr lang="de-DE" baseline="-25000" dirty="0" smtClean="0"/>
              <a:t>1</a:t>
            </a:r>
            <a:r>
              <a:rPr lang="de-DE" baseline="30000" dirty="0" smtClean="0"/>
              <a:t>o</a:t>
            </a:r>
          </a:p>
          <a:p>
            <a:r>
              <a:rPr lang="de-DE" dirty="0" smtClean="0"/>
              <a:t> </a:t>
            </a:r>
            <a:endParaRPr lang="de-DE" dirty="0"/>
          </a:p>
        </p:txBody>
      </p:sp>
      <p:sp>
        <p:nvSpPr>
          <p:cNvPr id="26" name="TextBox 25"/>
          <p:cNvSpPr txBox="1"/>
          <p:nvPr/>
        </p:nvSpPr>
        <p:spPr>
          <a:xfrm>
            <a:off x="777922" y="5028809"/>
            <a:ext cx="939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dirty="0" smtClean="0">
                <a:solidFill>
                  <a:srgbClr val="0000FF"/>
                </a:solidFill>
              </a:rPr>
              <a:t>136 nm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59306" y="950805"/>
            <a:ext cx="15967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B</a:t>
            </a:r>
            <a:r>
              <a:rPr lang="de-DE" sz="2800" baseline="30000" dirty="0" smtClean="0"/>
              <a:t>+</a:t>
            </a:r>
            <a:r>
              <a:rPr lang="de-DE" sz="2400" dirty="0" smtClean="0"/>
              <a:t>: 4e</a:t>
            </a:r>
            <a:r>
              <a:rPr lang="de-DE" sz="2400" baseline="30000" dirty="0" smtClean="0"/>
              <a:t>-</a:t>
            </a:r>
          </a:p>
          <a:p>
            <a:r>
              <a:rPr lang="de-DE" sz="2400" dirty="0" smtClean="0"/>
              <a:t>Be-like</a:t>
            </a:r>
            <a:endParaRPr lang="de-DE" sz="2400" baseline="30000" dirty="0" smtClean="0"/>
          </a:p>
        </p:txBody>
      </p:sp>
      <p:cxnSp>
        <p:nvCxnSpPr>
          <p:cNvPr id="28" name="Straight Connector 27"/>
          <p:cNvCxnSpPr>
            <a:cxnSpLocks noChangeShapeType="1"/>
          </p:cNvCxnSpPr>
          <p:nvPr/>
        </p:nvCxnSpPr>
        <p:spPr bwMode="auto">
          <a:xfrm flipV="1">
            <a:off x="2996227" y="6650768"/>
            <a:ext cx="911580" cy="2654"/>
          </a:xfrm>
          <a:prstGeom prst="line">
            <a:avLst/>
          </a:prstGeom>
          <a:noFill/>
          <a:ln w="28575" algn="ctr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9" name="Straight Arrow Connector 28"/>
          <p:cNvCxnSpPr/>
          <p:nvPr/>
        </p:nvCxnSpPr>
        <p:spPr bwMode="auto">
          <a:xfrm flipH="1" flipV="1">
            <a:off x="3398293" y="5281684"/>
            <a:ext cx="0" cy="136477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Straight Connector 29"/>
          <p:cNvCxnSpPr>
            <a:cxnSpLocks noChangeShapeType="1"/>
          </p:cNvCxnSpPr>
          <p:nvPr/>
        </p:nvCxnSpPr>
        <p:spPr bwMode="auto">
          <a:xfrm flipV="1">
            <a:off x="3012149" y="5093221"/>
            <a:ext cx="911580" cy="2654"/>
          </a:xfrm>
          <a:prstGeom prst="line">
            <a:avLst/>
          </a:prstGeom>
          <a:noFill/>
          <a:ln w="28575" algn="ctr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31" name="Rectangle 30"/>
          <p:cNvSpPr/>
          <p:nvPr/>
        </p:nvSpPr>
        <p:spPr>
          <a:xfrm>
            <a:off x="3928826" y="6467429"/>
            <a:ext cx="15456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/>
              <a:t>1</a:t>
            </a:r>
            <a:r>
              <a:rPr lang="de-DE" i="1" dirty="0" smtClean="0"/>
              <a:t>s </a:t>
            </a:r>
            <a:r>
              <a:rPr lang="de-DE" baseline="30000" dirty="0" smtClean="0"/>
              <a:t>2 </a:t>
            </a:r>
            <a:r>
              <a:rPr lang="de-DE" dirty="0" smtClean="0"/>
              <a:t>2</a:t>
            </a:r>
            <a:r>
              <a:rPr lang="de-DE" i="1" dirty="0" smtClean="0"/>
              <a:t>s  </a:t>
            </a:r>
            <a:r>
              <a:rPr lang="de-DE" baseline="30000" dirty="0" smtClean="0"/>
              <a:t>2</a:t>
            </a:r>
            <a:r>
              <a:rPr lang="de-DE" dirty="0" smtClean="0"/>
              <a:t>S</a:t>
            </a:r>
            <a:r>
              <a:rPr lang="de-DE" baseline="-25000" dirty="0" smtClean="0"/>
              <a:t>1/2 </a:t>
            </a:r>
            <a:endParaRPr lang="de-DE" baseline="-25000" dirty="0"/>
          </a:p>
        </p:txBody>
      </p:sp>
      <p:sp>
        <p:nvSpPr>
          <p:cNvPr id="33" name="TextBox 32"/>
          <p:cNvSpPr txBox="1"/>
          <p:nvPr/>
        </p:nvSpPr>
        <p:spPr>
          <a:xfrm>
            <a:off x="3569971" y="5631272"/>
            <a:ext cx="11817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dirty="0" smtClean="0">
                <a:solidFill>
                  <a:srgbClr val="0000FF"/>
                </a:solidFill>
              </a:rPr>
              <a:t>206.6 nm</a:t>
            </a:r>
          </a:p>
          <a:p>
            <a:pPr algn="l"/>
            <a:r>
              <a:rPr lang="de-DE" dirty="0" smtClean="0">
                <a:solidFill>
                  <a:srgbClr val="0000FF"/>
                </a:solidFill>
              </a:rPr>
              <a:t>206.8 nm</a:t>
            </a:r>
          </a:p>
        </p:txBody>
      </p:sp>
      <p:sp>
        <p:nvSpPr>
          <p:cNvPr id="60" name="Rectangle 59"/>
          <p:cNvSpPr/>
          <p:nvPr/>
        </p:nvSpPr>
        <p:spPr>
          <a:xfrm>
            <a:off x="3969766" y="5124628"/>
            <a:ext cx="16081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/>
              <a:t>1</a:t>
            </a:r>
            <a:r>
              <a:rPr lang="de-DE" i="1" dirty="0" smtClean="0"/>
              <a:t>s </a:t>
            </a:r>
            <a:r>
              <a:rPr lang="de-DE" baseline="30000" dirty="0" smtClean="0"/>
              <a:t>2 </a:t>
            </a:r>
            <a:r>
              <a:rPr lang="de-DE" dirty="0" smtClean="0"/>
              <a:t>2</a:t>
            </a:r>
            <a:r>
              <a:rPr lang="de-DE" i="1" dirty="0" smtClean="0"/>
              <a:t>p  </a:t>
            </a:r>
            <a:r>
              <a:rPr lang="de-DE" baseline="30000" dirty="0" smtClean="0"/>
              <a:t>2</a:t>
            </a:r>
            <a:r>
              <a:rPr lang="de-DE" dirty="0" smtClean="0"/>
              <a:t>P</a:t>
            </a:r>
            <a:r>
              <a:rPr lang="de-DE" baseline="-25000" dirty="0" smtClean="0"/>
              <a:t>1/2</a:t>
            </a:r>
            <a:r>
              <a:rPr lang="de-DE" i="1" dirty="0" smtClean="0"/>
              <a:t> </a:t>
            </a:r>
            <a:r>
              <a:rPr lang="de-DE" dirty="0" smtClean="0"/>
              <a:t> </a:t>
            </a:r>
            <a:endParaRPr lang="de-DE" dirty="0"/>
          </a:p>
        </p:txBody>
      </p:sp>
      <p:sp>
        <p:nvSpPr>
          <p:cNvPr id="62" name="TextBox 61"/>
          <p:cNvSpPr txBox="1"/>
          <p:nvPr/>
        </p:nvSpPr>
        <p:spPr>
          <a:xfrm>
            <a:off x="6948991" y="3471798"/>
            <a:ext cx="15728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  <a:sym typeface="Symbol"/>
              </a:rPr>
              <a:t>E  200 eV </a:t>
            </a:r>
          </a:p>
          <a:p>
            <a:r>
              <a:rPr lang="de-DE" dirty="0" smtClean="0">
                <a:solidFill>
                  <a:srgbClr val="FF0000"/>
                </a:solidFill>
                <a:sym typeface="Symbol"/>
              </a:rPr>
              <a:t>  6 nm</a:t>
            </a:r>
            <a:endParaRPr lang="de-DE" dirty="0" smtClean="0">
              <a:solidFill>
                <a:srgbClr val="FF0000"/>
              </a:solidFill>
            </a:endParaRPr>
          </a:p>
        </p:txBody>
      </p:sp>
      <p:grpSp>
        <p:nvGrpSpPr>
          <p:cNvPr id="4" name="Group 69"/>
          <p:cNvGrpSpPr/>
          <p:nvPr/>
        </p:nvGrpSpPr>
        <p:grpSpPr>
          <a:xfrm>
            <a:off x="272363" y="1875756"/>
            <a:ext cx="2321576" cy="4759335"/>
            <a:chOff x="272363" y="1875756"/>
            <a:chExt cx="2321576" cy="4759335"/>
          </a:xfrm>
        </p:grpSpPr>
        <p:sp>
          <p:nvSpPr>
            <p:cNvPr id="35" name="Rectangle 34"/>
            <p:cNvSpPr/>
            <p:nvPr/>
          </p:nvSpPr>
          <p:spPr>
            <a:xfrm>
              <a:off x="1240658" y="3579451"/>
              <a:ext cx="121860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dirty="0" smtClean="0"/>
                <a:t>2</a:t>
              </a:r>
              <a:r>
                <a:rPr lang="de-DE" i="1" dirty="0" smtClean="0"/>
                <a:t>s </a:t>
              </a:r>
              <a:r>
                <a:rPr lang="de-DE" dirty="0" smtClean="0"/>
                <a:t>2</a:t>
              </a:r>
              <a:r>
                <a:rPr lang="de-DE" i="1" dirty="0" smtClean="0"/>
                <a:t>p</a:t>
              </a:r>
              <a:r>
                <a:rPr lang="de-DE" dirty="0" smtClean="0"/>
                <a:t>  </a:t>
              </a:r>
              <a:r>
                <a:rPr lang="de-DE" baseline="30000" dirty="0" smtClean="0"/>
                <a:t>3</a:t>
              </a:r>
              <a:r>
                <a:rPr lang="de-DE" dirty="0" smtClean="0"/>
                <a:t>P</a:t>
              </a:r>
              <a:r>
                <a:rPr lang="de-DE" baseline="-25000" dirty="0" smtClean="0"/>
                <a:t>J</a:t>
              </a:r>
              <a:endParaRPr lang="de-DE" baseline="-25000" dirty="0"/>
            </a:p>
          </p:txBody>
        </p:sp>
        <p:cxnSp>
          <p:nvCxnSpPr>
            <p:cNvPr id="36" name="Straight Connector 35"/>
            <p:cNvCxnSpPr>
              <a:cxnSpLocks noChangeShapeType="1"/>
            </p:cNvCxnSpPr>
            <p:nvPr/>
          </p:nvCxnSpPr>
          <p:spPr bwMode="auto">
            <a:xfrm flipV="1">
              <a:off x="272363" y="3441830"/>
              <a:ext cx="911580" cy="2654"/>
            </a:xfrm>
            <a:prstGeom prst="line">
              <a:avLst/>
            </a:prstGeom>
            <a:noFill/>
            <a:ln w="2857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38" name="Straight Connector 37"/>
            <p:cNvCxnSpPr>
              <a:cxnSpLocks noChangeShapeType="1"/>
            </p:cNvCxnSpPr>
            <p:nvPr/>
          </p:nvCxnSpPr>
          <p:spPr bwMode="auto">
            <a:xfrm flipV="1">
              <a:off x="272363" y="3280332"/>
              <a:ext cx="911580" cy="2654"/>
            </a:xfrm>
            <a:prstGeom prst="line">
              <a:avLst/>
            </a:prstGeom>
            <a:noFill/>
            <a:ln w="2857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cxnSp>
          <p:nvCxnSpPr>
            <p:cNvPr id="39" name="Straight Connector 38"/>
            <p:cNvCxnSpPr>
              <a:cxnSpLocks noChangeShapeType="1"/>
            </p:cNvCxnSpPr>
            <p:nvPr/>
          </p:nvCxnSpPr>
          <p:spPr bwMode="auto">
            <a:xfrm flipV="1">
              <a:off x="272363" y="3091537"/>
              <a:ext cx="911580" cy="2654"/>
            </a:xfrm>
            <a:prstGeom prst="line">
              <a:avLst/>
            </a:prstGeom>
            <a:noFill/>
            <a:ln w="2857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40" name="TextBox 39"/>
            <p:cNvSpPr txBox="1"/>
            <p:nvPr/>
          </p:nvSpPr>
          <p:spPr>
            <a:xfrm>
              <a:off x="1251042" y="3302762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de-DE" dirty="0" smtClean="0"/>
                <a:t>0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269476" y="3086666"/>
              <a:ext cx="2888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de-DE" dirty="0" smtClean="0"/>
                <a:t>1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251042" y="2884223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de-DE" dirty="0" smtClean="0"/>
                <a:t>2</a:t>
              </a:r>
            </a:p>
          </p:txBody>
        </p:sp>
        <p:cxnSp>
          <p:nvCxnSpPr>
            <p:cNvPr id="44" name="Straight Arrow Connector 43"/>
            <p:cNvCxnSpPr/>
            <p:nvPr/>
          </p:nvCxnSpPr>
          <p:spPr bwMode="auto">
            <a:xfrm flipV="1">
              <a:off x="354841" y="3070753"/>
              <a:ext cx="0" cy="3548418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ysDash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5" name="Straight Connector 44"/>
            <p:cNvCxnSpPr>
              <a:cxnSpLocks noChangeShapeType="1"/>
            </p:cNvCxnSpPr>
            <p:nvPr/>
          </p:nvCxnSpPr>
          <p:spPr bwMode="auto">
            <a:xfrm flipV="1">
              <a:off x="383820" y="2097525"/>
              <a:ext cx="911580" cy="2654"/>
            </a:xfrm>
            <a:prstGeom prst="line">
              <a:avLst/>
            </a:prstGeom>
            <a:noFill/>
            <a:ln w="57150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47" name="Rectangle 46"/>
            <p:cNvSpPr/>
            <p:nvPr/>
          </p:nvSpPr>
          <p:spPr>
            <a:xfrm>
              <a:off x="1338467" y="1875756"/>
              <a:ext cx="125547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dirty="0" smtClean="0"/>
                <a:t>2</a:t>
              </a:r>
              <a:r>
                <a:rPr lang="de-DE" i="1" dirty="0" smtClean="0"/>
                <a:t>s </a:t>
              </a:r>
              <a:r>
                <a:rPr lang="de-DE" dirty="0" smtClean="0"/>
                <a:t>3s  </a:t>
              </a:r>
              <a:r>
                <a:rPr lang="de-DE" baseline="30000" dirty="0" smtClean="0"/>
                <a:t>3</a:t>
              </a:r>
              <a:r>
                <a:rPr lang="de-DE" dirty="0" smtClean="0"/>
                <a:t>S</a:t>
              </a:r>
              <a:r>
                <a:rPr lang="de-DE" baseline="-25000" dirty="0" smtClean="0"/>
                <a:t>1</a:t>
              </a:r>
              <a:endParaRPr lang="de-DE" baseline="-25000" dirty="0"/>
            </a:p>
          </p:txBody>
        </p:sp>
        <p:cxnSp>
          <p:nvCxnSpPr>
            <p:cNvPr id="49" name="Straight Arrow Connector 48"/>
            <p:cNvCxnSpPr/>
            <p:nvPr/>
          </p:nvCxnSpPr>
          <p:spPr bwMode="auto">
            <a:xfrm flipV="1">
              <a:off x="791571" y="2074466"/>
              <a:ext cx="232012" cy="1201003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1" name="Straight Arrow Connector 50"/>
            <p:cNvCxnSpPr/>
            <p:nvPr/>
          </p:nvCxnSpPr>
          <p:spPr bwMode="auto">
            <a:xfrm flipV="1">
              <a:off x="573204" y="2074466"/>
              <a:ext cx="286603" cy="1351129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3" name="Straight Arrow Connector 52"/>
            <p:cNvCxnSpPr/>
            <p:nvPr/>
          </p:nvCxnSpPr>
          <p:spPr bwMode="auto">
            <a:xfrm flipV="1">
              <a:off x="357113" y="3234526"/>
              <a:ext cx="0" cy="3400565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ysDash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5" name="Straight Arrow Connector 54"/>
            <p:cNvCxnSpPr/>
            <p:nvPr/>
          </p:nvCxnSpPr>
          <p:spPr bwMode="auto">
            <a:xfrm flipH="1" flipV="1">
              <a:off x="359385" y="3386927"/>
              <a:ext cx="0" cy="3245892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ysDash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7" name="Straight Arrow Connector 56"/>
            <p:cNvCxnSpPr/>
            <p:nvPr/>
          </p:nvCxnSpPr>
          <p:spPr bwMode="auto">
            <a:xfrm flipV="1">
              <a:off x="1009934" y="2076742"/>
              <a:ext cx="193344" cy="1007659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59" name="TextBox 58"/>
            <p:cNvSpPr txBox="1"/>
            <p:nvPr/>
          </p:nvSpPr>
          <p:spPr>
            <a:xfrm>
              <a:off x="1244221" y="2397066"/>
              <a:ext cx="9765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de-DE" dirty="0" smtClean="0">
                  <a:solidFill>
                    <a:srgbClr val="0000FF"/>
                  </a:solidFill>
                </a:rPr>
                <a:t>324 nm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332094" y="3637845"/>
              <a:ext cx="9717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de-DE" dirty="0" smtClean="0">
                  <a:solidFill>
                    <a:srgbClr val="FF0000"/>
                  </a:solidFill>
                  <a:sym typeface="Symbol"/>
                </a:rPr>
                <a:t> 12 eV</a:t>
              </a:r>
              <a:endParaRPr lang="de-DE" dirty="0" smtClean="0">
                <a:solidFill>
                  <a:srgbClr val="FF0000"/>
                </a:solidFill>
              </a:endParaRPr>
            </a:p>
          </p:txBody>
        </p:sp>
      </p:grpSp>
      <p:cxnSp>
        <p:nvCxnSpPr>
          <p:cNvPr id="64" name="Straight Arrow Connector 63"/>
          <p:cNvCxnSpPr/>
          <p:nvPr/>
        </p:nvCxnSpPr>
        <p:spPr bwMode="auto">
          <a:xfrm flipV="1">
            <a:off x="3521122" y="5095875"/>
            <a:ext cx="0" cy="155058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7" name="Straight Connector 66"/>
          <p:cNvCxnSpPr>
            <a:cxnSpLocks noChangeShapeType="1"/>
          </p:cNvCxnSpPr>
          <p:nvPr/>
        </p:nvCxnSpPr>
        <p:spPr bwMode="auto">
          <a:xfrm flipV="1">
            <a:off x="2998501" y="5275576"/>
            <a:ext cx="911580" cy="2654"/>
          </a:xfrm>
          <a:prstGeom prst="line">
            <a:avLst/>
          </a:prstGeom>
          <a:noFill/>
          <a:ln w="28575" algn="ctr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68" name="Rectangle 67"/>
          <p:cNvSpPr/>
          <p:nvPr/>
        </p:nvSpPr>
        <p:spPr>
          <a:xfrm>
            <a:off x="3972044" y="4826653"/>
            <a:ext cx="16337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/>
              <a:t>1</a:t>
            </a:r>
            <a:r>
              <a:rPr lang="de-DE" i="1" dirty="0" smtClean="0"/>
              <a:t>s </a:t>
            </a:r>
            <a:r>
              <a:rPr lang="de-DE" baseline="30000" dirty="0" smtClean="0"/>
              <a:t>2 </a:t>
            </a:r>
            <a:r>
              <a:rPr lang="de-DE" dirty="0" smtClean="0"/>
              <a:t>2</a:t>
            </a:r>
            <a:r>
              <a:rPr lang="de-DE" i="1" dirty="0" smtClean="0"/>
              <a:t>p  </a:t>
            </a:r>
            <a:r>
              <a:rPr lang="de-DE" baseline="30000" dirty="0" smtClean="0"/>
              <a:t>2</a:t>
            </a:r>
            <a:r>
              <a:rPr lang="de-DE" dirty="0" smtClean="0"/>
              <a:t>P</a:t>
            </a:r>
            <a:r>
              <a:rPr lang="de-DE" baseline="-25000" dirty="0" smtClean="0"/>
              <a:t>3/2</a:t>
            </a:r>
            <a:r>
              <a:rPr lang="de-DE" i="1" dirty="0" smtClean="0"/>
              <a:t> </a:t>
            </a:r>
            <a:r>
              <a:rPr lang="de-DE" dirty="0" smtClean="0"/>
              <a:t> </a:t>
            </a:r>
            <a:endParaRPr lang="de-DE" dirty="0"/>
          </a:p>
        </p:txBody>
      </p:sp>
      <p:sp>
        <p:nvSpPr>
          <p:cNvPr id="69" name="Rectangle 68"/>
          <p:cNvSpPr/>
          <p:nvPr/>
        </p:nvSpPr>
        <p:spPr>
          <a:xfrm>
            <a:off x="7506821" y="6467429"/>
            <a:ext cx="10502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/>
              <a:t>1</a:t>
            </a:r>
            <a:r>
              <a:rPr lang="de-DE" i="1" dirty="0" smtClean="0"/>
              <a:t>s </a:t>
            </a:r>
            <a:r>
              <a:rPr lang="de-DE" baseline="30000" dirty="0" smtClean="0"/>
              <a:t>2 </a:t>
            </a:r>
            <a:r>
              <a:rPr lang="de-DE" i="1" dirty="0" smtClean="0"/>
              <a:t> </a:t>
            </a:r>
            <a:r>
              <a:rPr lang="de-DE" baseline="30000" dirty="0" smtClean="0"/>
              <a:t>1</a:t>
            </a:r>
            <a:r>
              <a:rPr lang="de-DE" dirty="0" smtClean="0"/>
              <a:t>S</a:t>
            </a:r>
            <a:r>
              <a:rPr lang="de-DE" baseline="-25000" dirty="0" smtClean="0"/>
              <a:t>0 </a:t>
            </a:r>
            <a:endParaRPr lang="de-DE" baseline="-25000" dirty="0"/>
          </a:p>
        </p:txBody>
      </p:sp>
      <p:sp>
        <p:nvSpPr>
          <p:cNvPr id="79" name="TextBox 78"/>
          <p:cNvSpPr txBox="1"/>
          <p:nvPr/>
        </p:nvSpPr>
        <p:spPr>
          <a:xfrm>
            <a:off x="2991133" y="950805"/>
            <a:ext cx="15967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B</a:t>
            </a:r>
            <a:r>
              <a:rPr lang="de-DE" sz="2800" baseline="30000" dirty="0" smtClean="0"/>
              <a:t>+</a:t>
            </a:r>
            <a:r>
              <a:rPr lang="de-DE" sz="2400" dirty="0" smtClean="0"/>
              <a:t>: 3e</a:t>
            </a:r>
            <a:r>
              <a:rPr lang="de-DE" sz="2400" baseline="30000" dirty="0" smtClean="0"/>
              <a:t>-</a:t>
            </a:r>
          </a:p>
          <a:p>
            <a:r>
              <a:rPr lang="de-DE" sz="2400" dirty="0" smtClean="0"/>
              <a:t>Li-like</a:t>
            </a:r>
            <a:endParaRPr lang="de-DE" sz="2400" baseline="30000" dirty="0" smtClean="0"/>
          </a:p>
        </p:txBody>
      </p:sp>
      <p:sp>
        <p:nvSpPr>
          <p:cNvPr id="80" name="TextBox 79"/>
          <p:cNvSpPr txBox="1"/>
          <p:nvPr/>
        </p:nvSpPr>
        <p:spPr>
          <a:xfrm>
            <a:off x="5529617" y="950805"/>
            <a:ext cx="15967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B</a:t>
            </a:r>
            <a:r>
              <a:rPr lang="de-DE" sz="2800" baseline="30000" dirty="0" smtClean="0"/>
              <a:t>3+</a:t>
            </a:r>
            <a:r>
              <a:rPr lang="de-DE" sz="2400" dirty="0" smtClean="0"/>
              <a:t>: 2e</a:t>
            </a:r>
            <a:r>
              <a:rPr lang="de-DE" sz="2400" baseline="30000" dirty="0" smtClean="0"/>
              <a:t>-</a:t>
            </a:r>
          </a:p>
          <a:p>
            <a:r>
              <a:rPr lang="de-DE" sz="2400" dirty="0" smtClean="0"/>
              <a:t>He-like</a:t>
            </a:r>
            <a:endParaRPr lang="de-DE" sz="2400" baseline="30000" dirty="0" smtClean="0"/>
          </a:p>
        </p:txBody>
      </p:sp>
      <p:sp>
        <p:nvSpPr>
          <p:cNvPr id="83" name="TextBox 82"/>
          <p:cNvSpPr txBox="1"/>
          <p:nvPr/>
        </p:nvSpPr>
        <p:spPr>
          <a:xfrm>
            <a:off x="6646451" y="3998793"/>
            <a:ext cx="437940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de-DE" sz="3600" dirty="0" smtClean="0">
                <a:solidFill>
                  <a:srgbClr val="FF0000"/>
                </a:solidFill>
                <a:sym typeface="Symbol"/>
              </a:rPr>
              <a:t></a:t>
            </a:r>
            <a:endParaRPr lang="de-DE" sz="3600" dirty="0" smtClean="0">
              <a:solidFill>
                <a:srgbClr val="FF0000"/>
              </a:solidFill>
            </a:endParaRPr>
          </a:p>
        </p:txBody>
      </p:sp>
      <p:pic>
        <p:nvPicPr>
          <p:cNvPr id="85" name="Picture 2" descr="http://www.ci.uchicago.edu/datasciencefellowship/images/argonn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7856" y="40944"/>
            <a:ext cx="1296144" cy="489008"/>
          </a:xfrm>
          <a:prstGeom prst="rect">
            <a:avLst/>
          </a:prstGeom>
          <a:noFill/>
        </p:spPr>
      </p:pic>
      <p:pic>
        <p:nvPicPr>
          <p:cNvPr id="86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74088" y="673968"/>
            <a:ext cx="1243680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" name="Slide Number Placeholder 3"/>
          <p:cNvSpPr txBox="1">
            <a:spLocks/>
          </p:cNvSpPr>
          <p:nvPr/>
        </p:nvSpPr>
        <p:spPr bwMode="auto">
          <a:xfrm>
            <a:off x="8679456" y="6604683"/>
            <a:ext cx="5080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6A4FB79B-AF46-4959-A275-AE188F025658}" type="slidenum">
              <a:rPr lang="de-DE" sz="1100"/>
              <a:pPr algn="ctr"/>
              <a:t>23</a:t>
            </a:fld>
            <a:endParaRPr lang="de-DE" sz="1100"/>
          </a:p>
        </p:txBody>
      </p:sp>
    </p:spTree>
    <p:extLst>
      <p:ext uri="{BB962C8B-B14F-4D97-AF65-F5344CB8AC3E}">
        <p14:creationId xmlns:p14="http://schemas.microsoft.com/office/powerpoint/2010/main" val="591649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  <p:bldP spid="31" grpId="0"/>
      <p:bldP spid="33" grpId="0"/>
      <p:bldP spid="60" grpId="0"/>
      <p:bldP spid="62" grpId="0"/>
      <p:bldP spid="68" grpId="0"/>
      <p:bldP spid="69" grpId="0"/>
      <p:bldP spid="79" grpId="0"/>
      <p:bldP spid="80" grpId="0"/>
      <p:bldP spid="8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The atomic system of </a:t>
            </a:r>
            <a:r>
              <a:rPr lang="de-DE" baseline="30000" dirty="0" smtClean="0"/>
              <a:t>8</a:t>
            </a:r>
            <a:r>
              <a:rPr lang="de-DE" dirty="0" smtClean="0"/>
              <a:t>B (I=2)</a:t>
            </a:r>
            <a:endParaRPr lang="de-DE" dirty="0"/>
          </a:p>
        </p:txBody>
      </p:sp>
      <p:sp>
        <p:nvSpPr>
          <p:cNvPr id="4" name="TextBox 3"/>
          <p:cNvSpPr txBox="1"/>
          <p:nvPr/>
        </p:nvSpPr>
        <p:spPr>
          <a:xfrm>
            <a:off x="3536130" y="2267580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dirty="0" smtClean="0">
                <a:latin typeface="Arial" pitchFamily="34" charset="0"/>
                <a:cs typeface="Arial" pitchFamily="34" charset="0"/>
              </a:rPr>
              <a:t>F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6050" y="2555612"/>
            <a:ext cx="638175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536130" y="248360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dirty="0" smtClean="0"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36130" y="29783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dirty="0" smtClean="0"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36130" y="341041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dirty="0" smtClean="0"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36130" y="362644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dirty="0" smtClean="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36130" y="384246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dirty="0" smtClean="0">
                <a:latin typeface="Arial" pitchFamily="34" charset="0"/>
                <a:cs typeface="Arial" pitchFamily="34" charset="0"/>
              </a:rPr>
              <a:t>0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1619672" y="3276476"/>
            <a:ext cx="108066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67544" y="3059668"/>
            <a:ext cx="1051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de-DE" i="1" dirty="0" smtClean="0">
                <a:latin typeface="Arial" pitchFamily="34" charset="0"/>
                <a:cs typeface="Arial" pitchFamily="34" charset="0"/>
              </a:rPr>
              <a:t>s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de-DE" i="1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de-DE" baseline="30000" dirty="0" smtClean="0">
                <a:latin typeface="Arial" pitchFamily="34" charset="0"/>
                <a:cs typeface="Arial" pitchFamily="34" charset="0"/>
              </a:rPr>
              <a:t> 3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de-DE" baseline="-25000" dirty="0" smtClean="0">
                <a:latin typeface="Arial" pitchFamily="34" charset="0"/>
                <a:cs typeface="Arial" pitchFamily="34" charset="0"/>
              </a:rPr>
              <a:t>2</a:t>
            </a:r>
          </a:p>
        </p:txBody>
      </p:sp>
      <p:cxnSp>
        <p:nvCxnSpPr>
          <p:cNvPr id="13" name="Straight Connector 12"/>
          <p:cNvCxnSpPr/>
          <p:nvPr/>
        </p:nvCxnSpPr>
        <p:spPr>
          <a:xfrm flipH="1" flipV="1">
            <a:off x="1591914" y="4770968"/>
            <a:ext cx="10801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67544" y="4571836"/>
            <a:ext cx="1051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de-DE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de-DE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de-DE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de-DE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3</a:t>
            </a:r>
            <a:r>
              <a:rPr lang="de-DE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de-DE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608138" y="457183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dirty="0" smtClean="0">
                <a:latin typeface="Arial" pitchFamily="34" charset="0"/>
                <a:cs typeface="Arial" pitchFamily="34" charset="0"/>
              </a:rPr>
              <a:t>2</a:t>
            </a: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1591914" y="5867980"/>
            <a:ext cx="108012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 cstate="print"/>
          <a:srcRect t="33493" b="9090"/>
          <a:stretch>
            <a:fillRect/>
          </a:stretch>
        </p:blipFill>
        <p:spPr bwMode="auto">
          <a:xfrm>
            <a:off x="2888058" y="5355416"/>
            <a:ext cx="638175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" name="Straight Arrow Connector 17"/>
          <p:cNvCxnSpPr/>
          <p:nvPr/>
        </p:nvCxnSpPr>
        <p:spPr>
          <a:xfrm>
            <a:off x="2239986" y="3275692"/>
            <a:ext cx="0" cy="1512168"/>
          </a:xfrm>
          <a:prstGeom prst="straightConnector1">
            <a:avLst/>
          </a:prstGeom>
          <a:ln w="38100">
            <a:solidFill>
              <a:srgbClr val="0000FF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2528018" y="4753952"/>
            <a:ext cx="0" cy="1114028"/>
          </a:xfrm>
          <a:prstGeom prst="straightConnector1">
            <a:avLst/>
          </a:prstGeom>
          <a:ln w="38100">
            <a:solidFill>
              <a:srgbClr val="0000FF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820365" y="3635732"/>
            <a:ext cx="1398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dirty="0" smtClean="0">
                <a:latin typeface="Arial" pitchFamily="34" charset="0"/>
                <a:cs typeface="Arial" pitchFamily="34" charset="0"/>
              </a:rPr>
              <a:t>36.441 cm</a:t>
            </a:r>
            <a:r>
              <a:rPr lang="de-DE" baseline="30000" dirty="0" smtClean="0">
                <a:latin typeface="Arial" pitchFamily="34" charset="0"/>
                <a:cs typeface="Arial" pitchFamily="34" charset="0"/>
              </a:rPr>
              <a:t>-1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34070" y="4260944"/>
            <a:ext cx="226024" cy="14401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 anchor="ctr" anchorCtr="0">
            <a:noAutofit/>
          </a:bodyPr>
          <a:lstStyle/>
          <a:p>
            <a:pPr algn="l"/>
            <a:r>
              <a:rPr lang="de-DE" sz="3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  <a:sym typeface="Symbol"/>
              </a:rPr>
              <a:t></a:t>
            </a:r>
            <a:endParaRPr lang="de-DE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414482" y="5003884"/>
            <a:ext cx="226024" cy="14401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 anchor="ctr" anchorCtr="0">
            <a:noAutofit/>
          </a:bodyPr>
          <a:lstStyle/>
          <a:p>
            <a:pPr algn="l"/>
            <a:r>
              <a:rPr lang="de-DE" sz="3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  <a:sym typeface="Symbol"/>
              </a:rPr>
              <a:t></a:t>
            </a:r>
            <a:endParaRPr lang="de-DE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15850" y="5075892"/>
            <a:ext cx="1398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dirty="0" smtClean="0">
                <a:latin typeface="Arial" pitchFamily="34" charset="0"/>
                <a:cs typeface="Arial" pitchFamily="34" charset="0"/>
              </a:rPr>
              <a:t>16.379 cm</a:t>
            </a:r>
            <a:r>
              <a:rPr lang="de-DE" baseline="30000" dirty="0" smtClean="0">
                <a:latin typeface="Arial" pitchFamily="34" charset="0"/>
                <a:cs typeface="Arial" pitchFamily="34" charset="0"/>
              </a:rPr>
              <a:t>-1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536130" y="521990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dirty="0" smtClean="0"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536130" y="565195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dirty="0" smtClean="0"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536130" y="595609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dirty="0" smtClean="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67544" y="5723964"/>
            <a:ext cx="1051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de-DE" i="1" dirty="0" smtClean="0">
                <a:latin typeface="Arial" pitchFamily="34" charset="0"/>
                <a:cs typeface="Arial" pitchFamily="34" charset="0"/>
              </a:rPr>
              <a:t>s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de-DE" i="1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de-DE" baseline="30000" dirty="0" smtClean="0">
                <a:latin typeface="Arial" pitchFamily="34" charset="0"/>
                <a:cs typeface="Arial" pitchFamily="34" charset="0"/>
              </a:rPr>
              <a:t> 3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de-DE" baseline="-25000" dirty="0" smtClean="0">
                <a:latin typeface="Arial" pitchFamily="34" charset="0"/>
                <a:cs typeface="Arial" pitchFamily="34" charset="0"/>
              </a:rPr>
              <a:t>1</a:t>
            </a:r>
          </a:p>
        </p:txBody>
      </p:sp>
      <p:cxnSp>
        <p:nvCxnSpPr>
          <p:cNvPr id="28" name="Straight Connector 27"/>
          <p:cNvCxnSpPr/>
          <p:nvPr/>
        </p:nvCxnSpPr>
        <p:spPr>
          <a:xfrm flipH="1" flipV="1">
            <a:off x="2960066" y="4787860"/>
            <a:ext cx="48284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0" y="1496088"/>
            <a:ext cx="4421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dirty="0" smtClean="0">
                <a:latin typeface="+mj-lt"/>
                <a:cs typeface="Arial" pitchFamily="34" charset="0"/>
              </a:rPr>
              <a:t>1</a:t>
            </a:r>
            <a:r>
              <a:rPr lang="de-DE" i="1" dirty="0" smtClean="0">
                <a:latin typeface="+mj-lt"/>
                <a:cs typeface="Arial" pitchFamily="34" charset="0"/>
              </a:rPr>
              <a:t>s</a:t>
            </a:r>
            <a:r>
              <a:rPr lang="de-DE" dirty="0" smtClean="0">
                <a:latin typeface="+mj-lt"/>
                <a:cs typeface="Arial" pitchFamily="34" charset="0"/>
              </a:rPr>
              <a:t>2</a:t>
            </a:r>
            <a:r>
              <a:rPr lang="de-DE" i="1" dirty="0" smtClean="0">
                <a:latin typeface="+mj-lt"/>
                <a:cs typeface="Arial" pitchFamily="34" charset="0"/>
              </a:rPr>
              <a:t>p</a:t>
            </a:r>
            <a:r>
              <a:rPr lang="de-DE" dirty="0" smtClean="0">
                <a:latin typeface="+mj-lt"/>
                <a:cs typeface="Arial" pitchFamily="34" charset="0"/>
              </a:rPr>
              <a:t> </a:t>
            </a:r>
            <a:r>
              <a:rPr lang="de-DE" baseline="30000" dirty="0" smtClean="0">
                <a:latin typeface="+mj-lt"/>
                <a:cs typeface="Arial" pitchFamily="34" charset="0"/>
              </a:rPr>
              <a:t>3</a:t>
            </a:r>
            <a:r>
              <a:rPr lang="de-DE" dirty="0" smtClean="0">
                <a:latin typeface="+mj-lt"/>
                <a:cs typeface="Arial" pitchFamily="34" charset="0"/>
              </a:rPr>
              <a:t>P</a:t>
            </a:r>
            <a:r>
              <a:rPr lang="de-DE" baseline="-25000" dirty="0" smtClean="0">
                <a:latin typeface="+mj-lt"/>
                <a:cs typeface="Arial" pitchFamily="34" charset="0"/>
              </a:rPr>
              <a:t>J</a:t>
            </a:r>
            <a:r>
              <a:rPr lang="de-DE" dirty="0" smtClean="0">
                <a:latin typeface="+mj-lt"/>
                <a:cs typeface="Arial" pitchFamily="34" charset="0"/>
              </a:rPr>
              <a:t> Fine- and Hyperfine Structure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967716" y="1546309"/>
            <a:ext cx="37305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 smtClean="0">
                <a:latin typeface="+mj-lt"/>
                <a:cs typeface="Arial" pitchFamily="34" charset="0"/>
              </a:rPr>
              <a:t>1</a:t>
            </a:r>
            <a:r>
              <a:rPr lang="de-DE" i="1" dirty="0" smtClean="0">
                <a:latin typeface="+mj-lt"/>
                <a:cs typeface="Arial" pitchFamily="34" charset="0"/>
              </a:rPr>
              <a:t>s </a:t>
            </a:r>
            <a:r>
              <a:rPr lang="de-DE" dirty="0" smtClean="0">
                <a:latin typeface="+mj-lt"/>
                <a:cs typeface="Arial" pitchFamily="34" charset="0"/>
              </a:rPr>
              <a:t>2</a:t>
            </a:r>
            <a:r>
              <a:rPr lang="de-DE" i="1" dirty="0" smtClean="0">
                <a:latin typeface="+mj-lt"/>
                <a:cs typeface="Arial" pitchFamily="34" charset="0"/>
              </a:rPr>
              <a:t>p</a:t>
            </a:r>
            <a:r>
              <a:rPr lang="de-DE" dirty="0" smtClean="0">
                <a:latin typeface="+mj-lt"/>
                <a:cs typeface="Arial" pitchFamily="34" charset="0"/>
              </a:rPr>
              <a:t> </a:t>
            </a:r>
            <a:r>
              <a:rPr lang="de-DE" baseline="30000" dirty="0" smtClean="0">
                <a:latin typeface="+mj-lt"/>
                <a:cs typeface="Arial" pitchFamily="34" charset="0"/>
              </a:rPr>
              <a:t>3</a:t>
            </a:r>
            <a:r>
              <a:rPr lang="de-DE" dirty="0" smtClean="0">
                <a:latin typeface="+mj-lt"/>
                <a:cs typeface="Arial" pitchFamily="34" charset="0"/>
              </a:rPr>
              <a:t>P</a:t>
            </a:r>
            <a:r>
              <a:rPr lang="de-DE" baseline="-25000" dirty="0" smtClean="0">
                <a:latin typeface="+mj-lt"/>
                <a:cs typeface="Arial" pitchFamily="34" charset="0"/>
              </a:rPr>
              <a:t>2 </a:t>
            </a:r>
            <a:r>
              <a:rPr lang="de-DE" dirty="0" smtClean="0">
                <a:latin typeface="+mj-lt"/>
                <a:cs typeface="Arial" pitchFamily="34" charset="0"/>
                <a:sym typeface="Symbol"/>
              </a:rPr>
              <a:t></a:t>
            </a:r>
            <a:r>
              <a:rPr lang="de-DE" dirty="0" smtClean="0">
                <a:latin typeface="+mj-lt"/>
                <a:cs typeface="Arial" pitchFamily="34" charset="0"/>
              </a:rPr>
              <a:t>1</a:t>
            </a:r>
            <a:r>
              <a:rPr lang="de-DE" i="1" dirty="0" smtClean="0">
                <a:latin typeface="+mj-lt"/>
                <a:cs typeface="Arial" pitchFamily="34" charset="0"/>
              </a:rPr>
              <a:t>s </a:t>
            </a:r>
            <a:r>
              <a:rPr lang="de-DE" dirty="0" smtClean="0">
                <a:latin typeface="+mj-lt"/>
                <a:cs typeface="Arial" pitchFamily="34" charset="0"/>
              </a:rPr>
              <a:t>2</a:t>
            </a:r>
            <a:r>
              <a:rPr lang="de-DE" i="1" dirty="0" smtClean="0">
                <a:latin typeface="+mj-lt"/>
                <a:cs typeface="Arial" pitchFamily="34" charset="0"/>
              </a:rPr>
              <a:t>s</a:t>
            </a:r>
            <a:r>
              <a:rPr lang="de-DE" dirty="0" smtClean="0">
                <a:latin typeface="+mj-lt"/>
                <a:cs typeface="Arial" pitchFamily="34" charset="0"/>
              </a:rPr>
              <a:t> </a:t>
            </a:r>
            <a:r>
              <a:rPr lang="de-DE" baseline="30000" dirty="0" smtClean="0">
                <a:latin typeface="+mj-lt"/>
                <a:cs typeface="Arial" pitchFamily="34" charset="0"/>
              </a:rPr>
              <a:t>3</a:t>
            </a:r>
            <a:r>
              <a:rPr lang="de-DE" dirty="0" smtClean="0">
                <a:latin typeface="+mj-lt"/>
                <a:cs typeface="Arial" pitchFamily="34" charset="0"/>
              </a:rPr>
              <a:t>S</a:t>
            </a:r>
            <a:r>
              <a:rPr lang="de-DE" baseline="-25000" dirty="0" smtClean="0">
                <a:latin typeface="+mj-lt"/>
                <a:cs typeface="Arial" pitchFamily="34" charset="0"/>
              </a:rPr>
              <a:t>1</a:t>
            </a:r>
            <a:r>
              <a:rPr lang="de-DE" dirty="0" smtClean="0">
                <a:latin typeface="+mj-lt"/>
                <a:cs typeface="Arial" pitchFamily="34" charset="0"/>
              </a:rPr>
              <a:t> @ 282.5 nm</a:t>
            </a:r>
          </a:p>
          <a:p>
            <a:pPr algn="ctr"/>
            <a:r>
              <a:rPr lang="de-DE" dirty="0" smtClean="0">
                <a:latin typeface="+mj-lt"/>
                <a:cs typeface="Arial" pitchFamily="34" charset="0"/>
              </a:rPr>
              <a:t>Transition Rates (</a:t>
            </a:r>
            <a:r>
              <a:rPr lang="de-DE" dirty="0" smtClean="0">
                <a:latin typeface="+mj-lt"/>
                <a:cs typeface="Arial" pitchFamily="34" charset="0"/>
                <a:sym typeface="Symbol"/>
              </a:rPr>
              <a:t> 10</a:t>
            </a:r>
            <a:r>
              <a:rPr lang="de-DE" baseline="30000" dirty="0" smtClean="0">
                <a:latin typeface="+mj-lt"/>
                <a:cs typeface="Arial" pitchFamily="34" charset="0"/>
                <a:sym typeface="Symbol"/>
              </a:rPr>
              <a:t>7</a:t>
            </a:r>
            <a:r>
              <a:rPr lang="de-DE" dirty="0" smtClean="0">
                <a:latin typeface="+mj-lt"/>
                <a:cs typeface="Arial" pitchFamily="34" charset="0"/>
                <a:sym typeface="Symbol"/>
              </a:rPr>
              <a:t> /s)</a:t>
            </a:r>
            <a:endParaRPr lang="de-DE" dirty="0" smtClean="0">
              <a:latin typeface="+mj-lt"/>
              <a:cs typeface="Arial" pitchFamily="34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5442738" y="5373216"/>
            <a:ext cx="266429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5442738" y="5877272"/>
            <a:ext cx="266429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5442738" y="6165304"/>
            <a:ext cx="266429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8179042" y="52292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dirty="0" smtClean="0"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8179042" y="566124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dirty="0" smtClean="0"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8179042" y="596538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dirty="0" smtClean="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213352" y="2204864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dirty="0" smtClean="0">
                <a:latin typeface="Arial" pitchFamily="34" charset="0"/>
                <a:cs typeface="Arial" pitchFamily="34" charset="0"/>
              </a:rPr>
              <a:t>F</a:t>
            </a:r>
          </a:p>
        </p:txBody>
      </p:sp>
      <p:pic>
        <p:nvPicPr>
          <p:cNvPr id="3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54706" y="2492896"/>
            <a:ext cx="3240360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TextBox 38"/>
          <p:cNvSpPr txBox="1"/>
          <p:nvPr/>
        </p:nvSpPr>
        <p:spPr>
          <a:xfrm>
            <a:off x="8213352" y="242088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dirty="0" smtClean="0"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8213352" y="291565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dirty="0" smtClean="0"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8213352" y="33477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dirty="0" smtClean="0"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8213352" y="356372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dirty="0" smtClean="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8213352" y="377974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dirty="0" smtClean="0">
                <a:latin typeface="Arial" pitchFamily="34" charset="0"/>
                <a:cs typeface="Arial" pitchFamily="34" charset="0"/>
              </a:rPr>
              <a:t>0</a:t>
            </a:r>
          </a:p>
        </p:txBody>
      </p:sp>
      <p:cxnSp>
        <p:nvCxnSpPr>
          <p:cNvPr id="44" name="Straight Arrow Connector 43"/>
          <p:cNvCxnSpPr/>
          <p:nvPr/>
        </p:nvCxnSpPr>
        <p:spPr>
          <a:xfrm>
            <a:off x="5658762" y="2564904"/>
            <a:ext cx="0" cy="280831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 rot="16200000">
            <a:off x="5226714" y="4365104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dirty="0" smtClean="0">
                <a:latin typeface="Arial" pitchFamily="34" charset="0"/>
                <a:cs typeface="Arial" pitchFamily="34" charset="0"/>
              </a:rPr>
              <a:t>4.6</a:t>
            </a:r>
          </a:p>
        </p:txBody>
      </p:sp>
      <p:cxnSp>
        <p:nvCxnSpPr>
          <p:cNvPr id="46" name="Straight Arrow Connector 45"/>
          <p:cNvCxnSpPr/>
          <p:nvPr/>
        </p:nvCxnSpPr>
        <p:spPr>
          <a:xfrm>
            <a:off x="6052710" y="3140968"/>
            <a:ext cx="0" cy="223224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6306834" y="3140968"/>
            <a:ext cx="0" cy="273630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6657930" y="3501008"/>
            <a:ext cx="0" cy="187220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6914430" y="3547616"/>
            <a:ext cx="0" cy="232965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7168554" y="3526408"/>
            <a:ext cx="0" cy="263889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7450018" y="3789040"/>
            <a:ext cx="0" cy="208823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7666042" y="3789040"/>
            <a:ext cx="0" cy="237626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8025733" y="3933056"/>
            <a:ext cx="0" cy="223224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 rot="16200000">
            <a:off x="5950835" y="4577087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dirty="0" smtClean="0">
                <a:latin typeface="Arial" pitchFamily="34" charset="0"/>
                <a:cs typeface="Arial" pitchFamily="34" charset="0"/>
              </a:rPr>
              <a:t>3.0</a:t>
            </a:r>
          </a:p>
        </p:txBody>
      </p:sp>
      <p:sp>
        <p:nvSpPr>
          <p:cNvPr id="55" name="TextBox 54"/>
          <p:cNvSpPr txBox="1"/>
          <p:nvPr/>
        </p:nvSpPr>
        <p:spPr>
          <a:xfrm rot="16200000">
            <a:off x="5696711" y="4503868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dirty="0" smtClean="0">
                <a:latin typeface="Arial" pitchFamily="34" charset="0"/>
                <a:cs typeface="Arial" pitchFamily="34" charset="0"/>
              </a:rPr>
              <a:t>1.6</a:t>
            </a:r>
          </a:p>
        </p:txBody>
      </p:sp>
      <p:sp>
        <p:nvSpPr>
          <p:cNvPr id="56" name="TextBox 55"/>
          <p:cNvSpPr txBox="1"/>
          <p:nvPr/>
        </p:nvSpPr>
        <p:spPr>
          <a:xfrm rot="16200000">
            <a:off x="6805638" y="4791900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dirty="0" smtClean="0">
                <a:latin typeface="Arial" pitchFamily="34" charset="0"/>
                <a:cs typeface="Arial" pitchFamily="34" charset="0"/>
              </a:rPr>
              <a:t>1.6</a:t>
            </a:r>
          </a:p>
        </p:txBody>
      </p:sp>
      <p:sp>
        <p:nvSpPr>
          <p:cNvPr id="57" name="TextBox 56"/>
          <p:cNvSpPr txBox="1"/>
          <p:nvPr/>
        </p:nvSpPr>
        <p:spPr>
          <a:xfrm rot="16200000">
            <a:off x="6545731" y="4721104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dirty="0" smtClean="0">
                <a:latin typeface="Arial" pitchFamily="34" charset="0"/>
                <a:cs typeface="Arial" pitchFamily="34" charset="0"/>
              </a:rPr>
              <a:t>2.7</a:t>
            </a:r>
          </a:p>
        </p:txBody>
      </p:sp>
      <p:sp>
        <p:nvSpPr>
          <p:cNvPr id="58" name="TextBox 57"/>
          <p:cNvSpPr txBox="1"/>
          <p:nvPr/>
        </p:nvSpPr>
        <p:spPr>
          <a:xfrm rot="16200000">
            <a:off x="6295363" y="4649096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dirty="0" smtClean="0">
                <a:latin typeface="Arial" pitchFamily="34" charset="0"/>
                <a:cs typeface="Arial" pitchFamily="34" charset="0"/>
              </a:rPr>
              <a:t>3.1</a:t>
            </a:r>
          </a:p>
        </p:txBody>
      </p:sp>
      <p:sp>
        <p:nvSpPr>
          <p:cNvPr id="59" name="TextBox 58"/>
          <p:cNvSpPr txBox="1"/>
          <p:nvPr/>
        </p:nvSpPr>
        <p:spPr>
          <a:xfrm rot="16200000">
            <a:off x="7669734" y="4577088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dirty="0" smtClean="0">
                <a:latin typeface="Arial" pitchFamily="34" charset="0"/>
                <a:cs typeface="Arial" pitchFamily="34" charset="0"/>
              </a:rPr>
              <a:t>4.6</a:t>
            </a:r>
          </a:p>
        </p:txBody>
      </p:sp>
      <p:sp>
        <p:nvSpPr>
          <p:cNvPr id="60" name="TextBox 59"/>
          <p:cNvSpPr txBox="1"/>
          <p:nvPr/>
        </p:nvSpPr>
        <p:spPr>
          <a:xfrm rot="16200000">
            <a:off x="7318638" y="4217048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dirty="0" smtClean="0">
                <a:latin typeface="Arial" pitchFamily="34" charset="0"/>
                <a:cs typeface="Arial" pitchFamily="34" charset="0"/>
              </a:rPr>
              <a:t>3.4</a:t>
            </a:r>
          </a:p>
        </p:txBody>
      </p:sp>
      <p:sp>
        <p:nvSpPr>
          <p:cNvPr id="61" name="TextBox 60"/>
          <p:cNvSpPr txBox="1"/>
          <p:nvPr/>
        </p:nvSpPr>
        <p:spPr>
          <a:xfrm rot="16200000">
            <a:off x="7093670" y="4145040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dirty="0" smtClean="0">
                <a:latin typeface="Arial" pitchFamily="34" charset="0"/>
                <a:cs typeface="Arial" pitchFamily="34" charset="0"/>
              </a:rPr>
              <a:t>1.1</a:t>
            </a:r>
          </a:p>
        </p:txBody>
      </p:sp>
      <p:sp>
        <p:nvSpPr>
          <p:cNvPr id="62" name="Rectangle 61"/>
          <p:cNvSpPr/>
          <p:nvPr/>
        </p:nvSpPr>
        <p:spPr>
          <a:xfrm>
            <a:off x="3707903" y="2492896"/>
            <a:ext cx="1041517" cy="1800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DE" dirty="0" smtClean="0"/>
              <a:t>16634</a:t>
            </a:r>
          </a:p>
          <a:p>
            <a:pPr algn="r"/>
            <a:endParaRPr lang="de-DE" sz="1400" dirty="0" smtClean="0"/>
          </a:p>
          <a:p>
            <a:pPr algn="r"/>
            <a:r>
              <a:rPr lang="de-DE" dirty="0" smtClean="0"/>
              <a:t>72.4</a:t>
            </a:r>
          </a:p>
          <a:p>
            <a:pPr algn="r"/>
            <a:endParaRPr lang="de-DE" sz="400" dirty="0" smtClean="0"/>
          </a:p>
          <a:p>
            <a:pPr algn="r"/>
            <a:r>
              <a:rPr lang="de-DE" dirty="0" smtClean="0"/>
              <a:t>-12404</a:t>
            </a:r>
          </a:p>
          <a:p>
            <a:pPr algn="r"/>
            <a:r>
              <a:rPr lang="de-DE" dirty="0" smtClean="0"/>
              <a:t>-20748</a:t>
            </a:r>
          </a:p>
          <a:p>
            <a:pPr algn="r"/>
            <a:r>
              <a:rPr lang="de-DE" dirty="0" smtClean="0"/>
              <a:t>-24928</a:t>
            </a:r>
            <a:endParaRPr lang="de-DE" dirty="0"/>
          </a:p>
        </p:txBody>
      </p:sp>
      <p:sp>
        <p:nvSpPr>
          <p:cNvPr id="63" name="Rectangle 62"/>
          <p:cNvSpPr/>
          <p:nvPr/>
        </p:nvSpPr>
        <p:spPr>
          <a:xfrm>
            <a:off x="3779912" y="4653136"/>
            <a:ext cx="1440160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/>
              <a:t>-1570120</a:t>
            </a:r>
          </a:p>
          <a:p>
            <a:endParaRPr lang="de-DE" sz="2800" dirty="0" smtClean="0"/>
          </a:p>
          <a:p>
            <a:r>
              <a:rPr lang="de-DE" dirty="0" smtClean="0"/>
              <a:t>-1583500</a:t>
            </a:r>
          </a:p>
          <a:p>
            <a:r>
              <a:rPr lang="de-DE" dirty="0" smtClean="0"/>
              <a:t>-1591550</a:t>
            </a:r>
            <a:r>
              <a:rPr lang="de-DE" sz="2000" dirty="0" smtClean="0"/>
              <a:t> </a:t>
            </a:r>
            <a:endParaRPr lang="de-DE" dirty="0" smtClean="0"/>
          </a:p>
          <a:p>
            <a:r>
              <a:rPr lang="de-DE" dirty="0" smtClean="0"/>
              <a:t>-1092480</a:t>
            </a:r>
            <a:endParaRPr lang="de-DE" dirty="0"/>
          </a:p>
        </p:txBody>
      </p:sp>
      <p:sp>
        <p:nvSpPr>
          <p:cNvPr id="64" name="TextBox 63"/>
          <p:cNvSpPr txBox="1"/>
          <p:nvPr/>
        </p:nvSpPr>
        <p:spPr>
          <a:xfrm>
            <a:off x="3894831" y="1988840"/>
            <a:ext cx="8931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dirty="0" smtClean="0">
                <a:latin typeface="Arial" pitchFamily="34" charset="0"/>
                <a:cs typeface="Arial" pitchFamily="34" charset="0"/>
              </a:rPr>
              <a:t>MHz </a:t>
            </a:r>
          </a:p>
          <a:p>
            <a:pPr algn="l"/>
            <a:r>
              <a:rPr lang="de-DE" dirty="0" smtClean="0">
                <a:latin typeface="Arial" pitchFamily="34" charset="0"/>
                <a:cs typeface="Arial" pitchFamily="34" charset="0"/>
              </a:rPr>
              <a:t>rel. </a:t>
            </a:r>
            <a:r>
              <a:rPr lang="de-DE" baseline="30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de-DE" baseline="-25000" dirty="0" smtClean="0"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2859582" y="6519446"/>
            <a:ext cx="42450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sz="1600" dirty="0" smtClean="0"/>
              <a:t>Calculations by G.W.F. Drake and Z.-C. Yan</a:t>
            </a:r>
          </a:p>
        </p:txBody>
      </p:sp>
      <p:pic>
        <p:nvPicPr>
          <p:cNvPr id="66" name="Picture 2" descr="http://www.ci.uchicago.edu/datasciencefellowship/images/argonn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47856" y="40944"/>
            <a:ext cx="1296144" cy="489008"/>
          </a:xfrm>
          <a:prstGeom prst="rect">
            <a:avLst/>
          </a:prstGeom>
          <a:noFill/>
        </p:spPr>
      </p:pic>
      <p:pic>
        <p:nvPicPr>
          <p:cNvPr id="67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74088" y="673968"/>
            <a:ext cx="1243680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" name="Slide Number Placeholder 3"/>
          <p:cNvSpPr txBox="1">
            <a:spLocks/>
          </p:cNvSpPr>
          <p:nvPr/>
        </p:nvSpPr>
        <p:spPr bwMode="auto">
          <a:xfrm>
            <a:off x="8679456" y="6604683"/>
            <a:ext cx="5080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6A4FB79B-AF46-4959-A275-AE188F025658}" type="slidenum">
              <a:rPr lang="de-DE" sz="1100"/>
              <a:pPr algn="ctr"/>
              <a:t>24</a:t>
            </a:fld>
            <a:endParaRPr lang="de-DE" sz="1100"/>
          </a:p>
        </p:txBody>
      </p:sp>
    </p:spTree>
    <p:extLst>
      <p:ext uri="{BB962C8B-B14F-4D97-AF65-F5344CB8AC3E}">
        <p14:creationId xmlns:p14="http://schemas.microsoft.com/office/powerpoint/2010/main" val="3916275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4" grpId="0"/>
      <p:bldP spid="35" grpId="0"/>
      <p:bldP spid="36" grpId="0"/>
      <p:bldP spid="37" grpId="0"/>
      <p:bldP spid="39" grpId="0"/>
      <p:bldP spid="40" grpId="0"/>
      <p:bldP spid="41" grpId="0"/>
      <p:bldP spid="42" grpId="0"/>
      <p:bldP spid="43" grpId="0"/>
      <p:bldP spid="45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aseline="30000" dirty="0" smtClean="0"/>
              <a:t>8</a:t>
            </a:r>
            <a:r>
              <a:rPr lang="de-DE" dirty="0" smtClean="0"/>
              <a:t>B Production Tests</a:t>
            </a:r>
            <a:endParaRPr lang="de-DE" dirty="0"/>
          </a:p>
        </p:txBody>
      </p:sp>
      <p:sp>
        <p:nvSpPr>
          <p:cNvPr id="4" name="Rectangle 3"/>
          <p:cNvSpPr/>
          <p:nvPr/>
        </p:nvSpPr>
        <p:spPr bwMode="auto">
          <a:xfrm>
            <a:off x="2060421" y="2224873"/>
            <a:ext cx="432048" cy="43204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92636" y="2512905"/>
            <a:ext cx="117852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aseline="30000" dirty="0" smtClean="0">
                <a:latin typeface="+mj-lt"/>
                <a:cs typeface="Arial" pitchFamily="34" charset="0"/>
              </a:rPr>
              <a:t>6</a:t>
            </a:r>
            <a:r>
              <a:rPr lang="en-US" dirty="0" smtClean="0">
                <a:latin typeface="+mj-lt"/>
                <a:cs typeface="Arial" pitchFamily="34" charset="0"/>
              </a:rPr>
              <a:t>Li beam</a:t>
            </a:r>
            <a:br>
              <a:rPr lang="en-US" dirty="0" smtClean="0">
                <a:latin typeface="+mj-lt"/>
                <a:cs typeface="Arial" pitchFamily="34" charset="0"/>
              </a:rPr>
            </a:br>
            <a:r>
              <a:rPr lang="en-US" dirty="0" smtClean="0">
                <a:latin typeface="+mj-lt"/>
                <a:cs typeface="Arial" pitchFamily="34" charset="0"/>
              </a:rPr>
              <a:t>~50 MeV</a:t>
            </a:r>
          </a:p>
          <a:p>
            <a:pPr algn="l"/>
            <a:r>
              <a:rPr lang="en-US" dirty="0" smtClean="0">
                <a:latin typeface="+mj-lt"/>
                <a:cs typeface="Arial" pitchFamily="34" charset="0"/>
              </a:rPr>
              <a:t>~100 </a:t>
            </a:r>
            <a:r>
              <a:rPr lang="en-US" dirty="0" err="1" smtClean="0">
                <a:latin typeface="+mj-lt"/>
                <a:cs typeface="Arial" pitchFamily="34" charset="0"/>
              </a:rPr>
              <a:t>pnA</a:t>
            </a:r>
            <a:endParaRPr lang="en-US" dirty="0" smtClean="0">
              <a:latin typeface="+mj-lt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14176" y="3113069"/>
            <a:ext cx="17876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aseline="30000" dirty="0" smtClean="0">
                <a:latin typeface="+mj-lt"/>
                <a:cs typeface="Arial" pitchFamily="34" charset="0"/>
              </a:rPr>
              <a:t>3</a:t>
            </a:r>
            <a:r>
              <a:rPr lang="en-US" dirty="0" smtClean="0">
                <a:latin typeface="+mj-lt"/>
                <a:cs typeface="Arial" pitchFamily="34" charset="0"/>
              </a:rPr>
              <a:t>He target cell</a:t>
            </a:r>
          </a:p>
          <a:p>
            <a:pPr algn="ctr"/>
            <a:r>
              <a:rPr lang="en-US" dirty="0" smtClean="0">
                <a:latin typeface="+mj-lt"/>
                <a:cs typeface="Arial" pitchFamily="34" charset="0"/>
              </a:rPr>
              <a:t>LN</a:t>
            </a:r>
            <a:r>
              <a:rPr lang="en-US" baseline="-25000" dirty="0" smtClean="0">
                <a:latin typeface="+mj-lt"/>
                <a:cs typeface="Arial" pitchFamily="34" charset="0"/>
              </a:rPr>
              <a:t>2 </a:t>
            </a:r>
            <a:r>
              <a:rPr lang="en-US" dirty="0" smtClean="0">
                <a:latin typeface="+mj-lt"/>
                <a:cs typeface="Arial" pitchFamily="34" charset="0"/>
              </a:rPr>
              <a:t>cooled</a:t>
            </a:r>
            <a:endParaRPr lang="en-US" baseline="-25000" dirty="0" smtClean="0">
              <a:latin typeface="+mj-lt"/>
              <a:cs typeface="Arial" pitchFamily="34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4207055" y="1792824"/>
            <a:ext cx="603276" cy="1169695"/>
          </a:xfrm>
          <a:prstGeom prst="ellipse">
            <a:avLst/>
          </a:prstGeom>
          <a:solidFill>
            <a:srgbClr val="0070C0"/>
          </a:solidFill>
          <a:ln w="5715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3414967" y="1792825"/>
            <a:ext cx="1093726" cy="1169695"/>
          </a:xfrm>
          <a:prstGeom prst="rect">
            <a:avLst/>
          </a:prstGeom>
          <a:solidFill>
            <a:srgbClr val="0070C0"/>
          </a:solidFill>
          <a:ln w="5715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 bwMode="auto">
          <a:xfrm>
            <a:off x="3113329" y="1792825"/>
            <a:ext cx="603276" cy="1169695"/>
          </a:xfrm>
          <a:prstGeom prst="ellipse">
            <a:avLst/>
          </a:prstGeom>
          <a:solidFill>
            <a:srgbClr val="0070C0"/>
          </a:solidFill>
          <a:ln w="5715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1052309" y="2440897"/>
            <a:ext cx="2132938" cy="86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 bwMode="auto">
          <a:xfrm>
            <a:off x="4292669" y="1864833"/>
            <a:ext cx="216024" cy="926812"/>
          </a:xfrm>
          <a:prstGeom prst="rect">
            <a:avLst/>
          </a:prstGeom>
          <a:solidFill>
            <a:srgbClr val="0070C0"/>
          </a:solidFill>
          <a:ln w="57150">
            <a:solidFill>
              <a:srgbClr val="0070C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4302853" y="1976137"/>
            <a:ext cx="216024" cy="926812"/>
          </a:xfrm>
          <a:prstGeom prst="rect">
            <a:avLst/>
          </a:prstGeom>
          <a:solidFill>
            <a:srgbClr val="0070C0"/>
          </a:solidFill>
          <a:ln w="57150">
            <a:solidFill>
              <a:srgbClr val="0070C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2298843" y="2152865"/>
            <a:ext cx="1116124" cy="28667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298843" y="2448605"/>
            <a:ext cx="1116124" cy="3430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84345" y="1379614"/>
            <a:ext cx="16049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baseline="30000" dirty="0" smtClean="0">
                <a:latin typeface="+mj-lt"/>
                <a:cs typeface="Arial" pitchFamily="34" charset="0"/>
              </a:rPr>
              <a:t>6</a:t>
            </a:r>
            <a:r>
              <a:rPr lang="en-US" sz="2000" dirty="0" smtClean="0">
                <a:latin typeface="+mj-lt"/>
                <a:cs typeface="Arial" pitchFamily="34" charset="0"/>
              </a:rPr>
              <a:t>Li(</a:t>
            </a:r>
            <a:r>
              <a:rPr lang="en-US" sz="2000" baseline="30000" dirty="0" smtClean="0">
                <a:latin typeface="+mj-lt"/>
                <a:cs typeface="Arial" pitchFamily="34" charset="0"/>
              </a:rPr>
              <a:t>3</a:t>
            </a:r>
            <a:r>
              <a:rPr lang="en-US" sz="2000" dirty="0" smtClean="0">
                <a:latin typeface="+mj-lt"/>
                <a:cs typeface="Arial" pitchFamily="34" charset="0"/>
              </a:rPr>
              <a:t>He,n)</a:t>
            </a:r>
            <a:r>
              <a:rPr lang="en-US" sz="2000" baseline="30000" dirty="0" smtClean="0">
                <a:latin typeface="+mj-lt"/>
                <a:cs typeface="Arial" pitchFamily="34" charset="0"/>
              </a:rPr>
              <a:t>8</a:t>
            </a:r>
            <a:r>
              <a:rPr lang="en-US" sz="2000" dirty="0" smtClean="0">
                <a:latin typeface="+mj-lt"/>
                <a:cs typeface="Arial" pitchFamily="34" charset="0"/>
              </a:rPr>
              <a:t>B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4724717" y="2080857"/>
            <a:ext cx="648072" cy="21534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7" idx="5"/>
          </p:cNvCxnSpPr>
          <p:nvPr/>
        </p:nvCxnSpPr>
        <p:spPr>
          <a:xfrm flipV="1">
            <a:off x="4721983" y="2620125"/>
            <a:ext cx="650806" cy="1710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 bwMode="auto">
          <a:xfrm>
            <a:off x="5352241" y="2141609"/>
            <a:ext cx="216024" cy="63878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5619635" y="2080857"/>
            <a:ext cx="1008112" cy="8220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solidFill>
              <a:schemeClr val="accent3">
                <a:lumMod val="7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20" name="Isosceles Triangle 19"/>
          <p:cNvSpPr/>
          <p:nvPr/>
        </p:nvSpPr>
        <p:spPr bwMode="auto">
          <a:xfrm rot="5400000">
            <a:off x="6506467" y="2205604"/>
            <a:ext cx="822092" cy="572597"/>
          </a:xfrm>
          <a:prstGeom prst="triangle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solidFill>
              <a:schemeClr val="accent3">
                <a:lumMod val="7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2987824" y="1301836"/>
            <a:ext cx="2165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>
                <a:latin typeface="+mj-lt"/>
                <a:cs typeface="Arial" pitchFamily="34" charset="0"/>
              </a:rPr>
              <a:t>SC Solenoid, 0.6 T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736067" y="3251569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>
                <a:latin typeface="+mj-lt"/>
                <a:cs typeface="Arial" pitchFamily="34" charset="0"/>
              </a:rPr>
              <a:t>MWPC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763652" y="1567509"/>
            <a:ext cx="19656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aseline="30000" dirty="0" smtClean="0">
                <a:latin typeface="+mj-lt"/>
                <a:cs typeface="Arial" pitchFamily="34" charset="0"/>
              </a:rPr>
              <a:t>4</a:t>
            </a:r>
            <a:r>
              <a:rPr lang="en-US" dirty="0" smtClean="0">
                <a:latin typeface="+mj-lt"/>
                <a:cs typeface="Arial" pitchFamily="34" charset="0"/>
              </a:rPr>
              <a:t>He Gas Catcher</a:t>
            </a:r>
          </a:p>
        </p:txBody>
      </p:sp>
      <p:cxnSp>
        <p:nvCxnSpPr>
          <p:cNvPr id="24" name="Straight Arrow Connector 23"/>
          <p:cNvCxnSpPr>
            <a:stCxn id="20" idx="0"/>
          </p:cNvCxnSpPr>
          <p:nvPr/>
        </p:nvCxnSpPr>
        <p:spPr>
          <a:xfrm>
            <a:off x="7203812" y="2491903"/>
            <a:ext cx="79208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 bwMode="auto">
          <a:xfrm>
            <a:off x="7995900" y="2368889"/>
            <a:ext cx="216024" cy="251236"/>
          </a:xfrm>
          <a:prstGeom prst="rect">
            <a:avLst/>
          </a:prstGeom>
          <a:solidFill>
            <a:srgbClr val="0070C0"/>
          </a:solidFill>
          <a:ln w="57150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7460932" y="2863653"/>
            <a:ext cx="1436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>
                <a:latin typeface="+mj-lt"/>
                <a:cs typeface="Arial" pitchFamily="34" charset="0"/>
              </a:rPr>
              <a:t>Si detector</a:t>
            </a: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2184" y="3543376"/>
            <a:ext cx="3938288" cy="2991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267362" y="3716423"/>
            <a:ext cx="4730782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>
                <a:latin typeface="+mj-lt"/>
                <a:cs typeface="Arial" pitchFamily="34" charset="0"/>
              </a:rPr>
              <a:t>Particle ID</a:t>
            </a:r>
            <a:br>
              <a:rPr lang="en-US" dirty="0" smtClean="0">
                <a:latin typeface="+mj-lt"/>
                <a:cs typeface="Arial" pitchFamily="34" charset="0"/>
              </a:rPr>
            </a:br>
            <a:endParaRPr lang="en-US" dirty="0" smtClean="0">
              <a:latin typeface="+mj-lt"/>
              <a:cs typeface="Arial" pitchFamily="34" charset="0"/>
            </a:endParaRPr>
          </a:p>
          <a:p>
            <a:pPr marL="285750" indent="-285750" algn="l">
              <a:buFont typeface="Arial" pitchFamily="34" charset="0"/>
              <a:buChar char="•"/>
            </a:pPr>
            <a:r>
              <a:rPr lang="en-US" dirty="0" smtClean="0">
                <a:latin typeface="+mj-lt"/>
                <a:cs typeface="Arial" pitchFamily="34" charset="0"/>
              </a:rPr>
              <a:t>in MWPC via time-of-flight and position</a:t>
            </a:r>
          </a:p>
          <a:p>
            <a:pPr algn="l"/>
            <a:r>
              <a:rPr lang="en-US" dirty="0">
                <a:latin typeface="+mj-lt"/>
                <a:cs typeface="Arial" pitchFamily="34" charset="0"/>
              </a:rPr>
              <a:t>	</a:t>
            </a:r>
            <a:r>
              <a:rPr lang="en-US" dirty="0" smtClean="0">
                <a:latin typeface="+mj-lt"/>
                <a:cs typeface="Arial" pitchFamily="34" charset="0"/>
              </a:rPr>
              <a:t>-&gt; ~ 10 </a:t>
            </a:r>
            <a:r>
              <a:rPr lang="en-US" baseline="30000" dirty="0" smtClean="0">
                <a:latin typeface="+mj-lt"/>
                <a:cs typeface="Arial" pitchFamily="34" charset="0"/>
              </a:rPr>
              <a:t>8</a:t>
            </a:r>
            <a:r>
              <a:rPr lang="en-US" dirty="0" smtClean="0">
                <a:latin typeface="+mj-lt"/>
                <a:cs typeface="Arial" pitchFamily="34" charset="0"/>
              </a:rPr>
              <a:t>B / </a:t>
            </a:r>
            <a:r>
              <a:rPr lang="en-US" dirty="0" err="1" smtClean="0">
                <a:latin typeface="+mj-lt"/>
                <a:cs typeface="Arial" pitchFamily="34" charset="0"/>
              </a:rPr>
              <a:t>ppA</a:t>
            </a:r>
            <a:r>
              <a:rPr lang="en-US" dirty="0" smtClean="0">
                <a:latin typeface="+mj-lt"/>
                <a:cs typeface="Arial" pitchFamily="34" charset="0"/>
              </a:rPr>
              <a:t/>
            </a:r>
            <a:br>
              <a:rPr lang="en-US" dirty="0" smtClean="0">
                <a:latin typeface="+mj-lt"/>
                <a:cs typeface="Arial" pitchFamily="34" charset="0"/>
              </a:rPr>
            </a:br>
            <a:endParaRPr lang="en-US" dirty="0" smtClean="0">
              <a:latin typeface="+mj-lt"/>
              <a:cs typeface="Arial" pitchFamily="34" charset="0"/>
            </a:endParaRPr>
          </a:p>
          <a:p>
            <a:pPr marL="285750" indent="-285750" algn="l">
              <a:buFont typeface="Arial" pitchFamily="34" charset="0"/>
              <a:buChar char="•"/>
            </a:pPr>
            <a:r>
              <a:rPr lang="en-US" dirty="0" smtClean="0">
                <a:latin typeface="+mj-lt"/>
                <a:cs typeface="Arial" pitchFamily="34" charset="0"/>
              </a:rPr>
              <a:t>behind gas catcher on Si-detector</a:t>
            </a:r>
            <a:br>
              <a:rPr lang="en-US" dirty="0" smtClean="0">
                <a:latin typeface="+mj-lt"/>
                <a:cs typeface="Arial" pitchFamily="34" charset="0"/>
              </a:rPr>
            </a:br>
            <a:r>
              <a:rPr lang="en-US" dirty="0" smtClean="0">
                <a:latin typeface="+mj-lt"/>
                <a:cs typeface="Arial" pitchFamily="34" charset="0"/>
              </a:rPr>
              <a:t>	-&gt; ~ 1 count/s/</a:t>
            </a:r>
            <a:r>
              <a:rPr lang="en-US" dirty="0" err="1" smtClean="0">
                <a:latin typeface="+mj-lt"/>
                <a:cs typeface="Arial" pitchFamily="34" charset="0"/>
              </a:rPr>
              <a:t>ppA</a:t>
            </a:r>
            <a:endParaRPr lang="en-US" dirty="0" smtClean="0">
              <a:latin typeface="+mj-lt"/>
              <a:cs typeface="Arial" pitchFamily="34" charset="0"/>
            </a:endParaRPr>
          </a:p>
          <a:p>
            <a:pPr marL="285750" indent="-285750" algn="l">
              <a:buFont typeface="Arial" pitchFamily="34" charset="0"/>
              <a:buChar char="•"/>
            </a:pPr>
            <a:endParaRPr lang="en-US" dirty="0">
              <a:latin typeface="+mj-lt"/>
              <a:cs typeface="Arial" pitchFamily="34" charset="0"/>
            </a:endParaRPr>
          </a:p>
          <a:p>
            <a:pPr marL="285750" indent="-285750" algn="l">
              <a:buFont typeface="Arial" pitchFamily="34" charset="0"/>
              <a:buChar char="•"/>
            </a:pPr>
            <a:r>
              <a:rPr lang="en-US" dirty="0" smtClean="0">
                <a:latin typeface="+mj-lt"/>
                <a:cs typeface="Arial" pitchFamily="34" charset="0"/>
              </a:rPr>
              <a:t>2014 ATLAS intensity upgrade </a:t>
            </a:r>
            <a:br>
              <a:rPr lang="en-US" dirty="0" smtClean="0">
                <a:latin typeface="+mj-lt"/>
                <a:cs typeface="Arial" pitchFamily="34" charset="0"/>
              </a:rPr>
            </a:br>
            <a:r>
              <a:rPr lang="en-US" dirty="0" smtClean="0">
                <a:latin typeface="+mj-lt"/>
                <a:cs typeface="Arial" pitchFamily="34" charset="0"/>
              </a:rPr>
              <a:t>	  ~ 1 p</a:t>
            </a:r>
            <a:r>
              <a:rPr lang="en-US" dirty="0" smtClean="0">
                <a:latin typeface="+mj-lt"/>
                <a:cs typeface="Arial" pitchFamily="34" charset="0"/>
                <a:sym typeface="Symbol"/>
              </a:rPr>
              <a:t></a:t>
            </a:r>
            <a:r>
              <a:rPr lang="en-US" dirty="0" smtClean="0">
                <a:latin typeface="+mj-lt"/>
                <a:cs typeface="Arial" pitchFamily="34" charset="0"/>
              </a:rPr>
              <a:t>A </a:t>
            </a:r>
            <a:r>
              <a:rPr lang="en-US" baseline="30000" dirty="0" smtClean="0">
                <a:latin typeface="+mj-lt"/>
                <a:cs typeface="Arial" pitchFamily="34" charset="0"/>
              </a:rPr>
              <a:t>6</a:t>
            </a:r>
            <a:r>
              <a:rPr lang="en-US" dirty="0" smtClean="0">
                <a:latin typeface="+mj-lt"/>
                <a:cs typeface="Arial" pitchFamily="34" charset="0"/>
              </a:rPr>
              <a:t>Li</a:t>
            </a:r>
            <a:br>
              <a:rPr lang="en-US" dirty="0" smtClean="0">
                <a:latin typeface="+mj-lt"/>
                <a:cs typeface="Arial" pitchFamily="34" charset="0"/>
              </a:rPr>
            </a:br>
            <a:endParaRPr lang="en-US" dirty="0">
              <a:latin typeface="+mj-lt"/>
              <a:cs typeface="Arial" pitchFamily="34" charset="0"/>
            </a:endParaRPr>
          </a:p>
          <a:p>
            <a:pPr algn="l"/>
            <a:endParaRPr lang="en-US" dirty="0" smtClean="0">
              <a:latin typeface="+mj-lt"/>
              <a:cs typeface="Arial" pitchFamily="34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3202275" y="2340324"/>
            <a:ext cx="135315" cy="184666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57150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pic>
        <p:nvPicPr>
          <p:cNvPr id="30" name="Picture 2" descr="http://www.ci.uchicago.edu/datasciencefellowship/images/argonn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47856" y="40944"/>
            <a:ext cx="1296144" cy="489008"/>
          </a:xfrm>
          <a:prstGeom prst="rect">
            <a:avLst/>
          </a:prstGeom>
          <a:noFill/>
        </p:spPr>
      </p:pic>
      <p:pic>
        <p:nvPicPr>
          <p:cNvPr id="31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74088" y="673968"/>
            <a:ext cx="1243680" cy="47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Slide Number Placeholder 3"/>
          <p:cNvSpPr txBox="1">
            <a:spLocks/>
          </p:cNvSpPr>
          <p:nvPr/>
        </p:nvSpPr>
        <p:spPr bwMode="auto">
          <a:xfrm>
            <a:off x="8679456" y="6604683"/>
            <a:ext cx="5080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6A4FB79B-AF46-4959-A275-AE188F025658}" type="slidenum">
              <a:rPr lang="de-DE" sz="1100"/>
              <a:pPr algn="ctr"/>
              <a:t>25</a:t>
            </a:fld>
            <a:endParaRPr lang="de-DE" sz="1100"/>
          </a:p>
        </p:txBody>
      </p:sp>
    </p:spTree>
    <p:extLst>
      <p:ext uri="{BB962C8B-B14F-4D97-AF65-F5344CB8AC3E}">
        <p14:creationId xmlns:p14="http://schemas.microsoft.com/office/powerpoint/2010/main" val="2588393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151181" y="1717383"/>
            <a:ext cx="4352579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>
                <a:latin typeface="+mj-lt"/>
                <a:cs typeface="Arial" pitchFamily="34" charset="0"/>
              </a:rPr>
              <a:t>Requirements for </a:t>
            </a:r>
            <a:r>
              <a:rPr lang="en-US" baseline="30000" dirty="0">
                <a:latin typeface="+mj-lt"/>
                <a:cs typeface="Arial" pitchFamily="34" charset="0"/>
              </a:rPr>
              <a:t>8</a:t>
            </a:r>
            <a:r>
              <a:rPr lang="en-US" dirty="0">
                <a:latin typeface="+mj-lt"/>
                <a:cs typeface="Arial" pitchFamily="34" charset="0"/>
              </a:rPr>
              <a:t>B</a:t>
            </a:r>
            <a:r>
              <a:rPr lang="en-US" dirty="0" smtClean="0">
                <a:latin typeface="+mj-lt"/>
                <a:cs typeface="Arial" pitchFamily="34" charset="0"/>
              </a:rPr>
              <a:t>???</a:t>
            </a:r>
          </a:p>
          <a:p>
            <a:pPr>
              <a:defRPr/>
            </a:pPr>
            <a:endParaRPr lang="en-US" dirty="0">
              <a:latin typeface="+mj-lt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dirty="0">
                <a:latin typeface="+mj-lt"/>
                <a:cs typeface="Arial" pitchFamily="34" charset="0"/>
              </a:rPr>
              <a:t>Atomic theory </a:t>
            </a:r>
            <a:r>
              <a:rPr lang="en-US" dirty="0">
                <a:latin typeface="+mj-lt"/>
                <a:cs typeface="Arial" pitchFamily="34" charset="0"/>
                <a:sym typeface="Wingdings"/>
              </a:rPr>
              <a:t>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dirty="0">
                <a:latin typeface="+mj-lt"/>
                <a:cs typeface="Arial" pitchFamily="34" charset="0"/>
                <a:sym typeface="Wingdings"/>
              </a:rPr>
              <a:t>Nuclear theory </a:t>
            </a:r>
            <a:r>
              <a:rPr lang="en-US" dirty="0" smtClean="0">
                <a:latin typeface="+mj-lt"/>
                <a:cs typeface="Arial" pitchFamily="34" charset="0"/>
                <a:sym typeface="Wingdings"/>
              </a:rPr>
              <a:t>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dirty="0" smtClean="0">
                <a:latin typeface="+mj-lt"/>
                <a:cs typeface="Arial" pitchFamily="34" charset="0"/>
              </a:rPr>
              <a:t>Ion production: In-flight method </a:t>
            </a:r>
            <a:endParaRPr lang="en-US" dirty="0">
              <a:latin typeface="+mj-lt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dirty="0">
                <a:latin typeface="+mj-lt"/>
                <a:cs typeface="Arial" pitchFamily="34" charset="0"/>
              </a:rPr>
              <a:t>Stop, low energy B</a:t>
            </a:r>
            <a:r>
              <a:rPr lang="en-US" baseline="30000" dirty="0">
                <a:latin typeface="+mj-lt"/>
                <a:cs typeface="Arial" pitchFamily="34" charset="0"/>
              </a:rPr>
              <a:t>+</a:t>
            </a:r>
            <a:r>
              <a:rPr lang="en-US" dirty="0">
                <a:latin typeface="+mj-lt"/>
                <a:cs typeface="Arial" pitchFamily="34" charset="0"/>
              </a:rPr>
              <a:t> -&gt; source</a:t>
            </a:r>
            <a:br>
              <a:rPr lang="en-US" dirty="0">
                <a:latin typeface="+mj-lt"/>
                <a:cs typeface="Arial" pitchFamily="34" charset="0"/>
              </a:rPr>
            </a:br>
            <a:r>
              <a:rPr lang="en-US" dirty="0">
                <a:latin typeface="+mj-lt"/>
                <a:cs typeface="Arial" pitchFamily="34" charset="0"/>
              </a:rPr>
              <a:t>    … gas </a:t>
            </a:r>
            <a:r>
              <a:rPr lang="en-US" dirty="0" smtClean="0">
                <a:latin typeface="+mj-lt"/>
                <a:cs typeface="Arial" pitchFamily="34" charset="0"/>
              </a:rPr>
              <a:t>catcher </a:t>
            </a:r>
            <a:r>
              <a:rPr lang="en-US" dirty="0">
                <a:latin typeface="+mj-lt"/>
                <a:cs typeface="Arial" pitchFamily="34" charset="0"/>
                <a:sym typeface="Wingdings"/>
              </a:rPr>
              <a:t>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dirty="0" smtClean="0">
                <a:latin typeface="+mj-lt"/>
                <a:cs typeface="Arial" pitchFamily="34" charset="0"/>
              </a:rPr>
              <a:t>Charge </a:t>
            </a:r>
            <a:r>
              <a:rPr lang="en-US" dirty="0">
                <a:latin typeface="+mj-lt"/>
                <a:cs typeface="Arial" pitchFamily="34" charset="0"/>
              </a:rPr>
              <a:t>breeding</a:t>
            </a:r>
          </a:p>
          <a:p>
            <a:pPr>
              <a:defRPr/>
            </a:pPr>
            <a:r>
              <a:rPr lang="en-US" dirty="0">
                <a:latin typeface="+mj-lt"/>
                <a:cs typeface="Arial" pitchFamily="34" charset="0"/>
              </a:rPr>
              <a:t>         … to B</a:t>
            </a:r>
            <a:r>
              <a:rPr lang="en-US" baseline="30000" dirty="0">
                <a:latin typeface="+mj-lt"/>
                <a:cs typeface="Arial" pitchFamily="34" charset="0"/>
              </a:rPr>
              <a:t>3+</a:t>
            </a:r>
            <a:r>
              <a:rPr lang="en-US" dirty="0">
                <a:latin typeface="+mj-lt"/>
                <a:cs typeface="Arial" pitchFamily="34" charset="0"/>
              </a:rPr>
              <a:t> or B</a:t>
            </a:r>
            <a:r>
              <a:rPr lang="en-US" baseline="30000" dirty="0">
                <a:latin typeface="+mj-lt"/>
                <a:cs typeface="Arial" pitchFamily="34" charset="0"/>
              </a:rPr>
              <a:t>4+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dirty="0">
                <a:latin typeface="+mj-lt"/>
                <a:cs typeface="Arial" pitchFamily="34" charset="0"/>
              </a:rPr>
              <a:t>Populate metastable state</a:t>
            </a:r>
          </a:p>
          <a:p>
            <a:pPr lvl="1">
              <a:defRPr/>
            </a:pPr>
            <a:r>
              <a:rPr lang="en-US" dirty="0">
                <a:latin typeface="+mj-lt"/>
                <a:cs typeface="Arial" pitchFamily="34" charset="0"/>
              </a:rPr>
              <a:t>… in source or charge-ex.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dirty="0">
                <a:latin typeface="+mj-lt"/>
                <a:cs typeface="Arial" pitchFamily="34" charset="0"/>
              </a:rPr>
              <a:t>High-resolution laser spec</a:t>
            </a:r>
            <a:br>
              <a:rPr lang="en-US" dirty="0">
                <a:latin typeface="+mj-lt"/>
                <a:cs typeface="Arial" pitchFamily="34" charset="0"/>
              </a:rPr>
            </a:br>
            <a:r>
              <a:rPr lang="en-US" dirty="0">
                <a:latin typeface="+mj-lt"/>
                <a:cs typeface="Arial" pitchFamily="34" charset="0"/>
              </a:rPr>
              <a:t>   … collinear laser spectroscopy</a:t>
            </a:r>
          </a:p>
        </p:txBody>
      </p:sp>
      <p:sp>
        <p:nvSpPr>
          <p:cNvPr id="5" name="Rectangle 11"/>
          <p:cNvSpPr/>
          <p:nvPr/>
        </p:nvSpPr>
        <p:spPr>
          <a:xfrm>
            <a:off x="179512" y="3717032"/>
            <a:ext cx="3744416" cy="2557766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Roadmap to </a:t>
            </a:r>
            <a:r>
              <a:rPr lang="en-US" baseline="30000" dirty="0" smtClean="0"/>
              <a:t>8</a:t>
            </a:r>
            <a:r>
              <a:rPr lang="en-US" dirty="0" smtClean="0"/>
              <a:t>B at ANL: </a:t>
            </a:r>
            <a:br>
              <a:rPr lang="en-US" dirty="0" smtClean="0"/>
            </a:br>
            <a:r>
              <a:rPr lang="en-US" dirty="0" smtClean="0"/>
              <a:t>Ion Production</a:t>
            </a:r>
            <a:endParaRPr lang="de-DE" dirty="0"/>
          </a:p>
        </p:txBody>
      </p:sp>
      <p:sp>
        <p:nvSpPr>
          <p:cNvPr id="8" name="Slide Number Placeholder 3"/>
          <p:cNvSpPr txBox="1">
            <a:spLocks/>
          </p:cNvSpPr>
          <p:nvPr/>
        </p:nvSpPr>
        <p:spPr bwMode="auto">
          <a:xfrm>
            <a:off x="8679456" y="6604683"/>
            <a:ext cx="5080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6A4FB79B-AF46-4959-A275-AE188F025658}" type="slidenum">
              <a:rPr lang="de-DE" sz="1100"/>
              <a:pPr algn="ctr"/>
              <a:t>26</a:t>
            </a:fld>
            <a:endParaRPr lang="de-DE" sz="1100"/>
          </a:p>
        </p:txBody>
      </p:sp>
    </p:spTree>
    <p:extLst>
      <p:ext uri="{BB962C8B-B14F-4D97-AF65-F5344CB8AC3E}">
        <p14:creationId xmlns:p14="http://schemas.microsoft.com/office/powerpoint/2010/main" val="3179983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151182" y="1717383"/>
            <a:ext cx="455729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>
                <a:latin typeface="+mj-lt"/>
                <a:cs typeface="Arial" pitchFamily="34" charset="0"/>
              </a:rPr>
              <a:t>Requirements for </a:t>
            </a:r>
            <a:r>
              <a:rPr lang="en-US" baseline="30000" dirty="0">
                <a:latin typeface="+mj-lt"/>
                <a:cs typeface="Arial" pitchFamily="34" charset="0"/>
              </a:rPr>
              <a:t>8</a:t>
            </a:r>
            <a:r>
              <a:rPr lang="en-US" dirty="0">
                <a:latin typeface="+mj-lt"/>
                <a:cs typeface="Arial" pitchFamily="34" charset="0"/>
              </a:rPr>
              <a:t>B</a:t>
            </a:r>
            <a:r>
              <a:rPr lang="en-US" dirty="0" smtClean="0">
                <a:latin typeface="+mj-lt"/>
                <a:cs typeface="Arial" pitchFamily="34" charset="0"/>
              </a:rPr>
              <a:t>???</a:t>
            </a:r>
          </a:p>
          <a:p>
            <a:pPr>
              <a:defRPr/>
            </a:pPr>
            <a:endParaRPr lang="en-US" dirty="0">
              <a:latin typeface="+mj-lt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dirty="0">
                <a:latin typeface="+mj-lt"/>
                <a:cs typeface="Arial" pitchFamily="34" charset="0"/>
              </a:rPr>
              <a:t>Atomic theory </a:t>
            </a:r>
            <a:r>
              <a:rPr lang="en-US" dirty="0">
                <a:latin typeface="+mj-lt"/>
                <a:cs typeface="Arial" pitchFamily="34" charset="0"/>
                <a:sym typeface="Wingdings"/>
              </a:rPr>
              <a:t>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dirty="0">
                <a:latin typeface="+mj-lt"/>
                <a:cs typeface="Arial" pitchFamily="34" charset="0"/>
                <a:sym typeface="Wingdings"/>
              </a:rPr>
              <a:t>Nuclear theory </a:t>
            </a:r>
            <a:r>
              <a:rPr lang="en-US" dirty="0" smtClean="0">
                <a:latin typeface="+mj-lt"/>
                <a:cs typeface="Arial" pitchFamily="34" charset="0"/>
                <a:sym typeface="Wingdings"/>
              </a:rPr>
              <a:t>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dirty="0" smtClean="0">
                <a:latin typeface="+mj-lt"/>
                <a:cs typeface="Arial" pitchFamily="34" charset="0"/>
              </a:rPr>
              <a:t>Ion production: In-flight method </a:t>
            </a:r>
            <a:endParaRPr lang="en-US" dirty="0">
              <a:latin typeface="+mj-lt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dirty="0">
                <a:latin typeface="+mj-lt"/>
                <a:cs typeface="Arial" pitchFamily="34" charset="0"/>
              </a:rPr>
              <a:t>Stop, low energy B</a:t>
            </a:r>
            <a:r>
              <a:rPr lang="en-US" baseline="30000" dirty="0">
                <a:latin typeface="+mj-lt"/>
                <a:cs typeface="Arial" pitchFamily="34" charset="0"/>
              </a:rPr>
              <a:t>+</a:t>
            </a:r>
            <a:r>
              <a:rPr lang="en-US" dirty="0">
                <a:latin typeface="+mj-lt"/>
                <a:cs typeface="Arial" pitchFamily="34" charset="0"/>
              </a:rPr>
              <a:t> -&gt; source</a:t>
            </a:r>
            <a:br>
              <a:rPr lang="en-US" dirty="0">
                <a:latin typeface="+mj-lt"/>
                <a:cs typeface="Arial" pitchFamily="34" charset="0"/>
              </a:rPr>
            </a:br>
            <a:r>
              <a:rPr lang="en-US" dirty="0">
                <a:latin typeface="+mj-lt"/>
                <a:cs typeface="Arial" pitchFamily="34" charset="0"/>
              </a:rPr>
              <a:t>    … gas catcher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dirty="0">
                <a:latin typeface="+mj-lt"/>
                <a:cs typeface="Arial" pitchFamily="34" charset="0"/>
              </a:rPr>
              <a:t>Charge breeding</a:t>
            </a:r>
          </a:p>
          <a:p>
            <a:pPr>
              <a:defRPr/>
            </a:pPr>
            <a:r>
              <a:rPr lang="en-US" dirty="0">
                <a:latin typeface="+mj-lt"/>
                <a:cs typeface="Arial" pitchFamily="34" charset="0"/>
              </a:rPr>
              <a:t>         … to B</a:t>
            </a:r>
            <a:r>
              <a:rPr lang="en-US" baseline="30000" dirty="0">
                <a:latin typeface="+mj-lt"/>
                <a:cs typeface="Arial" pitchFamily="34" charset="0"/>
              </a:rPr>
              <a:t>3+</a:t>
            </a:r>
            <a:r>
              <a:rPr lang="en-US" dirty="0">
                <a:latin typeface="+mj-lt"/>
                <a:cs typeface="Arial" pitchFamily="34" charset="0"/>
              </a:rPr>
              <a:t> or B</a:t>
            </a:r>
            <a:r>
              <a:rPr lang="en-US" baseline="30000" dirty="0">
                <a:latin typeface="+mj-lt"/>
                <a:cs typeface="Arial" pitchFamily="34" charset="0"/>
              </a:rPr>
              <a:t>4+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dirty="0">
                <a:latin typeface="+mj-lt"/>
                <a:cs typeface="Arial" pitchFamily="34" charset="0"/>
              </a:rPr>
              <a:t>Populate metastable state</a:t>
            </a:r>
          </a:p>
          <a:p>
            <a:pPr lvl="1">
              <a:defRPr/>
            </a:pPr>
            <a:r>
              <a:rPr lang="en-US" dirty="0">
                <a:latin typeface="+mj-lt"/>
                <a:cs typeface="Arial" pitchFamily="34" charset="0"/>
              </a:rPr>
              <a:t>… in source or charge-ex.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dirty="0">
                <a:latin typeface="+mj-lt"/>
                <a:cs typeface="Arial" pitchFamily="34" charset="0"/>
              </a:rPr>
              <a:t>High-resolution laser spec</a:t>
            </a:r>
            <a:br>
              <a:rPr lang="en-US" dirty="0">
                <a:latin typeface="+mj-lt"/>
                <a:cs typeface="Arial" pitchFamily="34" charset="0"/>
              </a:rPr>
            </a:br>
            <a:r>
              <a:rPr lang="en-US" dirty="0">
                <a:latin typeface="+mj-lt"/>
                <a:cs typeface="Arial" pitchFamily="34" charset="0"/>
              </a:rPr>
              <a:t>   … collinear laser spectroscopy</a:t>
            </a:r>
          </a:p>
        </p:txBody>
      </p:sp>
      <p:sp>
        <p:nvSpPr>
          <p:cNvPr id="5" name="Rectangle 11"/>
          <p:cNvSpPr/>
          <p:nvPr/>
        </p:nvSpPr>
        <p:spPr>
          <a:xfrm>
            <a:off x="179512" y="4255610"/>
            <a:ext cx="3744416" cy="2557766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7" name="Title 5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050"/>
          </a:xfrm>
        </p:spPr>
        <p:txBody>
          <a:bodyPr/>
          <a:lstStyle/>
          <a:p>
            <a:r>
              <a:rPr lang="en-US" dirty="0" smtClean="0"/>
              <a:t>Roadmap to </a:t>
            </a:r>
            <a:r>
              <a:rPr lang="en-US" baseline="30000" dirty="0" smtClean="0"/>
              <a:t>8</a:t>
            </a:r>
            <a:r>
              <a:rPr lang="en-US" dirty="0" smtClean="0"/>
              <a:t>B at ANL: </a:t>
            </a:r>
            <a:br>
              <a:rPr lang="en-US" dirty="0" smtClean="0"/>
            </a:br>
            <a:r>
              <a:rPr lang="en-US" dirty="0" smtClean="0"/>
              <a:t>Ion Production</a:t>
            </a:r>
            <a:endParaRPr lang="de-DE" dirty="0"/>
          </a:p>
        </p:txBody>
      </p:sp>
      <p:sp>
        <p:nvSpPr>
          <p:cNvPr id="8" name="Slide Number Placeholder 3"/>
          <p:cNvSpPr txBox="1">
            <a:spLocks/>
          </p:cNvSpPr>
          <p:nvPr/>
        </p:nvSpPr>
        <p:spPr bwMode="auto">
          <a:xfrm>
            <a:off x="8679456" y="6604683"/>
            <a:ext cx="5080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6A4FB79B-AF46-4959-A275-AE188F025658}" type="slidenum">
              <a:rPr lang="de-DE" sz="1100"/>
              <a:pPr algn="ctr"/>
              <a:t>27</a:t>
            </a:fld>
            <a:endParaRPr lang="de-DE" sz="1100"/>
          </a:p>
        </p:txBody>
      </p:sp>
    </p:spTree>
    <p:extLst>
      <p:ext uri="{BB962C8B-B14F-4D97-AF65-F5344CB8AC3E}">
        <p14:creationId xmlns:p14="http://schemas.microsoft.com/office/powerpoint/2010/main" val="430580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151181" y="1717383"/>
            <a:ext cx="4229749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>
                <a:latin typeface="+mj-lt"/>
                <a:cs typeface="Arial" pitchFamily="34" charset="0"/>
              </a:rPr>
              <a:t>Requirements for </a:t>
            </a:r>
            <a:r>
              <a:rPr lang="en-US" baseline="30000" dirty="0">
                <a:latin typeface="+mj-lt"/>
                <a:cs typeface="Arial" pitchFamily="34" charset="0"/>
              </a:rPr>
              <a:t>8</a:t>
            </a:r>
            <a:r>
              <a:rPr lang="en-US" dirty="0">
                <a:latin typeface="+mj-lt"/>
                <a:cs typeface="Arial" pitchFamily="34" charset="0"/>
              </a:rPr>
              <a:t>B</a:t>
            </a:r>
            <a:r>
              <a:rPr lang="en-US" dirty="0" smtClean="0">
                <a:latin typeface="+mj-lt"/>
                <a:cs typeface="Arial" pitchFamily="34" charset="0"/>
              </a:rPr>
              <a:t>???</a:t>
            </a:r>
          </a:p>
          <a:p>
            <a:pPr>
              <a:defRPr/>
            </a:pPr>
            <a:endParaRPr lang="en-US" dirty="0">
              <a:latin typeface="+mj-lt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dirty="0">
                <a:latin typeface="+mj-lt"/>
                <a:cs typeface="Arial" pitchFamily="34" charset="0"/>
              </a:rPr>
              <a:t>Atomic theory </a:t>
            </a:r>
            <a:r>
              <a:rPr lang="en-US" dirty="0">
                <a:latin typeface="+mj-lt"/>
                <a:cs typeface="Arial" pitchFamily="34" charset="0"/>
                <a:sym typeface="Wingdings"/>
              </a:rPr>
              <a:t>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dirty="0">
                <a:latin typeface="+mj-lt"/>
                <a:cs typeface="Arial" pitchFamily="34" charset="0"/>
                <a:sym typeface="Wingdings"/>
              </a:rPr>
              <a:t>Nuclear theory </a:t>
            </a:r>
            <a:r>
              <a:rPr lang="en-US" dirty="0" smtClean="0">
                <a:latin typeface="+mj-lt"/>
                <a:cs typeface="Arial" pitchFamily="34" charset="0"/>
                <a:sym typeface="Wingdings"/>
              </a:rPr>
              <a:t>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dirty="0" smtClean="0">
                <a:latin typeface="+mj-lt"/>
                <a:cs typeface="Arial" pitchFamily="34" charset="0"/>
              </a:rPr>
              <a:t>Ion production: In-flight method </a:t>
            </a:r>
            <a:endParaRPr lang="en-US" dirty="0">
              <a:latin typeface="+mj-lt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dirty="0">
                <a:latin typeface="+mj-lt"/>
                <a:cs typeface="Arial" pitchFamily="34" charset="0"/>
              </a:rPr>
              <a:t>Stop, low energy B</a:t>
            </a:r>
            <a:r>
              <a:rPr lang="en-US" baseline="30000" dirty="0">
                <a:latin typeface="+mj-lt"/>
                <a:cs typeface="Arial" pitchFamily="34" charset="0"/>
              </a:rPr>
              <a:t>+</a:t>
            </a:r>
            <a:r>
              <a:rPr lang="en-US" dirty="0">
                <a:latin typeface="+mj-lt"/>
                <a:cs typeface="Arial" pitchFamily="34" charset="0"/>
              </a:rPr>
              <a:t> -&gt; source</a:t>
            </a:r>
            <a:br>
              <a:rPr lang="en-US" dirty="0">
                <a:latin typeface="+mj-lt"/>
                <a:cs typeface="Arial" pitchFamily="34" charset="0"/>
              </a:rPr>
            </a:br>
            <a:r>
              <a:rPr lang="en-US" dirty="0">
                <a:latin typeface="+mj-lt"/>
                <a:cs typeface="Arial" pitchFamily="34" charset="0"/>
              </a:rPr>
              <a:t>    … gas catcher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dirty="0">
                <a:latin typeface="+mj-lt"/>
                <a:cs typeface="Arial" pitchFamily="34" charset="0"/>
              </a:rPr>
              <a:t>Charge breeding</a:t>
            </a:r>
          </a:p>
          <a:p>
            <a:pPr>
              <a:defRPr/>
            </a:pPr>
            <a:r>
              <a:rPr lang="en-US" dirty="0">
                <a:latin typeface="+mj-lt"/>
                <a:cs typeface="Arial" pitchFamily="34" charset="0"/>
              </a:rPr>
              <a:t>         … to B</a:t>
            </a:r>
            <a:r>
              <a:rPr lang="en-US" baseline="30000" dirty="0">
                <a:latin typeface="+mj-lt"/>
                <a:cs typeface="Arial" pitchFamily="34" charset="0"/>
              </a:rPr>
              <a:t>3+</a:t>
            </a:r>
            <a:r>
              <a:rPr lang="en-US" dirty="0">
                <a:latin typeface="+mj-lt"/>
                <a:cs typeface="Arial" pitchFamily="34" charset="0"/>
              </a:rPr>
              <a:t> or B</a:t>
            </a:r>
            <a:r>
              <a:rPr lang="en-US" baseline="30000" dirty="0">
                <a:latin typeface="+mj-lt"/>
                <a:cs typeface="Arial" pitchFamily="34" charset="0"/>
              </a:rPr>
              <a:t>4+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dirty="0">
                <a:latin typeface="+mj-lt"/>
                <a:cs typeface="Arial" pitchFamily="34" charset="0"/>
              </a:rPr>
              <a:t>Populate metastable state</a:t>
            </a:r>
          </a:p>
          <a:p>
            <a:pPr lvl="1">
              <a:defRPr/>
            </a:pPr>
            <a:r>
              <a:rPr lang="en-US" dirty="0">
                <a:latin typeface="+mj-lt"/>
                <a:cs typeface="Arial" pitchFamily="34" charset="0"/>
              </a:rPr>
              <a:t>… in source or charge-ex.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dirty="0">
                <a:latin typeface="+mj-lt"/>
                <a:cs typeface="Arial" pitchFamily="34" charset="0"/>
              </a:rPr>
              <a:t>High-resolution laser spec</a:t>
            </a:r>
            <a:br>
              <a:rPr lang="en-US" dirty="0">
                <a:latin typeface="+mj-lt"/>
                <a:cs typeface="Arial" pitchFamily="34" charset="0"/>
              </a:rPr>
            </a:br>
            <a:r>
              <a:rPr lang="en-US" dirty="0">
                <a:latin typeface="+mj-lt"/>
                <a:cs typeface="Arial" pitchFamily="34" charset="0"/>
              </a:rPr>
              <a:t>   … collinear laser spectroscopy</a:t>
            </a:r>
          </a:p>
        </p:txBody>
      </p:sp>
      <p:sp>
        <p:nvSpPr>
          <p:cNvPr id="5" name="Rectangle 11"/>
          <p:cNvSpPr/>
          <p:nvPr/>
        </p:nvSpPr>
        <p:spPr>
          <a:xfrm>
            <a:off x="179512" y="4794188"/>
            <a:ext cx="3744416" cy="1155092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1" name="Title 5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050"/>
          </a:xfrm>
        </p:spPr>
        <p:txBody>
          <a:bodyPr/>
          <a:lstStyle/>
          <a:p>
            <a:r>
              <a:rPr lang="en-US" dirty="0" smtClean="0"/>
              <a:t>Roadmap to </a:t>
            </a:r>
            <a:r>
              <a:rPr lang="en-US" baseline="30000" dirty="0" smtClean="0"/>
              <a:t>8</a:t>
            </a:r>
            <a:r>
              <a:rPr lang="en-US" dirty="0" smtClean="0"/>
              <a:t>B at ANL: </a:t>
            </a:r>
            <a:br>
              <a:rPr lang="en-US" dirty="0" smtClean="0"/>
            </a:br>
            <a:r>
              <a:rPr lang="en-US" dirty="0" smtClean="0"/>
              <a:t>Ion Production</a:t>
            </a:r>
            <a:endParaRPr lang="de-DE" dirty="0"/>
          </a:p>
        </p:txBody>
      </p:sp>
      <p:sp>
        <p:nvSpPr>
          <p:cNvPr id="12" name="Slide Number Placeholder 3"/>
          <p:cNvSpPr txBox="1">
            <a:spLocks/>
          </p:cNvSpPr>
          <p:nvPr/>
        </p:nvSpPr>
        <p:spPr bwMode="auto">
          <a:xfrm>
            <a:off x="8679456" y="6604683"/>
            <a:ext cx="5080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6A4FB79B-AF46-4959-A275-AE188F025658}" type="slidenum">
              <a:rPr lang="de-DE" sz="1100"/>
              <a:pPr algn="ctr"/>
              <a:t>28</a:t>
            </a:fld>
            <a:endParaRPr lang="de-DE" sz="1100"/>
          </a:p>
        </p:txBody>
      </p:sp>
    </p:spTree>
    <p:extLst>
      <p:ext uri="{BB962C8B-B14F-4D97-AF65-F5344CB8AC3E}">
        <p14:creationId xmlns:p14="http://schemas.microsoft.com/office/powerpoint/2010/main" val="884512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270" y="1657524"/>
            <a:ext cx="9079730" cy="470898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+mj-lt"/>
                <a:cs typeface="Arial" pitchFamily="34" charset="0"/>
              </a:rPr>
              <a:t>Need to produce low-energy (~20-50 </a:t>
            </a:r>
            <a:r>
              <a:rPr lang="en-US" dirty="0" err="1">
                <a:latin typeface="+mj-lt"/>
                <a:cs typeface="Arial" pitchFamily="34" charset="0"/>
              </a:rPr>
              <a:t>keV</a:t>
            </a:r>
            <a:r>
              <a:rPr lang="en-US" dirty="0">
                <a:latin typeface="+mj-lt"/>
                <a:cs typeface="Arial" pitchFamily="34" charset="0"/>
              </a:rPr>
              <a:t>) beam of metastable </a:t>
            </a:r>
            <a:r>
              <a:rPr lang="en-US" baseline="30000" dirty="0">
                <a:latin typeface="+mj-lt"/>
                <a:cs typeface="Arial" pitchFamily="34" charset="0"/>
              </a:rPr>
              <a:t>8</a:t>
            </a:r>
            <a:r>
              <a:rPr lang="en-US" dirty="0">
                <a:latin typeface="+mj-lt"/>
                <a:cs typeface="Arial" pitchFamily="34" charset="0"/>
              </a:rPr>
              <a:t>B</a:t>
            </a:r>
            <a:r>
              <a:rPr lang="en-US" baseline="30000" dirty="0">
                <a:latin typeface="+mj-lt"/>
                <a:cs typeface="Arial" pitchFamily="34" charset="0"/>
              </a:rPr>
              <a:t>3+</a:t>
            </a:r>
            <a:r>
              <a:rPr lang="en-US" dirty="0">
                <a:latin typeface="+mj-lt"/>
                <a:cs typeface="Arial" pitchFamily="34" charset="0"/>
              </a:rPr>
              <a:t> beam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dirty="0">
                <a:latin typeface="+mj-lt"/>
                <a:cs typeface="Arial" pitchFamily="34" charset="0"/>
              </a:rPr>
              <a:t>Capture </a:t>
            </a:r>
            <a:r>
              <a:rPr lang="en-US" baseline="30000" dirty="0">
                <a:latin typeface="+mj-lt"/>
                <a:cs typeface="Arial" pitchFamily="34" charset="0"/>
              </a:rPr>
              <a:t>8</a:t>
            </a:r>
            <a:r>
              <a:rPr lang="en-US" dirty="0">
                <a:latin typeface="+mj-lt"/>
                <a:cs typeface="Arial" pitchFamily="34" charset="0"/>
              </a:rPr>
              <a:t>B in gas stopper and extract (10%)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dirty="0">
                <a:latin typeface="+mj-lt"/>
                <a:cs typeface="Arial" pitchFamily="34" charset="0"/>
              </a:rPr>
              <a:t>Inject low </a:t>
            </a:r>
            <a:r>
              <a:rPr lang="en-US" dirty="0" err="1">
                <a:latin typeface="+mj-lt"/>
                <a:cs typeface="Arial" pitchFamily="34" charset="0"/>
              </a:rPr>
              <a:t>emittance</a:t>
            </a:r>
            <a:r>
              <a:rPr lang="en-US" dirty="0">
                <a:latin typeface="+mj-lt"/>
                <a:cs typeface="Arial" pitchFamily="34" charset="0"/>
              </a:rPr>
              <a:t> </a:t>
            </a:r>
            <a:r>
              <a:rPr lang="en-US" baseline="30000" dirty="0">
                <a:latin typeface="+mj-lt"/>
                <a:cs typeface="Arial" pitchFamily="34" charset="0"/>
              </a:rPr>
              <a:t>8</a:t>
            </a:r>
            <a:r>
              <a:rPr lang="en-US" dirty="0">
                <a:latin typeface="+mj-lt"/>
                <a:cs typeface="Arial" pitchFamily="34" charset="0"/>
              </a:rPr>
              <a:t>B</a:t>
            </a:r>
            <a:r>
              <a:rPr lang="en-US" baseline="30000" dirty="0">
                <a:latin typeface="+mj-lt"/>
                <a:cs typeface="Arial" pitchFamily="34" charset="0"/>
              </a:rPr>
              <a:t>+ </a:t>
            </a:r>
            <a:r>
              <a:rPr lang="en-US" dirty="0">
                <a:latin typeface="+mj-lt"/>
                <a:cs typeface="Arial" pitchFamily="34" charset="0"/>
              </a:rPr>
              <a:t>beam from gas catcher into ECR source (10%)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dirty="0">
                <a:latin typeface="+mj-lt"/>
                <a:cs typeface="Arial" pitchFamily="34" charset="0"/>
              </a:rPr>
              <a:t>Charge breed to B</a:t>
            </a:r>
            <a:r>
              <a:rPr lang="en-US" baseline="30000" dirty="0">
                <a:latin typeface="+mj-lt"/>
                <a:cs typeface="Arial" pitchFamily="34" charset="0"/>
              </a:rPr>
              <a:t>+</a:t>
            </a:r>
            <a:r>
              <a:rPr lang="en-US" dirty="0">
                <a:latin typeface="+mj-lt"/>
                <a:cs typeface="Arial" pitchFamily="34" charset="0"/>
              </a:rPr>
              <a:t> in ECR and accelerate to ~50 </a:t>
            </a:r>
            <a:r>
              <a:rPr lang="en-US" dirty="0" err="1">
                <a:latin typeface="+mj-lt"/>
                <a:cs typeface="Arial" pitchFamily="34" charset="0"/>
              </a:rPr>
              <a:t>keV</a:t>
            </a:r>
            <a:endParaRPr lang="en-US" dirty="0">
              <a:latin typeface="+mj-lt"/>
              <a:cs typeface="Arial" pitchFamily="34" charset="0"/>
            </a:endParaRPr>
          </a:p>
          <a:p>
            <a:pPr marL="742950" lvl="1" indent="-285750">
              <a:buFont typeface="Arial" pitchFamily="34" charset="0"/>
              <a:buChar char="•"/>
              <a:defRPr/>
            </a:pPr>
            <a:r>
              <a:rPr lang="en-US" dirty="0">
                <a:latin typeface="+mj-lt"/>
                <a:cs typeface="Arial" pitchFamily="34" charset="0"/>
              </a:rPr>
              <a:t>3+ efficiency of ~10% and metastable fraction of ~10% have been reported</a:t>
            </a:r>
            <a:br>
              <a:rPr lang="en-US" dirty="0">
                <a:latin typeface="+mj-lt"/>
                <a:cs typeface="Arial" pitchFamily="34" charset="0"/>
              </a:rPr>
            </a:br>
            <a:r>
              <a:rPr lang="en-US" dirty="0">
                <a:latin typeface="+mj-lt"/>
                <a:cs typeface="Arial" pitchFamily="34" charset="0"/>
              </a:rPr>
              <a:t>in the literature for neighboring C and Be</a:t>
            </a:r>
          </a:p>
          <a:p>
            <a:pPr>
              <a:defRPr/>
            </a:pPr>
            <a:endParaRPr lang="en-US" dirty="0">
              <a:latin typeface="+mj-lt"/>
              <a:cs typeface="Arial" pitchFamily="34" charset="0"/>
            </a:endParaRPr>
          </a:p>
          <a:p>
            <a:pPr>
              <a:defRPr/>
            </a:pPr>
            <a:r>
              <a:rPr lang="en-US" dirty="0">
                <a:latin typeface="+mj-lt"/>
                <a:cs typeface="Arial" pitchFamily="34" charset="0"/>
              </a:rPr>
              <a:t>-&gt; ~1x10</a:t>
            </a:r>
            <a:r>
              <a:rPr lang="en-US" baseline="30000" dirty="0">
                <a:latin typeface="+mj-lt"/>
                <a:cs typeface="Arial" pitchFamily="34" charset="0"/>
              </a:rPr>
              <a:t>3</a:t>
            </a:r>
            <a:r>
              <a:rPr lang="en-US" dirty="0">
                <a:latin typeface="+mj-lt"/>
                <a:cs typeface="Arial" pitchFamily="34" charset="0"/>
              </a:rPr>
              <a:t> metastable </a:t>
            </a:r>
            <a:r>
              <a:rPr lang="en-US" baseline="30000" dirty="0">
                <a:latin typeface="+mj-lt"/>
                <a:cs typeface="Arial" pitchFamily="34" charset="0"/>
              </a:rPr>
              <a:t>8</a:t>
            </a:r>
            <a:r>
              <a:rPr lang="en-US" dirty="0">
                <a:latin typeface="+mj-lt"/>
                <a:cs typeface="Arial" pitchFamily="34" charset="0"/>
              </a:rPr>
              <a:t>B</a:t>
            </a:r>
            <a:r>
              <a:rPr lang="en-US" baseline="30000" dirty="0">
                <a:latin typeface="+mj-lt"/>
                <a:cs typeface="Arial" pitchFamily="34" charset="0"/>
              </a:rPr>
              <a:t>3+</a:t>
            </a:r>
            <a:r>
              <a:rPr lang="en-US" dirty="0">
                <a:latin typeface="+mj-lt"/>
                <a:cs typeface="Arial" pitchFamily="34" charset="0"/>
              </a:rPr>
              <a:t> (comparable to </a:t>
            </a:r>
            <a:r>
              <a:rPr lang="en-US" baseline="30000" dirty="0">
                <a:latin typeface="+mj-lt"/>
                <a:cs typeface="Arial" pitchFamily="34" charset="0"/>
              </a:rPr>
              <a:t>12</a:t>
            </a:r>
            <a:r>
              <a:rPr lang="en-US" dirty="0">
                <a:latin typeface="+mj-lt"/>
                <a:cs typeface="Arial" pitchFamily="34" charset="0"/>
              </a:rPr>
              <a:t>Be measurement)</a:t>
            </a:r>
            <a:br>
              <a:rPr lang="en-US" dirty="0">
                <a:latin typeface="+mj-lt"/>
                <a:cs typeface="Arial" pitchFamily="34" charset="0"/>
              </a:rPr>
            </a:br>
            <a:endParaRPr lang="en-US" dirty="0">
              <a:latin typeface="+mj-lt"/>
              <a:cs typeface="Arial" pitchFamily="34" charset="0"/>
            </a:endParaRPr>
          </a:p>
          <a:p>
            <a:pPr>
              <a:defRPr/>
            </a:pPr>
            <a:r>
              <a:rPr lang="en-US" dirty="0">
                <a:latin typeface="+mj-lt"/>
                <a:cs typeface="Arial" pitchFamily="34" charset="0"/>
              </a:rPr>
              <a:t>Alternatives: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dirty="0">
                <a:latin typeface="+mj-lt"/>
                <a:cs typeface="Arial" pitchFamily="34" charset="0"/>
              </a:rPr>
              <a:t>Extract </a:t>
            </a:r>
            <a:r>
              <a:rPr lang="en-US" baseline="30000" dirty="0">
                <a:latin typeface="+mj-lt"/>
                <a:cs typeface="Arial" pitchFamily="34" charset="0"/>
              </a:rPr>
              <a:t>8</a:t>
            </a:r>
            <a:r>
              <a:rPr lang="en-US" dirty="0">
                <a:latin typeface="+mj-lt"/>
                <a:cs typeface="Arial" pitchFamily="34" charset="0"/>
              </a:rPr>
              <a:t>B</a:t>
            </a:r>
            <a:r>
              <a:rPr lang="en-US" baseline="30000" dirty="0">
                <a:latin typeface="+mj-lt"/>
                <a:cs typeface="Arial" pitchFamily="34" charset="0"/>
              </a:rPr>
              <a:t>+</a:t>
            </a:r>
            <a:r>
              <a:rPr lang="en-US" dirty="0">
                <a:latin typeface="+mj-lt"/>
                <a:cs typeface="Arial" pitchFamily="34" charset="0"/>
              </a:rPr>
              <a:t> in molecular form from gas catcher and break up in ECR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dirty="0">
                <a:latin typeface="+mj-lt"/>
                <a:cs typeface="Arial" pitchFamily="34" charset="0"/>
              </a:rPr>
              <a:t>Extract </a:t>
            </a:r>
            <a:r>
              <a:rPr lang="en-US" baseline="30000" dirty="0">
                <a:latin typeface="+mj-lt"/>
                <a:cs typeface="Arial" pitchFamily="34" charset="0"/>
              </a:rPr>
              <a:t>8</a:t>
            </a:r>
            <a:r>
              <a:rPr lang="en-US" dirty="0">
                <a:latin typeface="+mj-lt"/>
                <a:cs typeface="Arial" pitchFamily="34" charset="0"/>
              </a:rPr>
              <a:t>B</a:t>
            </a:r>
            <a:r>
              <a:rPr lang="en-US" baseline="30000" dirty="0">
                <a:latin typeface="+mj-lt"/>
                <a:cs typeface="Arial" pitchFamily="34" charset="0"/>
              </a:rPr>
              <a:t>4+</a:t>
            </a:r>
            <a:r>
              <a:rPr lang="en-US" dirty="0">
                <a:latin typeface="+mj-lt"/>
                <a:cs typeface="Arial" pitchFamily="34" charset="0"/>
              </a:rPr>
              <a:t> from ECR and populate metastable state in charge exchange </a:t>
            </a:r>
            <a:r>
              <a:rPr lang="en-US" dirty="0" smtClean="0">
                <a:latin typeface="+mj-lt"/>
                <a:cs typeface="Arial" pitchFamily="34" charset="0"/>
              </a:rPr>
              <a:t>cell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dirty="0" smtClean="0">
                <a:latin typeface="+mj-lt"/>
              </a:rPr>
              <a:t>Other Transitions ?</a:t>
            </a:r>
            <a:endParaRPr lang="en-US" dirty="0">
              <a:latin typeface="+mj-lt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endParaRPr lang="en-US" baseline="30000" dirty="0">
              <a:latin typeface="+mj-lt"/>
              <a:cs typeface="Arial" pitchFamily="34" charset="0"/>
            </a:endParaRPr>
          </a:p>
          <a:p>
            <a:pPr>
              <a:defRPr/>
            </a:pPr>
            <a:r>
              <a:rPr lang="en-US" dirty="0">
                <a:latin typeface="+mj-lt"/>
                <a:cs typeface="Arial" pitchFamily="34" charset="0"/>
              </a:rPr>
              <a:t>Questions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dirty="0">
                <a:latin typeface="+mj-lt"/>
                <a:cs typeface="Arial" pitchFamily="34" charset="0"/>
              </a:rPr>
              <a:t>many ….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dirty="0">
                <a:latin typeface="+mj-lt"/>
                <a:cs typeface="Arial" pitchFamily="34" charset="0"/>
              </a:rPr>
              <a:t>What are the efficiencies in each step?</a:t>
            </a:r>
          </a:p>
        </p:txBody>
      </p:sp>
      <p:sp>
        <p:nvSpPr>
          <p:cNvPr id="7" name="Title 5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050"/>
          </a:xfrm>
        </p:spPr>
        <p:txBody>
          <a:bodyPr/>
          <a:lstStyle/>
          <a:p>
            <a:r>
              <a:rPr lang="en-US" dirty="0" smtClean="0"/>
              <a:t>Roadmap to </a:t>
            </a:r>
            <a:r>
              <a:rPr lang="en-US" baseline="30000" dirty="0" smtClean="0"/>
              <a:t>8</a:t>
            </a:r>
            <a:r>
              <a:rPr lang="en-US" dirty="0" smtClean="0"/>
              <a:t>B at ANL: </a:t>
            </a:r>
            <a:br>
              <a:rPr lang="en-US" dirty="0" smtClean="0"/>
            </a:br>
            <a:r>
              <a:rPr lang="en-US" dirty="0" smtClean="0"/>
              <a:t>Ion Production – Charge Breeding</a:t>
            </a:r>
            <a:endParaRPr lang="de-DE" dirty="0"/>
          </a:p>
        </p:txBody>
      </p:sp>
      <p:sp>
        <p:nvSpPr>
          <p:cNvPr id="8" name="Slide Number Placeholder 3"/>
          <p:cNvSpPr txBox="1">
            <a:spLocks/>
          </p:cNvSpPr>
          <p:nvPr/>
        </p:nvSpPr>
        <p:spPr bwMode="auto">
          <a:xfrm>
            <a:off x="8679456" y="6604683"/>
            <a:ext cx="5080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6A4FB79B-AF46-4959-A275-AE188F025658}" type="slidenum">
              <a:rPr lang="de-DE" sz="1100"/>
              <a:pPr algn="ctr"/>
              <a:t>29</a:t>
            </a:fld>
            <a:endParaRPr lang="de-DE" sz="1100"/>
          </a:p>
        </p:txBody>
      </p:sp>
    </p:spTree>
    <p:extLst>
      <p:ext uri="{BB962C8B-B14F-4D97-AF65-F5344CB8AC3E}">
        <p14:creationId xmlns:p14="http://schemas.microsoft.com/office/powerpoint/2010/main" val="2629541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A4FC8-DE6F-4339-A589-E6C27746D2A4}" type="slidenum">
              <a:rPr lang="en-US" altLang="en-US"/>
              <a:pPr/>
              <a:t>3</a:t>
            </a:fld>
            <a:endParaRPr lang="en-US" altLang="en-US"/>
          </a:p>
        </p:txBody>
      </p:sp>
      <p:pic>
        <p:nvPicPr>
          <p:cNvPr id="247810" name="Picture 2" descr="ChartFullWithNewCf252FissionYield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01" t="26759" r="24362" b="7137"/>
          <a:stretch>
            <a:fillRect/>
          </a:stretch>
        </p:blipFill>
        <p:spPr bwMode="auto">
          <a:xfrm>
            <a:off x="738188" y="1096963"/>
            <a:ext cx="6916737" cy="511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781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CARIBU Isotopic </a:t>
            </a:r>
            <a:r>
              <a:rPr lang="en-US" altLang="en-US" dirty="0"/>
              <a:t>Menu for Laser Spectroscopy</a:t>
            </a:r>
          </a:p>
        </p:txBody>
      </p:sp>
      <p:sp>
        <p:nvSpPr>
          <p:cNvPr id="247812" name="Text Box 4"/>
          <p:cNvSpPr txBox="1">
            <a:spLocks noChangeArrowheads="1"/>
          </p:cNvSpPr>
          <p:nvPr/>
        </p:nvSpPr>
        <p:spPr bwMode="auto">
          <a:xfrm>
            <a:off x="7651750" y="3197225"/>
            <a:ext cx="1377950" cy="302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latin typeface="Arial" pitchFamily="34" charset="0"/>
                <a:ea typeface="ＭＳ Ｐゴシック" pitchFamily="34" charset="-128"/>
                <a:cs typeface="Arial Unicode MS" pitchFamily="34" charset="-128"/>
              </a:rPr>
              <a:t>Low-energy</a:t>
            </a:r>
            <a:br>
              <a:rPr lang="en-US" altLang="en-US">
                <a:latin typeface="Arial" pitchFamily="34" charset="0"/>
                <a:ea typeface="ＭＳ Ｐゴシック" pitchFamily="34" charset="-128"/>
                <a:cs typeface="Arial Unicode MS" pitchFamily="34" charset="-128"/>
              </a:rPr>
            </a:br>
            <a:r>
              <a:rPr lang="en-US" altLang="en-US">
                <a:latin typeface="Arial" pitchFamily="34" charset="0"/>
                <a:ea typeface="ＭＳ Ｐゴシック" pitchFamily="34" charset="-128"/>
                <a:cs typeface="Arial Unicode MS" pitchFamily="34" charset="-128"/>
              </a:rPr>
              <a:t>yield, s</a:t>
            </a:r>
            <a:r>
              <a:rPr lang="en-US" altLang="en-US" baseline="30000">
                <a:latin typeface="Arial" pitchFamily="34" charset="0"/>
                <a:ea typeface="ＭＳ Ｐゴシック" pitchFamily="34" charset="-128"/>
                <a:cs typeface="Arial Unicode MS" pitchFamily="34" charset="-128"/>
              </a:rPr>
              <a:t>-1</a:t>
            </a:r>
          </a:p>
          <a:p>
            <a:endParaRPr lang="en-US" altLang="en-US" baseline="30000">
              <a:latin typeface="Arial" pitchFamily="34" charset="0"/>
              <a:ea typeface="ＭＳ Ｐゴシック" pitchFamily="34" charset="-128"/>
              <a:cs typeface="Arial Unicode MS" pitchFamily="34" charset="-128"/>
            </a:endParaRPr>
          </a:p>
          <a:p>
            <a:r>
              <a:rPr lang="en-US" altLang="en-US">
                <a:latin typeface="Arial" pitchFamily="34" charset="0"/>
                <a:ea typeface="ＭＳ Ｐゴシック" pitchFamily="34" charset="-128"/>
                <a:cs typeface="Arial Unicode MS" pitchFamily="34" charset="-128"/>
              </a:rPr>
              <a:t>&gt; 10</a:t>
            </a:r>
            <a:r>
              <a:rPr lang="en-US" altLang="en-US" baseline="30000">
                <a:latin typeface="Arial" pitchFamily="34" charset="0"/>
                <a:ea typeface="ＭＳ Ｐゴシック" pitchFamily="34" charset="-128"/>
                <a:cs typeface="Arial Unicode MS" pitchFamily="34" charset="-128"/>
              </a:rPr>
              <a:t>6</a:t>
            </a:r>
          </a:p>
          <a:p>
            <a:r>
              <a:rPr lang="en-US" altLang="en-US">
                <a:latin typeface="Arial" pitchFamily="34" charset="0"/>
                <a:ea typeface="ＭＳ Ｐゴシック" pitchFamily="34" charset="-128"/>
                <a:cs typeface="Arial Unicode MS" pitchFamily="34" charset="-128"/>
              </a:rPr>
              <a:t>10</a:t>
            </a:r>
            <a:r>
              <a:rPr lang="en-US" altLang="en-US" baseline="30000">
                <a:latin typeface="Arial" pitchFamily="34" charset="0"/>
                <a:ea typeface="ＭＳ Ｐゴシック" pitchFamily="34" charset="-128"/>
                <a:cs typeface="Arial Unicode MS" pitchFamily="34" charset="-128"/>
              </a:rPr>
              <a:t>5</a:t>
            </a:r>
            <a:r>
              <a:rPr lang="en-US" altLang="en-US">
                <a:latin typeface="Arial" pitchFamily="34" charset="0"/>
                <a:ea typeface="ＭＳ Ｐゴシック" pitchFamily="34" charset="-128"/>
                <a:cs typeface="Arial Unicode MS" pitchFamily="34" charset="-128"/>
              </a:rPr>
              <a:t> - 10</a:t>
            </a:r>
            <a:r>
              <a:rPr lang="en-US" altLang="en-US" baseline="30000">
                <a:latin typeface="Arial" pitchFamily="34" charset="0"/>
                <a:ea typeface="ＭＳ Ｐゴシック" pitchFamily="34" charset="-128"/>
                <a:cs typeface="Arial Unicode MS" pitchFamily="34" charset="-128"/>
              </a:rPr>
              <a:t>6</a:t>
            </a:r>
          </a:p>
          <a:p>
            <a:r>
              <a:rPr lang="en-US" altLang="en-US">
                <a:latin typeface="Arial" pitchFamily="34" charset="0"/>
                <a:ea typeface="ＭＳ Ｐゴシック" pitchFamily="34" charset="-128"/>
                <a:cs typeface="Arial Unicode MS" pitchFamily="34" charset="-128"/>
              </a:rPr>
              <a:t>10</a:t>
            </a:r>
            <a:r>
              <a:rPr lang="en-US" altLang="en-US" baseline="30000">
                <a:latin typeface="Arial" pitchFamily="34" charset="0"/>
                <a:ea typeface="ＭＳ Ｐゴシック" pitchFamily="34" charset="-128"/>
                <a:cs typeface="Arial Unicode MS" pitchFamily="34" charset="-128"/>
              </a:rPr>
              <a:t>4</a:t>
            </a:r>
            <a:r>
              <a:rPr lang="en-US" altLang="en-US">
                <a:latin typeface="Arial" pitchFamily="34" charset="0"/>
                <a:ea typeface="ＭＳ Ｐゴシック" pitchFamily="34" charset="-128"/>
                <a:cs typeface="Arial Unicode MS" pitchFamily="34" charset="-128"/>
              </a:rPr>
              <a:t> - 10</a:t>
            </a:r>
            <a:r>
              <a:rPr lang="en-US" altLang="en-US" baseline="30000">
                <a:latin typeface="Arial" pitchFamily="34" charset="0"/>
                <a:ea typeface="ＭＳ Ｐゴシック" pitchFamily="34" charset="-128"/>
                <a:cs typeface="Arial Unicode MS" pitchFamily="34" charset="-128"/>
              </a:rPr>
              <a:t>5</a:t>
            </a:r>
          </a:p>
          <a:p>
            <a:r>
              <a:rPr lang="en-US" altLang="en-US">
                <a:latin typeface="Arial" pitchFamily="34" charset="0"/>
                <a:ea typeface="ＭＳ Ｐゴシック" pitchFamily="34" charset="-128"/>
                <a:cs typeface="Arial Unicode MS" pitchFamily="34" charset="-128"/>
              </a:rPr>
              <a:t>10</a:t>
            </a:r>
            <a:r>
              <a:rPr lang="en-US" altLang="en-US" baseline="30000">
                <a:latin typeface="Arial" pitchFamily="34" charset="0"/>
                <a:ea typeface="ＭＳ Ｐゴシック" pitchFamily="34" charset="-128"/>
                <a:cs typeface="Arial Unicode MS" pitchFamily="34" charset="-128"/>
              </a:rPr>
              <a:t>3</a:t>
            </a:r>
            <a:r>
              <a:rPr lang="en-US" altLang="en-US">
                <a:latin typeface="Arial" pitchFamily="34" charset="0"/>
                <a:ea typeface="ＭＳ Ｐゴシック" pitchFamily="34" charset="-128"/>
                <a:cs typeface="Arial Unicode MS" pitchFamily="34" charset="-128"/>
              </a:rPr>
              <a:t> - 10</a:t>
            </a:r>
            <a:r>
              <a:rPr lang="en-US" altLang="en-US" baseline="30000">
                <a:latin typeface="Arial" pitchFamily="34" charset="0"/>
                <a:ea typeface="ＭＳ Ｐゴシック" pitchFamily="34" charset="-128"/>
                <a:cs typeface="Arial Unicode MS" pitchFamily="34" charset="-128"/>
              </a:rPr>
              <a:t>4</a:t>
            </a:r>
          </a:p>
          <a:p>
            <a:r>
              <a:rPr lang="en-US" altLang="en-US">
                <a:latin typeface="Arial" pitchFamily="34" charset="0"/>
                <a:ea typeface="ＭＳ Ｐゴシック" pitchFamily="34" charset="-128"/>
                <a:cs typeface="Arial Unicode MS" pitchFamily="34" charset="-128"/>
              </a:rPr>
              <a:t>10</a:t>
            </a:r>
            <a:r>
              <a:rPr lang="en-US" altLang="en-US" baseline="30000">
                <a:latin typeface="Arial" pitchFamily="34" charset="0"/>
                <a:ea typeface="ＭＳ Ｐゴシック" pitchFamily="34" charset="-128"/>
                <a:cs typeface="Arial Unicode MS" pitchFamily="34" charset="-128"/>
              </a:rPr>
              <a:t>2</a:t>
            </a:r>
            <a:r>
              <a:rPr lang="en-US" altLang="en-US">
                <a:latin typeface="Arial" pitchFamily="34" charset="0"/>
                <a:ea typeface="ＭＳ Ｐゴシック" pitchFamily="34" charset="-128"/>
                <a:cs typeface="Arial Unicode MS" pitchFamily="34" charset="-128"/>
              </a:rPr>
              <a:t> - 10</a:t>
            </a:r>
            <a:r>
              <a:rPr lang="en-US" altLang="en-US" baseline="30000">
                <a:latin typeface="Arial" pitchFamily="34" charset="0"/>
                <a:ea typeface="ＭＳ Ｐゴシック" pitchFamily="34" charset="-128"/>
                <a:cs typeface="Arial Unicode MS" pitchFamily="34" charset="-128"/>
              </a:rPr>
              <a:t>3</a:t>
            </a:r>
          </a:p>
          <a:p>
            <a:r>
              <a:rPr lang="en-US" altLang="en-US">
                <a:latin typeface="Arial" pitchFamily="34" charset="0"/>
                <a:ea typeface="ＭＳ Ｐゴシック" pitchFamily="34" charset="-128"/>
                <a:cs typeface="Arial Unicode MS" pitchFamily="34" charset="-128"/>
              </a:rPr>
              <a:t>10 - 10</a:t>
            </a:r>
            <a:r>
              <a:rPr lang="en-US" altLang="en-US" baseline="30000">
                <a:latin typeface="Arial" pitchFamily="34" charset="0"/>
                <a:ea typeface="ＭＳ Ｐゴシック" pitchFamily="34" charset="-128"/>
                <a:cs typeface="Arial Unicode MS" pitchFamily="34" charset="-128"/>
              </a:rPr>
              <a:t>2</a:t>
            </a:r>
          </a:p>
          <a:p>
            <a:r>
              <a:rPr lang="en-US" altLang="en-US">
                <a:latin typeface="Arial" pitchFamily="34" charset="0"/>
                <a:ea typeface="ＭＳ Ｐゴシック" pitchFamily="34" charset="-128"/>
                <a:cs typeface="Arial Unicode MS" pitchFamily="34" charset="-128"/>
              </a:rPr>
              <a:t>1 - 10</a:t>
            </a:r>
            <a:endParaRPr lang="en-US" altLang="en-US" baseline="30000">
              <a:latin typeface="Arial" pitchFamily="34" charset="0"/>
              <a:ea typeface="ＭＳ Ｐゴシック" pitchFamily="34" charset="-128"/>
              <a:cs typeface="Arial Unicode MS" pitchFamily="34" charset="-128"/>
            </a:endParaRPr>
          </a:p>
          <a:p>
            <a:r>
              <a:rPr lang="en-US" altLang="en-US">
                <a:latin typeface="Arial" pitchFamily="34" charset="0"/>
                <a:ea typeface="ＭＳ Ｐゴシック" pitchFamily="34" charset="-128"/>
                <a:cs typeface="Arial Unicode MS" pitchFamily="34" charset="-128"/>
              </a:rPr>
              <a:t>&lt; 1</a:t>
            </a:r>
            <a:endParaRPr lang="en-US" altLang="en-US" baseline="30000">
              <a:latin typeface="Arial" pitchFamily="34" charset="0"/>
              <a:ea typeface="ＭＳ Ｐゴシック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151181" y="1717383"/>
            <a:ext cx="4489057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>
                <a:latin typeface="+mj-lt"/>
                <a:cs typeface="Arial" pitchFamily="34" charset="0"/>
              </a:rPr>
              <a:t>Requirements for </a:t>
            </a:r>
            <a:r>
              <a:rPr lang="en-US" baseline="30000" dirty="0">
                <a:latin typeface="+mj-lt"/>
                <a:cs typeface="Arial" pitchFamily="34" charset="0"/>
              </a:rPr>
              <a:t>8</a:t>
            </a:r>
            <a:r>
              <a:rPr lang="en-US" dirty="0">
                <a:latin typeface="+mj-lt"/>
                <a:cs typeface="Arial" pitchFamily="34" charset="0"/>
              </a:rPr>
              <a:t>B</a:t>
            </a:r>
            <a:r>
              <a:rPr lang="en-US" dirty="0" smtClean="0">
                <a:latin typeface="+mj-lt"/>
                <a:cs typeface="Arial" pitchFamily="34" charset="0"/>
              </a:rPr>
              <a:t>???</a:t>
            </a:r>
          </a:p>
          <a:p>
            <a:pPr>
              <a:defRPr/>
            </a:pPr>
            <a:endParaRPr lang="en-US" dirty="0">
              <a:latin typeface="+mj-lt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dirty="0">
                <a:latin typeface="+mj-lt"/>
                <a:cs typeface="Arial" pitchFamily="34" charset="0"/>
              </a:rPr>
              <a:t>Atomic theory </a:t>
            </a:r>
            <a:r>
              <a:rPr lang="en-US" dirty="0">
                <a:latin typeface="+mj-lt"/>
                <a:cs typeface="Arial" pitchFamily="34" charset="0"/>
                <a:sym typeface="Wingdings"/>
              </a:rPr>
              <a:t>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dirty="0">
                <a:latin typeface="+mj-lt"/>
                <a:cs typeface="Arial" pitchFamily="34" charset="0"/>
                <a:sym typeface="Wingdings"/>
              </a:rPr>
              <a:t>Nuclear theory </a:t>
            </a:r>
            <a:r>
              <a:rPr lang="en-US" dirty="0" smtClean="0">
                <a:latin typeface="+mj-lt"/>
                <a:cs typeface="Arial" pitchFamily="34" charset="0"/>
                <a:sym typeface="Wingdings"/>
              </a:rPr>
              <a:t>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dirty="0" smtClean="0">
                <a:latin typeface="+mj-lt"/>
                <a:cs typeface="Arial" pitchFamily="34" charset="0"/>
              </a:rPr>
              <a:t>Ion production: In-flight method </a:t>
            </a:r>
            <a:r>
              <a:rPr lang="en-US" dirty="0" smtClean="0">
                <a:latin typeface="+mj-lt"/>
                <a:cs typeface="Arial" pitchFamily="34" charset="0"/>
                <a:sym typeface="Wingdings"/>
              </a:rPr>
              <a:t></a:t>
            </a:r>
            <a:endParaRPr lang="en-US" dirty="0">
              <a:latin typeface="+mj-lt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dirty="0">
                <a:latin typeface="+mj-lt"/>
                <a:cs typeface="Arial" pitchFamily="34" charset="0"/>
              </a:rPr>
              <a:t>Stop, low energy B</a:t>
            </a:r>
            <a:r>
              <a:rPr lang="en-US" baseline="30000" dirty="0">
                <a:latin typeface="+mj-lt"/>
                <a:cs typeface="Arial" pitchFamily="34" charset="0"/>
              </a:rPr>
              <a:t>+</a:t>
            </a:r>
            <a:r>
              <a:rPr lang="en-US" dirty="0">
                <a:latin typeface="+mj-lt"/>
                <a:cs typeface="Arial" pitchFamily="34" charset="0"/>
              </a:rPr>
              <a:t> -&gt; source</a:t>
            </a:r>
            <a:br>
              <a:rPr lang="en-US" dirty="0">
                <a:latin typeface="+mj-lt"/>
                <a:cs typeface="Arial" pitchFamily="34" charset="0"/>
              </a:rPr>
            </a:br>
            <a:r>
              <a:rPr lang="en-US" dirty="0">
                <a:latin typeface="+mj-lt"/>
                <a:cs typeface="Arial" pitchFamily="34" charset="0"/>
              </a:rPr>
              <a:t>    … gas </a:t>
            </a:r>
            <a:r>
              <a:rPr lang="en-US" dirty="0" smtClean="0">
                <a:latin typeface="+mj-lt"/>
                <a:cs typeface="Arial" pitchFamily="34" charset="0"/>
              </a:rPr>
              <a:t>catcher </a:t>
            </a:r>
            <a:r>
              <a:rPr lang="en-US" dirty="0" smtClean="0">
                <a:latin typeface="+mj-lt"/>
                <a:cs typeface="Arial" pitchFamily="34" charset="0"/>
                <a:sym typeface="Wingdings"/>
              </a:rPr>
              <a:t></a:t>
            </a:r>
            <a:endParaRPr lang="en-US" dirty="0">
              <a:latin typeface="+mj-lt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dirty="0">
                <a:latin typeface="+mj-lt"/>
                <a:cs typeface="Arial" pitchFamily="34" charset="0"/>
              </a:rPr>
              <a:t>Charge breeding</a:t>
            </a:r>
          </a:p>
          <a:p>
            <a:pPr>
              <a:defRPr/>
            </a:pPr>
            <a:r>
              <a:rPr lang="en-US" dirty="0">
                <a:latin typeface="+mj-lt"/>
                <a:cs typeface="Arial" pitchFamily="34" charset="0"/>
              </a:rPr>
              <a:t>         … to B</a:t>
            </a:r>
            <a:r>
              <a:rPr lang="en-US" baseline="30000" dirty="0">
                <a:latin typeface="+mj-lt"/>
                <a:cs typeface="Arial" pitchFamily="34" charset="0"/>
              </a:rPr>
              <a:t>3+</a:t>
            </a:r>
            <a:r>
              <a:rPr lang="en-US" dirty="0">
                <a:latin typeface="+mj-lt"/>
                <a:cs typeface="Arial" pitchFamily="34" charset="0"/>
              </a:rPr>
              <a:t> or B</a:t>
            </a:r>
            <a:r>
              <a:rPr lang="en-US" baseline="30000" dirty="0">
                <a:latin typeface="+mj-lt"/>
                <a:cs typeface="Arial" pitchFamily="34" charset="0"/>
              </a:rPr>
              <a:t>4</a:t>
            </a:r>
            <a:r>
              <a:rPr lang="en-US" baseline="30000" dirty="0" smtClean="0">
                <a:latin typeface="+mj-lt"/>
                <a:cs typeface="Arial" pitchFamily="34" charset="0"/>
              </a:rPr>
              <a:t>+  </a:t>
            </a:r>
            <a:r>
              <a:rPr lang="en-US" dirty="0">
                <a:latin typeface="+mj-lt"/>
                <a:cs typeface="Arial" pitchFamily="34" charset="0"/>
                <a:sym typeface="Wingdings"/>
              </a:rPr>
              <a:t>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dirty="0" smtClean="0">
                <a:latin typeface="+mj-lt"/>
                <a:cs typeface="Arial" pitchFamily="34" charset="0"/>
              </a:rPr>
              <a:t>Populate </a:t>
            </a:r>
            <a:r>
              <a:rPr lang="en-US" dirty="0">
                <a:latin typeface="+mj-lt"/>
                <a:cs typeface="Arial" pitchFamily="34" charset="0"/>
              </a:rPr>
              <a:t>metastable state</a:t>
            </a:r>
          </a:p>
          <a:p>
            <a:pPr lvl="1">
              <a:defRPr/>
            </a:pPr>
            <a:r>
              <a:rPr lang="en-US" dirty="0">
                <a:latin typeface="+mj-lt"/>
                <a:cs typeface="Arial" pitchFamily="34" charset="0"/>
              </a:rPr>
              <a:t>… in source or charge-ex</a:t>
            </a:r>
            <a:r>
              <a:rPr lang="en-US" dirty="0" smtClean="0">
                <a:latin typeface="+mj-lt"/>
                <a:cs typeface="Arial" pitchFamily="34" charset="0"/>
              </a:rPr>
              <a:t>. </a:t>
            </a:r>
            <a:r>
              <a:rPr lang="en-US" dirty="0">
                <a:latin typeface="+mj-lt"/>
                <a:cs typeface="Arial" pitchFamily="34" charset="0"/>
                <a:sym typeface="Wingdings"/>
              </a:rPr>
              <a:t>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dirty="0" smtClean="0">
                <a:latin typeface="+mj-lt"/>
                <a:cs typeface="Arial" pitchFamily="34" charset="0"/>
              </a:rPr>
              <a:t>High-resolution </a:t>
            </a:r>
            <a:r>
              <a:rPr lang="en-US" dirty="0">
                <a:latin typeface="+mj-lt"/>
                <a:cs typeface="Arial" pitchFamily="34" charset="0"/>
              </a:rPr>
              <a:t>laser </a:t>
            </a:r>
            <a:r>
              <a:rPr lang="en-US" dirty="0" smtClean="0">
                <a:latin typeface="+mj-lt"/>
                <a:cs typeface="Arial" pitchFamily="34" charset="0"/>
              </a:rPr>
              <a:t>spec</a:t>
            </a:r>
            <a:r>
              <a:rPr lang="en-US" dirty="0">
                <a:latin typeface="+mj-lt"/>
                <a:cs typeface="Arial" pitchFamily="34" charset="0"/>
              </a:rPr>
              <a:t/>
            </a:r>
            <a:br>
              <a:rPr lang="en-US" dirty="0">
                <a:latin typeface="+mj-lt"/>
                <a:cs typeface="Arial" pitchFamily="34" charset="0"/>
              </a:rPr>
            </a:br>
            <a:r>
              <a:rPr lang="en-US" dirty="0">
                <a:latin typeface="+mj-lt"/>
                <a:cs typeface="Arial" pitchFamily="34" charset="0"/>
              </a:rPr>
              <a:t>   … collinear laser </a:t>
            </a:r>
            <a:r>
              <a:rPr lang="en-US" dirty="0" smtClean="0">
                <a:latin typeface="+mj-lt"/>
                <a:cs typeface="Arial" pitchFamily="34" charset="0"/>
              </a:rPr>
              <a:t>spectroscopy</a:t>
            </a:r>
            <a:endParaRPr lang="en-US" dirty="0">
              <a:latin typeface="+mj-lt"/>
              <a:cs typeface="Arial" pitchFamily="34" charset="0"/>
              <a:sym typeface="Wingdings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050"/>
          </a:xfrm>
        </p:spPr>
        <p:txBody>
          <a:bodyPr/>
          <a:lstStyle/>
          <a:p>
            <a:r>
              <a:rPr lang="en-US" dirty="0" smtClean="0"/>
              <a:t>Roadmap to </a:t>
            </a:r>
            <a:r>
              <a:rPr lang="en-US" baseline="30000" dirty="0" smtClean="0"/>
              <a:t>8</a:t>
            </a:r>
            <a:r>
              <a:rPr lang="en-US" dirty="0" smtClean="0"/>
              <a:t>B at ANL: </a:t>
            </a:r>
            <a:br>
              <a:rPr lang="en-US" dirty="0" smtClean="0"/>
            </a:br>
            <a:r>
              <a:rPr lang="en-US" dirty="0" smtClean="0"/>
              <a:t>Ion Production – Charge Breeding</a:t>
            </a:r>
            <a:endParaRPr lang="de-DE" dirty="0"/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 bwMode="auto">
          <a:xfrm>
            <a:off x="8679456" y="6604683"/>
            <a:ext cx="5080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6A4FB79B-AF46-4959-A275-AE188F025658}" type="slidenum">
              <a:rPr lang="de-DE" sz="1100"/>
              <a:pPr algn="ctr"/>
              <a:t>30</a:t>
            </a:fld>
            <a:endParaRPr lang="de-DE" sz="1100"/>
          </a:p>
        </p:txBody>
      </p:sp>
    </p:spTree>
    <p:extLst>
      <p:ext uri="{BB962C8B-B14F-4D97-AF65-F5344CB8AC3E}">
        <p14:creationId xmlns:p14="http://schemas.microsoft.com/office/powerpoint/2010/main" val="2810835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0" y="1488207"/>
            <a:ext cx="8858515" cy="452431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285750" indent="-285750">
              <a:buFont typeface="Arial" pitchFamily="34" charset="0"/>
              <a:buChar char="•"/>
              <a:defRPr/>
            </a:pPr>
            <a:r>
              <a:rPr lang="en-US" dirty="0"/>
              <a:t>Collinear spectroscopy collinear/</a:t>
            </a:r>
            <a:r>
              <a:rPr lang="en-US" dirty="0" err="1"/>
              <a:t>anticollinear</a:t>
            </a:r>
            <a:r>
              <a:rPr lang="en-US" dirty="0"/>
              <a:t> (see beryllium)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dirty="0"/>
              <a:t>Detection of XUV photon/ ion coincidence with extremely low background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dirty="0"/>
              <a:t>Alternatively with bunched beam (ECR bunched extraction?)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Questions: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dirty="0"/>
              <a:t>Energy spread from ECR?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dirty="0"/>
              <a:t>Sensitivity of detection scheme?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dirty="0"/>
              <a:t>HFS </a:t>
            </a:r>
            <a:r>
              <a:rPr lang="en-US" dirty="0" err="1"/>
              <a:t>splittings</a:t>
            </a:r>
            <a:r>
              <a:rPr lang="en-US" dirty="0"/>
              <a:t> and transition strength? 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First steps: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FF0000"/>
                </a:solidFill>
              </a:rPr>
              <a:t>Layout of collinear </a:t>
            </a:r>
            <a:r>
              <a:rPr lang="en-US" dirty="0" err="1" smtClean="0">
                <a:solidFill>
                  <a:srgbClr val="FF0000"/>
                </a:solidFill>
              </a:rPr>
              <a:t>beamline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FF0000"/>
                </a:solidFill>
              </a:rPr>
              <a:t>Simulating </a:t>
            </a:r>
            <a:r>
              <a:rPr lang="en-US" dirty="0" err="1" smtClean="0">
                <a:solidFill>
                  <a:srgbClr val="FF0000"/>
                </a:solidFill>
              </a:rPr>
              <a:t>beamline</a:t>
            </a:r>
            <a:r>
              <a:rPr lang="en-US" dirty="0" smtClean="0">
                <a:solidFill>
                  <a:srgbClr val="FF0000"/>
                </a:solidFill>
              </a:rPr>
              <a:t> (</a:t>
            </a:r>
            <a:r>
              <a:rPr lang="en-US" dirty="0" err="1" smtClean="0">
                <a:solidFill>
                  <a:srgbClr val="FF0000"/>
                </a:solidFill>
              </a:rPr>
              <a:t>SimION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endParaRPr lang="en-US" dirty="0">
              <a:solidFill>
                <a:srgbClr val="FF0000"/>
              </a:solidFill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FF0000"/>
                </a:solidFill>
              </a:rPr>
              <a:t>Commissioning and testing of components at TUD/Mainz 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 Transport to ANL</a:t>
            </a:r>
            <a:endParaRPr lang="en-US" dirty="0">
              <a:solidFill>
                <a:srgbClr val="FF0000"/>
              </a:solidFill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dirty="0">
                <a:solidFill>
                  <a:srgbClr val="FF0000"/>
                </a:solidFill>
              </a:rPr>
              <a:t>Test with stable isotopes (-&gt; improve absolute measurements for QED test)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050"/>
          </a:xfrm>
        </p:spPr>
        <p:txBody>
          <a:bodyPr/>
          <a:lstStyle/>
          <a:p>
            <a:r>
              <a:rPr lang="en-US" dirty="0" smtClean="0"/>
              <a:t>Roadmap to </a:t>
            </a:r>
            <a:r>
              <a:rPr lang="en-US" baseline="30000" dirty="0" smtClean="0"/>
              <a:t>8</a:t>
            </a:r>
            <a:r>
              <a:rPr lang="en-US" dirty="0" smtClean="0"/>
              <a:t>B at ANL: </a:t>
            </a:r>
            <a:br>
              <a:rPr lang="en-US" dirty="0" smtClean="0"/>
            </a:br>
            <a:r>
              <a:rPr lang="en-US" dirty="0" smtClean="0"/>
              <a:t>How to Increase Detection Efficiency ?</a:t>
            </a:r>
            <a:endParaRPr lang="de-DE" dirty="0"/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 bwMode="auto">
          <a:xfrm>
            <a:off x="8679456" y="6604683"/>
            <a:ext cx="5080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6A4FB79B-AF46-4959-A275-AE188F025658}" type="slidenum">
              <a:rPr lang="de-DE" sz="1100"/>
              <a:pPr algn="ctr"/>
              <a:t>31</a:t>
            </a:fld>
            <a:endParaRPr lang="de-DE" sz="1100"/>
          </a:p>
        </p:txBody>
      </p:sp>
    </p:spTree>
    <p:extLst>
      <p:ext uri="{BB962C8B-B14F-4D97-AF65-F5344CB8AC3E}">
        <p14:creationId xmlns:p14="http://schemas.microsoft.com/office/powerpoint/2010/main" val="3225891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Low Mass Region</a:t>
            </a:r>
            <a:endParaRPr lang="de-DE" dirty="0"/>
          </a:p>
        </p:txBody>
      </p:sp>
      <p:pic>
        <p:nvPicPr>
          <p:cNvPr id="4" name="Picture 2" descr="http://www.ikp.tu-darmstadt.de/media/ikp/noertershaeuser/nachrichtenbilder/RMP_cov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20" y="762000"/>
            <a:ext cx="4162399" cy="5549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6119" y="1307383"/>
            <a:ext cx="4897881" cy="3897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3"/>
          <p:cNvSpPr txBox="1">
            <a:spLocks/>
          </p:cNvSpPr>
          <p:nvPr/>
        </p:nvSpPr>
        <p:spPr bwMode="auto">
          <a:xfrm>
            <a:off x="8679456" y="6604683"/>
            <a:ext cx="5080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6A4FB79B-AF46-4959-A275-AE188F025658}" type="slidenum">
              <a:rPr lang="de-DE" sz="1100"/>
              <a:pPr algn="ctr"/>
              <a:t>32</a:t>
            </a:fld>
            <a:endParaRPr lang="de-DE" sz="1100"/>
          </a:p>
        </p:txBody>
      </p:sp>
    </p:spTree>
    <p:extLst>
      <p:ext uri="{BB962C8B-B14F-4D97-AF65-F5344CB8AC3E}">
        <p14:creationId xmlns:p14="http://schemas.microsoft.com/office/powerpoint/2010/main" val="2086893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684AC-62BC-4A06-AA6F-835AB0B62996}" type="slidenum">
              <a:rPr lang="en-US" altLang="en-US"/>
              <a:pPr/>
              <a:t>33</a:t>
            </a:fld>
            <a:endParaRPr lang="en-US" altLang="en-US"/>
          </a:p>
        </p:txBody>
      </p:sp>
      <p:sp>
        <p:nvSpPr>
          <p:cNvPr id="262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Hyperfine Structure and Nuclear Moments</a:t>
            </a:r>
          </a:p>
        </p:txBody>
      </p:sp>
      <p:sp>
        <p:nvSpPr>
          <p:cNvPr id="262147" name="Text Box 3"/>
          <p:cNvSpPr txBox="1">
            <a:spLocks noChangeArrowheads="1"/>
          </p:cNvSpPr>
          <p:nvPr/>
        </p:nvSpPr>
        <p:spPr bwMode="auto">
          <a:xfrm>
            <a:off x="579438" y="3432175"/>
            <a:ext cx="19637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000">
                <a:latin typeface="Arial" pitchFamily="34" charset="0"/>
                <a:ea typeface="ＭＳ Ｐゴシック" pitchFamily="34" charset="-128"/>
                <a:cs typeface="Arial Unicode MS" pitchFamily="34" charset="-128"/>
              </a:rPr>
              <a:t>Magnetic dipole</a:t>
            </a:r>
          </a:p>
        </p:txBody>
      </p:sp>
      <p:sp>
        <p:nvSpPr>
          <p:cNvPr id="262148" name="Text Box 4"/>
          <p:cNvSpPr txBox="1">
            <a:spLocks noChangeArrowheads="1"/>
          </p:cNvSpPr>
          <p:nvPr/>
        </p:nvSpPr>
        <p:spPr bwMode="auto">
          <a:xfrm>
            <a:off x="403225" y="5114925"/>
            <a:ext cx="2359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000">
                <a:latin typeface="Arial" pitchFamily="34" charset="0"/>
                <a:ea typeface="ＭＳ Ｐゴシック" pitchFamily="34" charset="-128"/>
                <a:cs typeface="Arial Unicode MS" pitchFamily="34" charset="-128"/>
              </a:rPr>
              <a:t>Electric quadrupole</a:t>
            </a:r>
          </a:p>
        </p:txBody>
      </p:sp>
      <p:pic>
        <p:nvPicPr>
          <p:cNvPr id="26214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862013"/>
            <a:ext cx="3271837" cy="239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62150" name="Object 6"/>
          <p:cNvGraphicFramePr>
            <a:graphicFrameLocks noChangeAspect="1"/>
          </p:cNvGraphicFramePr>
          <p:nvPr/>
        </p:nvGraphicFramePr>
        <p:xfrm>
          <a:off x="3543300" y="1816100"/>
          <a:ext cx="5387975" cy="83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201" name="Equation" r:id="rId5" imgW="2552400" imgH="393480" progId="Equation.3">
                  <p:embed/>
                </p:oleObj>
              </mc:Choice>
              <mc:Fallback>
                <p:oleObj name="Equation" r:id="rId5" imgW="2552400" imgH="39348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3300" y="1816100"/>
                        <a:ext cx="5387975" cy="830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2151" name="Object 7"/>
          <p:cNvGraphicFramePr>
            <a:graphicFrameLocks noChangeAspect="1"/>
          </p:cNvGraphicFramePr>
          <p:nvPr/>
        </p:nvGraphicFramePr>
        <p:xfrm>
          <a:off x="3357563" y="3186113"/>
          <a:ext cx="1830387" cy="871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202" name="Equation" r:id="rId7" imgW="825480" imgH="393480" progId="Equation.3">
                  <p:embed/>
                </p:oleObj>
              </mc:Choice>
              <mc:Fallback>
                <p:oleObj name="Equation" r:id="rId7" imgW="825480" imgH="39348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7563" y="3186113"/>
                        <a:ext cx="1830387" cy="871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2152" name="Object 8"/>
          <p:cNvGraphicFramePr>
            <a:graphicFrameLocks noChangeAspect="1"/>
          </p:cNvGraphicFramePr>
          <p:nvPr/>
        </p:nvGraphicFramePr>
        <p:xfrm>
          <a:off x="6132513" y="3116263"/>
          <a:ext cx="2619375" cy="871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203" name="Equation" r:id="rId9" imgW="1180800" imgH="393480" progId="Equation.3">
                  <p:embed/>
                </p:oleObj>
              </mc:Choice>
              <mc:Fallback>
                <p:oleObj name="Equation" r:id="rId9" imgW="1180800" imgH="39348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32513" y="3116263"/>
                        <a:ext cx="2619375" cy="871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2153" name="Object 9"/>
          <p:cNvGraphicFramePr>
            <a:graphicFrameLocks noChangeAspect="1"/>
          </p:cNvGraphicFramePr>
          <p:nvPr/>
        </p:nvGraphicFramePr>
        <p:xfrm>
          <a:off x="3376613" y="4783138"/>
          <a:ext cx="2168525" cy="1068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204" name="Equation" r:id="rId11" imgW="977760" imgH="482400" progId="Equation.3">
                  <p:embed/>
                </p:oleObj>
              </mc:Choice>
              <mc:Fallback>
                <p:oleObj name="Equation" r:id="rId11" imgW="977760" imgH="4824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76613" y="4783138"/>
                        <a:ext cx="2168525" cy="1068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2154" name="Object 10"/>
          <p:cNvGraphicFramePr>
            <a:graphicFrameLocks noChangeAspect="1"/>
          </p:cNvGraphicFramePr>
          <p:nvPr/>
        </p:nvGraphicFramePr>
        <p:xfrm>
          <a:off x="6172200" y="4870450"/>
          <a:ext cx="1549400" cy="871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205" name="Equation" r:id="rId13" imgW="698400" imgH="393480" progId="Equation.3">
                  <p:embed/>
                </p:oleObj>
              </mc:Choice>
              <mc:Fallback>
                <p:oleObj name="Equation" r:id="rId13" imgW="698400" imgH="39348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4870450"/>
                        <a:ext cx="1549400" cy="871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2155" name="Object 11"/>
          <p:cNvGraphicFramePr>
            <a:graphicFrameLocks noChangeAspect="1"/>
          </p:cNvGraphicFramePr>
          <p:nvPr/>
        </p:nvGraphicFramePr>
        <p:xfrm>
          <a:off x="3597275" y="1025525"/>
          <a:ext cx="2439988" cy="534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206" name="Equation" r:id="rId15" imgW="1155600" imgH="253800" progId="Equation.3">
                  <p:embed/>
                </p:oleObj>
              </mc:Choice>
              <mc:Fallback>
                <p:oleObj name="Equation" r:id="rId15" imgW="1155600" imgH="2538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7275" y="1025525"/>
                        <a:ext cx="2439988" cy="534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68E3F-1ABC-47C9-BCA3-BD53A5EBF4B6}" type="slidenum">
              <a:rPr lang="en-US" altLang="en-US"/>
              <a:pPr/>
              <a:t>34</a:t>
            </a:fld>
            <a:endParaRPr lang="en-US" altLang="en-US"/>
          </a:p>
        </p:txBody>
      </p:sp>
      <p:sp>
        <p:nvSpPr>
          <p:cNvPr id="256002" name="Rectangle 2"/>
          <p:cNvSpPr>
            <a:spLocks noGrp="1" noChangeArrowheads="1"/>
          </p:cNvSpPr>
          <p:nvPr>
            <p:ph type="title"/>
          </p:nvPr>
        </p:nvSpPr>
        <p:spPr>
          <a:xfrm>
            <a:off x="223838" y="260350"/>
            <a:ext cx="8229600" cy="306388"/>
          </a:xfrm>
        </p:spPr>
        <p:txBody>
          <a:bodyPr/>
          <a:lstStyle/>
          <a:p>
            <a:r>
              <a:rPr lang="en-US" altLang="en-US" sz="2100"/>
              <a:t>In-Trap Spectroscopy at CARIBU</a:t>
            </a:r>
          </a:p>
        </p:txBody>
      </p:sp>
      <p:sp>
        <p:nvSpPr>
          <p:cNvPr id="256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682625"/>
            <a:ext cx="4643438" cy="7505700"/>
          </a:xfrm>
        </p:spPr>
        <p:txBody>
          <a:bodyPr/>
          <a:lstStyle/>
          <a:p>
            <a:pPr>
              <a:lnSpc>
                <a:spcPct val="120000"/>
              </a:lnSpc>
              <a:buFont typeface="Wingdings" pitchFamily="2" charset="2"/>
              <a:buNone/>
            </a:pPr>
            <a:r>
              <a:rPr lang="en-US" altLang="en-US" sz="1600"/>
              <a:t>Linear Paul trap for spectroscopy</a:t>
            </a:r>
          </a:p>
          <a:p>
            <a:pPr lvl="1">
              <a:lnSpc>
                <a:spcPct val="120000"/>
              </a:lnSpc>
            </a:pPr>
            <a:r>
              <a:rPr lang="en-US" altLang="en-US" sz="1400"/>
              <a:t>Initially with neutron-rich Ba</a:t>
            </a:r>
            <a:r>
              <a:rPr lang="en-US" altLang="en-US" sz="1400" baseline="30000"/>
              <a:t>+</a:t>
            </a:r>
            <a:endParaRPr lang="en-US" altLang="en-US" sz="1400"/>
          </a:p>
          <a:p>
            <a:pPr lvl="1">
              <a:lnSpc>
                <a:spcPct val="120000"/>
              </a:lnSpc>
            </a:pPr>
            <a:r>
              <a:rPr lang="en-US" altLang="en-US" sz="1400"/>
              <a:t>Isotope shift + moments (HFS)</a:t>
            </a:r>
          </a:p>
          <a:p>
            <a:pPr lvl="1">
              <a:lnSpc>
                <a:spcPct val="120000"/>
              </a:lnSpc>
            </a:pPr>
            <a:r>
              <a:rPr lang="en-US" altLang="en-US" sz="1400"/>
              <a:t>Use RF cooler / buncher &amp; transfer line</a:t>
            </a:r>
          </a:p>
          <a:p>
            <a:pPr>
              <a:lnSpc>
                <a:spcPct val="120000"/>
              </a:lnSpc>
              <a:buFont typeface="Wingdings" pitchFamily="2" charset="2"/>
              <a:buNone/>
            </a:pPr>
            <a:endParaRPr lang="en-US" altLang="en-US" sz="1600"/>
          </a:p>
          <a:p>
            <a:pPr>
              <a:lnSpc>
                <a:spcPct val="120000"/>
              </a:lnSpc>
              <a:buFont typeface="Wingdings" pitchFamily="2" charset="2"/>
              <a:buNone/>
            </a:pPr>
            <a:r>
              <a:rPr lang="en-US" altLang="en-US" sz="1600"/>
              <a:t>To investigate:</a:t>
            </a:r>
          </a:p>
          <a:p>
            <a:pPr lvl="1">
              <a:lnSpc>
                <a:spcPct val="120000"/>
              </a:lnSpc>
            </a:pPr>
            <a:r>
              <a:rPr lang="en-US" altLang="en-US" sz="1400"/>
              <a:t>optimized trap geometry and detection</a:t>
            </a:r>
            <a:br>
              <a:rPr lang="en-US" altLang="en-US" sz="1400"/>
            </a:br>
            <a:r>
              <a:rPr lang="en-US" altLang="en-US" sz="1400"/>
              <a:t>system</a:t>
            </a:r>
          </a:p>
          <a:p>
            <a:pPr lvl="1">
              <a:lnSpc>
                <a:spcPct val="120000"/>
              </a:lnSpc>
            </a:pPr>
            <a:r>
              <a:rPr lang="en-US" altLang="en-US" sz="1400"/>
              <a:t>Buffer gas cooling + quenching (with H</a:t>
            </a:r>
            <a:r>
              <a:rPr lang="en-US" altLang="en-US" sz="1400" baseline="-25000"/>
              <a:t>2</a:t>
            </a:r>
            <a:r>
              <a:rPr lang="en-US" altLang="en-US" sz="1400"/>
              <a:t>)</a:t>
            </a:r>
          </a:p>
          <a:p>
            <a:pPr lvl="1">
              <a:lnSpc>
                <a:spcPct val="120000"/>
              </a:lnSpc>
            </a:pPr>
            <a:r>
              <a:rPr lang="en-US" altLang="en-US" sz="1400"/>
              <a:t>Cooling of trap with LN</a:t>
            </a:r>
            <a:r>
              <a:rPr lang="en-US" altLang="en-US" sz="1400" baseline="-25000"/>
              <a:t>2</a:t>
            </a:r>
            <a:endParaRPr lang="en-US" altLang="en-US" sz="1400"/>
          </a:p>
          <a:p>
            <a:pPr>
              <a:lnSpc>
                <a:spcPct val="120000"/>
              </a:lnSpc>
              <a:buFont typeface="Wingdings" pitchFamily="2" charset="2"/>
              <a:buNone/>
            </a:pPr>
            <a:endParaRPr lang="en-US" altLang="en-US" sz="1600"/>
          </a:p>
          <a:p>
            <a:pPr>
              <a:lnSpc>
                <a:spcPct val="120000"/>
              </a:lnSpc>
              <a:buFont typeface="Wingdings" pitchFamily="2" charset="2"/>
              <a:buNone/>
            </a:pPr>
            <a:r>
              <a:rPr lang="en-US" altLang="en-US" sz="1600"/>
              <a:t>Future:</a:t>
            </a:r>
          </a:p>
          <a:p>
            <a:pPr lvl="1">
              <a:lnSpc>
                <a:spcPct val="120000"/>
              </a:lnSpc>
            </a:pPr>
            <a:r>
              <a:rPr lang="en-US" altLang="en-US" sz="1400"/>
              <a:t>other CARIBU beams</a:t>
            </a:r>
          </a:p>
          <a:p>
            <a:pPr lvl="2">
              <a:lnSpc>
                <a:spcPct val="120000"/>
              </a:lnSpc>
            </a:pPr>
            <a:r>
              <a:rPr lang="en-US" altLang="en-US" sz="1200"/>
              <a:t>High mass: Pr, Nd, Eu, …</a:t>
            </a:r>
          </a:p>
          <a:p>
            <a:pPr lvl="2">
              <a:lnSpc>
                <a:spcPct val="120000"/>
              </a:lnSpc>
            </a:pPr>
            <a:r>
              <a:rPr lang="en-US" altLang="en-US" sz="1200"/>
              <a:t>Low mass: Y, Zr, Nb, Sr, …</a:t>
            </a:r>
          </a:p>
          <a:p>
            <a:pPr lvl="1">
              <a:lnSpc>
                <a:spcPct val="120000"/>
              </a:lnSpc>
            </a:pPr>
            <a:r>
              <a:rPr lang="en-US" altLang="en-US" sz="1400"/>
              <a:t>Yb</a:t>
            </a:r>
            <a:r>
              <a:rPr lang="en-US" altLang="en-US" sz="1400" baseline="30000"/>
              <a:t>+</a:t>
            </a:r>
            <a:r>
              <a:rPr lang="en-US" altLang="en-US" sz="1400"/>
              <a:t> -&gt; No</a:t>
            </a:r>
            <a:r>
              <a:rPr lang="en-US" altLang="en-US" sz="1400" baseline="30000"/>
              <a:t>+</a:t>
            </a:r>
            <a:r>
              <a:rPr lang="en-US" altLang="en-US" sz="1400"/>
              <a:t> with ATLAS Upgrade</a:t>
            </a:r>
          </a:p>
          <a:p>
            <a:pPr>
              <a:lnSpc>
                <a:spcPct val="120000"/>
              </a:lnSpc>
            </a:pPr>
            <a:endParaRPr lang="en-US" altLang="en-US" sz="1600"/>
          </a:p>
          <a:p>
            <a:pPr>
              <a:lnSpc>
                <a:spcPct val="120000"/>
              </a:lnSpc>
            </a:pPr>
            <a:endParaRPr lang="en-US" altLang="en-US" sz="1600"/>
          </a:p>
          <a:p>
            <a:pPr>
              <a:lnSpc>
                <a:spcPct val="120000"/>
              </a:lnSpc>
              <a:buFont typeface="Wingdings" pitchFamily="2" charset="2"/>
              <a:buNone/>
            </a:pPr>
            <a:endParaRPr lang="en-US" altLang="en-US" sz="1600"/>
          </a:p>
          <a:p>
            <a:pPr>
              <a:lnSpc>
                <a:spcPct val="120000"/>
              </a:lnSpc>
              <a:buFont typeface="Wingdings" pitchFamily="2" charset="2"/>
              <a:buNone/>
            </a:pPr>
            <a:endParaRPr lang="en-US" altLang="en-US" sz="1600"/>
          </a:p>
          <a:p>
            <a:pPr>
              <a:lnSpc>
                <a:spcPct val="120000"/>
              </a:lnSpc>
            </a:pPr>
            <a:endParaRPr lang="en-US" altLang="en-US" sz="1600"/>
          </a:p>
          <a:p>
            <a:pPr>
              <a:lnSpc>
                <a:spcPct val="120000"/>
              </a:lnSpc>
              <a:buFont typeface="Wingdings" pitchFamily="2" charset="2"/>
              <a:buNone/>
            </a:pPr>
            <a:endParaRPr lang="en-US" altLang="en-US" sz="1600"/>
          </a:p>
        </p:txBody>
      </p:sp>
      <p:pic>
        <p:nvPicPr>
          <p:cNvPr id="25600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81000"/>
            <a:ext cx="3124200" cy="267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6005" name="Text Box 5"/>
          <p:cNvSpPr txBox="1">
            <a:spLocks noChangeArrowheads="1"/>
          </p:cNvSpPr>
          <p:nvPr/>
        </p:nvSpPr>
        <p:spPr bwMode="auto">
          <a:xfrm>
            <a:off x="6400800" y="76200"/>
            <a:ext cx="1390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Ba Isotopes</a:t>
            </a:r>
          </a:p>
        </p:txBody>
      </p:sp>
      <p:pic>
        <p:nvPicPr>
          <p:cNvPr id="25600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3124200"/>
            <a:ext cx="3606800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Laser Spectroscopic Techniques</a:t>
            </a:r>
          </a:p>
        </p:txBody>
      </p:sp>
      <p:pic>
        <p:nvPicPr>
          <p:cNvPr id="132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08088"/>
            <a:ext cx="3505200" cy="2601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2101" name="Text Box 5"/>
          <p:cNvSpPr txBox="1">
            <a:spLocks noChangeArrowheads="1"/>
          </p:cNvSpPr>
          <p:nvPr/>
        </p:nvSpPr>
        <p:spPr bwMode="auto">
          <a:xfrm>
            <a:off x="517525" y="806450"/>
            <a:ext cx="23193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/>
              <a:t>Collinear spectroscopy</a:t>
            </a:r>
          </a:p>
        </p:txBody>
      </p:sp>
      <p:sp>
        <p:nvSpPr>
          <p:cNvPr id="132102" name="Text Box 6"/>
          <p:cNvSpPr txBox="1">
            <a:spLocks noChangeArrowheads="1"/>
          </p:cNvSpPr>
          <p:nvPr/>
        </p:nvSpPr>
        <p:spPr bwMode="auto">
          <a:xfrm>
            <a:off x="5562600" y="762000"/>
            <a:ext cx="2127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/>
              <a:t>In-trap spectroscopy</a:t>
            </a:r>
          </a:p>
        </p:txBody>
      </p:sp>
      <p:grpSp>
        <p:nvGrpSpPr>
          <p:cNvPr id="132103" name="Group 7"/>
          <p:cNvGrpSpPr>
            <a:grpSpLocks/>
          </p:cNvGrpSpPr>
          <p:nvPr/>
        </p:nvGrpSpPr>
        <p:grpSpPr bwMode="auto">
          <a:xfrm>
            <a:off x="4800600" y="1219200"/>
            <a:ext cx="4286250" cy="2667000"/>
            <a:chOff x="2592" y="672"/>
            <a:chExt cx="3047" cy="1806"/>
          </a:xfrm>
        </p:grpSpPr>
        <p:pic>
          <p:nvPicPr>
            <p:cNvPr id="132104" name="Picture 8" descr="Full_Assembly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2" y="672"/>
              <a:ext cx="2976" cy="18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2105" name="Text Box 9"/>
            <p:cNvSpPr txBox="1">
              <a:spLocks noChangeArrowheads="1"/>
            </p:cNvSpPr>
            <p:nvPr/>
          </p:nvSpPr>
          <p:spPr bwMode="auto">
            <a:xfrm>
              <a:off x="2689" y="1179"/>
              <a:ext cx="630" cy="2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600" b="1">
                  <a:solidFill>
                    <a:schemeClr val="bg2"/>
                  </a:solidFill>
                </a:rPr>
                <a:t>Ion Trap</a:t>
              </a:r>
            </a:p>
          </p:txBody>
        </p:sp>
        <p:sp>
          <p:nvSpPr>
            <p:cNvPr id="132106" name="Text Box 10"/>
            <p:cNvSpPr txBox="1">
              <a:spLocks noChangeArrowheads="1"/>
            </p:cNvSpPr>
            <p:nvPr/>
          </p:nvSpPr>
          <p:spPr bwMode="auto">
            <a:xfrm>
              <a:off x="4872" y="1948"/>
              <a:ext cx="767" cy="2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600" b="1">
                  <a:solidFill>
                    <a:schemeClr val="bg2"/>
                  </a:solidFill>
                </a:rPr>
                <a:t>Ion Source</a:t>
              </a:r>
            </a:p>
          </p:txBody>
        </p:sp>
        <p:sp>
          <p:nvSpPr>
            <p:cNvPr id="132107" name="Line 11"/>
            <p:cNvSpPr>
              <a:spLocks noChangeShapeType="1"/>
            </p:cNvSpPr>
            <p:nvPr/>
          </p:nvSpPr>
          <p:spPr bwMode="auto">
            <a:xfrm flipV="1">
              <a:off x="2640" y="918"/>
              <a:ext cx="2256" cy="129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2108" name="Text Box 12"/>
            <p:cNvSpPr txBox="1">
              <a:spLocks noChangeArrowheads="1"/>
            </p:cNvSpPr>
            <p:nvPr/>
          </p:nvSpPr>
          <p:spPr bwMode="auto">
            <a:xfrm>
              <a:off x="4020" y="1691"/>
              <a:ext cx="921" cy="2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600" b="1">
                  <a:solidFill>
                    <a:schemeClr val="bg2"/>
                  </a:solidFill>
                </a:rPr>
                <a:t>90</a:t>
              </a:r>
              <a:r>
                <a:rPr lang="en-US" altLang="en-US" sz="1600" b="1" baseline="30000">
                  <a:solidFill>
                    <a:schemeClr val="bg2"/>
                  </a:solidFill>
                </a:rPr>
                <a:t>o</a:t>
              </a:r>
              <a:r>
                <a:rPr lang="en-US" altLang="en-US" sz="1600" b="1">
                  <a:solidFill>
                    <a:schemeClr val="bg2"/>
                  </a:solidFill>
                </a:rPr>
                <a:t> Deflector</a:t>
              </a:r>
            </a:p>
          </p:txBody>
        </p:sp>
        <p:sp>
          <p:nvSpPr>
            <p:cNvPr id="132109" name="Text Box 13"/>
            <p:cNvSpPr txBox="1">
              <a:spLocks noChangeArrowheads="1"/>
            </p:cNvSpPr>
            <p:nvPr/>
          </p:nvSpPr>
          <p:spPr bwMode="auto">
            <a:xfrm>
              <a:off x="4715" y="735"/>
              <a:ext cx="819" cy="2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600" b="1">
                  <a:solidFill>
                    <a:schemeClr val="bg2"/>
                  </a:solidFill>
                </a:rPr>
                <a:t>Laser Beam</a:t>
              </a:r>
            </a:p>
          </p:txBody>
        </p:sp>
      </p:grpSp>
      <p:sp>
        <p:nvSpPr>
          <p:cNvPr id="18" name="Rectangle 9"/>
          <p:cNvSpPr>
            <a:spLocks noChangeArrowheads="1"/>
          </p:cNvSpPr>
          <p:nvPr/>
        </p:nvSpPr>
        <p:spPr bwMode="auto">
          <a:xfrm>
            <a:off x="382587" y="4033976"/>
            <a:ext cx="4245429" cy="1528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188"/>
              </a:spcBef>
              <a:spcAft>
                <a:spcPts val="188"/>
              </a:spcAft>
              <a:buClr>
                <a:srgbClr val="5F5F5F"/>
              </a:buClr>
              <a:buFontTx/>
              <a:buChar char="•"/>
            </a:pPr>
            <a:r>
              <a:rPr lang="en-US" sz="1600" dirty="0">
                <a:solidFill>
                  <a:schemeClr val="bg2">
                    <a:lumMod val="10000"/>
                  </a:schemeClr>
                </a:solidFill>
              </a:rPr>
              <a:t> High spectroscopic resolution</a:t>
            </a:r>
          </a:p>
          <a:p>
            <a:pPr>
              <a:spcBef>
                <a:spcPts val="188"/>
              </a:spcBef>
              <a:spcAft>
                <a:spcPts val="188"/>
              </a:spcAft>
              <a:buClr>
                <a:srgbClr val="5F5F5F"/>
              </a:buClr>
              <a:buFontTx/>
              <a:buChar char="•"/>
            </a:pPr>
            <a:r>
              <a:rPr lang="en-US" sz="1600" dirty="0">
                <a:solidFill>
                  <a:schemeClr val="bg2">
                    <a:lumMod val="10000"/>
                  </a:schemeClr>
                </a:solidFill>
              </a:rPr>
              <a:t> High sensitivity through bunched beams</a:t>
            </a:r>
          </a:p>
          <a:p>
            <a:pPr>
              <a:spcBef>
                <a:spcPts val="188"/>
              </a:spcBef>
              <a:spcAft>
                <a:spcPts val="188"/>
              </a:spcAft>
              <a:buClr>
                <a:srgbClr val="5F5F5F"/>
              </a:buClr>
              <a:buFontTx/>
              <a:buChar char="•"/>
            </a:pPr>
            <a:r>
              <a:rPr lang="en-US" sz="1600" dirty="0" smtClean="0">
                <a:solidFill>
                  <a:schemeClr val="bg2">
                    <a:lumMod val="10000"/>
                  </a:schemeClr>
                </a:solidFill>
              </a:rPr>
              <a:t> Measure 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</a:rPr>
              <a:t>for the first time: </a:t>
            </a:r>
            <a:r>
              <a:rPr lang="en-US" sz="1600" dirty="0" err="1" smtClean="0">
                <a:solidFill>
                  <a:schemeClr val="bg2">
                    <a:lumMod val="10000"/>
                  </a:schemeClr>
                </a:solidFill>
              </a:rPr>
              <a:t>Pd</a:t>
            </a:r>
            <a:r>
              <a:rPr lang="en-US" sz="1600" dirty="0" smtClean="0">
                <a:solidFill>
                  <a:schemeClr val="bg2">
                    <a:lumMod val="10000"/>
                  </a:schemeClr>
                </a:solidFill>
              </a:rPr>
              <a:t>, Sb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</a:rPr>
              <a:t>, Rh, </a:t>
            </a:r>
            <a:r>
              <a:rPr lang="en-US" sz="1600" dirty="0" smtClean="0">
                <a:solidFill>
                  <a:schemeClr val="bg2">
                    <a:lumMod val="10000"/>
                  </a:schemeClr>
                </a:solidFill>
              </a:rPr>
              <a:t>Ru</a:t>
            </a:r>
          </a:p>
          <a:p>
            <a:pPr>
              <a:spcBef>
                <a:spcPts val="188"/>
              </a:spcBef>
              <a:spcAft>
                <a:spcPts val="188"/>
              </a:spcAft>
              <a:buClr>
                <a:srgbClr val="5F5F5F"/>
              </a:buClr>
              <a:buFontTx/>
              <a:buChar char="•"/>
            </a:pPr>
            <a:r>
              <a:rPr lang="en-US" sz="1600" dirty="0" smtClean="0">
                <a:solidFill>
                  <a:schemeClr val="bg2">
                    <a:lumMod val="10000"/>
                  </a:schemeClr>
                </a:solidFill>
              </a:rPr>
              <a:t> Extend isotopic chains: Y, </a:t>
            </a:r>
            <a:r>
              <a:rPr lang="en-US" sz="1600" dirty="0" err="1" smtClean="0">
                <a:solidFill>
                  <a:schemeClr val="bg2">
                    <a:lumMod val="10000"/>
                  </a:schemeClr>
                </a:solidFill>
              </a:rPr>
              <a:t>Zr</a:t>
            </a:r>
            <a:r>
              <a:rPr lang="en-US" sz="1600" dirty="0" smtClean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en-US" sz="1600" dirty="0" err="1" smtClean="0">
                <a:solidFill>
                  <a:schemeClr val="bg2">
                    <a:lumMod val="10000"/>
                  </a:schemeClr>
                </a:solidFill>
              </a:rPr>
              <a:t>Nb</a:t>
            </a:r>
            <a:r>
              <a:rPr lang="en-US" sz="1600" dirty="0" smtClean="0">
                <a:solidFill>
                  <a:schemeClr val="bg2">
                    <a:lumMod val="10000"/>
                  </a:schemeClr>
                </a:solidFill>
              </a:rPr>
              <a:t>, Mo</a:t>
            </a:r>
          </a:p>
          <a:p>
            <a:pPr>
              <a:spcBef>
                <a:spcPts val="188"/>
              </a:spcBef>
              <a:spcAft>
                <a:spcPts val="188"/>
              </a:spcAft>
              <a:buClr>
                <a:srgbClr val="5F5F5F"/>
              </a:buClr>
              <a:buFontTx/>
              <a:buChar char="•"/>
            </a:pPr>
            <a:endParaRPr lang="en-US" sz="16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9" name="Rectangle 12"/>
          <p:cNvSpPr>
            <a:spLocks noChangeArrowheads="1"/>
          </p:cNvSpPr>
          <p:nvPr/>
        </p:nvSpPr>
        <p:spPr bwMode="auto">
          <a:xfrm>
            <a:off x="381000" y="5442307"/>
            <a:ext cx="4245429" cy="882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188"/>
              </a:spcBef>
              <a:spcAft>
                <a:spcPts val="188"/>
              </a:spcAft>
              <a:buClr>
                <a:srgbClr val="5F5F5F"/>
              </a:buClr>
              <a:buFontTx/>
              <a:buChar char="•"/>
            </a:pPr>
            <a:r>
              <a:rPr lang="en-US" sz="1600" dirty="0">
                <a:solidFill>
                  <a:schemeClr val="bg2">
                    <a:lumMod val="10000"/>
                  </a:schemeClr>
                </a:solidFill>
              </a:rPr>
              <a:t> Ion beam line elements </a:t>
            </a:r>
            <a:r>
              <a:rPr lang="en-US" sz="1600" dirty="0" smtClean="0">
                <a:solidFill>
                  <a:schemeClr val="bg2">
                    <a:lumMod val="10000"/>
                  </a:schemeClr>
                </a:solidFill>
              </a:rPr>
              <a:t>designed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en-US" sz="1600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en-US" sz="1600" dirty="0">
                <a:solidFill>
                  <a:schemeClr val="bg2">
                    <a:lumMod val="10000"/>
                  </a:schemeClr>
                </a:solidFill>
              </a:rPr>
              <a:t>    </a:t>
            </a:r>
            <a:r>
              <a:rPr lang="en-US" sz="1600" dirty="0" smtClean="0">
                <a:solidFill>
                  <a:schemeClr val="bg2">
                    <a:lumMod val="10000"/>
                  </a:schemeClr>
                </a:solidFill>
              </a:rPr>
              <a:t>(with Mainz University &amp; TU Darmstadt)</a:t>
            </a:r>
            <a:endParaRPr lang="en-US" sz="1600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spcBef>
                <a:spcPts val="188"/>
              </a:spcBef>
              <a:spcAft>
                <a:spcPts val="188"/>
              </a:spcAft>
              <a:buClr>
                <a:srgbClr val="5F5F5F"/>
              </a:buClr>
              <a:buFontTx/>
              <a:buChar char="•"/>
            </a:pPr>
            <a:r>
              <a:rPr lang="en-US" sz="1600" dirty="0">
                <a:solidFill>
                  <a:schemeClr val="bg2">
                    <a:lumMod val="10000"/>
                  </a:schemeClr>
                </a:solidFill>
              </a:rPr>
              <a:t>  </a:t>
            </a:r>
            <a:r>
              <a:rPr lang="en-US" sz="1600" dirty="0" smtClean="0">
                <a:solidFill>
                  <a:schemeClr val="bg2">
                    <a:lumMod val="10000"/>
                  </a:schemeClr>
                </a:solidFill>
              </a:rPr>
              <a:t>Offline tests in 2014, </a:t>
            </a:r>
            <a:r>
              <a:rPr lang="en-US" sz="1600" dirty="0">
                <a:solidFill>
                  <a:schemeClr val="bg2">
                    <a:lumMod val="10000"/>
                  </a:schemeClr>
                </a:solidFill>
              </a:rPr>
              <a:t>Installation </a:t>
            </a:r>
            <a:r>
              <a:rPr lang="en-US" sz="1600" dirty="0" smtClean="0">
                <a:solidFill>
                  <a:schemeClr val="bg2">
                    <a:lumMod val="10000"/>
                  </a:schemeClr>
                </a:solidFill>
              </a:rPr>
              <a:t>in 2015</a:t>
            </a:r>
            <a:endParaRPr lang="en-US" sz="16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2" name="Text Box 15"/>
          <p:cNvSpPr txBox="1">
            <a:spLocks noChangeArrowheads="1"/>
          </p:cNvSpPr>
          <p:nvPr/>
        </p:nvSpPr>
        <p:spPr bwMode="auto">
          <a:xfrm>
            <a:off x="4851915" y="4058924"/>
            <a:ext cx="3924921" cy="240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10000"/>
              </a:spcBef>
              <a:spcAft>
                <a:spcPct val="10000"/>
              </a:spcAft>
              <a:buFontTx/>
              <a:buChar char="•"/>
            </a:pPr>
            <a:r>
              <a:rPr lang="en-US" sz="1600" dirty="0" smtClean="0">
                <a:solidFill>
                  <a:schemeClr val="bg2">
                    <a:lumMod val="10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 High sensitivity: few to single ion</a:t>
            </a:r>
          </a:p>
          <a:p>
            <a:pPr eaLnBrk="0" hangingPunct="0">
              <a:spcBef>
                <a:spcPct val="10000"/>
              </a:spcBef>
              <a:spcAft>
                <a:spcPct val="10000"/>
              </a:spcAft>
              <a:buFontTx/>
              <a:buChar char="•"/>
            </a:pPr>
            <a:r>
              <a:rPr lang="en-US" sz="1600" dirty="0" smtClean="0">
                <a:solidFill>
                  <a:schemeClr val="bg2">
                    <a:lumMod val="10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 Open geometry, LN</a:t>
            </a:r>
            <a:r>
              <a:rPr lang="en-US" sz="1600" baseline="-25000" dirty="0" smtClean="0">
                <a:solidFill>
                  <a:schemeClr val="bg2">
                    <a:lumMod val="10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sz="1600" dirty="0" smtClean="0">
                <a:solidFill>
                  <a:schemeClr val="bg2">
                    <a:lumMod val="10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 cooled linear Paul trap</a:t>
            </a:r>
          </a:p>
          <a:p>
            <a:pPr eaLnBrk="0" hangingPunct="0">
              <a:spcBef>
                <a:spcPct val="10000"/>
              </a:spcBef>
              <a:spcAft>
                <a:spcPct val="10000"/>
              </a:spcAft>
              <a:buFontTx/>
              <a:buChar char="•"/>
            </a:pPr>
            <a:r>
              <a:rPr lang="en-US" sz="1600" dirty="0" smtClean="0">
                <a:solidFill>
                  <a:schemeClr val="bg2">
                    <a:lumMod val="10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 Buffer gas cooling</a:t>
            </a:r>
          </a:p>
          <a:p>
            <a:pPr eaLnBrk="0" hangingPunct="0">
              <a:spcBef>
                <a:spcPct val="10000"/>
              </a:spcBef>
              <a:spcAft>
                <a:spcPct val="10000"/>
              </a:spcAft>
            </a:pPr>
            <a:endParaRPr lang="en-US" sz="1600" dirty="0" smtClean="0">
              <a:solidFill>
                <a:schemeClr val="bg2">
                  <a:lumMod val="10000"/>
                </a:schemeClr>
              </a:solidFill>
              <a:ea typeface="Arial Unicode MS" pitchFamily="34" charset="-128"/>
              <a:cs typeface="Arial Unicode MS" pitchFamily="34" charset="-128"/>
            </a:endParaRPr>
          </a:p>
          <a:p>
            <a:pPr eaLnBrk="0" hangingPunct="0">
              <a:spcBef>
                <a:spcPct val="10000"/>
              </a:spcBef>
              <a:spcAft>
                <a:spcPct val="10000"/>
              </a:spcAft>
              <a:buFontTx/>
              <a:buChar char="•"/>
            </a:pPr>
            <a:endParaRPr lang="en-US" sz="1600" dirty="0">
              <a:solidFill>
                <a:schemeClr val="bg2">
                  <a:lumMod val="10000"/>
                </a:schemeClr>
              </a:solidFill>
              <a:ea typeface="Arial Unicode MS" pitchFamily="34" charset="-128"/>
              <a:cs typeface="Arial Unicode MS" pitchFamily="34" charset="-128"/>
            </a:endParaRPr>
          </a:p>
          <a:p>
            <a:pPr eaLnBrk="0" hangingPunct="0">
              <a:spcBef>
                <a:spcPct val="10000"/>
              </a:spcBef>
              <a:spcAft>
                <a:spcPct val="10000"/>
              </a:spcAft>
              <a:buFontTx/>
              <a:buChar char="•"/>
            </a:pPr>
            <a:r>
              <a:rPr lang="en-US" sz="1600" dirty="0" smtClean="0">
                <a:solidFill>
                  <a:schemeClr val="bg2">
                    <a:lumMod val="10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 Ion source and deflector constructed</a:t>
            </a:r>
          </a:p>
          <a:p>
            <a:pPr eaLnBrk="0" hangingPunct="0">
              <a:spcBef>
                <a:spcPct val="10000"/>
              </a:spcBef>
              <a:spcAft>
                <a:spcPct val="10000"/>
              </a:spcAft>
              <a:buFontTx/>
              <a:buChar char="•"/>
            </a:pPr>
            <a:r>
              <a:rPr lang="en-US" sz="1600" dirty="0">
                <a:solidFill>
                  <a:schemeClr val="bg2">
                    <a:lumMod val="10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600" dirty="0" smtClean="0">
                <a:solidFill>
                  <a:schemeClr val="bg2">
                    <a:lumMod val="10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Ion trap designed</a:t>
            </a:r>
            <a:endParaRPr lang="en-US" sz="1600" dirty="0">
              <a:solidFill>
                <a:schemeClr val="bg2">
                  <a:lumMod val="10000"/>
                </a:schemeClr>
              </a:solidFill>
              <a:ea typeface="Arial Unicode MS" pitchFamily="34" charset="-128"/>
              <a:cs typeface="Arial Unicode MS" pitchFamily="34" charset="-128"/>
            </a:endParaRPr>
          </a:p>
          <a:p>
            <a:pPr eaLnBrk="0" hangingPunct="0">
              <a:spcBef>
                <a:spcPct val="10000"/>
              </a:spcBef>
              <a:spcAft>
                <a:spcPct val="10000"/>
              </a:spcAft>
              <a:buFontTx/>
              <a:buChar char="•"/>
            </a:pPr>
            <a:r>
              <a:rPr lang="en-US" sz="1600" dirty="0">
                <a:solidFill>
                  <a:schemeClr val="bg2">
                    <a:lumMod val="10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 Off-line tests with </a:t>
            </a:r>
            <a:r>
              <a:rPr lang="en-US" sz="1600" dirty="0" smtClean="0">
                <a:solidFill>
                  <a:schemeClr val="bg2">
                    <a:lumMod val="10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Ba</a:t>
            </a:r>
            <a:r>
              <a:rPr lang="en-US" sz="1600" baseline="30000" dirty="0" smtClean="0">
                <a:solidFill>
                  <a:schemeClr val="bg2">
                    <a:lumMod val="10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+ </a:t>
            </a:r>
            <a:r>
              <a:rPr lang="en-US" sz="1600" dirty="0" smtClean="0">
                <a:solidFill>
                  <a:schemeClr val="bg2">
                    <a:lumMod val="10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 2015/16</a:t>
            </a:r>
            <a:endParaRPr lang="en-US" sz="1600" dirty="0">
              <a:solidFill>
                <a:schemeClr val="bg2">
                  <a:lumMod val="10000"/>
                </a:schemeClr>
              </a:solidFill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44757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93F1A-49A8-48B0-BD3D-C6AAF70BB5D7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270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Laser Lab Layout @ CARIBU</a:t>
            </a:r>
          </a:p>
        </p:txBody>
      </p:sp>
      <p:pic>
        <p:nvPicPr>
          <p:cNvPr id="270340" name="Picture 4" descr="CAlifornium Layout_isobarsep_option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45" t="38080" r="34427" b="42088"/>
          <a:stretch>
            <a:fillRect/>
          </a:stretch>
        </p:blipFill>
        <p:spPr bwMode="auto">
          <a:xfrm>
            <a:off x="820738" y="685800"/>
            <a:ext cx="9666287" cy="497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0341" name="Rectangle 5"/>
          <p:cNvSpPr>
            <a:spLocks noChangeArrowheads="1"/>
          </p:cNvSpPr>
          <p:nvPr/>
        </p:nvSpPr>
        <p:spPr bwMode="auto">
          <a:xfrm>
            <a:off x="2220913" y="1549400"/>
            <a:ext cx="2352675" cy="3571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0342" name="Rectangle 6"/>
          <p:cNvSpPr>
            <a:spLocks noChangeArrowheads="1"/>
          </p:cNvSpPr>
          <p:nvPr/>
        </p:nvSpPr>
        <p:spPr bwMode="auto">
          <a:xfrm>
            <a:off x="2371725" y="1584325"/>
            <a:ext cx="647700" cy="9779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altLang="en-US" sz="2400"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70343" name="Text Box 7"/>
          <p:cNvSpPr txBox="1">
            <a:spLocks noChangeArrowheads="1"/>
          </p:cNvSpPr>
          <p:nvPr/>
        </p:nvSpPr>
        <p:spPr bwMode="auto">
          <a:xfrm rot="16200000">
            <a:off x="2466181" y="1901032"/>
            <a:ext cx="3968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20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AC</a:t>
            </a:r>
          </a:p>
        </p:txBody>
      </p:sp>
      <p:sp>
        <p:nvSpPr>
          <p:cNvPr id="270344" name="Rectangle 8"/>
          <p:cNvSpPr>
            <a:spLocks noChangeArrowheads="1"/>
          </p:cNvSpPr>
          <p:nvPr/>
        </p:nvSpPr>
        <p:spPr bwMode="auto">
          <a:xfrm>
            <a:off x="2384425" y="2951163"/>
            <a:ext cx="739775" cy="161131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0345" name="Rectangle 9"/>
          <p:cNvSpPr>
            <a:spLocks noChangeArrowheads="1"/>
          </p:cNvSpPr>
          <p:nvPr/>
        </p:nvSpPr>
        <p:spPr bwMode="auto">
          <a:xfrm>
            <a:off x="2847975" y="4264025"/>
            <a:ext cx="274638" cy="2825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0346" name="Rectangle 10"/>
          <p:cNvSpPr>
            <a:spLocks noChangeArrowheads="1"/>
          </p:cNvSpPr>
          <p:nvPr/>
        </p:nvSpPr>
        <p:spPr bwMode="auto">
          <a:xfrm>
            <a:off x="3192463" y="4354513"/>
            <a:ext cx="1766887" cy="2555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0347" name="Rectangle 11"/>
          <p:cNvSpPr>
            <a:spLocks noChangeArrowheads="1"/>
          </p:cNvSpPr>
          <p:nvPr/>
        </p:nvSpPr>
        <p:spPr bwMode="auto">
          <a:xfrm>
            <a:off x="2908300" y="4340225"/>
            <a:ext cx="141288" cy="12065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0348" name="Rectangle 12"/>
          <p:cNvSpPr>
            <a:spLocks noChangeArrowheads="1"/>
          </p:cNvSpPr>
          <p:nvPr/>
        </p:nvSpPr>
        <p:spPr bwMode="auto">
          <a:xfrm>
            <a:off x="2392363" y="2951163"/>
            <a:ext cx="365125" cy="1062037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0349" name="Rectangle 13"/>
          <p:cNvSpPr>
            <a:spLocks noChangeArrowheads="1"/>
          </p:cNvSpPr>
          <p:nvPr/>
        </p:nvSpPr>
        <p:spPr bwMode="auto">
          <a:xfrm>
            <a:off x="3054350" y="4373563"/>
            <a:ext cx="2082800" cy="68262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0350" name="Rectangle 14"/>
          <p:cNvSpPr>
            <a:spLocks noChangeArrowheads="1"/>
          </p:cNvSpPr>
          <p:nvPr/>
        </p:nvSpPr>
        <p:spPr bwMode="auto">
          <a:xfrm rot="5400000">
            <a:off x="3756819" y="3024981"/>
            <a:ext cx="790575" cy="5318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0351" name="Rectangle 15"/>
          <p:cNvSpPr>
            <a:spLocks noChangeArrowheads="1"/>
          </p:cNvSpPr>
          <p:nvPr/>
        </p:nvSpPr>
        <p:spPr bwMode="auto">
          <a:xfrm rot="2133022">
            <a:off x="4103688" y="4194175"/>
            <a:ext cx="400050" cy="90488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0352" name="Text Box 16"/>
          <p:cNvSpPr txBox="1">
            <a:spLocks noChangeArrowheads="1"/>
          </p:cNvSpPr>
          <p:nvPr/>
        </p:nvSpPr>
        <p:spPr bwMode="auto">
          <a:xfrm rot="16200000">
            <a:off x="2414588" y="2790825"/>
            <a:ext cx="9159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en-US" sz="120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  HEPA</a:t>
            </a:r>
          </a:p>
        </p:txBody>
      </p:sp>
      <p:sp>
        <p:nvSpPr>
          <p:cNvPr id="270353" name="Rectangle 17"/>
          <p:cNvSpPr>
            <a:spLocks noChangeArrowheads="1"/>
          </p:cNvSpPr>
          <p:nvPr/>
        </p:nvSpPr>
        <p:spPr bwMode="auto">
          <a:xfrm>
            <a:off x="2676525" y="2428875"/>
            <a:ext cx="342900" cy="860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0354" name="Text Box 18"/>
          <p:cNvSpPr txBox="1">
            <a:spLocks noChangeArrowheads="1"/>
          </p:cNvSpPr>
          <p:nvPr/>
        </p:nvSpPr>
        <p:spPr bwMode="auto">
          <a:xfrm>
            <a:off x="609600" y="2081213"/>
            <a:ext cx="1563688" cy="517525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en-US" sz="1400" b="1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Laser Enclosure</a:t>
            </a:r>
          </a:p>
          <a:p>
            <a:pPr algn="ctr" eaLnBrk="0" hangingPunct="0"/>
            <a:r>
              <a:rPr lang="en-US" altLang="en-US" sz="1400" b="1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(~ 6’ x 10’)</a:t>
            </a:r>
          </a:p>
        </p:txBody>
      </p:sp>
      <p:sp>
        <p:nvSpPr>
          <p:cNvPr id="270355" name="Line 19"/>
          <p:cNvSpPr>
            <a:spLocks noChangeShapeType="1"/>
          </p:cNvSpPr>
          <p:nvPr/>
        </p:nvSpPr>
        <p:spPr bwMode="auto">
          <a:xfrm>
            <a:off x="1998663" y="2473325"/>
            <a:ext cx="395287" cy="465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0356" name="Text Box 20"/>
          <p:cNvSpPr txBox="1">
            <a:spLocks noChangeArrowheads="1"/>
          </p:cNvSpPr>
          <p:nvPr/>
        </p:nvSpPr>
        <p:spPr bwMode="auto">
          <a:xfrm>
            <a:off x="768350" y="3048000"/>
            <a:ext cx="1168400" cy="517525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en-US" sz="1400" b="1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Laser Table</a:t>
            </a:r>
          </a:p>
          <a:p>
            <a:pPr algn="ctr" eaLnBrk="0" hangingPunct="0"/>
            <a:r>
              <a:rPr lang="en-US" altLang="en-US" sz="1400" b="1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(~ 3’ x 7’)</a:t>
            </a:r>
          </a:p>
        </p:txBody>
      </p:sp>
      <p:sp>
        <p:nvSpPr>
          <p:cNvPr id="270357" name="Line 21"/>
          <p:cNvSpPr>
            <a:spLocks noChangeShapeType="1"/>
          </p:cNvSpPr>
          <p:nvPr/>
        </p:nvSpPr>
        <p:spPr bwMode="auto">
          <a:xfrm>
            <a:off x="1978025" y="3525838"/>
            <a:ext cx="525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0358" name="Line 22"/>
          <p:cNvSpPr>
            <a:spLocks noChangeShapeType="1"/>
          </p:cNvSpPr>
          <p:nvPr/>
        </p:nvSpPr>
        <p:spPr bwMode="auto">
          <a:xfrm flipH="1">
            <a:off x="2936875" y="2960688"/>
            <a:ext cx="182563" cy="282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0359" name="Arc 23"/>
          <p:cNvSpPr>
            <a:spLocks/>
          </p:cNvSpPr>
          <p:nvPr/>
        </p:nvSpPr>
        <p:spPr bwMode="auto">
          <a:xfrm flipH="1" flipV="1">
            <a:off x="3027363" y="3081338"/>
            <a:ext cx="101600" cy="10795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0360" name="Text Box 24"/>
          <p:cNvSpPr txBox="1">
            <a:spLocks noChangeArrowheads="1"/>
          </p:cNvSpPr>
          <p:nvPr/>
        </p:nvSpPr>
        <p:spPr bwMode="auto">
          <a:xfrm>
            <a:off x="824128" y="4006850"/>
            <a:ext cx="1098122" cy="307777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en-US" sz="1400" b="1" dirty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Ion </a:t>
            </a:r>
            <a:r>
              <a:rPr lang="en-US" altLang="en-US" sz="1400" b="1" dirty="0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Trap(s)</a:t>
            </a:r>
            <a:endParaRPr lang="en-US" altLang="en-US" sz="1400" b="1" dirty="0"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70361" name="Line 25"/>
          <p:cNvSpPr>
            <a:spLocks noChangeShapeType="1"/>
          </p:cNvSpPr>
          <p:nvPr/>
        </p:nvSpPr>
        <p:spPr bwMode="auto">
          <a:xfrm>
            <a:off x="1879600" y="4243388"/>
            <a:ext cx="950913" cy="120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0362" name="Line 26"/>
          <p:cNvSpPr>
            <a:spLocks noChangeShapeType="1"/>
          </p:cNvSpPr>
          <p:nvPr/>
        </p:nvSpPr>
        <p:spPr bwMode="auto">
          <a:xfrm flipH="1">
            <a:off x="2384425" y="4384675"/>
            <a:ext cx="233363" cy="174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0363" name="Arc 27"/>
          <p:cNvSpPr>
            <a:spLocks/>
          </p:cNvSpPr>
          <p:nvPr/>
        </p:nvSpPr>
        <p:spPr bwMode="auto">
          <a:xfrm>
            <a:off x="2554288" y="4427538"/>
            <a:ext cx="101600" cy="173037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0365" name="Rectangle 29"/>
          <p:cNvSpPr>
            <a:spLocks noChangeArrowheads="1"/>
          </p:cNvSpPr>
          <p:nvPr/>
        </p:nvSpPr>
        <p:spPr bwMode="auto">
          <a:xfrm rot="-3064991">
            <a:off x="4180681" y="4482307"/>
            <a:ext cx="390525" cy="87312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0366" name="Text Box 30"/>
          <p:cNvSpPr txBox="1">
            <a:spLocks noChangeArrowheads="1"/>
          </p:cNvSpPr>
          <p:nvPr/>
        </p:nvSpPr>
        <p:spPr bwMode="auto">
          <a:xfrm>
            <a:off x="1317625" y="5287963"/>
            <a:ext cx="1781175" cy="304800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en-US" sz="1400" b="1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Collinear Beamline</a:t>
            </a:r>
          </a:p>
        </p:txBody>
      </p:sp>
      <p:sp>
        <p:nvSpPr>
          <p:cNvPr id="270367" name="Line 31"/>
          <p:cNvSpPr>
            <a:spLocks noChangeShapeType="1"/>
          </p:cNvSpPr>
          <p:nvPr/>
        </p:nvSpPr>
        <p:spPr bwMode="auto">
          <a:xfrm flipV="1">
            <a:off x="3119438" y="4267200"/>
            <a:ext cx="461962" cy="1146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0368" name="Text Box 32"/>
          <p:cNvSpPr txBox="1">
            <a:spLocks noChangeArrowheads="1"/>
          </p:cNvSpPr>
          <p:nvPr/>
        </p:nvSpPr>
        <p:spPr bwMode="auto">
          <a:xfrm>
            <a:off x="3505200" y="4724400"/>
            <a:ext cx="11890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en-US" sz="140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Tape Station</a:t>
            </a:r>
          </a:p>
        </p:txBody>
      </p:sp>
      <p:sp>
        <p:nvSpPr>
          <p:cNvPr id="270369" name="Rectangle 33"/>
          <p:cNvSpPr>
            <a:spLocks noChangeArrowheads="1"/>
          </p:cNvSpPr>
          <p:nvPr/>
        </p:nvSpPr>
        <p:spPr bwMode="auto">
          <a:xfrm>
            <a:off x="5448300" y="4291013"/>
            <a:ext cx="620713" cy="111125"/>
          </a:xfrm>
          <a:prstGeom prst="rect">
            <a:avLst/>
          </a:prstGeom>
          <a:solidFill>
            <a:srgbClr val="00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0370" name="Text Box 34"/>
          <p:cNvSpPr txBox="1">
            <a:spLocks noChangeArrowheads="1"/>
          </p:cNvSpPr>
          <p:nvPr/>
        </p:nvSpPr>
        <p:spPr bwMode="auto">
          <a:xfrm>
            <a:off x="4895850" y="1079500"/>
            <a:ext cx="1296988" cy="51752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40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Cf-252 source</a:t>
            </a:r>
          </a:p>
          <a:p>
            <a:pPr eaLnBrk="0" hangingPunct="0"/>
            <a:r>
              <a:rPr lang="en-US" altLang="en-US" sz="140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80 mCi -&gt; 1Ci</a:t>
            </a:r>
          </a:p>
        </p:txBody>
      </p:sp>
      <p:sp>
        <p:nvSpPr>
          <p:cNvPr id="270371" name="Line 35"/>
          <p:cNvSpPr>
            <a:spLocks noChangeShapeType="1"/>
          </p:cNvSpPr>
          <p:nvPr/>
        </p:nvSpPr>
        <p:spPr bwMode="auto">
          <a:xfrm>
            <a:off x="5654675" y="1684338"/>
            <a:ext cx="192088" cy="5540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0372" name="Text Box 36"/>
          <p:cNvSpPr txBox="1">
            <a:spLocks noChangeArrowheads="1"/>
          </p:cNvSpPr>
          <p:nvPr/>
        </p:nvSpPr>
        <p:spPr bwMode="auto">
          <a:xfrm>
            <a:off x="6457950" y="2984500"/>
            <a:ext cx="1457325" cy="73025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40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High-resolution</a:t>
            </a:r>
          </a:p>
          <a:p>
            <a:pPr eaLnBrk="0" hangingPunct="0"/>
            <a:r>
              <a:rPr lang="en-US" altLang="en-US" sz="140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mass separator</a:t>
            </a:r>
          </a:p>
          <a:p>
            <a:pPr eaLnBrk="0" hangingPunct="0"/>
            <a:r>
              <a:rPr lang="en-US" altLang="en-US" sz="1400">
                <a:latin typeface="Symbol" pitchFamily="18" charset="2"/>
                <a:ea typeface="Arial Unicode MS" pitchFamily="34" charset="-128"/>
                <a:cs typeface="Arial Unicode MS" pitchFamily="34" charset="-128"/>
              </a:rPr>
              <a:t>d</a:t>
            </a:r>
            <a:r>
              <a:rPr lang="en-US" altLang="en-US" sz="140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m/m &gt; 1/20000</a:t>
            </a:r>
          </a:p>
        </p:txBody>
      </p:sp>
      <p:sp>
        <p:nvSpPr>
          <p:cNvPr id="270373" name="Text Box 37"/>
          <p:cNvSpPr txBox="1">
            <a:spLocks noChangeArrowheads="1"/>
          </p:cNvSpPr>
          <p:nvPr/>
        </p:nvSpPr>
        <p:spPr bwMode="auto">
          <a:xfrm>
            <a:off x="6791325" y="1458913"/>
            <a:ext cx="1139825" cy="30480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40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Gas catcher</a:t>
            </a:r>
          </a:p>
        </p:txBody>
      </p:sp>
      <p:sp>
        <p:nvSpPr>
          <p:cNvPr id="270374" name="Line 38"/>
          <p:cNvSpPr>
            <a:spLocks noChangeShapeType="1"/>
          </p:cNvSpPr>
          <p:nvPr/>
        </p:nvSpPr>
        <p:spPr bwMode="auto">
          <a:xfrm flipV="1">
            <a:off x="7699375" y="2587625"/>
            <a:ext cx="469900" cy="3492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0375" name="Line 39"/>
          <p:cNvSpPr>
            <a:spLocks noChangeShapeType="1"/>
          </p:cNvSpPr>
          <p:nvPr/>
        </p:nvSpPr>
        <p:spPr bwMode="auto">
          <a:xfrm flipH="1">
            <a:off x="6042025" y="1779588"/>
            <a:ext cx="750888" cy="4397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0376" name="Rectangle 40"/>
          <p:cNvSpPr>
            <a:spLocks noChangeArrowheads="1"/>
          </p:cNvSpPr>
          <p:nvPr/>
        </p:nvSpPr>
        <p:spPr bwMode="auto">
          <a:xfrm>
            <a:off x="5543550" y="3233738"/>
            <a:ext cx="423863" cy="111125"/>
          </a:xfrm>
          <a:prstGeom prst="rect">
            <a:avLst/>
          </a:prstGeom>
          <a:solidFill>
            <a:srgbClr val="00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0377" name="Text Box 41"/>
          <p:cNvSpPr txBox="1">
            <a:spLocks noChangeArrowheads="1"/>
          </p:cNvSpPr>
          <p:nvPr/>
        </p:nvSpPr>
        <p:spPr bwMode="auto">
          <a:xfrm>
            <a:off x="5751513" y="4943475"/>
            <a:ext cx="1870075" cy="30480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400" i="1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RF Cooler &amp; Buncher</a:t>
            </a:r>
          </a:p>
        </p:txBody>
      </p:sp>
      <p:sp>
        <p:nvSpPr>
          <p:cNvPr id="270378" name="Line 42"/>
          <p:cNvSpPr>
            <a:spLocks noChangeShapeType="1"/>
          </p:cNvSpPr>
          <p:nvPr/>
        </p:nvSpPr>
        <p:spPr bwMode="auto">
          <a:xfrm flipH="1" flipV="1">
            <a:off x="6046788" y="4491038"/>
            <a:ext cx="411162" cy="3381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0380" name="Rectangle 44"/>
          <p:cNvSpPr>
            <a:spLocks noChangeArrowheads="1"/>
          </p:cNvSpPr>
          <p:nvPr/>
        </p:nvSpPr>
        <p:spPr bwMode="auto">
          <a:xfrm rot="2133022">
            <a:off x="3733800" y="3951288"/>
            <a:ext cx="400050" cy="9048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0382" name="Rectangle 46"/>
          <p:cNvSpPr>
            <a:spLocks noChangeArrowheads="1"/>
          </p:cNvSpPr>
          <p:nvPr/>
        </p:nvSpPr>
        <p:spPr bwMode="auto">
          <a:xfrm rot="5400000">
            <a:off x="3960019" y="3869531"/>
            <a:ext cx="400050" cy="90488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0383" name="Rectangle 47"/>
          <p:cNvSpPr>
            <a:spLocks noChangeArrowheads="1"/>
          </p:cNvSpPr>
          <p:nvPr/>
        </p:nvSpPr>
        <p:spPr bwMode="auto">
          <a:xfrm>
            <a:off x="3252788" y="4105275"/>
            <a:ext cx="927100" cy="74613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9B4A0D6-990A-4A8D-8B16-D73052D34F6F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Laser Spectroscopy Layout at CARIBU</a:t>
            </a:r>
          </a:p>
        </p:txBody>
      </p:sp>
      <p:graphicFrame>
        <p:nvGraphicFramePr>
          <p:cNvPr id="134148" name="Object 4"/>
          <p:cNvGraphicFramePr>
            <a:graphicFrameLocks noChangeAspect="1"/>
          </p:cNvGraphicFramePr>
          <p:nvPr/>
        </p:nvGraphicFramePr>
        <p:xfrm>
          <a:off x="1143000" y="928688"/>
          <a:ext cx="7162800" cy="4405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513" name="CorelPhotoPaint.Image.11" r:id="rId4" imgW="9219048" imgH="5669771" progId="CorelPhotoPaint.Image.11">
                  <p:embed/>
                </p:oleObj>
              </mc:Choice>
              <mc:Fallback>
                <p:oleObj name="CorelPhotoPaint.Image.11" r:id="rId4" imgW="9219048" imgH="5669771" progId="CorelPhotoPaint.Image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928688"/>
                        <a:ext cx="7162800" cy="4405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4149" name="Text Box 5"/>
          <p:cNvSpPr txBox="1">
            <a:spLocks noChangeArrowheads="1"/>
          </p:cNvSpPr>
          <p:nvPr/>
        </p:nvSpPr>
        <p:spPr bwMode="auto">
          <a:xfrm>
            <a:off x="3505200" y="2924175"/>
            <a:ext cx="19970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chemeClr val="bg2"/>
                </a:solidFill>
              </a:rPr>
              <a:t>Collinear beam-line</a:t>
            </a:r>
          </a:p>
        </p:txBody>
      </p:sp>
      <p:sp>
        <p:nvSpPr>
          <p:cNvPr id="134150" name="Text Box 6"/>
          <p:cNvSpPr txBox="1">
            <a:spLocks noChangeArrowheads="1"/>
          </p:cNvSpPr>
          <p:nvPr/>
        </p:nvSpPr>
        <p:spPr bwMode="auto">
          <a:xfrm>
            <a:off x="2133600" y="1843088"/>
            <a:ext cx="920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chemeClr val="bg2"/>
                </a:solidFill>
              </a:rPr>
              <a:t>Ion trap</a:t>
            </a:r>
          </a:p>
        </p:txBody>
      </p:sp>
      <p:sp>
        <p:nvSpPr>
          <p:cNvPr id="134151" name="Text Box 7"/>
          <p:cNvSpPr txBox="1">
            <a:spLocks noChangeArrowheads="1"/>
          </p:cNvSpPr>
          <p:nvPr/>
        </p:nvSpPr>
        <p:spPr bwMode="auto">
          <a:xfrm>
            <a:off x="3035300" y="1081088"/>
            <a:ext cx="3975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>
                <a:solidFill>
                  <a:schemeClr val="bg2"/>
                </a:solidFill>
              </a:rPr>
              <a:t>CARIBU low-energy beam area</a:t>
            </a:r>
          </a:p>
        </p:txBody>
      </p:sp>
      <p:sp>
        <p:nvSpPr>
          <p:cNvPr id="134152" name="Text Box 8"/>
          <p:cNvSpPr txBox="1">
            <a:spLocks noChangeArrowheads="1"/>
          </p:cNvSpPr>
          <p:nvPr/>
        </p:nvSpPr>
        <p:spPr bwMode="auto">
          <a:xfrm>
            <a:off x="1203325" y="5486400"/>
            <a:ext cx="6664068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altLang="en-US" dirty="0"/>
              <a:t> Limited area for low-energy experiments @ CARIBU</a:t>
            </a:r>
          </a:p>
          <a:p>
            <a:pPr>
              <a:buFontTx/>
              <a:buChar char="•"/>
            </a:pPr>
            <a:r>
              <a:rPr lang="en-US" altLang="en-US" dirty="0"/>
              <a:t> Installation only possible after Penning trap moved out </a:t>
            </a:r>
            <a:r>
              <a:rPr lang="en-US" altLang="en-US" dirty="0" smtClean="0"/>
              <a:t>end of 2014</a:t>
            </a:r>
            <a:endParaRPr lang="en-US" altLang="en-US" dirty="0"/>
          </a:p>
          <a:p>
            <a:pPr>
              <a:buFontTx/>
              <a:buChar char="•"/>
            </a:pPr>
            <a:r>
              <a:rPr lang="en-US" altLang="en-US" dirty="0"/>
              <a:t> Shared laser infrastructure for both experimental techniques</a:t>
            </a:r>
          </a:p>
        </p:txBody>
      </p:sp>
    </p:spTree>
    <p:extLst>
      <p:ext uri="{BB962C8B-B14F-4D97-AF65-F5344CB8AC3E}">
        <p14:creationId xmlns:p14="http://schemas.microsoft.com/office/powerpoint/2010/main" val="421162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Collinear Setup for CARIBU</a:t>
            </a:r>
            <a:endParaRPr lang="de-DE" dirty="0"/>
          </a:p>
        </p:txBody>
      </p:sp>
      <p:pic>
        <p:nvPicPr>
          <p:cNvPr id="15308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2881169" y="214169"/>
            <a:ext cx="3381659" cy="9144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Slide Number Placeholder 3"/>
          <p:cNvSpPr txBox="1">
            <a:spLocks/>
          </p:cNvSpPr>
          <p:nvPr/>
        </p:nvSpPr>
        <p:spPr bwMode="auto">
          <a:xfrm>
            <a:off x="8679456" y="6604683"/>
            <a:ext cx="5080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6A4FB79B-AF46-4959-A275-AE188F025658}" type="slidenum">
              <a:rPr lang="de-DE" sz="1100"/>
              <a:pPr algn="ctr"/>
              <a:t>7</a:t>
            </a:fld>
            <a:endParaRPr lang="de-DE" sz="1100"/>
          </a:p>
        </p:txBody>
      </p:sp>
      <p:sp>
        <p:nvSpPr>
          <p:cNvPr id="3" name="TextBox 2"/>
          <p:cNvSpPr txBox="1"/>
          <p:nvPr/>
        </p:nvSpPr>
        <p:spPr>
          <a:xfrm>
            <a:off x="533400" y="1361611"/>
            <a:ext cx="788914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Low-energy (10 – 30 </a:t>
            </a:r>
            <a:r>
              <a:rPr lang="en-US" dirty="0" err="1" smtClean="0"/>
              <a:t>keV</a:t>
            </a:r>
            <a:r>
              <a:rPr lang="en-US" dirty="0" smtClean="0"/>
              <a:t>) ion beam line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Compact modular setup with charge exchange and fluorescence detection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Developed at Mainz University &amp; TU Darmstadt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Operated at TRIGA Reactor at Mainz University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Compact, solid state laser system (DPSS + </a:t>
            </a:r>
            <a:r>
              <a:rPr lang="en-US" dirty="0" err="1" smtClean="0"/>
              <a:t>Ti:Sa</a:t>
            </a:r>
            <a:r>
              <a:rPr lang="en-US" dirty="0" smtClean="0"/>
              <a:t> + </a:t>
            </a:r>
            <a:r>
              <a:rPr lang="en-US" i="1" dirty="0" smtClean="0"/>
              <a:t>Frequency </a:t>
            </a:r>
            <a:r>
              <a:rPr lang="en-US" i="1" dirty="0" err="1" smtClean="0"/>
              <a:t>Doubler</a:t>
            </a:r>
            <a:r>
              <a:rPr lang="en-US" i="1" dirty="0" smtClean="0"/>
              <a:t>(s)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667000" y="3193135"/>
            <a:ext cx="728084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Deflector</a:t>
            </a:r>
            <a:endParaRPr lang="en-US" sz="1100" b="1" dirty="0"/>
          </a:p>
        </p:txBody>
      </p:sp>
      <p:sp>
        <p:nvSpPr>
          <p:cNvPr id="6" name="Rectangle 5"/>
          <p:cNvSpPr/>
          <p:nvPr/>
        </p:nvSpPr>
        <p:spPr bwMode="auto">
          <a:xfrm>
            <a:off x="4053714" y="4696170"/>
            <a:ext cx="457200" cy="60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914400" y="3454744"/>
            <a:ext cx="1028700" cy="25019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8127268" y="4875872"/>
            <a:ext cx="1028700" cy="25019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7098568" y="4009740"/>
            <a:ext cx="1028700" cy="762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7446533" y="5305770"/>
            <a:ext cx="1028700" cy="762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6432947" y="5638800"/>
            <a:ext cx="1028700" cy="762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953000" y="3502653"/>
            <a:ext cx="914400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/>
              <a:t>Charge Exchange</a:t>
            </a:r>
            <a:endParaRPr lang="en-US" sz="1100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5963779" y="3655052"/>
            <a:ext cx="1122821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/>
              <a:t>Fluorescence </a:t>
            </a:r>
          </a:p>
          <a:p>
            <a:pPr algn="ctr"/>
            <a:r>
              <a:rPr lang="en-US" sz="1100" b="1" dirty="0" smtClean="0"/>
              <a:t>Detection</a:t>
            </a:r>
            <a:endParaRPr lang="en-US" sz="1100" b="1" dirty="0"/>
          </a:p>
        </p:txBody>
      </p:sp>
      <p:sp>
        <p:nvSpPr>
          <p:cNvPr id="9" name="Oval 8"/>
          <p:cNvSpPr/>
          <p:nvPr/>
        </p:nvSpPr>
        <p:spPr bwMode="auto">
          <a:xfrm>
            <a:off x="4419600" y="3323940"/>
            <a:ext cx="2971800" cy="2667000"/>
          </a:xfrm>
          <a:prstGeom prst="ellipse">
            <a:avLst/>
          </a:prstGeom>
          <a:noFill/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55923" y="4684789"/>
            <a:ext cx="2458677" cy="54415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798873" y="4466941"/>
            <a:ext cx="10287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45" name="Rectangle 44"/>
          <p:cNvSpPr/>
          <p:nvPr/>
        </p:nvSpPr>
        <p:spPr bwMode="auto">
          <a:xfrm>
            <a:off x="77923" y="4314540"/>
            <a:ext cx="836477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990600" y="4543140"/>
            <a:ext cx="801823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100" b="1" dirty="0" smtClean="0"/>
              <a:t>Ion Source</a:t>
            </a:r>
            <a:endParaRPr lang="en-US" sz="11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23324" y="838200"/>
            <a:ext cx="76388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In collaboration with W. Nörtershäuser (TU Darmstadt) &amp; Ch. Geppert (U Mainz)</a:t>
            </a:r>
            <a:endParaRPr lang="en-US" dirty="0"/>
          </a:p>
        </p:txBody>
      </p:sp>
      <p:pic>
        <p:nvPicPr>
          <p:cNvPr id="26" name="Picture 2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5208355"/>
            <a:ext cx="2077366" cy="796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4" descr="https://twimg0-a.akamaihd.net/profile_images/1864641465/logo_JGU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89891" y="5193112"/>
            <a:ext cx="820377" cy="8266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76944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0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U:\Sicherungskopie_von_Boronsetup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657" b="26818"/>
          <a:stretch/>
        </p:blipFill>
        <p:spPr bwMode="auto">
          <a:xfrm>
            <a:off x="533400" y="1295399"/>
            <a:ext cx="8036265" cy="4401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Collinear Setup for Light Isotopes (</a:t>
            </a:r>
            <a:r>
              <a:rPr lang="de-DE" baseline="30000" dirty="0" smtClean="0"/>
              <a:t>8</a:t>
            </a:r>
            <a:r>
              <a:rPr lang="de-DE" dirty="0" smtClean="0"/>
              <a:t>B, </a:t>
            </a:r>
            <a:r>
              <a:rPr lang="de-DE" baseline="30000" dirty="0" smtClean="0"/>
              <a:t>14..17</a:t>
            </a:r>
            <a:r>
              <a:rPr lang="de-DE" dirty="0" smtClean="0"/>
              <a:t>C</a:t>
            </a:r>
            <a:r>
              <a:rPr lang="de-DE" dirty="0" smtClean="0"/>
              <a:t>, ...)</a:t>
            </a:r>
            <a:endParaRPr lang="de-DE" dirty="0"/>
          </a:p>
        </p:txBody>
      </p:sp>
      <p:sp>
        <p:nvSpPr>
          <p:cNvPr id="8" name="Slide Number Placeholder 3"/>
          <p:cNvSpPr txBox="1">
            <a:spLocks/>
          </p:cNvSpPr>
          <p:nvPr/>
        </p:nvSpPr>
        <p:spPr bwMode="auto">
          <a:xfrm>
            <a:off x="8679456" y="6604683"/>
            <a:ext cx="5080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6A4FB79B-AF46-4959-A275-AE188F025658}" type="slidenum">
              <a:rPr lang="de-DE" sz="1100"/>
              <a:pPr algn="ctr"/>
              <a:t>8</a:t>
            </a:fld>
            <a:endParaRPr lang="de-DE" sz="1100"/>
          </a:p>
        </p:txBody>
      </p:sp>
      <p:sp>
        <p:nvSpPr>
          <p:cNvPr id="3" name="Rectangle 2"/>
          <p:cNvSpPr/>
          <p:nvPr/>
        </p:nvSpPr>
        <p:spPr bwMode="auto">
          <a:xfrm>
            <a:off x="4331640" y="1066800"/>
            <a:ext cx="4209056" cy="2667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066800" y="5257800"/>
            <a:ext cx="2743200" cy="533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914399"/>
            <a:ext cx="670119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Couple </a:t>
            </a:r>
            <a:r>
              <a:rPr lang="en-US" dirty="0" smtClean="0"/>
              <a:t>to in flight production + gas catcher + ECR type ion source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Study charge radii of light isotopes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High spectroscopic resolution through pump/probe technique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652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F6000-24FF-4AB1-A753-A13C6AA8A567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274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Nuclear Spin Polarization in Solid Noble-Gas Matrix</a:t>
            </a:r>
          </a:p>
        </p:txBody>
      </p:sp>
      <p:sp>
        <p:nvSpPr>
          <p:cNvPr id="274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6113" y="3743325"/>
            <a:ext cx="7935912" cy="2613025"/>
          </a:xfrm>
        </p:spPr>
        <p:txBody>
          <a:bodyPr/>
          <a:lstStyle/>
          <a:p>
            <a:r>
              <a:rPr lang="en-US" altLang="en-US"/>
              <a:t>Capture atoms in solid noble-gas matrix (Ne … Xe)</a:t>
            </a:r>
          </a:p>
          <a:p>
            <a:r>
              <a:rPr lang="en-US" altLang="en-US"/>
              <a:t>Optical pumping in situ</a:t>
            </a:r>
          </a:p>
          <a:p>
            <a:r>
              <a:rPr lang="en-US" altLang="en-US"/>
              <a:t>Spin precession detection with SQUIDs (stable isotopes) or</a:t>
            </a:r>
            <a:br>
              <a:rPr lang="en-US" altLang="en-US"/>
            </a:br>
            <a:r>
              <a:rPr lang="en-US" altLang="en-US"/>
              <a:t>decay asymmetry (radioactive isotopes)</a:t>
            </a:r>
          </a:p>
          <a:p>
            <a:r>
              <a:rPr lang="en-US" altLang="en-US"/>
              <a:t>Started feasibility studies for</a:t>
            </a:r>
          </a:p>
          <a:p>
            <a:pPr lvl="1"/>
            <a:r>
              <a:rPr lang="en-US" altLang="en-US"/>
              <a:t>Optical pumping / nuclear polarization (initial tests with Yb)</a:t>
            </a:r>
          </a:p>
          <a:p>
            <a:pPr lvl="1"/>
            <a:r>
              <a:rPr lang="en-US" altLang="en-US"/>
              <a:t>Measurements of nuclear magnetic moments (other rare earth, …)</a:t>
            </a:r>
          </a:p>
          <a:p>
            <a:endParaRPr lang="en-US" altLang="en-US"/>
          </a:p>
        </p:txBody>
      </p:sp>
      <p:sp>
        <p:nvSpPr>
          <p:cNvPr id="274436" name="Rectangle 4"/>
          <p:cNvSpPr>
            <a:spLocks noChangeArrowheads="1"/>
          </p:cNvSpPr>
          <p:nvPr/>
        </p:nvSpPr>
        <p:spPr bwMode="auto">
          <a:xfrm>
            <a:off x="3825875" y="1560513"/>
            <a:ext cx="568325" cy="19732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4437" name="Rectangle 5"/>
          <p:cNvSpPr>
            <a:spLocks noChangeArrowheads="1"/>
          </p:cNvSpPr>
          <p:nvPr/>
        </p:nvSpPr>
        <p:spPr bwMode="auto">
          <a:xfrm>
            <a:off x="4394200" y="1839913"/>
            <a:ext cx="334963" cy="1516062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4438" name="Line 6"/>
          <p:cNvSpPr>
            <a:spLocks noChangeShapeType="1"/>
          </p:cNvSpPr>
          <p:nvPr/>
        </p:nvSpPr>
        <p:spPr bwMode="auto">
          <a:xfrm flipV="1">
            <a:off x="4483100" y="2598738"/>
            <a:ext cx="1666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4439" name="Text Box 7"/>
          <p:cNvSpPr txBox="1">
            <a:spLocks noChangeArrowheads="1"/>
          </p:cNvSpPr>
          <p:nvPr/>
        </p:nvSpPr>
        <p:spPr bwMode="auto">
          <a:xfrm>
            <a:off x="2797175" y="3335338"/>
            <a:ext cx="10541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60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Substrate</a:t>
            </a:r>
          </a:p>
        </p:txBody>
      </p:sp>
      <p:sp>
        <p:nvSpPr>
          <p:cNvPr id="274440" name="Rectangle 8"/>
          <p:cNvSpPr>
            <a:spLocks noChangeArrowheads="1"/>
          </p:cNvSpPr>
          <p:nvPr/>
        </p:nvSpPr>
        <p:spPr bwMode="auto">
          <a:xfrm>
            <a:off x="2787650" y="992188"/>
            <a:ext cx="2476500" cy="557212"/>
          </a:xfrm>
          <a:prstGeom prst="rect">
            <a:avLst/>
          </a:prstGeom>
          <a:solidFill>
            <a:srgbClr val="0071B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280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LHe</a:t>
            </a:r>
          </a:p>
        </p:txBody>
      </p:sp>
      <p:sp>
        <p:nvSpPr>
          <p:cNvPr id="274441" name="Line 9"/>
          <p:cNvSpPr>
            <a:spLocks noChangeShapeType="1"/>
          </p:cNvSpPr>
          <p:nvPr/>
        </p:nvSpPr>
        <p:spPr bwMode="auto">
          <a:xfrm>
            <a:off x="1460500" y="2587625"/>
            <a:ext cx="2274888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4442" name="Text Box 10"/>
          <p:cNvSpPr txBox="1">
            <a:spLocks noChangeArrowheads="1"/>
          </p:cNvSpPr>
          <p:nvPr/>
        </p:nvSpPr>
        <p:spPr bwMode="auto">
          <a:xfrm>
            <a:off x="4679950" y="3108325"/>
            <a:ext cx="82708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60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Noble</a:t>
            </a:r>
            <a:br>
              <a:rPr lang="en-US" altLang="en-US" sz="160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</a:br>
            <a:r>
              <a:rPr lang="en-US" altLang="en-US" sz="160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gas ice</a:t>
            </a:r>
          </a:p>
        </p:txBody>
      </p:sp>
      <p:sp>
        <p:nvSpPr>
          <p:cNvPr id="274443" name="Text Box 11"/>
          <p:cNvSpPr txBox="1">
            <a:spLocks noChangeArrowheads="1"/>
          </p:cNvSpPr>
          <p:nvPr/>
        </p:nvSpPr>
        <p:spPr bwMode="auto">
          <a:xfrm>
            <a:off x="1579563" y="2141538"/>
            <a:ext cx="183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Optical pumping</a:t>
            </a:r>
          </a:p>
        </p:txBody>
      </p:sp>
      <p:sp>
        <p:nvSpPr>
          <p:cNvPr id="274444" name="Line 12"/>
          <p:cNvSpPr>
            <a:spLocks noChangeShapeType="1"/>
          </p:cNvSpPr>
          <p:nvPr/>
        </p:nvSpPr>
        <p:spPr bwMode="auto">
          <a:xfrm flipH="1">
            <a:off x="4929188" y="2554288"/>
            <a:ext cx="19732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4445" name="Text Box 13"/>
          <p:cNvSpPr txBox="1">
            <a:spLocks noChangeArrowheads="1"/>
          </p:cNvSpPr>
          <p:nvPr/>
        </p:nvSpPr>
        <p:spPr bwMode="auto">
          <a:xfrm>
            <a:off x="5126038" y="2095500"/>
            <a:ext cx="1517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Atomic beam</a:t>
            </a:r>
          </a:p>
        </p:txBody>
      </p:sp>
      <p:sp>
        <p:nvSpPr>
          <p:cNvPr id="274446" name="Line 14"/>
          <p:cNvSpPr>
            <a:spLocks noChangeShapeType="1"/>
          </p:cNvSpPr>
          <p:nvPr/>
        </p:nvSpPr>
        <p:spPr bwMode="auto">
          <a:xfrm>
            <a:off x="2676525" y="3111500"/>
            <a:ext cx="9699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4447" name="Text Box 15"/>
          <p:cNvSpPr txBox="1">
            <a:spLocks noChangeArrowheads="1"/>
          </p:cNvSpPr>
          <p:nvPr/>
        </p:nvSpPr>
        <p:spPr bwMode="auto">
          <a:xfrm>
            <a:off x="3030538" y="2762250"/>
            <a:ext cx="3540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00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B</a:t>
            </a:r>
          </a:p>
        </p:txBody>
      </p:sp>
      <p:sp>
        <p:nvSpPr>
          <p:cNvPr id="274448" name="Oval 16"/>
          <p:cNvSpPr>
            <a:spLocks noChangeArrowheads="1"/>
          </p:cNvSpPr>
          <p:nvPr/>
        </p:nvSpPr>
        <p:spPr bwMode="auto">
          <a:xfrm>
            <a:off x="4583113" y="2708275"/>
            <a:ext cx="88900" cy="889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4449" name="Oval 17"/>
          <p:cNvSpPr>
            <a:spLocks noChangeArrowheads="1"/>
          </p:cNvSpPr>
          <p:nvPr/>
        </p:nvSpPr>
        <p:spPr bwMode="auto">
          <a:xfrm>
            <a:off x="4600575" y="2225675"/>
            <a:ext cx="88900" cy="889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4450" name="Oval 18"/>
          <p:cNvSpPr>
            <a:spLocks noChangeArrowheads="1"/>
          </p:cNvSpPr>
          <p:nvPr/>
        </p:nvSpPr>
        <p:spPr bwMode="auto">
          <a:xfrm>
            <a:off x="4575175" y="2444750"/>
            <a:ext cx="88900" cy="889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4451" name="Oval 19"/>
          <p:cNvSpPr>
            <a:spLocks noChangeArrowheads="1"/>
          </p:cNvSpPr>
          <p:nvPr/>
        </p:nvSpPr>
        <p:spPr bwMode="auto">
          <a:xfrm>
            <a:off x="4471988" y="2273300"/>
            <a:ext cx="88900" cy="889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4452" name="Oval 20"/>
          <p:cNvSpPr>
            <a:spLocks noChangeArrowheads="1"/>
          </p:cNvSpPr>
          <p:nvPr/>
        </p:nvSpPr>
        <p:spPr bwMode="auto">
          <a:xfrm>
            <a:off x="4433888" y="2649538"/>
            <a:ext cx="88900" cy="889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4453" name="Text Box 21"/>
          <p:cNvSpPr txBox="1">
            <a:spLocks noChangeArrowheads="1"/>
          </p:cNvSpPr>
          <p:nvPr/>
        </p:nvSpPr>
        <p:spPr bwMode="auto">
          <a:xfrm>
            <a:off x="7239000" y="3276600"/>
            <a:ext cx="1643399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dirty="0" smtClean="0"/>
              <a:t>LDRD </a:t>
            </a:r>
            <a:r>
              <a:rPr lang="en-US" altLang="en-US" sz="2000" dirty="0" smtClean="0"/>
              <a:t>funding</a:t>
            </a:r>
            <a:endParaRPr lang="en-US" altLang="en-US" sz="2000" dirty="0" smtClean="0"/>
          </a:p>
          <a:p>
            <a:endParaRPr lang="en-US" altLang="en-US" sz="2000" i="1" dirty="0" smtClean="0"/>
          </a:p>
          <a:p>
            <a:r>
              <a:rPr lang="en-US" altLang="en-US" sz="2000" i="1" dirty="0" smtClean="0"/>
              <a:t>Zheng-</a:t>
            </a:r>
            <a:r>
              <a:rPr lang="en-US" altLang="en-US" sz="2000" i="1" dirty="0" err="1" smtClean="0"/>
              <a:t>Tian</a:t>
            </a:r>
            <a:r>
              <a:rPr lang="en-US" altLang="en-US" sz="2000" i="1" dirty="0" smtClean="0"/>
              <a:t> </a:t>
            </a:r>
            <a:r>
              <a:rPr lang="en-US" altLang="en-US" sz="2000" i="1" dirty="0" smtClean="0"/>
              <a:t>Lu</a:t>
            </a:r>
          </a:p>
          <a:p>
            <a:r>
              <a:rPr lang="en-US" altLang="en-US" sz="2000" i="1" dirty="0" smtClean="0"/>
              <a:t>Chen-Yu </a:t>
            </a:r>
            <a:r>
              <a:rPr lang="en-US" altLang="en-US" sz="2000" i="1" dirty="0"/>
              <a:t>Xu</a:t>
            </a:r>
          </a:p>
          <a:p>
            <a:r>
              <a:rPr lang="en-US" altLang="en-US" sz="2000" i="1" dirty="0" err="1"/>
              <a:t>Jaideep</a:t>
            </a:r>
            <a:r>
              <a:rPr lang="en-US" altLang="en-US" sz="2000" i="1" dirty="0"/>
              <a:t> </a:t>
            </a:r>
            <a:r>
              <a:rPr lang="en-US" altLang="en-US" sz="2000" i="1" dirty="0" smtClean="0"/>
              <a:t>Singh</a:t>
            </a:r>
            <a:endParaRPr lang="en-US" altLang="en-US" sz="2000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ue_2003">
  <a:themeElements>
    <a:clrScheme name="">
      <a:dk1>
        <a:srgbClr val="404040"/>
      </a:dk1>
      <a:lt1>
        <a:srgbClr val="FFFFFF"/>
      </a:lt1>
      <a:dk2>
        <a:srgbClr val="1F497D"/>
      </a:dk2>
      <a:lt2>
        <a:srgbClr val="D2D2D2"/>
      </a:lt2>
      <a:accent1>
        <a:srgbClr val="A6C4DE"/>
      </a:accent1>
      <a:accent2>
        <a:srgbClr val="9D7D9E"/>
      </a:accent2>
      <a:accent3>
        <a:srgbClr val="FFFFFF"/>
      </a:accent3>
      <a:accent4>
        <a:srgbClr val="353535"/>
      </a:accent4>
      <a:accent5>
        <a:srgbClr val="D0DEEC"/>
      </a:accent5>
      <a:accent6>
        <a:srgbClr val="8E718F"/>
      </a:accent6>
      <a:hlink>
        <a:srgbClr val="7AB800"/>
      </a:hlink>
      <a:folHlink>
        <a:srgbClr val="BF5C28"/>
      </a:folHlink>
    </a:clrScheme>
    <a:fontScheme name="blue_2003">
      <a:majorFont>
        <a:latin typeface="Trebuchet MS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blue_2003 1">
        <a:dk1>
          <a:srgbClr val="616161"/>
        </a:dk1>
        <a:lt1>
          <a:srgbClr val="FFFFFF"/>
        </a:lt1>
        <a:dk2>
          <a:srgbClr val="1F497D"/>
        </a:dk2>
        <a:lt2>
          <a:srgbClr val="D2D2D2"/>
        </a:lt2>
        <a:accent1>
          <a:srgbClr val="5C0426"/>
        </a:accent1>
        <a:accent2>
          <a:srgbClr val="9D7D9E"/>
        </a:accent2>
        <a:accent3>
          <a:srgbClr val="FFFFFF"/>
        </a:accent3>
        <a:accent4>
          <a:srgbClr val="525252"/>
        </a:accent4>
        <a:accent5>
          <a:srgbClr val="B5AAAC"/>
        </a:accent5>
        <a:accent6>
          <a:srgbClr val="8E718F"/>
        </a:accent6>
        <a:hlink>
          <a:srgbClr val="253D51"/>
        </a:hlink>
        <a:folHlink>
          <a:srgbClr val="0D204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616161"/>
      </a:dk1>
      <a:lt1>
        <a:srgbClr val="FFFFFF"/>
      </a:lt1>
      <a:dk2>
        <a:srgbClr val="1F497D"/>
      </a:dk2>
      <a:lt2>
        <a:srgbClr val="D2D2D2"/>
      </a:lt2>
      <a:accent1>
        <a:srgbClr val="5C0426"/>
      </a:accent1>
      <a:accent2>
        <a:srgbClr val="9D7D9E"/>
      </a:accent2>
      <a:accent3>
        <a:srgbClr val="FFFFFF"/>
      </a:accent3>
      <a:accent4>
        <a:srgbClr val="525252"/>
      </a:accent4>
      <a:accent5>
        <a:srgbClr val="B5AAAC"/>
      </a:accent5>
      <a:accent6>
        <a:srgbClr val="8E718F"/>
      </a:accent6>
      <a:hlink>
        <a:srgbClr val="253D51"/>
      </a:hlink>
      <a:folHlink>
        <a:srgbClr val="0D204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blue_2003</Template>
  <TotalTime>932</TotalTime>
  <Words>2082</Words>
  <Application>Microsoft Office PowerPoint</Application>
  <PresentationFormat>On-screen Show (4:3)</PresentationFormat>
  <Paragraphs>538</Paragraphs>
  <Slides>34</Slides>
  <Notes>34</Notes>
  <HiddenSlides>1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blue_2003</vt:lpstr>
      <vt:lpstr>CorelPhotoPaint.Image.11</vt:lpstr>
      <vt:lpstr>Equation</vt:lpstr>
      <vt:lpstr>Formel</vt:lpstr>
      <vt:lpstr>Graph</vt:lpstr>
      <vt:lpstr>Laser Lab(s)</vt:lpstr>
      <vt:lpstr>Laser Spectroscopy of Radioactive Isotopes</vt:lpstr>
      <vt:lpstr>CARIBU Isotopic Menu for Laser Spectroscopy</vt:lpstr>
      <vt:lpstr>Laser Spectroscopic Techniques</vt:lpstr>
      <vt:lpstr>Laser Lab Layout @ CARIBU</vt:lpstr>
      <vt:lpstr>Laser Spectroscopy Layout at CARIBU</vt:lpstr>
      <vt:lpstr>Collinear Setup for CARIBU</vt:lpstr>
      <vt:lpstr>Collinear Setup for Light Isotopes (8B, 14..17C, ...)</vt:lpstr>
      <vt:lpstr>Nuclear Spin Polarization in Solid Noble-Gas Matrix</vt:lpstr>
      <vt:lpstr>Some concluding thoughts</vt:lpstr>
      <vt:lpstr>CARIBU Laser Laboratory</vt:lpstr>
      <vt:lpstr>In-trap spectroscopy</vt:lpstr>
      <vt:lpstr>Laser Spectroscopic Techniques</vt:lpstr>
      <vt:lpstr>Laser Spectroscopy &amp; Nuclear Structure</vt:lpstr>
      <vt:lpstr>Collinear Laser Spectroscopy</vt:lpstr>
      <vt:lpstr>The Boron-8 Collaboration </vt:lpstr>
      <vt:lpstr>The Proton Halo Nucleus 8B</vt:lpstr>
      <vt:lpstr>8B in the FMD</vt:lpstr>
      <vt:lpstr>Laser Transitions in Boron Ionic Systems</vt:lpstr>
      <vt:lpstr>PowerPoint Presentation</vt:lpstr>
      <vt:lpstr>Simple Structure in Complex Nuclei</vt:lpstr>
      <vt:lpstr>Shell-Model Prediction</vt:lpstr>
      <vt:lpstr>Laser Transitions in Boron Ionic Systems</vt:lpstr>
      <vt:lpstr>The atomic system of 8B (I=2)</vt:lpstr>
      <vt:lpstr>8B Production Tests</vt:lpstr>
      <vt:lpstr>Roadmap to 8B at ANL:  Ion Production</vt:lpstr>
      <vt:lpstr>Roadmap to 8B at ANL:  Ion Production</vt:lpstr>
      <vt:lpstr>Roadmap to 8B at ANL:  Ion Production</vt:lpstr>
      <vt:lpstr>Roadmap to 8B at ANL:  Ion Production – Charge Breeding</vt:lpstr>
      <vt:lpstr>Roadmap to 8B at ANL:  Ion Production – Charge Breeding</vt:lpstr>
      <vt:lpstr>Roadmap to 8B at ANL:  How to Increase Detection Efficiency ?</vt:lpstr>
      <vt:lpstr>Low Mass Region</vt:lpstr>
      <vt:lpstr>Hyperfine Structure and Nuclear Moments</vt:lpstr>
      <vt:lpstr>In-Trap Spectroscopy at CARIBU</vt:lpstr>
    </vt:vector>
  </TitlesOfParts>
  <Company>Argonne National Laboratory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Peter Mueller</dc:creator>
  <cp:lastModifiedBy>Peter Mueller</cp:lastModifiedBy>
  <cp:revision>40</cp:revision>
  <dcterms:created xsi:type="dcterms:W3CDTF">2010-03-23T15:53:15Z</dcterms:created>
  <dcterms:modified xsi:type="dcterms:W3CDTF">2014-05-15T17:39:21Z</dcterms:modified>
</cp:coreProperties>
</file>