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870" r:id="rId2"/>
  </p:sldMasterIdLst>
  <p:notesMasterIdLst>
    <p:notesMasterId r:id="rId17"/>
  </p:notesMasterIdLst>
  <p:handoutMasterIdLst>
    <p:handoutMasterId r:id="rId18"/>
  </p:handoutMasterIdLst>
  <p:sldIdLst>
    <p:sldId id="256" r:id="rId3"/>
    <p:sldId id="320" r:id="rId4"/>
    <p:sldId id="321" r:id="rId5"/>
    <p:sldId id="264" r:id="rId6"/>
    <p:sldId id="279" r:id="rId7"/>
    <p:sldId id="280" r:id="rId8"/>
    <p:sldId id="281" r:id="rId9"/>
    <p:sldId id="277" r:id="rId10"/>
    <p:sldId id="308" r:id="rId11"/>
    <p:sldId id="263" r:id="rId12"/>
    <p:sldId id="322" r:id="rId13"/>
    <p:sldId id="318" r:id="rId14"/>
    <p:sldId id="266" r:id="rId15"/>
    <p:sldId id="289" r:id="rId1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0426"/>
    <a:srgbClr val="666B66"/>
    <a:srgbClr val="BF5C28"/>
    <a:srgbClr val="4B5C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103" d="100"/>
          <a:sy n="103" d="100"/>
        </p:scale>
        <p:origin x="-204" y="-96"/>
      </p:cViewPr>
      <p:guideLst>
        <p:guide orient="horz" pos="2160"/>
        <p:guide pos="2880"/>
      </p:guideLst>
    </p:cSldViewPr>
  </p:slideViewPr>
  <p:notesTextViewPr>
    <p:cViewPr>
      <p:scale>
        <a:sx n="1" d="1"/>
        <a:sy n="1" d="1"/>
      </p:scale>
      <p:origin x="0" y="0"/>
    </p:cViewPr>
  </p:notesTextViewPr>
  <p:sorterViewPr>
    <p:cViewPr>
      <p:scale>
        <a:sx n="62" d="100"/>
        <a:sy n="6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1CD9B1F1-B44D-4DED-B895-1C34C4621119}" type="datetime1">
              <a:rPr lang="en-US" altLang="en-US"/>
              <a:pPr>
                <a:defRPr/>
              </a:pPr>
              <a:t>5/15/2014</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7F9FE8AF-0F5C-4532-BC67-D3B68BAFC2D0}" type="slidenum">
              <a:rPr lang="en-US" altLang="en-US"/>
              <a:pPr>
                <a:defRPr/>
              </a:pPr>
              <a:t>‹#›</a:t>
            </a:fld>
            <a:endParaRPr lang="en-US" altLang="en-US"/>
          </a:p>
        </p:txBody>
      </p:sp>
    </p:spTree>
    <p:extLst>
      <p:ext uri="{BB962C8B-B14F-4D97-AF65-F5344CB8AC3E}">
        <p14:creationId xmlns:p14="http://schemas.microsoft.com/office/powerpoint/2010/main" val="32823362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73A2F8B5-36F4-42E3-B211-CE540EB4C70B}" type="datetime1">
              <a:rPr lang="en-US" altLang="en-US"/>
              <a:pPr>
                <a:defRPr/>
              </a:pPr>
              <a:t>5/15/2014</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lt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36ADF357-0001-4686-BF97-4E717496B8BE}" type="slidenum">
              <a:rPr lang="en-US" altLang="en-US"/>
              <a:pPr>
                <a:defRPr/>
              </a:pPr>
              <a:t>‹#›</a:t>
            </a:fld>
            <a:endParaRPr lang="en-US" altLang="en-US"/>
          </a:p>
        </p:txBody>
      </p:sp>
    </p:spTree>
    <p:extLst>
      <p:ext uri="{BB962C8B-B14F-4D97-AF65-F5344CB8AC3E}">
        <p14:creationId xmlns:p14="http://schemas.microsoft.com/office/powerpoint/2010/main" val="137475468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ADF357-0001-4686-BF97-4E717496B8BE}" type="slidenum">
              <a:rPr lang="en-US" altLang="en-US" smtClean="0"/>
              <a:pPr>
                <a:defRPr/>
              </a:pPr>
              <a:t>1</a:t>
            </a:fld>
            <a:endParaRPr lang="en-US" altLang="en-US"/>
          </a:p>
        </p:txBody>
      </p:sp>
    </p:spTree>
    <p:extLst>
      <p:ext uri="{BB962C8B-B14F-4D97-AF65-F5344CB8AC3E}">
        <p14:creationId xmlns:p14="http://schemas.microsoft.com/office/powerpoint/2010/main" val="3838872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4" descr="title header_gray_4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title footer_gray_4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775450"/>
            <a:ext cx="9144000" cy="8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oe_blac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4963" y="6456363"/>
            <a:ext cx="960437" cy="231775"/>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990600" y="4495800"/>
            <a:ext cx="6400800" cy="1752600"/>
          </a:xfrm>
        </p:spPr>
        <p:txBody>
          <a:bodyPr anchor="b"/>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Title 8"/>
          <p:cNvSpPr>
            <a:spLocks noGrp="1"/>
          </p:cNvSpPr>
          <p:nvPr>
            <p:ph type="title"/>
          </p:nvPr>
        </p:nvSpPr>
        <p:spPr>
          <a:xfrm>
            <a:off x="990600" y="1676400"/>
            <a:ext cx="7696200" cy="1752600"/>
          </a:xfrm>
        </p:spPr>
        <p:txBody>
          <a:bodyPr anchor="t">
            <a:normAutofit/>
          </a:bodyPr>
          <a:lstStyle>
            <a:lvl1pPr algn="l">
              <a:defRPr sz="3000"/>
            </a:lvl1pPr>
          </a:lstStyle>
          <a:p>
            <a:r>
              <a:rPr lang="en-US" smtClean="0"/>
              <a:t>Click to edit Master title style</a:t>
            </a:r>
            <a:endParaRPr lang="en-US" dirty="0"/>
          </a:p>
        </p:txBody>
      </p:sp>
      <p:sp>
        <p:nvSpPr>
          <p:cNvPr id="2" name="Slide Number Placeholder 1"/>
          <p:cNvSpPr>
            <a:spLocks noGrp="1"/>
          </p:cNvSpPr>
          <p:nvPr>
            <p:ph type="sldNum" sz="quarter" idx="10"/>
          </p:nvPr>
        </p:nvSpPr>
        <p:spPr/>
        <p:txBody>
          <a:bodyPr/>
          <a:lstStyle/>
          <a:p>
            <a:pPr>
              <a:defRPr/>
            </a:pPr>
            <a:fld id="{D283F257-B35F-4F9B-995B-B954A235DA11}" type="slidenum">
              <a:rPr lang="en-US" altLang="en-US" smtClean="0"/>
              <a:pPr>
                <a:defRPr/>
              </a:pPr>
              <a:t>‹#›</a:t>
            </a:fld>
            <a:endParaRPr lang="en-US" altLang="en-US"/>
          </a:p>
        </p:txBody>
      </p:sp>
    </p:spTree>
    <p:extLst>
      <p:ext uri="{BB962C8B-B14F-4D97-AF65-F5344CB8AC3E}">
        <p14:creationId xmlns:p14="http://schemas.microsoft.com/office/powerpoint/2010/main" val="22330012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r>
              <a:rPr lang="en-US" altLang="en-US" smtClean="0"/>
              <a:t>Physics Division Seminar - December 16, 2013</a:t>
            </a:r>
            <a:endParaRPr lang="en-US" altLang="en-US"/>
          </a:p>
        </p:txBody>
      </p:sp>
      <p:sp>
        <p:nvSpPr>
          <p:cNvPr id="6" name="Slide Number Placeholder 5"/>
          <p:cNvSpPr>
            <a:spLocks noGrp="1"/>
          </p:cNvSpPr>
          <p:nvPr>
            <p:ph type="sldNum" sz="quarter" idx="12"/>
          </p:nvPr>
        </p:nvSpPr>
        <p:spPr/>
        <p:txBody>
          <a:bodyPr/>
          <a:lstStyle>
            <a:lvl1pPr>
              <a:defRPr smtClean="0"/>
            </a:lvl1pPr>
          </a:lstStyle>
          <a:p>
            <a:pPr>
              <a:defRPr/>
            </a:pPr>
            <a:fld id="{1D81D3B1-8ECE-4C07-A969-D1D45966C6EF}" type="slidenum">
              <a:rPr lang="en-US" altLang="en-US"/>
              <a:pPr>
                <a:defRPr/>
              </a:pPr>
              <a:t>‹#›</a:t>
            </a:fld>
            <a:endParaRPr lang="en-US" altLang="en-US"/>
          </a:p>
        </p:txBody>
      </p:sp>
    </p:spTree>
    <p:extLst>
      <p:ext uri="{BB962C8B-B14F-4D97-AF65-F5344CB8AC3E}">
        <p14:creationId xmlns:p14="http://schemas.microsoft.com/office/powerpoint/2010/main" val="3399865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r>
              <a:rPr lang="en-US" altLang="en-US" smtClean="0"/>
              <a:t>Physics Division Seminar - December 16, 2013</a:t>
            </a:r>
            <a:endParaRPr lang="en-US" altLang="en-US"/>
          </a:p>
        </p:txBody>
      </p:sp>
      <p:sp>
        <p:nvSpPr>
          <p:cNvPr id="6" name="Slide Number Placeholder 5"/>
          <p:cNvSpPr>
            <a:spLocks noGrp="1"/>
          </p:cNvSpPr>
          <p:nvPr>
            <p:ph type="sldNum" sz="quarter" idx="12"/>
          </p:nvPr>
        </p:nvSpPr>
        <p:spPr/>
        <p:txBody>
          <a:bodyPr/>
          <a:lstStyle>
            <a:lvl1pPr>
              <a:defRPr smtClean="0"/>
            </a:lvl1pPr>
          </a:lstStyle>
          <a:p>
            <a:pPr>
              <a:defRPr/>
            </a:pPr>
            <a:fld id="{92F14468-82F1-4620-90AD-B7CEBB63B689}" type="slidenum">
              <a:rPr lang="en-US" altLang="en-US"/>
              <a:pPr>
                <a:defRPr/>
              </a:pPr>
              <a:t>‹#›</a:t>
            </a:fld>
            <a:endParaRPr lang="en-US" altLang="en-US"/>
          </a:p>
        </p:txBody>
      </p:sp>
    </p:spTree>
    <p:extLst>
      <p:ext uri="{BB962C8B-B14F-4D97-AF65-F5344CB8AC3E}">
        <p14:creationId xmlns:p14="http://schemas.microsoft.com/office/powerpoint/2010/main" val="111734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249936-5520-4153-95FC-1659CF2E3D39}" type="datetimeFigureOut">
              <a:rPr lang="en-US" smtClean="0"/>
              <a:t>5/15/2014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E3A3A-FC0C-4C65-8930-F07BAC8C1099}" type="slidenum">
              <a:rPr lang="en-US" smtClean="0"/>
              <a:t>‹#›</a:t>
            </a:fld>
            <a:endParaRPr lang="en-US"/>
          </a:p>
        </p:txBody>
      </p:sp>
    </p:spTree>
    <p:extLst>
      <p:ext uri="{BB962C8B-B14F-4D97-AF65-F5344CB8AC3E}">
        <p14:creationId xmlns:p14="http://schemas.microsoft.com/office/powerpoint/2010/main" val="2212326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249936-5520-4153-95FC-1659CF2E3D39}" type="datetimeFigureOut">
              <a:rPr lang="en-US" smtClean="0"/>
              <a:t>5/15/2014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E3A3A-FC0C-4C65-8930-F07BAC8C1099}" type="slidenum">
              <a:rPr lang="en-US" smtClean="0"/>
              <a:t>‹#›</a:t>
            </a:fld>
            <a:endParaRPr lang="en-US"/>
          </a:p>
        </p:txBody>
      </p:sp>
    </p:spTree>
    <p:extLst>
      <p:ext uri="{BB962C8B-B14F-4D97-AF65-F5344CB8AC3E}">
        <p14:creationId xmlns:p14="http://schemas.microsoft.com/office/powerpoint/2010/main" val="20747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249936-5520-4153-95FC-1659CF2E3D39}" type="datetimeFigureOut">
              <a:rPr lang="en-US" smtClean="0"/>
              <a:t>5/15/2014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E3A3A-FC0C-4C65-8930-F07BAC8C1099}" type="slidenum">
              <a:rPr lang="en-US" smtClean="0"/>
              <a:t>‹#›</a:t>
            </a:fld>
            <a:endParaRPr lang="en-US"/>
          </a:p>
        </p:txBody>
      </p:sp>
    </p:spTree>
    <p:extLst>
      <p:ext uri="{BB962C8B-B14F-4D97-AF65-F5344CB8AC3E}">
        <p14:creationId xmlns:p14="http://schemas.microsoft.com/office/powerpoint/2010/main" val="4031545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249936-5520-4153-95FC-1659CF2E3D39}" type="datetimeFigureOut">
              <a:rPr lang="en-US" smtClean="0"/>
              <a:t>5/15/2014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E3A3A-FC0C-4C65-8930-F07BAC8C1099}" type="slidenum">
              <a:rPr lang="en-US" smtClean="0"/>
              <a:t>‹#›</a:t>
            </a:fld>
            <a:endParaRPr lang="en-US"/>
          </a:p>
        </p:txBody>
      </p:sp>
    </p:spTree>
    <p:extLst>
      <p:ext uri="{BB962C8B-B14F-4D97-AF65-F5344CB8AC3E}">
        <p14:creationId xmlns:p14="http://schemas.microsoft.com/office/powerpoint/2010/main" val="1083059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249936-5520-4153-95FC-1659CF2E3D39}" type="datetimeFigureOut">
              <a:rPr lang="en-US" smtClean="0"/>
              <a:t>5/15/2014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E3A3A-FC0C-4C65-8930-F07BAC8C1099}" type="slidenum">
              <a:rPr lang="en-US" smtClean="0"/>
              <a:t>‹#›</a:t>
            </a:fld>
            <a:endParaRPr lang="en-US"/>
          </a:p>
        </p:txBody>
      </p:sp>
    </p:spTree>
    <p:extLst>
      <p:ext uri="{BB962C8B-B14F-4D97-AF65-F5344CB8AC3E}">
        <p14:creationId xmlns:p14="http://schemas.microsoft.com/office/powerpoint/2010/main" val="3362551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249936-5520-4153-95FC-1659CF2E3D39}" type="datetimeFigureOut">
              <a:rPr lang="en-US" smtClean="0"/>
              <a:t>5/15/2014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E3A3A-FC0C-4C65-8930-F07BAC8C1099}" type="slidenum">
              <a:rPr lang="en-US" smtClean="0"/>
              <a:t>‹#›</a:t>
            </a:fld>
            <a:endParaRPr lang="en-US"/>
          </a:p>
        </p:txBody>
      </p:sp>
    </p:spTree>
    <p:extLst>
      <p:ext uri="{BB962C8B-B14F-4D97-AF65-F5344CB8AC3E}">
        <p14:creationId xmlns:p14="http://schemas.microsoft.com/office/powerpoint/2010/main" val="1494453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49936-5520-4153-95FC-1659CF2E3D39}" type="datetimeFigureOut">
              <a:rPr lang="en-US" smtClean="0"/>
              <a:t>5/15/2014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E3A3A-FC0C-4C65-8930-F07BAC8C1099}" type="slidenum">
              <a:rPr lang="en-US" smtClean="0"/>
              <a:t>‹#›</a:t>
            </a:fld>
            <a:endParaRPr lang="en-US"/>
          </a:p>
        </p:txBody>
      </p:sp>
    </p:spTree>
    <p:extLst>
      <p:ext uri="{BB962C8B-B14F-4D97-AF65-F5344CB8AC3E}">
        <p14:creationId xmlns:p14="http://schemas.microsoft.com/office/powerpoint/2010/main" val="940015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249936-5520-4153-95FC-1659CF2E3D39}" type="datetimeFigureOut">
              <a:rPr lang="en-US" smtClean="0"/>
              <a:t>5/15/2014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E3A3A-FC0C-4C65-8930-F07BAC8C1099}" type="slidenum">
              <a:rPr lang="en-US" smtClean="0"/>
              <a:t>‹#›</a:t>
            </a:fld>
            <a:endParaRPr lang="en-US"/>
          </a:p>
        </p:txBody>
      </p:sp>
    </p:spTree>
    <p:extLst>
      <p:ext uri="{BB962C8B-B14F-4D97-AF65-F5344CB8AC3E}">
        <p14:creationId xmlns:p14="http://schemas.microsoft.com/office/powerpoint/2010/main" val="1314564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descr="slide header_gray_4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slide footer_gray_4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18250"/>
            <a:ext cx="91440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11"/>
          </p:nvPr>
        </p:nvSpPr>
        <p:spPr>
          <a:xfrm>
            <a:off x="990600" y="6588125"/>
            <a:ext cx="2725445" cy="231775"/>
          </a:xfrm>
          <a:prstGeom prst="rect">
            <a:avLst/>
          </a:prstGeom>
        </p:spPr>
        <p:txBody>
          <a:bodyPr vert="horz" wrap="square" lIns="91440" tIns="45720" rIns="91440" bIns="45720" numCol="1" anchor="t" anchorCtr="0" compatLnSpc="1">
            <a:prstTxWarp prst="textNoShape">
              <a:avLst/>
            </a:prstTxWarp>
          </a:bodyPr>
          <a:lstStyle>
            <a:lvl1pPr>
              <a:defRPr sz="1000" baseline="0" smtClean="0">
                <a:solidFill>
                  <a:schemeClr val="accent5"/>
                </a:solidFill>
                <a:latin typeface="Calibri" pitchFamily="-112" charset="0"/>
              </a:defRPr>
            </a:lvl1pPr>
          </a:lstStyle>
          <a:p>
            <a:pPr>
              <a:defRPr/>
            </a:pPr>
            <a:r>
              <a:rPr lang="en-US" altLang="en-US" dirty="0" smtClean="0"/>
              <a:t>ATLAS Users Meeting - May 15-16, 2014</a:t>
            </a:r>
          </a:p>
          <a:p>
            <a:pPr>
              <a:defRPr/>
            </a:pPr>
            <a:endParaRPr lang="en-US" altLang="en-US" dirty="0"/>
          </a:p>
        </p:txBody>
      </p:sp>
      <p:sp>
        <p:nvSpPr>
          <p:cNvPr id="8" name="Slide Number Placeholder 5"/>
          <p:cNvSpPr>
            <a:spLocks noGrp="1"/>
          </p:cNvSpPr>
          <p:nvPr>
            <p:ph type="sldNum" sz="quarter" idx="12"/>
          </p:nvPr>
        </p:nvSpPr>
        <p:spPr/>
        <p:txBody>
          <a:bodyPr/>
          <a:lstStyle>
            <a:lvl1pPr>
              <a:defRPr smtClean="0"/>
            </a:lvl1pPr>
          </a:lstStyle>
          <a:p>
            <a:pPr>
              <a:defRPr/>
            </a:pPr>
            <a:fld id="{5EF35D72-8B46-4373-8AF6-59BAD9510D64}" type="slidenum">
              <a:rPr lang="en-US" altLang="en-US"/>
              <a:pPr>
                <a:defRPr/>
              </a:pPr>
              <a:t>‹#›</a:t>
            </a:fld>
            <a:endParaRPr lang="en-US" altLang="en-US"/>
          </a:p>
        </p:txBody>
      </p:sp>
    </p:spTree>
    <p:extLst>
      <p:ext uri="{BB962C8B-B14F-4D97-AF65-F5344CB8AC3E}">
        <p14:creationId xmlns:p14="http://schemas.microsoft.com/office/powerpoint/2010/main" val="40490719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249936-5520-4153-95FC-1659CF2E3D39}" type="datetimeFigureOut">
              <a:rPr lang="en-US" smtClean="0"/>
              <a:t>5/15/2014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E3A3A-FC0C-4C65-8930-F07BAC8C1099}" type="slidenum">
              <a:rPr lang="en-US" smtClean="0"/>
              <a:t>‹#›</a:t>
            </a:fld>
            <a:endParaRPr lang="en-US"/>
          </a:p>
        </p:txBody>
      </p:sp>
    </p:spTree>
    <p:extLst>
      <p:ext uri="{BB962C8B-B14F-4D97-AF65-F5344CB8AC3E}">
        <p14:creationId xmlns:p14="http://schemas.microsoft.com/office/powerpoint/2010/main" val="2577542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249936-5520-4153-95FC-1659CF2E3D39}" type="datetimeFigureOut">
              <a:rPr lang="en-US" smtClean="0"/>
              <a:t>5/15/2014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E3A3A-FC0C-4C65-8930-F07BAC8C1099}" type="slidenum">
              <a:rPr lang="en-US" smtClean="0"/>
              <a:t>‹#›</a:t>
            </a:fld>
            <a:endParaRPr lang="en-US"/>
          </a:p>
        </p:txBody>
      </p:sp>
    </p:spTree>
    <p:extLst>
      <p:ext uri="{BB962C8B-B14F-4D97-AF65-F5344CB8AC3E}">
        <p14:creationId xmlns:p14="http://schemas.microsoft.com/office/powerpoint/2010/main" val="1620662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249936-5520-4153-95FC-1659CF2E3D39}" type="datetimeFigureOut">
              <a:rPr lang="en-US" smtClean="0"/>
              <a:t>5/15/2014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E3A3A-FC0C-4C65-8930-F07BAC8C1099}" type="slidenum">
              <a:rPr lang="en-US" smtClean="0"/>
              <a:t>‹#›</a:t>
            </a:fld>
            <a:endParaRPr lang="en-US"/>
          </a:p>
        </p:txBody>
      </p:sp>
    </p:spTree>
    <p:extLst>
      <p:ext uri="{BB962C8B-B14F-4D97-AF65-F5344CB8AC3E}">
        <p14:creationId xmlns:p14="http://schemas.microsoft.com/office/powerpoint/2010/main" val="1024181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r>
              <a:rPr lang="en-US" altLang="en-US" smtClean="0"/>
              <a:t>Physics Division Seminar - December 16, 2013</a:t>
            </a:r>
            <a:endParaRPr lang="en-US" altLang="en-US"/>
          </a:p>
        </p:txBody>
      </p:sp>
      <p:sp>
        <p:nvSpPr>
          <p:cNvPr id="6" name="Slide Number Placeholder 5"/>
          <p:cNvSpPr>
            <a:spLocks noGrp="1"/>
          </p:cNvSpPr>
          <p:nvPr>
            <p:ph type="sldNum" sz="quarter" idx="12"/>
          </p:nvPr>
        </p:nvSpPr>
        <p:spPr/>
        <p:txBody>
          <a:bodyPr/>
          <a:lstStyle>
            <a:lvl1pPr>
              <a:defRPr smtClean="0"/>
            </a:lvl1pPr>
          </a:lstStyle>
          <a:p>
            <a:pPr>
              <a:defRPr/>
            </a:pPr>
            <a:fld id="{F8801E15-C969-456A-A265-802E8BB02944}" type="slidenum">
              <a:rPr lang="en-US" altLang="en-US"/>
              <a:pPr>
                <a:defRPr/>
              </a:pPr>
              <a:t>‹#›</a:t>
            </a:fld>
            <a:endParaRPr lang="en-US" altLang="en-US"/>
          </a:p>
        </p:txBody>
      </p:sp>
    </p:spTree>
    <p:extLst>
      <p:ext uri="{BB962C8B-B14F-4D97-AF65-F5344CB8AC3E}">
        <p14:creationId xmlns:p14="http://schemas.microsoft.com/office/powerpoint/2010/main" val="2267898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r>
              <a:rPr lang="en-US" altLang="en-US" smtClean="0"/>
              <a:t>Physics Division Seminar - December 16, 2013</a:t>
            </a:r>
            <a:endParaRPr lang="en-US" altLang="en-US"/>
          </a:p>
        </p:txBody>
      </p:sp>
      <p:sp>
        <p:nvSpPr>
          <p:cNvPr id="7" name="Slide Number Placeholder 6"/>
          <p:cNvSpPr>
            <a:spLocks noGrp="1"/>
          </p:cNvSpPr>
          <p:nvPr>
            <p:ph type="sldNum" sz="quarter" idx="12"/>
          </p:nvPr>
        </p:nvSpPr>
        <p:spPr/>
        <p:txBody>
          <a:bodyPr/>
          <a:lstStyle>
            <a:lvl1pPr>
              <a:defRPr smtClean="0"/>
            </a:lvl1pPr>
          </a:lstStyle>
          <a:p>
            <a:pPr>
              <a:defRPr/>
            </a:pPr>
            <a:fld id="{29AC7C41-DC65-47B8-80F4-861119928D4A}" type="slidenum">
              <a:rPr lang="en-US" altLang="en-US"/>
              <a:pPr>
                <a:defRPr/>
              </a:pPr>
              <a:t>‹#›</a:t>
            </a:fld>
            <a:endParaRPr lang="en-US" altLang="en-US"/>
          </a:p>
        </p:txBody>
      </p:sp>
    </p:spTree>
    <p:extLst>
      <p:ext uri="{BB962C8B-B14F-4D97-AF65-F5344CB8AC3E}">
        <p14:creationId xmlns:p14="http://schemas.microsoft.com/office/powerpoint/2010/main" val="4260517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endParaRPr lang="en-US" altLang="en-US"/>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r>
              <a:rPr lang="en-US" altLang="en-US" smtClean="0"/>
              <a:t>Physics Division Seminar - December 16, 2013</a:t>
            </a:r>
            <a:endParaRPr lang="en-US" altLang="en-US"/>
          </a:p>
        </p:txBody>
      </p:sp>
      <p:sp>
        <p:nvSpPr>
          <p:cNvPr id="9" name="Slide Number Placeholder 8"/>
          <p:cNvSpPr>
            <a:spLocks noGrp="1"/>
          </p:cNvSpPr>
          <p:nvPr>
            <p:ph type="sldNum" sz="quarter" idx="12"/>
          </p:nvPr>
        </p:nvSpPr>
        <p:spPr/>
        <p:txBody>
          <a:bodyPr/>
          <a:lstStyle>
            <a:lvl1pPr>
              <a:defRPr smtClean="0"/>
            </a:lvl1pPr>
          </a:lstStyle>
          <a:p>
            <a:pPr>
              <a:defRPr/>
            </a:pPr>
            <a:fld id="{D34392E5-7D30-484F-B299-491C8FDE4323}" type="slidenum">
              <a:rPr lang="en-US" altLang="en-US"/>
              <a:pPr>
                <a:defRPr/>
              </a:pPr>
              <a:t>‹#›</a:t>
            </a:fld>
            <a:endParaRPr lang="en-US" altLang="en-US"/>
          </a:p>
        </p:txBody>
      </p:sp>
    </p:spTree>
    <p:extLst>
      <p:ext uri="{BB962C8B-B14F-4D97-AF65-F5344CB8AC3E}">
        <p14:creationId xmlns:p14="http://schemas.microsoft.com/office/powerpoint/2010/main" val="2023466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endParaRPr lang="en-US"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r>
              <a:rPr lang="en-US" altLang="en-US" smtClean="0"/>
              <a:t>Physics Division Seminar - December 16, 2013</a:t>
            </a:r>
            <a:endParaRPr lang="en-US" altLang="en-US"/>
          </a:p>
        </p:txBody>
      </p:sp>
      <p:sp>
        <p:nvSpPr>
          <p:cNvPr id="5" name="Slide Number Placeholder 4"/>
          <p:cNvSpPr>
            <a:spLocks noGrp="1"/>
          </p:cNvSpPr>
          <p:nvPr>
            <p:ph type="sldNum" sz="quarter" idx="12"/>
          </p:nvPr>
        </p:nvSpPr>
        <p:spPr/>
        <p:txBody>
          <a:bodyPr/>
          <a:lstStyle>
            <a:lvl1pPr>
              <a:defRPr smtClean="0"/>
            </a:lvl1pPr>
          </a:lstStyle>
          <a:p>
            <a:pPr>
              <a:defRPr/>
            </a:pPr>
            <a:fld id="{117EEC9C-897B-4526-B5EA-DB0DFC9F7EF3}" type="slidenum">
              <a:rPr lang="en-US" altLang="en-US"/>
              <a:pPr>
                <a:defRPr/>
              </a:pPr>
              <a:t>‹#›</a:t>
            </a:fld>
            <a:endParaRPr lang="en-US" altLang="en-US"/>
          </a:p>
        </p:txBody>
      </p:sp>
    </p:spTree>
    <p:extLst>
      <p:ext uri="{BB962C8B-B14F-4D97-AF65-F5344CB8AC3E}">
        <p14:creationId xmlns:p14="http://schemas.microsoft.com/office/powerpoint/2010/main" val="1666303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r>
              <a:rPr lang="en-US" altLang="en-US" smtClean="0"/>
              <a:t>Physics Division Seminar - December 16, 2013</a:t>
            </a:r>
            <a:endParaRPr lang="en-US" altLang="en-US"/>
          </a:p>
        </p:txBody>
      </p:sp>
      <p:sp>
        <p:nvSpPr>
          <p:cNvPr id="4" name="Slide Number Placeholder 3"/>
          <p:cNvSpPr>
            <a:spLocks noGrp="1"/>
          </p:cNvSpPr>
          <p:nvPr>
            <p:ph type="sldNum" sz="quarter" idx="12"/>
          </p:nvPr>
        </p:nvSpPr>
        <p:spPr/>
        <p:txBody>
          <a:bodyPr/>
          <a:lstStyle>
            <a:lvl1pPr>
              <a:defRPr smtClean="0"/>
            </a:lvl1pPr>
          </a:lstStyle>
          <a:p>
            <a:pPr>
              <a:defRPr/>
            </a:pPr>
            <a:fld id="{9F95968F-95D8-4A68-8D42-101873A2CDB7}" type="slidenum">
              <a:rPr lang="en-US" altLang="en-US"/>
              <a:pPr>
                <a:defRPr/>
              </a:pPr>
              <a:t>‹#›</a:t>
            </a:fld>
            <a:endParaRPr lang="en-US" altLang="en-US"/>
          </a:p>
        </p:txBody>
      </p:sp>
    </p:spTree>
    <p:extLst>
      <p:ext uri="{BB962C8B-B14F-4D97-AF65-F5344CB8AC3E}">
        <p14:creationId xmlns:p14="http://schemas.microsoft.com/office/powerpoint/2010/main" val="4075691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r>
              <a:rPr lang="en-US" altLang="en-US" smtClean="0"/>
              <a:t>Physics Division Seminar - December 16, 2013</a:t>
            </a:r>
            <a:endParaRPr lang="en-US" altLang="en-US"/>
          </a:p>
        </p:txBody>
      </p:sp>
      <p:sp>
        <p:nvSpPr>
          <p:cNvPr id="7" name="Slide Number Placeholder 6"/>
          <p:cNvSpPr>
            <a:spLocks noGrp="1"/>
          </p:cNvSpPr>
          <p:nvPr>
            <p:ph type="sldNum" sz="quarter" idx="12"/>
          </p:nvPr>
        </p:nvSpPr>
        <p:spPr/>
        <p:txBody>
          <a:bodyPr/>
          <a:lstStyle>
            <a:lvl1pPr>
              <a:defRPr smtClean="0"/>
            </a:lvl1pPr>
          </a:lstStyle>
          <a:p>
            <a:pPr>
              <a:defRPr/>
            </a:pPr>
            <a:fld id="{95DAAC79-B98D-4B70-888C-FE903AA8DBE5}" type="slidenum">
              <a:rPr lang="en-US" altLang="en-US"/>
              <a:pPr>
                <a:defRPr/>
              </a:pPr>
              <a:t>‹#›</a:t>
            </a:fld>
            <a:endParaRPr lang="en-US" altLang="en-US"/>
          </a:p>
        </p:txBody>
      </p:sp>
    </p:spTree>
    <p:extLst>
      <p:ext uri="{BB962C8B-B14F-4D97-AF65-F5344CB8AC3E}">
        <p14:creationId xmlns:p14="http://schemas.microsoft.com/office/powerpoint/2010/main" val="705837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112" charset="0"/>
              </a:defRPr>
            </a:lvl1pPr>
          </a:lstStyle>
          <a:p>
            <a:pPr>
              <a:defRPr/>
            </a:pPr>
            <a:r>
              <a:rPr lang="en-US" altLang="en-US" smtClean="0"/>
              <a:t>Physics Division Seminar - December 16, 2013</a:t>
            </a:r>
            <a:endParaRPr lang="en-US" altLang="en-US"/>
          </a:p>
        </p:txBody>
      </p:sp>
      <p:sp>
        <p:nvSpPr>
          <p:cNvPr id="7" name="Slide Number Placeholder 6"/>
          <p:cNvSpPr>
            <a:spLocks noGrp="1"/>
          </p:cNvSpPr>
          <p:nvPr>
            <p:ph type="sldNum" sz="quarter" idx="12"/>
          </p:nvPr>
        </p:nvSpPr>
        <p:spPr/>
        <p:txBody>
          <a:bodyPr/>
          <a:lstStyle>
            <a:lvl1pPr>
              <a:defRPr smtClean="0"/>
            </a:lvl1pPr>
          </a:lstStyle>
          <a:p>
            <a:pPr>
              <a:defRPr/>
            </a:pPr>
            <a:fld id="{9121240B-3543-456E-83E5-C5FD93578E7D}" type="slidenum">
              <a:rPr lang="en-US" altLang="en-US"/>
              <a:pPr>
                <a:defRPr/>
              </a:pPr>
              <a:t>‹#›</a:t>
            </a:fld>
            <a:endParaRPr lang="en-US" altLang="en-US"/>
          </a:p>
        </p:txBody>
      </p:sp>
    </p:spTree>
    <p:extLst>
      <p:ext uri="{BB962C8B-B14F-4D97-AF65-F5344CB8AC3E}">
        <p14:creationId xmlns:p14="http://schemas.microsoft.com/office/powerpoint/2010/main" val="193620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6858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rgbClr val="BFBFBF"/>
                </a:solidFill>
                <a:latin typeface="Calibri" pitchFamily="-112" charset="0"/>
              </a:defRPr>
            </a:lvl1pPr>
          </a:lstStyle>
          <a:p>
            <a:pPr>
              <a:defRPr/>
            </a:pPr>
            <a:fld id="{D283F257-B35F-4F9B-995B-B954A235DA1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hf hdr="0" dt="0"/>
  <p:txStyles>
    <p:titleStyle>
      <a:lvl1pPr algn="l" defTabSz="457200" rtl="0" eaLnBrk="1" fontAlgn="base" hangingPunct="1">
        <a:spcBef>
          <a:spcPct val="0"/>
        </a:spcBef>
        <a:spcAft>
          <a:spcPct val="0"/>
        </a:spcAft>
        <a:defRPr sz="2600" b="1" kern="1200">
          <a:solidFill>
            <a:srgbClr val="666B66"/>
          </a:solidFill>
          <a:latin typeface="Trebuchet MS"/>
          <a:ea typeface="ＭＳ Ｐゴシック" pitchFamily="-112" charset="-128"/>
          <a:cs typeface="Trebuchet MS"/>
        </a:defRPr>
      </a:lvl1pPr>
      <a:lvl2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2pPr>
      <a:lvl3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3pPr>
      <a:lvl4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4pPr>
      <a:lvl5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5pPr>
      <a:lvl6pPr marL="4572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6pPr>
      <a:lvl7pPr marL="9144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7pPr>
      <a:lvl8pPr marL="13716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8pPr>
      <a:lvl9pPr marL="18288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9pPr>
    </p:titleStyle>
    <p:bodyStyle>
      <a:lvl1pPr marL="342900" indent="-342900" algn="l" defTabSz="457200" rtl="0" eaLnBrk="1" fontAlgn="base" hangingPunct="1">
        <a:spcBef>
          <a:spcPct val="20000"/>
        </a:spcBef>
        <a:spcAft>
          <a:spcPct val="0"/>
        </a:spcAft>
        <a:buClr>
          <a:srgbClr val="666B66"/>
        </a:buClr>
        <a:buFont typeface="Arial" charset="0"/>
        <a:buChar char="•"/>
        <a:defRPr kern="1200">
          <a:solidFill>
            <a:srgbClr val="7F7F7F"/>
          </a:solidFill>
          <a:latin typeface="+mn-lt"/>
          <a:ea typeface="ＭＳ Ｐゴシック" pitchFamily="-112" charset="-128"/>
          <a:cs typeface="ＭＳ Ｐゴシック" pitchFamily="-112" charset="-128"/>
        </a:defRPr>
      </a:lvl1pPr>
      <a:lvl2pPr marL="742950" indent="-285750" algn="l" defTabSz="457200" rtl="0" eaLnBrk="1" fontAlgn="base" hangingPunct="1">
        <a:spcBef>
          <a:spcPct val="20000"/>
        </a:spcBef>
        <a:spcAft>
          <a:spcPct val="0"/>
        </a:spcAft>
        <a:buClr>
          <a:srgbClr val="666B66"/>
        </a:buClr>
        <a:buFont typeface="Arial" charset="0"/>
        <a:buChar char="–"/>
        <a:defRPr sz="1600" kern="1200">
          <a:solidFill>
            <a:srgbClr val="7F7F7F"/>
          </a:solidFill>
          <a:latin typeface="+mn-lt"/>
          <a:ea typeface="ＭＳ Ｐゴシック" pitchFamily="-112" charset="-128"/>
          <a:cs typeface="+mn-cs"/>
        </a:defRPr>
      </a:lvl2pPr>
      <a:lvl3pPr marL="1143000" indent="-228600" algn="l" defTabSz="457200" rtl="0" eaLnBrk="1" fontAlgn="base" hangingPunct="1">
        <a:spcBef>
          <a:spcPct val="20000"/>
        </a:spcBef>
        <a:spcAft>
          <a:spcPct val="0"/>
        </a:spcAft>
        <a:buClr>
          <a:srgbClr val="666B66"/>
        </a:buClr>
        <a:buFont typeface="Arial" charset="0"/>
        <a:buChar char="•"/>
        <a:defRPr sz="1400" kern="1200">
          <a:solidFill>
            <a:srgbClr val="7F7F7F"/>
          </a:solidFill>
          <a:latin typeface="+mn-lt"/>
          <a:ea typeface="ＭＳ Ｐゴシック" pitchFamily="-112" charset="-128"/>
          <a:cs typeface="+mn-cs"/>
        </a:defRPr>
      </a:lvl3pPr>
      <a:lvl4pPr marL="1600200" indent="-228600" algn="l" defTabSz="457200" rtl="0" eaLnBrk="1" fontAlgn="base" hangingPunct="1">
        <a:spcBef>
          <a:spcPct val="20000"/>
        </a:spcBef>
        <a:spcAft>
          <a:spcPct val="0"/>
        </a:spcAft>
        <a:buClr>
          <a:srgbClr val="666B66"/>
        </a:buClr>
        <a:buFont typeface="Arial" charset="0"/>
        <a:buChar char="–"/>
        <a:defRPr sz="1400" kern="1200">
          <a:solidFill>
            <a:srgbClr val="7F7F7F"/>
          </a:solidFill>
          <a:latin typeface="+mn-lt"/>
          <a:ea typeface="ＭＳ Ｐゴシック" pitchFamily="-112" charset="-128"/>
          <a:cs typeface="+mn-cs"/>
        </a:defRPr>
      </a:lvl4pPr>
      <a:lvl5pPr marL="2057400" indent="-228600" algn="l" defTabSz="457200" rtl="0" eaLnBrk="1" fontAlgn="base" hangingPunct="1">
        <a:spcBef>
          <a:spcPct val="20000"/>
        </a:spcBef>
        <a:spcAft>
          <a:spcPct val="0"/>
        </a:spcAft>
        <a:buClr>
          <a:srgbClr val="666B66"/>
        </a:buClr>
        <a:buFont typeface="Arial" charset="0"/>
        <a:buChar char="»"/>
        <a:defRPr sz="1400" kern="1200">
          <a:solidFill>
            <a:srgbClr val="7F7F7F"/>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49936-5520-4153-95FC-1659CF2E3D39}" type="datetimeFigureOut">
              <a:rPr lang="en-US" smtClean="0"/>
              <a:t>5/15/2014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E3A3A-FC0C-4C65-8930-F07BAC8C1099}" type="slidenum">
              <a:rPr lang="en-US" smtClean="0"/>
              <a:t>‹#›</a:t>
            </a:fld>
            <a:endParaRPr lang="en-US"/>
          </a:p>
        </p:txBody>
      </p:sp>
    </p:spTree>
    <p:extLst>
      <p:ext uri="{BB962C8B-B14F-4D97-AF65-F5344CB8AC3E}">
        <p14:creationId xmlns:p14="http://schemas.microsoft.com/office/powerpoint/2010/main" val="379319618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3" Type="http://schemas.openxmlformats.org/officeDocument/2006/relationships/image" Target="../media/image14.emf"/><Relationship Id="rId7" Type="http://schemas.openxmlformats.org/officeDocument/2006/relationships/image" Target="../media/image18.emf"/><Relationship Id="rId12" Type="http://schemas.openxmlformats.org/officeDocument/2006/relationships/image" Target="../media/image23.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s/_rels/slide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p:txBody>
          <a:bodyPr>
            <a:normAutofit/>
          </a:bodyPr>
          <a:lstStyle/>
          <a:p>
            <a:pPr>
              <a:defRPr/>
            </a:pPr>
            <a:r>
              <a:rPr lang="en-US" altLang="en-US" dirty="0">
                <a:latin typeface="Trebuchet MS" pitchFamily="-112" charset="0"/>
              </a:rPr>
              <a:t>A Proposal for the Future of the Physics Division Target </a:t>
            </a:r>
            <a:r>
              <a:rPr lang="en-US" altLang="en-US" dirty="0" smtClean="0">
                <a:latin typeface="Trebuchet MS" pitchFamily="-112" charset="0"/>
              </a:rPr>
              <a:t>Laboratory: (CATS</a:t>
            </a:r>
            <a:r>
              <a:rPr lang="en-US" altLang="en-US" dirty="0">
                <a:latin typeface="Trebuchet MS" pitchFamily="-112" charset="0"/>
              </a:rPr>
              <a:t>)</a:t>
            </a:r>
            <a:endParaRPr lang="en-US" altLang="en-US" dirty="0" smtClean="0">
              <a:latin typeface="Trebuchet MS" pitchFamily="-112" charset="0"/>
            </a:endParaRPr>
          </a:p>
        </p:txBody>
      </p:sp>
      <p:sp>
        <p:nvSpPr>
          <p:cNvPr id="4" name="Subtitle 2"/>
          <p:cNvSpPr>
            <a:spLocks noGrp="1"/>
          </p:cNvSpPr>
          <p:nvPr>
            <p:ph type="subTitle" idx="1"/>
          </p:nvPr>
        </p:nvSpPr>
        <p:spPr>
          <a:xfrm>
            <a:off x="975360" y="3054096"/>
            <a:ext cx="6400800" cy="1752600"/>
          </a:xfrm>
        </p:spPr>
        <p:txBody>
          <a:bodyPr anchor="b"/>
          <a:lstStyle/>
          <a:p>
            <a:pPr marL="0" indent="0" eaLnBrk="1" hangingPunct="1">
              <a:buFont typeface="Arial" charset="0"/>
              <a:buNone/>
            </a:pPr>
            <a:r>
              <a:rPr lang="en-US" altLang="en-US" dirty="0" smtClean="0">
                <a:solidFill>
                  <a:srgbClr val="ABABAB"/>
                </a:solidFill>
                <a:ea typeface="ＭＳ Ｐゴシック" pitchFamily="1" charset="-128"/>
              </a:rPr>
              <a:t>John P. Greene</a:t>
            </a:r>
          </a:p>
          <a:p>
            <a:pPr marL="0" indent="0" eaLnBrk="1" hangingPunct="1">
              <a:buFont typeface="Arial" charset="0"/>
              <a:buNone/>
            </a:pPr>
            <a:r>
              <a:rPr lang="en-US" altLang="en-US" dirty="0" smtClean="0">
                <a:solidFill>
                  <a:srgbClr val="ABABAB"/>
                </a:solidFill>
                <a:ea typeface="ＭＳ Ｐゴシック" pitchFamily="1" charset="-128"/>
              </a:rPr>
              <a:t>Target Development Engineer</a:t>
            </a:r>
          </a:p>
          <a:p>
            <a:pPr marL="0" indent="0" eaLnBrk="1" hangingPunct="1">
              <a:buFont typeface="Arial" charset="0"/>
              <a:buNone/>
            </a:pPr>
            <a:r>
              <a:rPr lang="en-US" altLang="en-US" dirty="0" smtClean="0">
                <a:solidFill>
                  <a:srgbClr val="ABABAB"/>
                </a:solidFill>
                <a:ea typeface="ＭＳ Ｐゴシック" pitchFamily="1" charset="-128"/>
              </a:rPr>
              <a:t>Argonne National Laboratory</a:t>
            </a:r>
          </a:p>
          <a:p>
            <a:pPr marL="0" indent="0" eaLnBrk="1" hangingPunct="1">
              <a:buFont typeface="Arial" charset="0"/>
              <a:buNone/>
            </a:pPr>
            <a:r>
              <a:rPr lang="en-US" altLang="en-US" dirty="0" smtClean="0">
                <a:solidFill>
                  <a:srgbClr val="ABABAB"/>
                </a:solidFill>
                <a:ea typeface="ＭＳ Ｐゴシック" pitchFamily="1" charset="-128"/>
              </a:rPr>
              <a:t>Physics Division</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796" y="2743200"/>
            <a:ext cx="3475037"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1582" y="5715000"/>
            <a:ext cx="8991600" cy="553998"/>
          </a:xfrm>
          <a:prstGeom prst="rect">
            <a:avLst/>
          </a:prstGeom>
          <a:ln>
            <a:solidFill>
              <a:srgbClr val="00B050"/>
            </a:solidFill>
          </a:ln>
        </p:spPr>
        <p:txBody>
          <a:bodyPr wrap="square">
            <a:spAutoFit/>
          </a:bodyPr>
          <a:lstStyle/>
          <a:p>
            <a:pPr algn="ctr"/>
            <a:r>
              <a:rPr lang="en-US" sz="1000" i="1" dirty="0">
                <a:solidFill>
                  <a:srgbClr val="00B050"/>
                </a:solidFill>
                <a:latin typeface="Bangle"/>
              </a:rPr>
              <a:t>"A unique asset of the ANL program is their target manufacturing capabilities. This expertise at ANL allows highly specialized targets to be prepared for various beam experiments at many laboratories. It is important that these capabilities be maintained given the continuing demands for such targets."  </a:t>
            </a:r>
            <a:br>
              <a:rPr lang="en-US" sz="1000" i="1" dirty="0">
                <a:solidFill>
                  <a:srgbClr val="00B050"/>
                </a:solidFill>
                <a:latin typeface="Bangle"/>
              </a:rPr>
            </a:br>
            <a:r>
              <a:rPr lang="en-US" sz="1000" i="1" dirty="0">
                <a:solidFill>
                  <a:srgbClr val="00B050"/>
                </a:solidFill>
                <a:latin typeface="Bangle"/>
              </a:rPr>
              <a:t>Report of the NSAC Subcommittee on Low Energy Nuclear Physics, November 15, 2001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79438"/>
          </a:xfrm>
        </p:spPr>
        <p:txBody>
          <a:bodyPr/>
          <a:lstStyle/>
          <a:p>
            <a:r>
              <a:rPr lang="en-US" dirty="0"/>
              <a:t>Outreach </a:t>
            </a:r>
            <a:r>
              <a:rPr lang="en-US" dirty="0" smtClean="0"/>
              <a:t>to the Community</a:t>
            </a:r>
            <a:endParaRPr lang="en-US" dirty="0"/>
          </a:p>
        </p:txBody>
      </p:sp>
      <p:sp>
        <p:nvSpPr>
          <p:cNvPr id="3" name="Content Placeholder 2"/>
          <p:cNvSpPr>
            <a:spLocks noGrp="1"/>
          </p:cNvSpPr>
          <p:nvPr>
            <p:ph idx="1"/>
          </p:nvPr>
        </p:nvSpPr>
        <p:spPr>
          <a:xfrm>
            <a:off x="457200" y="971983"/>
            <a:ext cx="8229600" cy="4525963"/>
          </a:xfrm>
        </p:spPr>
        <p:txBody>
          <a:bodyPr/>
          <a:lstStyle/>
          <a:p>
            <a:r>
              <a:rPr lang="en-US" dirty="0"/>
              <a:t>Notre </a:t>
            </a:r>
            <a:r>
              <a:rPr lang="en-US" dirty="0" smtClean="0"/>
              <a:t>Dame Target Lab</a:t>
            </a:r>
          </a:p>
          <a:p>
            <a:pPr lvl="1"/>
            <a:r>
              <a:rPr lang="en-US" dirty="0" smtClean="0"/>
              <a:t>Helping with  equipment procurement</a:t>
            </a:r>
          </a:p>
          <a:p>
            <a:pPr lvl="2"/>
            <a:r>
              <a:rPr lang="en-US" dirty="0" smtClean="0"/>
              <a:t>Electron Beam Evaporator</a:t>
            </a:r>
          </a:p>
          <a:p>
            <a:pPr lvl="2"/>
            <a:r>
              <a:rPr lang="en-US" dirty="0" smtClean="0"/>
              <a:t>Rolling Mill</a:t>
            </a:r>
          </a:p>
          <a:p>
            <a:pPr lvl="1"/>
            <a:r>
              <a:rPr lang="en-US" dirty="0" smtClean="0">
                <a:solidFill>
                  <a:srgbClr val="FF0000"/>
                </a:solidFill>
              </a:rPr>
              <a:t>Training </a:t>
            </a:r>
            <a:r>
              <a:rPr lang="en-US" dirty="0">
                <a:solidFill>
                  <a:srgbClr val="FF0000"/>
                </a:solidFill>
              </a:rPr>
              <a:t>target maker</a:t>
            </a:r>
          </a:p>
          <a:p>
            <a:pPr lvl="2"/>
            <a:r>
              <a:rPr lang="en-US" dirty="0"/>
              <a:t>One trip to Notre Dame so far</a:t>
            </a:r>
          </a:p>
          <a:p>
            <a:pPr lvl="2"/>
            <a:r>
              <a:rPr lang="en-US" dirty="0"/>
              <a:t>Their target maker will visit ANL</a:t>
            </a:r>
          </a:p>
          <a:p>
            <a:pPr lvl="1"/>
            <a:r>
              <a:rPr lang="en-US" dirty="0"/>
              <a:t>Providing assistance as needed</a:t>
            </a:r>
          </a:p>
          <a:p>
            <a:pPr lvl="2"/>
            <a:r>
              <a:rPr lang="en-US" dirty="0">
                <a:solidFill>
                  <a:srgbClr val="FF0000"/>
                </a:solidFill>
              </a:rPr>
              <a:t>Targets (especially for student thesis projects)</a:t>
            </a:r>
          </a:p>
          <a:p>
            <a:pPr lvl="2"/>
            <a:r>
              <a:rPr lang="en-US" dirty="0"/>
              <a:t>Technical </a:t>
            </a:r>
            <a:r>
              <a:rPr lang="en-US" dirty="0" smtClean="0"/>
              <a:t>Support</a:t>
            </a:r>
          </a:p>
          <a:p>
            <a:pPr lvl="1"/>
            <a:r>
              <a:rPr lang="en-US" dirty="0">
                <a:solidFill>
                  <a:schemeClr val="tx1"/>
                </a:solidFill>
              </a:rPr>
              <a:t>Providing surplus equipment</a:t>
            </a:r>
          </a:p>
          <a:p>
            <a:pPr lvl="2"/>
            <a:r>
              <a:rPr lang="en-US" dirty="0"/>
              <a:t>Reduction Furnace from µMatter</a:t>
            </a:r>
          </a:p>
          <a:p>
            <a:pPr lvl="2"/>
            <a:r>
              <a:rPr lang="en-US" dirty="0"/>
              <a:t>Vacuum Target Storage from </a:t>
            </a:r>
            <a:r>
              <a:rPr lang="en-US" dirty="0" err="1"/>
              <a:t>Stonybrook</a:t>
            </a:r>
            <a:endParaRPr lang="en-US" dirty="0"/>
          </a:p>
          <a:p>
            <a:pPr lvl="1"/>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5EF35D72-8B46-4373-8AF6-59BAD9510D64}" type="slidenum">
              <a:rPr lang="en-US" altLang="en-US" smtClean="0"/>
              <a:pPr>
                <a:defRPr/>
              </a:pPr>
              <a:t>10</a:t>
            </a:fld>
            <a:endParaRPr lang="en-US" altLang="en-US"/>
          </a:p>
        </p:txBody>
      </p:sp>
      <p:pic>
        <p:nvPicPr>
          <p:cNvPr id="2050" name="Picture 2" descr="C:\Users\John\Pictures\11-13-2013\DSC007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018" y="3788669"/>
            <a:ext cx="2291781" cy="171906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2051" name="Picture 3" descr="C:\Users\John\Pictures\11-13-2013\DSC007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719" y="1066800"/>
            <a:ext cx="3110081" cy="233286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pPr>
              <a:defRPr/>
            </a:pPr>
            <a:r>
              <a:rPr lang="en-US" altLang="en-US" dirty="0"/>
              <a:t>ATLAS Users Meeting – May 15-16, 2014</a:t>
            </a:r>
          </a:p>
          <a:p>
            <a:pPr>
              <a:defRPr/>
            </a:pPr>
            <a:endParaRPr lang="en-US" alt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598290"/>
            <a:ext cx="1246187" cy="165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4648200"/>
            <a:ext cx="14700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55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40"/>
            <a:ext cx="8229600" cy="1143000"/>
          </a:xfrm>
        </p:spPr>
        <p:txBody>
          <a:bodyPr/>
          <a:lstStyle/>
          <a:p>
            <a:r>
              <a:rPr lang="en-US" dirty="0"/>
              <a:t>Outreach </a:t>
            </a:r>
            <a:r>
              <a:rPr lang="en-US" dirty="0" smtClean="0"/>
              <a:t>to the Community</a:t>
            </a:r>
            <a:endParaRPr lang="en-US" dirty="0"/>
          </a:p>
        </p:txBody>
      </p:sp>
      <p:sp>
        <p:nvSpPr>
          <p:cNvPr id="3" name="Content Placeholder 2"/>
          <p:cNvSpPr>
            <a:spLocks noGrp="1"/>
          </p:cNvSpPr>
          <p:nvPr>
            <p:ph idx="1"/>
          </p:nvPr>
        </p:nvSpPr>
        <p:spPr>
          <a:xfrm>
            <a:off x="457200" y="1370442"/>
            <a:ext cx="8229600" cy="4525963"/>
          </a:xfrm>
        </p:spPr>
        <p:txBody>
          <a:bodyPr/>
          <a:lstStyle/>
          <a:p>
            <a:r>
              <a:rPr lang="en-US" dirty="0" smtClean="0"/>
              <a:t>WNSL, Yale</a:t>
            </a:r>
          </a:p>
          <a:p>
            <a:r>
              <a:rPr lang="en-US" dirty="0" smtClean="0"/>
              <a:t>Target and Separated Isotope</a:t>
            </a:r>
          </a:p>
          <a:p>
            <a:pPr lvl="1"/>
            <a:r>
              <a:rPr lang="en-US" dirty="0" smtClean="0">
                <a:solidFill>
                  <a:srgbClr val="FF0000"/>
                </a:solidFill>
              </a:rPr>
              <a:t>Rescue &amp; Recovery</a:t>
            </a:r>
          </a:p>
          <a:p>
            <a:pPr lvl="1"/>
            <a:r>
              <a:rPr lang="en-US" dirty="0" smtClean="0"/>
              <a:t>Work out details with Yale &amp; DOE</a:t>
            </a:r>
          </a:p>
          <a:p>
            <a:pPr lvl="1"/>
            <a:r>
              <a:rPr lang="en-US" dirty="0" smtClean="0">
                <a:solidFill>
                  <a:srgbClr val="FF0000"/>
                </a:solidFill>
              </a:rPr>
              <a:t>Organized Lab/targets</a:t>
            </a:r>
            <a:endParaRPr lang="en-US" dirty="0">
              <a:solidFill>
                <a:srgbClr val="FF0000"/>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5EF35D72-8B46-4373-8AF6-59BAD9510D64}" type="slidenum">
              <a:rPr lang="en-US" altLang="en-US" smtClean="0"/>
              <a:pPr>
                <a:defRPr/>
              </a:pPr>
              <a:t>11</a:t>
            </a:fld>
            <a:endParaRPr lang="en-US" altLang="en-US"/>
          </a:p>
        </p:txBody>
      </p:sp>
      <p:pic>
        <p:nvPicPr>
          <p:cNvPr id="1027" name="Picture 3" descr="C:\Users\John\Desktop\IMG_348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429000"/>
            <a:ext cx="3425825" cy="256936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662152"/>
            <a:ext cx="2514600" cy="1885950"/>
          </a:xfrm>
          <a:prstGeom prst="rect">
            <a:avLst/>
          </a:prstGeom>
          <a:ln>
            <a:solidFill>
              <a:schemeClr val="tx2"/>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63925" y="3737426"/>
            <a:ext cx="2467404" cy="1850553"/>
          </a:xfrm>
          <a:prstGeom prst="rect">
            <a:avLst/>
          </a:prstGeom>
          <a:ln>
            <a:solidFill>
              <a:schemeClr val="tx2"/>
            </a:solidFill>
          </a:ln>
        </p:spPr>
      </p:pic>
      <p:sp>
        <p:nvSpPr>
          <p:cNvPr id="7" name="Right Arrow 6"/>
          <p:cNvSpPr/>
          <p:nvPr/>
        </p:nvSpPr>
        <p:spPr>
          <a:xfrm>
            <a:off x="4692396" y="4471368"/>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76592" y="5998369"/>
            <a:ext cx="2642069" cy="461665"/>
          </a:xfrm>
          <a:prstGeom prst="rect">
            <a:avLst/>
          </a:prstGeom>
          <a:noFill/>
        </p:spPr>
        <p:txBody>
          <a:bodyPr wrap="none" rtlCol="0">
            <a:spAutoFit/>
          </a:bodyPr>
          <a:lstStyle/>
          <a:p>
            <a:pPr algn="ctr"/>
            <a:r>
              <a:rPr lang="en-US" sz="1200" dirty="0" smtClean="0">
                <a:solidFill>
                  <a:schemeClr val="accent4"/>
                </a:solidFill>
              </a:rPr>
              <a:t>Organized into targets worth saving.</a:t>
            </a:r>
          </a:p>
          <a:p>
            <a:pPr algn="ctr"/>
            <a:r>
              <a:rPr lang="en-US" sz="1200" dirty="0" smtClean="0">
                <a:solidFill>
                  <a:schemeClr val="accent4"/>
                </a:solidFill>
              </a:rPr>
              <a:t>Returned to ANL.</a:t>
            </a:r>
            <a:endParaRPr lang="en-US" sz="1200" dirty="0">
              <a:solidFill>
                <a:schemeClr val="accent4"/>
              </a:solidFill>
            </a:endParaRPr>
          </a:p>
        </p:txBody>
      </p:sp>
      <p:sp>
        <p:nvSpPr>
          <p:cNvPr id="10" name="TextBox 9"/>
          <p:cNvSpPr txBox="1"/>
          <p:nvPr/>
        </p:nvSpPr>
        <p:spPr>
          <a:xfrm>
            <a:off x="6381525" y="2548102"/>
            <a:ext cx="2705549" cy="369332"/>
          </a:xfrm>
          <a:prstGeom prst="rect">
            <a:avLst/>
          </a:prstGeom>
          <a:noFill/>
        </p:spPr>
        <p:txBody>
          <a:bodyPr wrap="none" rtlCol="0">
            <a:spAutoFit/>
          </a:bodyPr>
          <a:lstStyle/>
          <a:p>
            <a:r>
              <a:rPr lang="en-US" sz="1200" dirty="0" smtClean="0">
                <a:solidFill>
                  <a:schemeClr val="accent4"/>
                </a:solidFill>
              </a:rPr>
              <a:t>Physics Div. targets returned to ANL</a:t>
            </a:r>
            <a:r>
              <a:rPr lang="en-US" dirty="0" smtClean="0"/>
              <a:t>.</a:t>
            </a:r>
            <a:endParaRPr lang="en-US" dirty="0"/>
          </a:p>
        </p:txBody>
      </p:sp>
      <p:sp>
        <p:nvSpPr>
          <p:cNvPr id="9" name="Footer Placeholder 8"/>
          <p:cNvSpPr>
            <a:spLocks noGrp="1"/>
          </p:cNvSpPr>
          <p:nvPr>
            <p:ph type="ftr" sz="quarter" idx="11"/>
          </p:nvPr>
        </p:nvSpPr>
        <p:spPr/>
        <p:txBody>
          <a:bodyPr/>
          <a:lstStyle/>
          <a:p>
            <a:pPr>
              <a:defRPr/>
            </a:pPr>
            <a:r>
              <a:rPr lang="en-US" altLang="en-US" dirty="0"/>
              <a:t>ATLAS Users Meeting – May 15-16, 2014</a:t>
            </a:r>
          </a:p>
          <a:p>
            <a:pPr>
              <a:defRPr/>
            </a:pPr>
            <a:endParaRPr lang="en-US" altLang="en-US" dirty="0"/>
          </a:p>
        </p:txBody>
      </p:sp>
    </p:spTree>
    <p:extLst>
      <p:ext uri="{BB962C8B-B14F-4D97-AF65-F5344CB8AC3E}">
        <p14:creationId xmlns:p14="http://schemas.microsoft.com/office/powerpoint/2010/main" val="1616405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Outreach </a:t>
            </a:r>
            <a:r>
              <a:rPr lang="en-US" dirty="0" smtClean="0"/>
              <a:t>to the Community</a:t>
            </a:r>
            <a:endParaRPr lang="en-US" dirty="0"/>
          </a:p>
        </p:txBody>
      </p:sp>
      <p:sp>
        <p:nvSpPr>
          <p:cNvPr id="3" name="Content Placeholder 2"/>
          <p:cNvSpPr>
            <a:spLocks noGrp="1"/>
          </p:cNvSpPr>
          <p:nvPr>
            <p:ph idx="1"/>
          </p:nvPr>
        </p:nvSpPr>
        <p:spPr>
          <a:xfrm>
            <a:off x="472966" y="1600200"/>
            <a:ext cx="8229600" cy="4525963"/>
          </a:xfrm>
        </p:spPr>
        <p:txBody>
          <a:bodyPr/>
          <a:lstStyle/>
          <a:p>
            <a:r>
              <a:rPr lang="en-US" dirty="0" smtClean="0"/>
              <a:t>WNSL, Yale</a:t>
            </a:r>
          </a:p>
          <a:p>
            <a:r>
              <a:rPr lang="en-US" dirty="0" smtClean="0"/>
              <a:t>Targets and Separated Isotope </a:t>
            </a:r>
            <a:r>
              <a:rPr lang="en-US" sz="1000" i="1" dirty="0" smtClean="0">
                <a:solidFill>
                  <a:schemeClr val="accent1"/>
                </a:solidFill>
              </a:rPr>
              <a:t>(WNSL Isotope Inventory.pdf)</a:t>
            </a:r>
          </a:p>
          <a:p>
            <a:pPr lvl="1"/>
            <a:r>
              <a:rPr lang="en-US" dirty="0" smtClean="0"/>
              <a:t>Rescue &amp; Recovery</a:t>
            </a:r>
          </a:p>
          <a:p>
            <a:pPr lvl="1"/>
            <a:r>
              <a:rPr lang="en-US" dirty="0" smtClean="0">
                <a:solidFill>
                  <a:srgbClr val="FF0000"/>
                </a:solidFill>
              </a:rPr>
              <a:t>Hope to make them available to the low-energy community</a:t>
            </a:r>
            <a:endParaRPr lang="en-US" dirty="0">
              <a:solidFill>
                <a:srgbClr val="FF0000"/>
              </a:solidFill>
            </a:endParaRPr>
          </a:p>
        </p:txBody>
      </p:sp>
      <p:sp>
        <p:nvSpPr>
          <p:cNvPr id="4" name="Slide Number Placeholder 3"/>
          <p:cNvSpPr>
            <a:spLocks noGrp="1"/>
          </p:cNvSpPr>
          <p:nvPr>
            <p:ph type="sldNum" sz="quarter" idx="12"/>
          </p:nvPr>
        </p:nvSpPr>
        <p:spPr/>
        <p:txBody>
          <a:bodyPr/>
          <a:lstStyle/>
          <a:p>
            <a:pPr>
              <a:defRPr/>
            </a:pPr>
            <a:fld id="{5EF35D72-8B46-4373-8AF6-59BAD9510D64}" type="slidenum">
              <a:rPr lang="en-US" altLang="en-US" smtClean="0"/>
              <a:pPr>
                <a:defRPr/>
              </a:pPr>
              <a:t>12</a:t>
            </a:fld>
            <a:endParaRPr lang="en-US" altLang="en-US"/>
          </a:p>
        </p:txBody>
      </p:sp>
      <p:pic>
        <p:nvPicPr>
          <p:cNvPr id="1026" name="Picture 2" descr="C:\Users\John\Desktop\IMG_3484.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455" y="381000"/>
            <a:ext cx="2040608" cy="2720811"/>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9185" y="3389415"/>
            <a:ext cx="2731322" cy="2048492"/>
          </a:xfrm>
          <a:prstGeom prst="rect">
            <a:avLst/>
          </a:prstGeom>
          <a:ln>
            <a:solidFill>
              <a:schemeClr val="tx2"/>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96493" y="3389415"/>
            <a:ext cx="2731322" cy="2048492"/>
          </a:xfrm>
          <a:prstGeom prst="rect">
            <a:avLst/>
          </a:prstGeom>
          <a:ln>
            <a:solidFill>
              <a:schemeClr val="tx2"/>
            </a:solidFill>
          </a:ln>
        </p:spPr>
      </p:pic>
      <p:sp>
        <p:nvSpPr>
          <p:cNvPr id="5" name="TextBox 4"/>
          <p:cNvSpPr txBox="1"/>
          <p:nvPr/>
        </p:nvSpPr>
        <p:spPr>
          <a:xfrm>
            <a:off x="1269514" y="5849164"/>
            <a:ext cx="1490664" cy="276999"/>
          </a:xfrm>
          <a:prstGeom prst="rect">
            <a:avLst/>
          </a:prstGeom>
          <a:noFill/>
        </p:spPr>
        <p:txBody>
          <a:bodyPr wrap="none" rtlCol="0">
            <a:spAutoFit/>
          </a:bodyPr>
          <a:lstStyle/>
          <a:p>
            <a:r>
              <a:rPr lang="en-US" sz="1200" dirty="0" smtClean="0">
                <a:solidFill>
                  <a:schemeClr val="accent4"/>
                </a:solidFill>
              </a:rPr>
              <a:t>Los Alamos targets</a:t>
            </a:r>
            <a:endParaRPr lang="en-US" sz="1200" dirty="0">
              <a:solidFill>
                <a:schemeClr val="accent4"/>
              </a:solidFill>
            </a:endParaRPr>
          </a:p>
        </p:txBody>
      </p:sp>
      <p:sp>
        <p:nvSpPr>
          <p:cNvPr id="8" name="TextBox 7"/>
          <p:cNvSpPr txBox="1"/>
          <p:nvPr/>
        </p:nvSpPr>
        <p:spPr>
          <a:xfrm>
            <a:off x="7109180" y="3138100"/>
            <a:ext cx="1515158" cy="276999"/>
          </a:xfrm>
          <a:prstGeom prst="rect">
            <a:avLst/>
          </a:prstGeom>
          <a:noFill/>
        </p:spPr>
        <p:txBody>
          <a:bodyPr wrap="none" rtlCol="0">
            <a:spAutoFit/>
          </a:bodyPr>
          <a:lstStyle/>
          <a:p>
            <a:r>
              <a:rPr lang="en-US" sz="1200" dirty="0" smtClean="0">
                <a:solidFill>
                  <a:schemeClr val="accent4"/>
                </a:solidFill>
              </a:rPr>
              <a:t>Brookhaven targets</a:t>
            </a:r>
            <a:endParaRPr lang="en-US" sz="1200" dirty="0">
              <a:solidFill>
                <a:schemeClr val="accent4"/>
              </a:solidFill>
            </a:endParaRPr>
          </a:p>
        </p:txBody>
      </p:sp>
      <p:sp>
        <p:nvSpPr>
          <p:cNvPr id="9" name="TextBox 8"/>
          <p:cNvSpPr txBox="1"/>
          <p:nvPr/>
        </p:nvSpPr>
        <p:spPr>
          <a:xfrm>
            <a:off x="3493779" y="5879942"/>
            <a:ext cx="1936749" cy="246221"/>
          </a:xfrm>
          <a:prstGeom prst="rect">
            <a:avLst/>
          </a:prstGeom>
          <a:noFill/>
        </p:spPr>
        <p:txBody>
          <a:bodyPr wrap="none" rtlCol="0">
            <a:spAutoFit/>
          </a:bodyPr>
          <a:lstStyle/>
          <a:p>
            <a:r>
              <a:rPr lang="en-US" sz="1000" i="1" dirty="0" smtClean="0">
                <a:solidFill>
                  <a:schemeClr val="accent1"/>
                </a:solidFill>
              </a:rPr>
              <a:t>WNSL Los Alamos Targets.pdf</a:t>
            </a:r>
            <a:endParaRPr lang="en-US" sz="1000" i="1" dirty="0">
              <a:solidFill>
                <a:schemeClr val="accent1"/>
              </a:solidFill>
            </a:endParaRPr>
          </a:p>
        </p:txBody>
      </p:sp>
      <p:sp>
        <p:nvSpPr>
          <p:cNvPr id="10" name="TextBox 9"/>
          <p:cNvSpPr txBox="1"/>
          <p:nvPr/>
        </p:nvSpPr>
        <p:spPr>
          <a:xfrm>
            <a:off x="6913613" y="3416077"/>
            <a:ext cx="1906291" cy="246221"/>
          </a:xfrm>
          <a:prstGeom prst="rect">
            <a:avLst/>
          </a:prstGeom>
          <a:noFill/>
        </p:spPr>
        <p:txBody>
          <a:bodyPr wrap="none" rtlCol="0">
            <a:spAutoFit/>
          </a:bodyPr>
          <a:lstStyle/>
          <a:p>
            <a:r>
              <a:rPr lang="en-US" sz="1000" i="1" dirty="0" smtClean="0">
                <a:solidFill>
                  <a:schemeClr val="accent1"/>
                </a:solidFill>
              </a:rPr>
              <a:t>WNSL Brookhaven targets.pdf</a:t>
            </a:r>
            <a:endParaRPr lang="en-US" sz="1000" i="1" dirty="0">
              <a:solidFill>
                <a:schemeClr val="accent1"/>
              </a:solidFill>
            </a:endParaRPr>
          </a:p>
        </p:txBody>
      </p:sp>
      <p:sp>
        <p:nvSpPr>
          <p:cNvPr id="11" name="Footer Placeholder 10"/>
          <p:cNvSpPr>
            <a:spLocks noGrp="1"/>
          </p:cNvSpPr>
          <p:nvPr>
            <p:ph type="ftr" sz="quarter" idx="11"/>
          </p:nvPr>
        </p:nvSpPr>
        <p:spPr/>
        <p:txBody>
          <a:bodyPr/>
          <a:lstStyle/>
          <a:p>
            <a:pPr>
              <a:defRPr/>
            </a:pPr>
            <a:r>
              <a:rPr lang="en-US" altLang="en-US" dirty="0"/>
              <a:t>ATLAS Users Meeting – May 15-16, 2014</a:t>
            </a:r>
          </a:p>
          <a:p>
            <a:pPr>
              <a:defRPr/>
            </a:pPr>
            <a:endParaRPr lang="en-US" altLang="en-US" dirty="0"/>
          </a:p>
        </p:txBody>
      </p:sp>
      <p:pic>
        <p:nvPicPr>
          <p:cNvPr id="2050" name="Picture 2" descr="C:\Users\greene\AppData\Local\Temp\IMG_20140509_151228_49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7040" y="4017381"/>
            <a:ext cx="3083078" cy="17342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148870" y="5879942"/>
            <a:ext cx="2319418" cy="276999"/>
          </a:xfrm>
          <a:prstGeom prst="rect">
            <a:avLst/>
          </a:prstGeom>
          <a:noFill/>
        </p:spPr>
        <p:txBody>
          <a:bodyPr wrap="none" rtlCol="0">
            <a:spAutoFit/>
          </a:bodyPr>
          <a:lstStyle/>
          <a:p>
            <a:r>
              <a:rPr lang="en-US" sz="1200" dirty="0" smtClean="0">
                <a:solidFill>
                  <a:srgbClr val="5C0426"/>
                </a:solidFill>
              </a:rPr>
              <a:t>Recent arrival of targets at ANL</a:t>
            </a:r>
            <a:endParaRPr lang="en-US" sz="1200" dirty="0">
              <a:solidFill>
                <a:srgbClr val="5C0426"/>
              </a:solidFill>
            </a:endParaRPr>
          </a:p>
        </p:txBody>
      </p:sp>
    </p:spTree>
    <p:extLst>
      <p:ext uri="{BB962C8B-B14F-4D97-AF65-F5344CB8AC3E}">
        <p14:creationId xmlns:p14="http://schemas.microsoft.com/office/powerpoint/2010/main" val="3865905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International Target Community</a:t>
            </a:r>
            <a:endParaRPr lang="en-US" dirty="0"/>
          </a:p>
        </p:txBody>
      </p:sp>
      <p:sp>
        <p:nvSpPr>
          <p:cNvPr id="3" name="Content Placeholder 2"/>
          <p:cNvSpPr>
            <a:spLocks noGrp="1"/>
          </p:cNvSpPr>
          <p:nvPr>
            <p:ph idx="1"/>
          </p:nvPr>
        </p:nvSpPr>
        <p:spPr/>
        <p:txBody>
          <a:bodyPr/>
          <a:lstStyle/>
          <a:p>
            <a:r>
              <a:rPr lang="en-US" dirty="0" smtClean="0"/>
              <a:t>International Nuclear Target Development Society</a:t>
            </a:r>
          </a:p>
          <a:p>
            <a:r>
              <a:rPr lang="en-US" dirty="0"/>
              <a:t>Worldwide network of membership.</a:t>
            </a:r>
          </a:p>
          <a:p>
            <a:pPr lvl="1"/>
            <a:r>
              <a:rPr lang="en-US" dirty="0" smtClean="0"/>
              <a:t>Established and maintains a </a:t>
            </a:r>
            <a:r>
              <a:rPr lang="en-US" dirty="0" err="1"/>
              <a:t>listserve</a:t>
            </a:r>
            <a:r>
              <a:rPr lang="en-US" dirty="0"/>
              <a:t> for online queries</a:t>
            </a:r>
          </a:p>
          <a:p>
            <a:r>
              <a:rPr lang="en-US" dirty="0"/>
              <a:t>Encourages the sharing of techniques developed, </a:t>
            </a:r>
          </a:p>
          <a:p>
            <a:pPr marL="0" indent="0">
              <a:buNone/>
            </a:pPr>
            <a:r>
              <a:rPr lang="en-US" dirty="0"/>
              <a:t>	or being developed.</a:t>
            </a:r>
          </a:p>
          <a:p>
            <a:pPr lvl="1"/>
            <a:r>
              <a:rPr lang="en-US" dirty="0"/>
              <a:t>Biennial international conferences</a:t>
            </a:r>
          </a:p>
          <a:p>
            <a:pPr lvl="1"/>
            <a:r>
              <a:rPr lang="en-US" dirty="0"/>
              <a:t>Maintains an extensive online </a:t>
            </a:r>
            <a:r>
              <a:rPr lang="en-US" dirty="0" smtClean="0"/>
              <a:t>Bibliography</a:t>
            </a:r>
            <a:r>
              <a:rPr lang="en-US" dirty="0"/>
              <a:t>		</a:t>
            </a:r>
          </a:p>
          <a:p>
            <a:r>
              <a:rPr lang="en-US" dirty="0"/>
              <a:t>Publishes the techniques of target preparation</a:t>
            </a:r>
          </a:p>
          <a:p>
            <a:pPr marL="0" indent="0">
              <a:buNone/>
            </a:pPr>
            <a:r>
              <a:rPr lang="en-US" dirty="0"/>
              <a:t>	and related topics.</a:t>
            </a:r>
          </a:p>
          <a:p>
            <a:pPr lvl="1"/>
            <a:r>
              <a:rPr lang="en-US" dirty="0"/>
              <a:t>Conference proceedings </a:t>
            </a:r>
            <a:r>
              <a:rPr lang="en-US" dirty="0" smtClean="0"/>
              <a:t>are online (NIM, JRNC)</a:t>
            </a:r>
            <a:endParaRPr lang="en-US" dirty="0"/>
          </a:p>
          <a:p>
            <a:pPr lvl="1"/>
            <a:r>
              <a:rPr lang="en-US" dirty="0"/>
              <a:t>Annual Newsletter</a:t>
            </a:r>
          </a:p>
          <a:p>
            <a:r>
              <a:rPr lang="en-US" dirty="0" smtClean="0"/>
              <a:t>Mentor </a:t>
            </a:r>
            <a:r>
              <a:rPr lang="en-US" dirty="0"/>
              <a:t>people new to target preparation. </a:t>
            </a:r>
            <a:endParaRPr lang="en-US" dirty="0" smtClean="0"/>
          </a:p>
          <a:p>
            <a:pPr lvl="1"/>
            <a:r>
              <a:rPr lang="en-US" dirty="0" smtClean="0"/>
              <a:t>Frank </a:t>
            </a:r>
            <a:r>
              <a:rPr lang="en-US" dirty="0" err="1" smtClean="0"/>
              <a:t>Karasek</a:t>
            </a:r>
            <a:r>
              <a:rPr lang="en-US" dirty="0" smtClean="0"/>
              <a:t> Scholarship</a:t>
            </a:r>
            <a:endParaRPr lang="en-US" dirty="0"/>
          </a:p>
          <a:p>
            <a:r>
              <a:rPr lang="en-US" dirty="0"/>
              <a:t>Provides modest financial support for INTDS </a:t>
            </a:r>
          </a:p>
          <a:p>
            <a:pPr marL="0" indent="0">
              <a:buNone/>
            </a:pPr>
            <a:r>
              <a:rPr lang="en-US" dirty="0"/>
              <a:t>	conference attendance. </a:t>
            </a:r>
          </a:p>
          <a:p>
            <a:endParaRPr lang="en-US" dirty="0"/>
          </a:p>
        </p:txBody>
      </p:sp>
      <p:sp>
        <p:nvSpPr>
          <p:cNvPr id="4" name="Slide Number Placeholder 3"/>
          <p:cNvSpPr>
            <a:spLocks noGrp="1"/>
          </p:cNvSpPr>
          <p:nvPr>
            <p:ph type="sldNum" sz="quarter" idx="12"/>
          </p:nvPr>
        </p:nvSpPr>
        <p:spPr/>
        <p:txBody>
          <a:bodyPr/>
          <a:lstStyle/>
          <a:p>
            <a:pPr>
              <a:defRPr/>
            </a:pPr>
            <a:fld id="{5EF35D72-8B46-4373-8AF6-59BAD9510D64}" type="slidenum">
              <a:rPr lang="en-US" altLang="en-US" smtClean="0"/>
              <a:pPr>
                <a:defRPr/>
              </a:pPr>
              <a:t>13</a:t>
            </a:fld>
            <a:endParaRPr lang="en-US"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710" y="609600"/>
            <a:ext cx="1616075"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240" y="1833306"/>
            <a:ext cx="12430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5541962" y="4967448"/>
            <a:ext cx="3346942" cy="113877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112" charset="-128"/>
              </a:defRPr>
            </a:lvl1pPr>
            <a:lvl2pPr marL="742950" indent="-285750" eaLnBrk="0" hangingPunct="0">
              <a:defRPr>
                <a:solidFill>
                  <a:schemeClr val="tx1"/>
                </a:solidFill>
                <a:latin typeface="Arial" charset="0"/>
                <a:ea typeface="ＭＳ Ｐゴシック" pitchFamily="-112" charset="-128"/>
              </a:defRPr>
            </a:lvl2pPr>
            <a:lvl3pPr marL="1143000" indent="-228600" eaLnBrk="0" hangingPunct="0">
              <a:defRPr>
                <a:solidFill>
                  <a:schemeClr val="tx1"/>
                </a:solidFill>
                <a:latin typeface="Arial" charset="0"/>
                <a:ea typeface="ＭＳ Ｐゴシック" pitchFamily="-112" charset="-128"/>
              </a:defRPr>
            </a:lvl3pPr>
            <a:lvl4pPr marL="1600200" indent="-228600" eaLnBrk="0" hangingPunct="0">
              <a:defRPr>
                <a:solidFill>
                  <a:schemeClr val="tx1"/>
                </a:solidFill>
                <a:latin typeface="Arial" charset="0"/>
                <a:ea typeface="ＭＳ Ｐゴシック" pitchFamily="-112" charset="-128"/>
              </a:defRPr>
            </a:lvl4pPr>
            <a:lvl5pPr marL="2057400" indent="-228600" eaLnBrk="0" hangingPunct="0">
              <a:defRPr>
                <a:solidFill>
                  <a:schemeClr val="tx1"/>
                </a:solidFill>
                <a:latin typeface="Arial" charset="0"/>
                <a:ea typeface="ＭＳ Ｐゴシック" pitchFamily="-112"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2"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2"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2"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2" charset="-128"/>
              </a:defRPr>
            </a:lvl9pPr>
          </a:lstStyle>
          <a:p>
            <a:pPr eaLnBrk="1" hangingPunct="1"/>
            <a:r>
              <a:rPr lang="en-US" altLang="en-US" dirty="0">
                <a:latin typeface="Calibri" pitchFamily="34" charset="0"/>
              </a:rPr>
              <a:t>INTDS current involvement:</a:t>
            </a:r>
          </a:p>
          <a:p>
            <a:pPr eaLnBrk="1" hangingPunct="1">
              <a:buClr>
                <a:srgbClr val="BF5C28"/>
              </a:buClr>
              <a:buFontTx/>
              <a:buChar char="•"/>
            </a:pPr>
            <a:r>
              <a:rPr lang="en-US" altLang="en-US" dirty="0"/>
              <a:t> </a:t>
            </a:r>
            <a:r>
              <a:rPr lang="en-US" altLang="en-US" sz="1600" dirty="0" smtClean="0">
                <a:solidFill>
                  <a:schemeClr val="tx2"/>
                </a:solidFill>
                <a:latin typeface="Calibri" pitchFamily="34" charset="0"/>
              </a:rPr>
              <a:t>President (2012-2016)</a:t>
            </a:r>
            <a:endParaRPr lang="en-US" altLang="en-US" sz="1600" dirty="0">
              <a:solidFill>
                <a:schemeClr val="tx2"/>
              </a:solidFill>
              <a:latin typeface="Calibri" pitchFamily="34" charset="0"/>
            </a:endParaRPr>
          </a:p>
          <a:p>
            <a:pPr eaLnBrk="1" hangingPunct="1">
              <a:buClr>
                <a:srgbClr val="BF5C28"/>
              </a:buClr>
              <a:buFontTx/>
              <a:buChar char="•"/>
            </a:pPr>
            <a:r>
              <a:rPr lang="en-US" altLang="en-US" sz="1600" dirty="0">
                <a:solidFill>
                  <a:schemeClr val="tx2"/>
                </a:solidFill>
                <a:latin typeface="Calibri" pitchFamily="34" charset="0"/>
              </a:rPr>
              <a:t> Member of </a:t>
            </a:r>
            <a:r>
              <a:rPr lang="en-US" altLang="en-US" sz="1600" dirty="0" smtClean="0">
                <a:solidFill>
                  <a:schemeClr val="tx2"/>
                </a:solidFill>
                <a:latin typeface="Calibri" pitchFamily="34" charset="0"/>
              </a:rPr>
              <a:t>the Editorial Committee</a:t>
            </a:r>
            <a:endParaRPr lang="en-US" altLang="en-US" sz="1600" dirty="0">
              <a:solidFill>
                <a:schemeClr val="tx2"/>
              </a:solidFill>
              <a:latin typeface="Calibri" pitchFamily="34" charset="0"/>
            </a:endParaRPr>
          </a:p>
          <a:p>
            <a:pPr eaLnBrk="1" hangingPunct="1">
              <a:buClr>
                <a:srgbClr val="BF5C28"/>
              </a:buClr>
              <a:buFontTx/>
              <a:buChar char="•"/>
            </a:pPr>
            <a:r>
              <a:rPr lang="en-US" altLang="en-US" sz="1600" dirty="0">
                <a:solidFill>
                  <a:schemeClr val="tx2"/>
                </a:solidFill>
                <a:latin typeface="Calibri" pitchFamily="34" charset="0"/>
              </a:rPr>
              <a:t> Newsletter </a:t>
            </a:r>
            <a:r>
              <a:rPr lang="en-US" altLang="en-US" sz="1600" dirty="0" smtClean="0">
                <a:solidFill>
                  <a:schemeClr val="tx2"/>
                </a:solidFill>
                <a:latin typeface="Calibri" pitchFamily="34" charset="0"/>
              </a:rPr>
              <a:t>Editor (‘03 to present)</a:t>
            </a:r>
            <a:endParaRPr lang="en-US" altLang="en-US" sz="1600" dirty="0">
              <a:solidFill>
                <a:schemeClr val="tx2"/>
              </a:solidFill>
              <a:latin typeface="Calibri"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8166" y="2971800"/>
            <a:ext cx="3360738" cy="1661789"/>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pPr>
              <a:defRPr/>
            </a:pPr>
            <a:r>
              <a:rPr lang="en-US" altLang="en-US" dirty="0"/>
              <a:t>ATLAS Users Meeting – May 15-16, 2014</a:t>
            </a:r>
          </a:p>
        </p:txBody>
      </p:sp>
    </p:spTree>
    <p:extLst>
      <p:ext uri="{BB962C8B-B14F-4D97-AF65-F5344CB8AC3E}">
        <p14:creationId xmlns:p14="http://schemas.microsoft.com/office/powerpoint/2010/main" val="1038899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284" y="154780"/>
            <a:ext cx="8539316" cy="655638"/>
          </a:xfrm>
        </p:spPr>
        <p:txBody>
          <a:bodyPr/>
          <a:lstStyle/>
          <a:p>
            <a:r>
              <a:rPr lang="en-US" dirty="0"/>
              <a:t>Physics Division Target </a:t>
            </a:r>
            <a:r>
              <a:rPr lang="en-US" dirty="0" smtClean="0"/>
              <a:t>Laboratory – Future Directions</a:t>
            </a:r>
            <a:endParaRPr lang="en-US" dirty="0"/>
          </a:p>
        </p:txBody>
      </p:sp>
      <p:sp>
        <p:nvSpPr>
          <p:cNvPr id="3" name="Content Placeholder 2"/>
          <p:cNvSpPr>
            <a:spLocks noGrp="1"/>
          </p:cNvSpPr>
          <p:nvPr>
            <p:ph idx="1"/>
          </p:nvPr>
        </p:nvSpPr>
        <p:spPr>
          <a:xfrm>
            <a:off x="459299" y="810418"/>
            <a:ext cx="8229600" cy="4525963"/>
          </a:xfrm>
        </p:spPr>
        <p:txBody>
          <a:bodyPr/>
          <a:lstStyle/>
          <a:p>
            <a:r>
              <a:rPr lang="en-US" dirty="0"/>
              <a:t>Future Directions</a:t>
            </a:r>
            <a:r>
              <a:rPr lang="en-US" dirty="0" smtClean="0"/>
              <a:t>, </a:t>
            </a:r>
            <a:r>
              <a:rPr lang="en-US" sz="1600" dirty="0" smtClean="0">
                <a:solidFill>
                  <a:srgbClr val="FF0000"/>
                </a:solidFill>
              </a:rPr>
              <a:t>GRETINA</a:t>
            </a:r>
            <a:r>
              <a:rPr lang="en-US" sz="1600" dirty="0" smtClean="0"/>
              <a:t>, AGFA, </a:t>
            </a:r>
            <a:r>
              <a:rPr lang="en-US" sz="1600" dirty="0" err="1" smtClean="0"/>
              <a:t>REAx</a:t>
            </a:r>
            <a:endParaRPr lang="en-US" sz="1600" dirty="0"/>
          </a:p>
          <a:p>
            <a:endParaRPr lang="en-US" dirty="0"/>
          </a:p>
        </p:txBody>
      </p:sp>
      <p:sp>
        <p:nvSpPr>
          <p:cNvPr id="4" name="Slide Number Placeholder 3"/>
          <p:cNvSpPr>
            <a:spLocks noGrp="1"/>
          </p:cNvSpPr>
          <p:nvPr>
            <p:ph type="sldNum" sz="quarter" idx="12"/>
          </p:nvPr>
        </p:nvSpPr>
        <p:spPr/>
        <p:txBody>
          <a:bodyPr/>
          <a:lstStyle/>
          <a:p>
            <a:pPr>
              <a:defRPr/>
            </a:pPr>
            <a:fld id="{5EF35D72-8B46-4373-8AF6-59BAD9510D64}" type="slidenum">
              <a:rPr lang="en-US" altLang="en-US" smtClean="0"/>
              <a:pPr>
                <a:defRPr/>
              </a:pPr>
              <a:t>14</a:t>
            </a:fld>
            <a:endParaRPr lang="en-US"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369" y="1388441"/>
            <a:ext cx="6394450" cy="353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3276600"/>
            <a:ext cx="3378200"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9369" y="4905374"/>
            <a:ext cx="639445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2882" y="5130261"/>
            <a:ext cx="987424" cy="208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02882" y="1102297"/>
            <a:ext cx="3815275" cy="276999"/>
          </a:xfrm>
          <a:prstGeom prst="rect">
            <a:avLst/>
          </a:prstGeom>
          <a:noFill/>
        </p:spPr>
        <p:txBody>
          <a:bodyPr wrap="none" rtlCol="0">
            <a:spAutoFit/>
          </a:bodyPr>
          <a:lstStyle/>
          <a:p>
            <a:r>
              <a:rPr lang="en-US" sz="1200" b="1" dirty="0" smtClean="0">
                <a:solidFill>
                  <a:srgbClr val="00B050"/>
                </a:solidFill>
              </a:rPr>
              <a:t>fribusers.org/3_GROUPS/18_TARGET/target.html</a:t>
            </a:r>
            <a:endParaRPr lang="en-US" sz="1200" b="1" dirty="0">
              <a:solidFill>
                <a:srgbClr val="00B050"/>
              </a:solidFill>
            </a:endParaRPr>
          </a:p>
        </p:txBody>
      </p:sp>
      <p:sp>
        <p:nvSpPr>
          <p:cNvPr id="7" name="Footer Placeholder 6"/>
          <p:cNvSpPr>
            <a:spLocks noGrp="1"/>
          </p:cNvSpPr>
          <p:nvPr>
            <p:ph type="ftr" sz="quarter" idx="11"/>
          </p:nvPr>
        </p:nvSpPr>
        <p:spPr/>
        <p:txBody>
          <a:bodyPr/>
          <a:lstStyle/>
          <a:p>
            <a:pPr>
              <a:defRPr/>
            </a:pPr>
            <a:r>
              <a:rPr lang="en-US" altLang="en-US" dirty="0"/>
              <a:t>ATLAS Users Meeting – May 15-16, 2014</a:t>
            </a:r>
          </a:p>
        </p:txBody>
      </p:sp>
      <p:sp>
        <p:nvSpPr>
          <p:cNvPr id="14" name="Rectangle 13"/>
          <p:cNvSpPr/>
          <p:nvPr/>
        </p:nvSpPr>
        <p:spPr>
          <a:xfrm>
            <a:off x="76200" y="5791200"/>
            <a:ext cx="8991600" cy="400110"/>
          </a:xfrm>
          <a:prstGeom prst="rect">
            <a:avLst/>
          </a:prstGeom>
          <a:ln>
            <a:solidFill>
              <a:srgbClr val="00B050"/>
            </a:solidFill>
          </a:ln>
        </p:spPr>
        <p:txBody>
          <a:bodyPr wrap="square">
            <a:spAutoFit/>
          </a:bodyPr>
          <a:lstStyle/>
          <a:p>
            <a:pPr algn="ctr"/>
            <a:r>
              <a:rPr lang="en-US" sz="1000" i="1" dirty="0">
                <a:solidFill>
                  <a:srgbClr val="00B050"/>
                </a:solidFill>
                <a:latin typeface="Bangle"/>
              </a:rPr>
              <a:t>“The availability of the needed target making capabilities, and a trained workforce, is a must for successful experiments at FRIB, and at other accelerators.” </a:t>
            </a:r>
          </a:p>
          <a:p>
            <a:pPr algn="ctr"/>
            <a:r>
              <a:rPr lang="en-US" sz="1000" i="1" dirty="0">
                <a:solidFill>
                  <a:srgbClr val="00B050"/>
                </a:solidFill>
                <a:latin typeface="Bangle"/>
              </a:rPr>
              <a:t>Report of the Scientific Advisory Committee, February 20-22, 2010 </a:t>
            </a:r>
          </a:p>
        </p:txBody>
      </p:sp>
    </p:spTree>
    <p:extLst>
      <p:ext uri="{BB962C8B-B14F-4D97-AF65-F5344CB8AC3E}">
        <p14:creationId xmlns:p14="http://schemas.microsoft.com/office/powerpoint/2010/main" val="1470931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p:cNvSpPr>
          <p:nvPr>
            <p:ph type="body" idx="4294967295"/>
          </p:nvPr>
        </p:nvSpPr>
        <p:spPr>
          <a:xfrm>
            <a:off x="76200" y="960438"/>
            <a:ext cx="8229600" cy="4525962"/>
          </a:xfrm>
        </p:spPr>
        <p:txBody>
          <a:bodyPr/>
          <a:lstStyle/>
          <a:p>
            <a:r>
              <a:rPr lang="en-US" altLang="en-US" dirty="0">
                <a:solidFill>
                  <a:schemeClr val="folHlink"/>
                </a:solidFill>
                <a:ea typeface="ＭＳ Ｐゴシック" pitchFamily="1" charset="-128"/>
              </a:rPr>
              <a:t>Introduction &amp; Overview</a:t>
            </a:r>
          </a:p>
          <a:p>
            <a:pPr marL="0" indent="0">
              <a:buNone/>
            </a:pPr>
            <a:endParaRPr lang="en-US" altLang="en-US" dirty="0" smtClean="0">
              <a:solidFill>
                <a:schemeClr val="folHlink"/>
              </a:solidFill>
              <a:ea typeface="ＭＳ Ｐゴシック" pitchFamily="1" charset="-128"/>
            </a:endParaRPr>
          </a:p>
        </p:txBody>
      </p:sp>
      <p:sp>
        <p:nvSpPr>
          <p:cNvPr id="15363" name="Slide Number Placeholder 3"/>
          <p:cNvSpPr txBox="1">
            <a:spLocks noGrp="1"/>
          </p:cNvSpPr>
          <p:nvPr/>
        </p:nvSpPr>
        <p:spPr bwMode="auto">
          <a:xfrm>
            <a:off x="68580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algn="r" eaLnBrk="1" hangingPunct="1"/>
            <a:fld id="{E50953A1-19FB-403C-A81F-49B8F652CA3C}" type="slidenum">
              <a:rPr lang="en-US" altLang="en-US" sz="1000">
                <a:solidFill>
                  <a:srgbClr val="BFBFBF"/>
                </a:solidFill>
                <a:latin typeface="Calibri" pitchFamily="34" charset="0"/>
              </a:rPr>
              <a:pPr algn="r" eaLnBrk="1" hangingPunct="1"/>
              <a:t>2</a:t>
            </a:fld>
            <a:endParaRPr lang="en-US" altLang="en-US" sz="1000">
              <a:solidFill>
                <a:srgbClr val="BFBFBF"/>
              </a:solidFill>
              <a:latin typeface="Calibri" pitchFamily="34" charset="0"/>
            </a:endParaRPr>
          </a:p>
        </p:txBody>
      </p:sp>
      <p:sp>
        <p:nvSpPr>
          <p:cNvPr id="15364" name="Rectangle 7"/>
          <p:cNvSpPr>
            <a:spLocks noGrp="1"/>
          </p:cNvSpPr>
          <p:nvPr>
            <p:ph type="title" idx="4294967295"/>
          </p:nvPr>
        </p:nvSpPr>
        <p:spPr>
          <a:xfrm>
            <a:off x="457200" y="152400"/>
            <a:ext cx="8229600" cy="655638"/>
          </a:xfrm>
          <a:noFill/>
        </p:spPr>
        <p:txBody>
          <a:bodyPr/>
          <a:lstStyle/>
          <a:p>
            <a:r>
              <a:rPr lang="en-US" altLang="en-US" dirty="0">
                <a:latin typeface="Trebuchet MS" pitchFamily="34" charset="0"/>
                <a:ea typeface="ＭＳ Ｐゴシック" pitchFamily="1" charset="-128"/>
                <a:cs typeface="Trebuchet MS" pitchFamily="34" charset="0"/>
              </a:rPr>
              <a:t>Physics Division Target Laboratory</a:t>
            </a:r>
            <a:endParaRPr lang="en-US" altLang="en-US" dirty="0" smtClean="0">
              <a:latin typeface="Trebuchet MS" pitchFamily="34" charset="0"/>
              <a:ea typeface="ＭＳ Ｐゴシック" pitchFamily="1" charset="-128"/>
              <a:cs typeface="Trebuchet MS" pitchFamily="34" charset="0"/>
            </a:endParaRPr>
          </a:p>
        </p:txBody>
      </p:sp>
      <p:pic>
        <p:nvPicPr>
          <p:cNvPr id="1536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1" y="976979"/>
            <a:ext cx="61722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9"/>
          <p:cNvSpPr txBox="1">
            <a:spLocks noChangeArrowheads="1"/>
          </p:cNvSpPr>
          <p:nvPr/>
        </p:nvSpPr>
        <p:spPr bwMode="auto">
          <a:xfrm>
            <a:off x="422275" y="1371600"/>
            <a:ext cx="21209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r>
              <a:rPr lang="en-US" altLang="en-US" sz="1600" dirty="0">
                <a:solidFill>
                  <a:schemeClr val="accent2"/>
                </a:solidFill>
                <a:latin typeface="Calibri" pitchFamily="34" charset="0"/>
              </a:rPr>
              <a:t>The Physics Division operates a target development laboratory that produces targets and foils of various thicknesses and on substrates, depending on the requirements, for experiments performed at ATLAS. </a:t>
            </a:r>
          </a:p>
        </p:txBody>
      </p:sp>
      <p:sp>
        <p:nvSpPr>
          <p:cNvPr id="15367" name="Rectangle 10"/>
          <p:cNvSpPr>
            <a:spLocks noChangeArrowheads="1"/>
          </p:cNvSpPr>
          <p:nvPr/>
        </p:nvSpPr>
        <p:spPr bwMode="auto">
          <a:xfrm>
            <a:off x="422275" y="4334513"/>
            <a:ext cx="853122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r>
              <a:rPr lang="en-US" altLang="en-US" sz="1600" dirty="0">
                <a:solidFill>
                  <a:schemeClr val="accent2"/>
                </a:solidFill>
                <a:latin typeface="Calibri" pitchFamily="34" charset="0"/>
              </a:rPr>
              <a:t>The targets are prepared from both naturally occurring materials and stable isotopes that are supplied either in pure, elemental form or as chemical compounds. Targets are made not only for the Physics Division but also for other divisions at the Laboratory </a:t>
            </a:r>
            <a:r>
              <a:rPr lang="en-US" altLang="en-US" sz="1600" b="1" dirty="0">
                <a:solidFill>
                  <a:srgbClr val="FF0000"/>
                </a:solidFill>
                <a:latin typeface="Calibri" pitchFamily="34" charset="0"/>
              </a:rPr>
              <a:t>and occasionally for other laboratories and universities.</a:t>
            </a:r>
            <a:r>
              <a:rPr lang="en-US" altLang="en-US" sz="1600" dirty="0">
                <a:solidFill>
                  <a:schemeClr val="accent2"/>
                </a:solidFill>
                <a:latin typeface="Calibri" pitchFamily="34" charset="0"/>
              </a:rPr>
              <a:t> </a:t>
            </a:r>
          </a:p>
        </p:txBody>
      </p:sp>
      <p:sp>
        <p:nvSpPr>
          <p:cNvPr id="15368" name="Rectangle 11"/>
          <p:cNvSpPr>
            <a:spLocks noChangeArrowheads="1"/>
          </p:cNvSpPr>
          <p:nvPr/>
        </p:nvSpPr>
        <p:spPr bwMode="auto">
          <a:xfrm>
            <a:off x="3134318" y="5160223"/>
            <a:ext cx="554510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r>
              <a:rPr lang="en-US" altLang="en-US" sz="1000" i="1" dirty="0" smtClean="0">
                <a:solidFill>
                  <a:schemeClr val="accent1"/>
                </a:solidFill>
              </a:rPr>
              <a:t>for a description of the target lab, see </a:t>
            </a:r>
            <a:r>
              <a:rPr lang="en-US" altLang="en-US" sz="1000" i="1" dirty="0">
                <a:solidFill>
                  <a:schemeClr val="accent1"/>
                </a:solidFill>
              </a:rPr>
              <a:t>- NIMA </a:t>
            </a:r>
            <a:r>
              <a:rPr lang="en-US" altLang="en-US" sz="1000" b="1" i="1" dirty="0">
                <a:solidFill>
                  <a:schemeClr val="accent1"/>
                </a:solidFill>
              </a:rPr>
              <a:t>282</a:t>
            </a:r>
            <a:r>
              <a:rPr lang="en-US" altLang="en-US" sz="1000" i="1" dirty="0">
                <a:solidFill>
                  <a:schemeClr val="accent1"/>
                </a:solidFill>
              </a:rPr>
              <a:t> (1989) 191-193, NIMA </a:t>
            </a:r>
            <a:r>
              <a:rPr lang="en-US" altLang="en-US" sz="1000" b="1" i="1" dirty="0">
                <a:solidFill>
                  <a:schemeClr val="accent1"/>
                </a:solidFill>
              </a:rPr>
              <a:t>362</a:t>
            </a:r>
            <a:r>
              <a:rPr lang="en-US" altLang="en-US" sz="1000" i="1" dirty="0">
                <a:solidFill>
                  <a:schemeClr val="accent1"/>
                </a:solidFill>
              </a:rPr>
              <a:t> (1995) 201-204</a:t>
            </a:r>
          </a:p>
        </p:txBody>
      </p:sp>
      <p:sp>
        <p:nvSpPr>
          <p:cNvPr id="2" name="Footer Placeholder 1"/>
          <p:cNvSpPr>
            <a:spLocks noGrp="1"/>
          </p:cNvSpPr>
          <p:nvPr>
            <p:ph type="ftr" sz="quarter" idx="11"/>
          </p:nvPr>
        </p:nvSpPr>
        <p:spPr/>
        <p:txBody>
          <a:bodyPr/>
          <a:lstStyle/>
          <a:p>
            <a:pPr>
              <a:defRPr/>
            </a:pPr>
            <a:r>
              <a:rPr lang="en-US" altLang="en-US" dirty="0"/>
              <a:t>ATLAS Users Meeting – May 15-16, 2014</a:t>
            </a:r>
          </a:p>
        </p:txBody>
      </p:sp>
      <p:sp>
        <p:nvSpPr>
          <p:cNvPr id="3" name="Slide Number Placeholder 2"/>
          <p:cNvSpPr>
            <a:spLocks noGrp="1"/>
          </p:cNvSpPr>
          <p:nvPr>
            <p:ph type="sldNum" sz="quarter" idx="12"/>
          </p:nvPr>
        </p:nvSpPr>
        <p:spPr/>
        <p:txBody>
          <a:bodyPr/>
          <a:lstStyle/>
          <a:p>
            <a:pPr>
              <a:defRPr/>
            </a:pPr>
            <a:fld id="{5EF35D72-8B46-4373-8AF6-59BAD9510D64}" type="slidenum">
              <a:rPr lang="en-US" altLang="en-US" smtClean="0"/>
              <a:pPr>
                <a:defRPr/>
              </a:pPr>
              <a:t>2</a:t>
            </a:fld>
            <a:endParaRPr lang="en-US" altLang="en-US"/>
          </a:p>
        </p:txBody>
      </p:sp>
      <p:sp>
        <p:nvSpPr>
          <p:cNvPr id="13" name="Content Placeholder 2"/>
          <p:cNvSpPr txBox="1">
            <a:spLocks/>
          </p:cNvSpPr>
          <p:nvPr/>
        </p:nvSpPr>
        <p:spPr bwMode="auto">
          <a:xfrm>
            <a:off x="114300" y="5486400"/>
            <a:ext cx="8915400" cy="848959"/>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666B66"/>
              </a:buClr>
              <a:buFont typeface="Arial" charset="0"/>
              <a:buChar char="•"/>
              <a:defRPr kern="1200">
                <a:solidFill>
                  <a:srgbClr val="7F7F7F"/>
                </a:solidFill>
                <a:latin typeface="+mn-lt"/>
                <a:ea typeface="ＭＳ Ｐゴシック" pitchFamily="-112" charset="-128"/>
                <a:cs typeface="ＭＳ Ｐゴシック" pitchFamily="-112" charset="-128"/>
              </a:defRPr>
            </a:lvl1pPr>
            <a:lvl2pPr marL="742950" indent="-285750" algn="l" defTabSz="457200" rtl="0" eaLnBrk="1" fontAlgn="base" hangingPunct="1">
              <a:spcBef>
                <a:spcPct val="20000"/>
              </a:spcBef>
              <a:spcAft>
                <a:spcPct val="0"/>
              </a:spcAft>
              <a:buClr>
                <a:srgbClr val="666B66"/>
              </a:buClr>
              <a:buFont typeface="Arial" charset="0"/>
              <a:buChar char="–"/>
              <a:defRPr sz="1600" kern="1200">
                <a:solidFill>
                  <a:srgbClr val="7F7F7F"/>
                </a:solidFill>
                <a:latin typeface="+mn-lt"/>
                <a:ea typeface="ＭＳ Ｐゴシック" pitchFamily="-112" charset="-128"/>
                <a:cs typeface="+mn-cs"/>
              </a:defRPr>
            </a:lvl2pPr>
            <a:lvl3pPr marL="1143000" indent="-228600" algn="l" defTabSz="457200" rtl="0" eaLnBrk="1" fontAlgn="base" hangingPunct="1">
              <a:spcBef>
                <a:spcPct val="20000"/>
              </a:spcBef>
              <a:spcAft>
                <a:spcPct val="0"/>
              </a:spcAft>
              <a:buClr>
                <a:srgbClr val="666B66"/>
              </a:buClr>
              <a:buFont typeface="Arial" charset="0"/>
              <a:buChar char="•"/>
              <a:defRPr sz="1400" kern="1200">
                <a:solidFill>
                  <a:srgbClr val="7F7F7F"/>
                </a:solidFill>
                <a:latin typeface="+mn-lt"/>
                <a:ea typeface="ＭＳ Ｐゴシック" pitchFamily="-112" charset="-128"/>
                <a:cs typeface="+mn-cs"/>
              </a:defRPr>
            </a:lvl3pPr>
            <a:lvl4pPr marL="1600200" indent="-228600" algn="l" defTabSz="457200" rtl="0" eaLnBrk="1" fontAlgn="base" hangingPunct="1">
              <a:spcBef>
                <a:spcPct val="20000"/>
              </a:spcBef>
              <a:spcAft>
                <a:spcPct val="0"/>
              </a:spcAft>
              <a:buClr>
                <a:srgbClr val="666B66"/>
              </a:buClr>
              <a:buFont typeface="Arial" charset="0"/>
              <a:buChar char="–"/>
              <a:defRPr sz="1400" kern="1200">
                <a:solidFill>
                  <a:srgbClr val="7F7F7F"/>
                </a:solidFill>
                <a:latin typeface="+mn-lt"/>
                <a:ea typeface="ＭＳ Ｐゴシック" pitchFamily="-112" charset="-128"/>
                <a:cs typeface="+mn-cs"/>
              </a:defRPr>
            </a:lvl4pPr>
            <a:lvl5pPr marL="2057400" indent="-228600" algn="l" defTabSz="457200" rtl="0" eaLnBrk="1" fontAlgn="base" hangingPunct="1">
              <a:spcBef>
                <a:spcPct val="20000"/>
              </a:spcBef>
              <a:spcAft>
                <a:spcPct val="0"/>
              </a:spcAft>
              <a:buClr>
                <a:srgbClr val="666B66"/>
              </a:buClr>
              <a:buFont typeface="Arial" charset="0"/>
              <a:buChar char="»"/>
              <a:defRPr sz="1400" kern="1200">
                <a:solidFill>
                  <a:srgbClr val="7F7F7F"/>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000" i="1" dirty="0" smtClean="0">
                <a:solidFill>
                  <a:srgbClr val="00B050"/>
                </a:solidFill>
                <a:latin typeface="Bangle"/>
              </a:rPr>
              <a:t>" Finally, an urgent need that cuts across the whole experimental program now and in the future is the capability to have enriched stable isotopes for targets and the manpower and expertise to fabricate these essential targets.  After investing so significantly to create such exotic beams together with building the sophisticated detector systems needed to record the reaction signals, we must not forget that without the right target, an experiment will not be successful.  This target capability has largely been ignored by most laboratories, but is critical to the future of our subject. This issue must be considered and discussed as the community moves to new and upgraded RIB facilities.“ HRIBF White Paper, January, 2010</a:t>
            </a:r>
            <a:endParaRPr lang="en-US" sz="1000" i="1" dirty="0"/>
          </a:p>
        </p:txBody>
      </p:sp>
    </p:spTree>
    <p:extLst>
      <p:ext uri="{BB962C8B-B14F-4D97-AF65-F5344CB8AC3E}">
        <p14:creationId xmlns:p14="http://schemas.microsoft.com/office/powerpoint/2010/main" val="3721847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Physics Division Target Laboratory</a:t>
            </a:r>
          </a:p>
        </p:txBody>
      </p:sp>
      <p:sp>
        <p:nvSpPr>
          <p:cNvPr id="3" name="Content Placeholder 2"/>
          <p:cNvSpPr>
            <a:spLocks noGrp="1"/>
          </p:cNvSpPr>
          <p:nvPr>
            <p:ph idx="1"/>
          </p:nvPr>
        </p:nvSpPr>
        <p:spPr/>
        <p:txBody>
          <a:bodyPr/>
          <a:lstStyle/>
          <a:p>
            <a:r>
              <a:rPr lang="en-US" dirty="0"/>
              <a:t>Introduction &amp; Overview</a:t>
            </a:r>
          </a:p>
          <a:p>
            <a:endParaRPr lang="en-US" dirty="0"/>
          </a:p>
        </p:txBody>
      </p:sp>
      <p:sp>
        <p:nvSpPr>
          <p:cNvPr id="4" name="Slide Number Placeholder 3"/>
          <p:cNvSpPr>
            <a:spLocks noGrp="1"/>
          </p:cNvSpPr>
          <p:nvPr>
            <p:ph type="sldNum" sz="quarter" idx="12"/>
          </p:nvPr>
        </p:nvSpPr>
        <p:spPr/>
        <p:txBody>
          <a:bodyPr/>
          <a:lstStyle/>
          <a:p>
            <a:pPr>
              <a:defRPr/>
            </a:pPr>
            <a:fld id="{5EF35D72-8B46-4373-8AF6-59BAD9510D64}" type="slidenum">
              <a:rPr lang="en-US" altLang="en-US" smtClean="0"/>
              <a:pPr>
                <a:defRPr/>
              </a:pPr>
              <a:t>3</a:t>
            </a:fld>
            <a:endParaRPr lang="en-US" alt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057400"/>
            <a:ext cx="6935787" cy="364966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298976" y="5745257"/>
            <a:ext cx="2551211" cy="276999"/>
          </a:xfrm>
          <a:prstGeom prst="rect">
            <a:avLst/>
          </a:prstGeom>
          <a:noFill/>
        </p:spPr>
        <p:txBody>
          <a:bodyPr wrap="none" rtlCol="0">
            <a:spAutoFit/>
          </a:bodyPr>
          <a:lstStyle/>
          <a:p>
            <a:r>
              <a:rPr lang="en-US" sz="1200" b="1" dirty="0">
                <a:solidFill>
                  <a:srgbClr val="00B050"/>
                </a:solidFill>
              </a:rPr>
              <a:t>http://www.phy.anl.gov/targetlab</a:t>
            </a:r>
          </a:p>
        </p:txBody>
      </p:sp>
      <p:sp>
        <p:nvSpPr>
          <p:cNvPr id="5" name="Footer Placeholder 4"/>
          <p:cNvSpPr>
            <a:spLocks noGrp="1"/>
          </p:cNvSpPr>
          <p:nvPr>
            <p:ph type="ftr" sz="quarter" idx="11"/>
          </p:nvPr>
        </p:nvSpPr>
        <p:spPr/>
        <p:txBody>
          <a:bodyPr/>
          <a:lstStyle/>
          <a:p>
            <a:pPr>
              <a:defRPr/>
            </a:pPr>
            <a:r>
              <a:rPr lang="en-US" altLang="en-US" dirty="0"/>
              <a:t>ATLAS Users Meeting – May 15-16, 2014</a:t>
            </a:r>
          </a:p>
          <a:p>
            <a:pPr>
              <a:defRPr/>
            </a:pPr>
            <a:endParaRPr lang="en-US" altLang="en-US" dirty="0"/>
          </a:p>
        </p:txBody>
      </p:sp>
    </p:spTree>
    <p:extLst>
      <p:ext uri="{BB962C8B-B14F-4D97-AF65-F5344CB8AC3E}">
        <p14:creationId xmlns:p14="http://schemas.microsoft.com/office/powerpoint/2010/main" val="42917645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036" y="457200"/>
            <a:ext cx="8534400" cy="731838"/>
          </a:xfrm>
        </p:spPr>
        <p:txBody>
          <a:bodyPr/>
          <a:lstStyle/>
          <a:p>
            <a:r>
              <a:rPr lang="en-US" sz="2000" i="1" dirty="0"/>
              <a:t>A Proposal for the Future of the Physics Division Target Laboratory:</a:t>
            </a:r>
            <a:br>
              <a:rPr lang="en-US" sz="2000" i="1" dirty="0"/>
            </a:br>
            <a:r>
              <a:rPr lang="en-US" sz="1600" i="1" dirty="0"/>
              <a:t>The National Center for Accelerator Target Science (CATS</a:t>
            </a:r>
            <a:r>
              <a:rPr lang="en-US" sz="1600" i="1" dirty="0" smtClean="0"/>
              <a:t>) - </a:t>
            </a:r>
            <a:r>
              <a:rPr lang="en-US" sz="1600" dirty="0" smtClean="0">
                <a:solidFill>
                  <a:schemeClr val="accent3"/>
                </a:solidFill>
              </a:rPr>
              <a:t>Janssens, Greene</a:t>
            </a:r>
            <a:endParaRPr lang="en-US" sz="1600" dirty="0">
              <a:solidFill>
                <a:schemeClr val="accent3"/>
              </a:solidFill>
            </a:endParaRPr>
          </a:p>
        </p:txBody>
      </p:sp>
      <p:sp>
        <p:nvSpPr>
          <p:cNvPr id="3" name="Content Placeholder 2"/>
          <p:cNvSpPr>
            <a:spLocks noGrp="1"/>
          </p:cNvSpPr>
          <p:nvPr>
            <p:ph idx="1"/>
          </p:nvPr>
        </p:nvSpPr>
        <p:spPr>
          <a:xfrm>
            <a:off x="457200" y="1219200"/>
            <a:ext cx="8382000" cy="4525963"/>
          </a:xfrm>
        </p:spPr>
        <p:txBody>
          <a:bodyPr/>
          <a:lstStyle/>
          <a:p>
            <a:r>
              <a:rPr lang="en-US" dirty="0" smtClean="0"/>
              <a:t>Introduction (…a little history)</a:t>
            </a:r>
          </a:p>
          <a:p>
            <a:pPr marL="0" indent="0">
              <a:buNone/>
            </a:pPr>
            <a:r>
              <a:rPr lang="en-US" dirty="0"/>
              <a:t>	</a:t>
            </a:r>
            <a:r>
              <a:rPr lang="en-US" i="1" dirty="0" smtClean="0">
                <a:solidFill>
                  <a:schemeClr val="tx2"/>
                </a:solidFill>
              </a:rPr>
              <a:t>Over the past decade the need for targets for the low-energy nuclear physics 	community was expressed in several venues; user meetings &amp; workshops, 	operational reviews, etc. With recent lab closures the demand for challenging 	targets has been increasingly difficult to address. In addition, the number of 	people producing targets has dramatically diminished. There is a real risk that the 	required knowledge &amp; expertise will no longer be available in the near future.</a:t>
            </a:r>
          </a:p>
          <a:p>
            <a:r>
              <a:rPr lang="en-US" dirty="0" smtClean="0"/>
              <a:t>Serious discussions took place at the Low Energy Community Meeting at ANL in ‘12 </a:t>
            </a:r>
          </a:p>
          <a:p>
            <a:pPr lvl="1"/>
            <a:r>
              <a:rPr lang="en-US" dirty="0" smtClean="0">
                <a:solidFill>
                  <a:schemeClr val="accent4"/>
                </a:solidFill>
              </a:rPr>
              <a:t>Target Laboratory Presentation, ANL August 17-18, 2012</a:t>
            </a:r>
          </a:p>
          <a:p>
            <a:pPr lvl="1"/>
            <a:r>
              <a:rPr lang="en-US" dirty="0" smtClean="0">
                <a:solidFill>
                  <a:schemeClr val="tx1"/>
                </a:solidFill>
              </a:rPr>
              <a:t>an ad-hoc Working Group was established</a:t>
            </a:r>
          </a:p>
          <a:p>
            <a:r>
              <a:rPr lang="en-US" dirty="0" smtClean="0">
                <a:solidFill>
                  <a:schemeClr val="tx1"/>
                </a:solidFill>
              </a:rPr>
              <a:t>Target Laboratory Questionnaire</a:t>
            </a:r>
          </a:p>
          <a:p>
            <a:pPr lvl="1"/>
            <a:r>
              <a:rPr lang="en-US" dirty="0" smtClean="0">
                <a:solidFill>
                  <a:schemeClr val="tx1"/>
                </a:solidFill>
              </a:rPr>
              <a:t>Written responses were received from 20 individuals &amp; institutions</a:t>
            </a:r>
          </a:p>
          <a:p>
            <a:r>
              <a:rPr lang="en-US" dirty="0" smtClean="0">
                <a:solidFill>
                  <a:schemeClr val="tx1"/>
                </a:solidFill>
              </a:rPr>
              <a:t>2013 Science &amp; Technology Review at ATLAS</a:t>
            </a:r>
          </a:p>
          <a:p>
            <a:pPr lvl="1"/>
            <a:r>
              <a:rPr lang="en-US" dirty="0" smtClean="0">
                <a:solidFill>
                  <a:schemeClr val="accent4"/>
                </a:solidFill>
              </a:rPr>
              <a:t>Target Laboratory Proposal was presented </a:t>
            </a:r>
          </a:p>
          <a:p>
            <a:endParaRPr lang="en-US" dirty="0" smtClean="0">
              <a:solidFill>
                <a:schemeClr val="accent4"/>
              </a:solidFill>
            </a:endParaRPr>
          </a:p>
          <a:p>
            <a:endParaRPr lang="en-US" dirty="0">
              <a:solidFill>
                <a:schemeClr val="accent4"/>
              </a:solidFill>
            </a:endParaRPr>
          </a:p>
          <a:p>
            <a:endParaRPr lang="en-US" dirty="0"/>
          </a:p>
        </p:txBody>
      </p:sp>
      <p:sp>
        <p:nvSpPr>
          <p:cNvPr id="4" name="Slide Number Placeholder 3"/>
          <p:cNvSpPr>
            <a:spLocks noGrp="1"/>
          </p:cNvSpPr>
          <p:nvPr>
            <p:ph type="sldNum" sz="quarter" idx="12"/>
          </p:nvPr>
        </p:nvSpPr>
        <p:spPr/>
        <p:txBody>
          <a:bodyPr/>
          <a:lstStyle/>
          <a:p>
            <a:pPr>
              <a:defRPr/>
            </a:pPr>
            <a:fld id="{5EF35D72-8B46-4373-8AF6-59BAD9510D64}" type="slidenum">
              <a:rPr lang="en-US" altLang="en-US" smtClean="0"/>
              <a:pPr>
                <a:defRPr/>
              </a:pPr>
              <a:t>4</a:t>
            </a:fld>
            <a:endParaRPr lang="en-US" altLang="en-US"/>
          </a:p>
        </p:txBody>
      </p:sp>
      <p:sp>
        <p:nvSpPr>
          <p:cNvPr id="5" name="Footer Placeholder 4"/>
          <p:cNvSpPr>
            <a:spLocks noGrp="1"/>
          </p:cNvSpPr>
          <p:nvPr>
            <p:ph type="ftr" sz="quarter" idx="11"/>
          </p:nvPr>
        </p:nvSpPr>
        <p:spPr/>
        <p:txBody>
          <a:bodyPr/>
          <a:lstStyle/>
          <a:p>
            <a:pPr>
              <a:defRPr/>
            </a:pPr>
            <a:r>
              <a:rPr lang="en-US" altLang="en-US" dirty="0" smtClean="0"/>
              <a:t>ATLAS Users Meeting – May 15-16, 2014</a:t>
            </a:r>
          </a:p>
          <a:p>
            <a:pPr>
              <a:defRPr/>
            </a:pPr>
            <a:endParaRPr lang="en-US" altLang="en-US" dirty="0"/>
          </a:p>
        </p:txBody>
      </p:sp>
    </p:spTree>
    <p:extLst>
      <p:ext uri="{BB962C8B-B14F-4D97-AF65-F5344CB8AC3E}">
        <p14:creationId xmlns:p14="http://schemas.microsoft.com/office/powerpoint/2010/main" val="4294717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8229600" cy="4525963"/>
          </a:xfrm>
        </p:spPr>
        <p:txBody>
          <a:bodyPr/>
          <a:lstStyle/>
          <a:p>
            <a:pPr>
              <a:defRPr/>
            </a:pPr>
            <a:r>
              <a:rPr lang="en-US" sz="1400" dirty="0" smtClean="0"/>
              <a:t>The </a:t>
            </a:r>
            <a:r>
              <a:rPr lang="en-US" sz="1400" dirty="0"/>
              <a:t>purpose of this note is to try to identify more precisely the target-making needs of our community. </a:t>
            </a:r>
            <a:r>
              <a:rPr lang="en-US" sz="1400" dirty="0" smtClean="0"/>
              <a:t>In </a:t>
            </a:r>
            <a:r>
              <a:rPr lang="en-US" sz="1400" dirty="0"/>
              <a:t>preparation of the upcoming Low Energy Community meeting, we are interested in your </a:t>
            </a:r>
            <a:r>
              <a:rPr lang="en-US" sz="1400" dirty="0" smtClean="0"/>
              <a:t>opinions </a:t>
            </a:r>
            <a:r>
              <a:rPr lang="en-US" sz="1400" dirty="0"/>
              <a:t>on this matter. Specifically, we would appreciate your views on the following questions:</a:t>
            </a:r>
          </a:p>
          <a:p>
            <a:pPr marL="0" indent="0">
              <a:buFont typeface="Arial" charset="0"/>
              <a:buNone/>
              <a:defRPr/>
            </a:pPr>
            <a:r>
              <a:rPr lang="en-US" sz="1200" dirty="0"/>
              <a:t> </a:t>
            </a:r>
          </a:p>
          <a:p>
            <a:pPr>
              <a:defRPr/>
            </a:pPr>
            <a:r>
              <a:rPr lang="en-US" sz="1400" dirty="0" smtClean="0">
                <a:solidFill>
                  <a:schemeClr val="accent4"/>
                </a:solidFill>
              </a:rPr>
              <a:t>(</a:t>
            </a:r>
            <a:r>
              <a:rPr lang="en-US" sz="1400" dirty="0">
                <a:solidFill>
                  <a:schemeClr val="accent4"/>
                </a:solidFill>
              </a:rPr>
              <a:t>1) What are your current target needs (types of targets, number required per year, etc.)?</a:t>
            </a:r>
          </a:p>
          <a:p>
            <a:pPr marL="0" indent="0">
              <a:buFont typeface="Arial" charset="0"/>
              <a:buNone/>
              <a:defRPr/>
            </a:pPr>
            <a:r>
              <a:rPr lang="en-US" sz="1400" dirty="0">
                <a:solidFill>
                  <a:schemeClr val="accent4"/>
                </a:solidFill>
              </a:rPr>
              <a:t> </a:t>
            </a:r>
          </a:p>
          <a:p>
            <a:pPr>
              <a:defRPr/>
            </a:pPr>
            <a:r>
              <a:rPr lang="en-US" sz="1400" dirty="0">
                <a:solidFill>
                  <a:schemeClr val="accent4"/>
                </a:solidFill>
              </a:rPr>
              <a:t>(2)  At the present time, how are your target needs met (who makes them, how reliable is fabrication, is timely delivery a challenge, </a:t>
            </a:r>
            <a:r>
              <a:rPr lang="en-US" sz="1400" dirty="0" smtClean="0">
                <a:solidFill>
                  <a:schemeClr val="accent4"/>
                </a:solidFill>
              </a:rPr>
              <a:t>etc.)?</a:t>
            </a:r>
            <a:endParaRPr lang="en-US" sz="1400" dirty="0">
              <a:solidFill>
                <a:schemeClr val="accent4"/>
              </a:solidFill>
            </a:endParaRPr>
          </a:p>
          <a:p>
            <a:pPr marL="0" indent="0">
              <a:buFont typeface="Arial" charset="0"/>
              <a:buNone/>
              <a:defRPr/>
            </a:pPr>
            <a:r>
              <a:rPr lang="en-US" sz="1400" dirty="0">
                <a:solidFill>
                  <a:schemeClr val="accent4"/>
                </a:solidFill>
              </a:rPr>
              <a:t> </a:t>
            </a:r>
          </a:p>
          <a:p>
            <a:pPr>
              <a:defRPr/>
            </a:pPr>
            <a:r>
              <a:rPr lang="en-US" sz="1400" dirty="0">
                <a:solidFill>
                  <a:schemeClr val="accent4"/>
                </a:solidFill>
              </a:rPr>
              <a:t>(3) Would you support the creation of a national target-making facility? If so, how would the concept proposed </a:t>
            </a:r>
            <a:r>
              <a:rPr lang="en-US" sz="1400" dirty="0" smtClean="0">
                <a:solidFill>
                  <a:schemeClr val="accent4"/>
                </a:solidFill>
              </a:rPr>
              <a:t>at </a:t>
            </a:r>
            <a:r>
              <a:rPr lang="en-US" sz="1400" dirty="0">
                <a:solidFill>
                  <a:schemeClr val="accent4"/>
                </a:solidFill>
              </a:rPr>
              <a:t>last year's User </a:t>
            </a:r>
            <a:r>
              <a:rPr lang="en-US" sz="1400" dirty="0" smtClean="0">
                <a:solidFill>
                  <a:schemeClr val="accent4"/>
                </a:solidFill>
              </a:rPr>
              <a:t>meeting </a:t>
            </a:r>
            <a:r>
              <a:rPr lang="en-US" sz="1400" dirty="0">
                <a:solidFill>
                  <a:schemeClr val="accent4"/>
                </a:solidFill>
              </a:rPr>
              <a:t>have to be augmented or modified to fulfill your needs?</a:t>
            </a:r>
          </a:p>
          <a:p>
            <a:pPr marL="0" indent="0">
              <a:buFont typeface="Arial" charset="0"/>
              <a:buNone/>
              <a:defRPr/>
            </a:pPr>
            <a:r>
              <a:rPr lang="en-US" sz="1200" dirty="0"/>
              <a:t> </a:t>
            </a:r>
            <a:endParaRPr lang="en-US" sz="1200" dirty="0" smtClean="0"/>
          </a:p>
          <a:p>
            <a:pPr>
              <a:defRPr/>
            </a:pPr>
            <a:r>
              <a:rPr lang="en-US" sz="1400" dirty="0" smtClean="0"/>
              <a:t>We very much hope to hear from you. As we plan to present the findings at the dedicated session during the upcoming Low Energy Community workshop.</a:t>
            </a:r>
          </a:p>
          <a:p>
            <a:pPr marL="0" indent="0">
              <a:buFont typeface="Arial" charset="0"/>
              <a:buNone/>
              <a:defRPr/>
            </a:pPr>
            <a:endParaRPr lang="en-US" sz="1400" dirty="0" smtClean="0"/>
          </a:p>
          <a:p>
            <a:pPr>
              <a:defRPr/>
            </a:pPr>
            <a:r>
              <a:rPr lang="en-US" sz="1400" dirty="0" smtClean="0"/>
              <a:t>We </a:t>
            </a:r>
            <a:r>
              <a:rPr lang="en-US" sz="1400" dirty="0"/>
              <a:t>thank you very much in advance for your input!</a:t>
            </a:r>
          </a:p>
          <a:p>
            <a:pPr>
              <a:defRPr/>
            </a:pPr>
            <a:endParaRPr lang="en-US" dirty="0"/>
          </a:p>
        </p:txBody>
      </p:sp>
      <p:sp>
        <p:nvSpPr>
          <p:cNvPr id="5" name="Rectangle 4"/>
          <p:cNvSpPr/>
          <p:nvPr/>
        </p:nvSpPr>
        <p:spPr>
          <a:xfrm>
            <a:off x="5257800" y="5486400"/>
            <a:ext cx="3276600" cy="461963"/>
          </a:xfrm>
          <a:prstGeom prst="rect">
            <a:avLst/>
          </a:prstGeom>
        </p:spPr>
        <p:txBody>
          <a:bodyPr>
            <a:spAutoFit/>
          </a:bodyPr>
          <a:lstStyle/>
          <a:p>
            <a:pPr>
              <a:defRPr/>
            </a:pPr>
            <a:r>
              <a:rPr lang="en-US" sz="1200" dirty="0">
                <a:solidFill>
                  <a:schemeClr val="accent4"/>
                </a:solidFill>
              </a:rPr>
              <a:t>Sincerely yours, </a:t>
            </a:r>
          </a:p>
          <a:p>
            <a:pPr>
              <a:defRPr/>
            </a:pPr>
            <a:r>
              <a:rPr lang="en-US" sz="1200" dirty="0">
                <a:solidFill>
                  <a:schemeClr val="accent4"/>
                </a:solidFill>
              </a:rPr>
              <a:t>John P. Greene and Robert V.F. Janssens</a:t>
            </a:r>
          </a:p>
        </p:txBody>
      </p:sp>
      <p:sp>
        <p:nvSpPr>
          <p:cNvPr id="2" name="TextBox 1"/>
          <p:cNvSpPr txBox="1"/>
          <p:nvPr/>
        </p:nvSpPr>
        <p:spPr>
          <a:xfrm>
            <a:off x="457200" y="1285006"/>
            <a:ext cx="6553200"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4"/>
                </a:solidFill>
              </a:rPr>
              <a:t>Target Lab Questionnaire (2012</a:t>
            </a:r>
            <a:r>
              <a:rPr lang="en-US" dirty="0"/>
              <a:t>)</a:t>
            </a:r>
          </a:p>
        </p:txBody>
      </p:sp>
      <p:sp>
        <p:nvSpPr>
          <p:cNvPr id="4" name="Footer Placeholder 3"/>
          <p:cNvSpPr>
            <a:spLocks noGrp="1"/>
          </p:cNvSpPr>
          <p:nvPr>
            <p:ph type="ftr" sz="quarter" idx="11"/>
          </p:nvPr>
        </p:nvSpPr>
        <p:spPr/>
        <p:txBody>
          <a:bodyPr/>
          <a:lstStyle/>
          <a:p>
            <a:pPr>
              <a:defRPr/>
            </a:pPr>
            <a:r>
              <a:rPr lang="en-US" altLang="en-US" dirty="0" smtClean="0"/>
              <a:t>ATLAS </a:t>
            </a:r>
            <a:r>
              <a:rPr lang="en-US" altLang="en-US" dirty="0"/>
              <a:t>Users Meeting – May 15-16, </a:t>
            </a:r>
            <a:r>
              <a:rPr lang="en-US" altLang="en-US" dirty="0" smtClean="0"/>
              <a:t>2014</a:t>
            </a:r>
            <a:endParaRPr lang="en-US" altLang="en-US" dirty="0"/>
          </a:p>
        </p:txBody>
      </p:sp>
      <p:sp>
        <p:nvSpPr>
          <p:cNvPr id="6" name="Slide Number Placeholder 5"/>
          <p:cNvSpPr>
            <a:spLocks noGrp="1"/>
          </p:cNvSpPr>
          <p:nvPr>
            <p:ph type="sldNum" sz="quarter" idx="12"/>
          </p:nvPr>
        </p:nvSpPr>
        <p:spPr/>
        <p:txBody>
          <a:bodyPr/>
          <a:lstStyle/>
          <a:p>
            <a:pPr>
              <a:defRPr/>
            </a:pPr>
            <a:fld id="{5EF35D72-8B46-4373-8AF6-59BAD9510D64}" type="slidenum">
              <a:rPr lang="en-US" altLang="en-US" smtClean="0"/>
              <a:pPr>
                <a:defRPr/>
              </a:pPr>
              <a:t>5</a:t>
            </a:fld>
            <a:endParaRPr lang="en-US" altLang="en-US"/>
          </a:p>
        </p:txBody>
      </p:sp>
      <p:sp>
        <p:nvSpPr>
          <p:cNvPr id="9" name="Title 1"/>
          <p:cNvSpPr>
            <a:spLocks noGrp="1"/>
          </p:cNvSpPr>
          <p:nvPr>
            <p:ph type="title"/>
          </p:nvPr>
        </p:nvSpPr>
        <p:spPr>
          <a:xfrm>
            <a:off x="457200" y="434181"/>
            <a:ext cx="8534400" cy="655638"/>
          </a:xfrm>
        </p:spPr>
        <p:txBody>
          <a:bodyPr/>
          <a:lstStyle/>
          <a:p>
            <a:r>
              <a:rPr lang="en-US" sz="2000" i="1" dirty="0"/>
              <a:t>A Proposal for the Future of the Physics Division Target Laboratory:</a:t>
            </a:r>
            <a:br>
              <a:rPr lang="en-US" sz="2000" i="1" dirty="0"/>
            </a:br>
            <a:r>
              <a:rPr lang="en-US" sz="1600" i="1" dirty="0"/>
              <a:t>The National Center for Accelerator Target Science (CATS</a:t>
            </a:r>
            <a:r>
              <a:rPr lang="en-US" sz="1600" i="1" dirty="0" smtClean="0"/>
              <a:t>) - </a:t>
            </a:r>
            <a:r>
              <a:rPr lang="en-US" sz="1600" dirty="0" smtClean="0">
                <a:solidFill>
                  <a:schemeClr val="accent3"/>
                </a:solidFill>
              </a:rPr>
              <a:t>Janssens, Greene</a:t>
            </a:r>
            <a:endParaRPr lang="en-US" sz="1600" dirty="0">
              <a:solidFill>
                <a:schemeClr val="accent3"/>
              </a:solidFill>
            </a:endParaRPr>
          </a:p>
        </p:txBody>
      </p:sp>
    </p:spTree>
    <p:extLst>
      <p:ext uri="{BB962C8B-B14F-4D97-AF65-F5344CB8AC3E}">
        <p14:creationId xmlns:p14="http://schemas.microsoft.com/office/powerpoint/2010/main" val="33928468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4800600" cy="4525963"/>
          </a:xfrm>
        </p:spPr>
        <p:txBody>
          <a:bodyPr/>
          <a:lstStyle/>
          <a:p>
            <a:pPr marL="0" indent="0">
              <a:buFont typeface="Arial" charset="0"/>
              <a:buNone/>
              <a:defRPr/>
            </a:pPr>
            <a:r>
              <a:rPr lang="en-US" sz="2000" dirty="0" smtClean="0">
                <a:solidFill>
                  <a:schemeClr val="accent4"/>
                </a:solidFill>
              </a:rPr>
              <a:t>OBJECTIVES</a:t>
            </a:r>
          </a:p>
          <a:p>
            <a:pPr>
              <a:defRPr/>
            </a:pPr>
            <a:r>
              <a:rPr lang="en-US" dirty="0" smtClean="0">
                <a:solidFill>
                  <a:schemeClr val="accent2"/>
                </a:solidFill>
              </a:rPr>
              <a:t>Serve the low-energy community by </a:t>
            </a:r>
            <a:r>
              <a:rPr lang="en-US" dirty="0" smtClean="0">
                <a:solidFill>
                  <a:srgbClr val="FF0000"/>
                </a:solidFill>
              </a:rPr>
              <a:t>producing targets whenever possible by either manufacturing them or by directing requests to other facilities best able to perform the task</a:t>
            </a:r>
          </a:p>
          <a:p>
            <a:pPr>
              <a:defRPr/>
            </a:pPr>
            <a:r>
              <a:rPr lang="en-US" dirty="0" smtClean="0">
                <a:solidFill>
                  <a:srgbClr val="FF0000"/>
                </a:solidFill>
              </a:rPr>
              <a:t>Train individual investigators and students in target making </a:t>
            </a:r>
            <a:r>
              <a:rPr lang="en-US" dirty="0" smtClean="0">
                <a:solidFill>
                  <a:schemeClr val="accent2"/>
                </a:solidFill>
              </a:rPr>
              <a:t>in order to provide a workforce capable to address present and future needs</a:t>
            </a:r>
          </a:p>
          <a:p>
            <a:pPr>
              <a:defRPr/>
            </a:pPr>
            <a:r>
              <a:rPr lang="en-US" dirty="0" smtClean="0">
                <a:solidFill>
                  <a:schemeClr val="accent2"/>
                </a:solidFill>
              </a:rPr>
              <a:t>Carry out R&amp;D activities dedicated to novel production techniques and optimization of existing ones</a:t>
            </a:r>
          </a:p>
          <a:p>
            <a:pPr>
              <a:defRPr/>
            </a:pPr>
            <a:r>
              <a:rPr lang="en-US" dirty="0" smtClean="0">
                <a:solidFill>
                  <a:srgbClr val="FF0000"/>
                </a:solidFill>
              </a:rPr>
              <a:t>Develop an inventory of existing targets as well as stable isotope that will serve as a pool available to the community</a:t>
            </a:r>
            <a:endParaRPr lang="en-US" dirty="0">
              <a:solidFill>
                <a:srgbClr val="FF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009775"/>
            <a:ext cx="2359025" cy="284638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038"/>
          <p:cNvSpPr>
            <a:spLocks noChangeArrowheads="1"/>
          </p:cNvSpPr>
          <p:nvPr/>
        </p:nvSpPr>
        <p:spPr bwMode="auto">
          <a:xfrm>
            <a:off x="5980112" y="5021943"/>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algn="ctr"/>
            <a:r>
              <a:rPr lang="en-US" altLang="en-US" sz="1200" dirty="0">
                <a:solidFill>
                  <a:schemeClr val="accent4"/>
                </a:solidFill>
              </a:rPr>
              <a:t>Evaporation set-up for isotopic </a:t>
            </a:r>
            <a:r>
              <a:rPr lang="en-US" altLang="en-US" sz="1200" dirty="0" err="1">
                <a:solidFill>
                  <a:schemeClr val="accent4"/>
                </a:solidFill>
              </a:rPr>
              <a:t>Te</a:t>
            </a:r>
            <a:r>
              <a:rPr lang="en-US" altLang="en-US" sz="1200" dirty="0">
                <a:solidFill>
                  <a:schemeClr val="accent4"/>
                </a:solidFill>
              </a:rPr>
              <a:t> deposition onto C backing foils</a:t>
            </a:r>
          </a:p>
        </p:txBody>
      </p:sp>
      <p:sp>
        <p:nvSpPr>
          <p:cNvPr id="9" name="Text Box 1039"/>
          <p:cNvSpPr txBox="1">
            <a:spLocks noChangeArrowheads="1"/>
          </p:cNvSpPr>
          <p:nvPr/>
        </p:nvSpPr>
        <p:spPr bwMode="auto">
          <a:xfrm>
            <a:off x="6600030" y="5508134"/>
            <a:ext cx="1503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1" charset="-128"/>
              </a:defRPr>
            </a:lvl1pPr>
            <a:lvl2pPr marL="742950" indent="-285750" eaLnBrk="0" hangingPunct="0">
              <a:defRPr>
                <a:solidFill>
                  <a:schemeClr val="tx1"/>
                </a:solidFill>
                <a:latin typeface="Arial" charset="0"/>
                <a:ea typeface="ＭＳ Ｐゴシック" pitchFamily="1" charset="-128"/>
              </a:defRPr>
            </a:lvl2pPr>
            <a:lvl3pPr marL="1143000" indent="-228600" eaLnBrk="0" hangingPunct="0">
              <a:defRPr>
                <a:solidFill>
                  <a:schemeClr val="tx1"/>
                </a:solidFill>
                <a:latin typeface="Arial" charset="0"/>
                <a:ea typeface="ＭＳ Ｐゴシック" pitchFamily="1" charset="-128"/>
              </a:defRPr>
            </a:lvl3pPr>
            <a:lvl4pPr marL="1600200" indent="-228600" eaLnBrk="0" hangingPunct="0">
              <a:defRPr>
                <a:solidFill>
                  <a:schemeClr val="tx1"/>
                </a:solidFill>
                <a:latin typeface="Arial" charset="0"/>
                <a:ea typeface="ＭＳ Ｐゴシック" pitchFamily="1" charset="-128"/>
              </a:defRPr>
            </a:lvl4pPr>
            <a:lvl5pPr marL="2057400" indent="-228600" eaLnBrk="0" hangingPunct="0">
              <a:defRPr>
                <a:solidFill>
                  <a:schemeClr val="tx1"/>
                </a:solidFill>
                <a:latin typeface="Arial" charset="0"/>
                <a:ea typeface="ＭＳ Ｐゴシック" pitchFamily="1"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 charset="-128"/>
              </a:defRPr>
            </a:lvl9pPr>
          </a:lstStyle>
          <a:p>
            <a:pPr eaLnBrk="1" hangingPunct="1"/>
            <a:r>
              <a:rPr lang="en-US" altLang="en-US" sz="1000" i="1" dirty="0">
                <a:solidFill>
                  <a:schemeClr val="accent1"/>
                </a:solidFill>
              </a:rPr>
              <a:t>NIMA </a:t>
            </a:r>
            <a:r>
              <a:rPr lang="en-US" altLang="en-US" sz="1000" b="1" i="1" dirty="0">
                <a:solidFill>
                  <a:schemeClr val="accent1"/>
                </a:solidFill>
              </a:rPr>
              <a:t>590 </a:t>
            </a:r>
            <a:r>
              <a:rPr lang="en-US" altLang="en-US" sz="1000" i="1" dirty="0">
                <a:solidFill>
                  <a:schemeClr val="accent1"/>
                </a:solidFill>
              </a:rPr>
              <a:t>(2008) 76-78</a:t>
            </a:r>
          </a:p>
        </p:txBody>
      </p:sp>
      <p:sp>
        <p:nvSpPr>
          <p:cNvPr id="2" name="Footer Placeholder 1"/>
          <p:cNvSpPr>
            <a:spLocks noGrp="1"/>
          </p:cNvSpPr>
          <p:nvPr>
            <p:ph type="ftr" sz="quarter" idx="11"/>
          </p:nvPr>
        </p:nvSpPr>
        <p:spPr/>
        <p:txBody>
          <a:bodyPr/>
          <a:lstStyle/>
          <a:p>
            <a:pPr>
              <a:defRPr/>
            </a:pPr>
            <a:r>
              <a:rPr lang="en-US" altLang="en-US" dirty="0"/>
              <a:t>ATLAS Users Meeting – May 15-16, 2014</a:t>
            </a:r>
          </a:p>
          <a:p>
            <a:pPr>
              <a:defRPr/>
            </a:pPr>
            <a:endParaRPr lang="en-US" altLang="en-US" dirty="0"/>
          </a:p>
        </p:txBody>
      </p:sp>
      <p:sp>
        <p:nvSpPr>
          <p:cNvPr id="4" name="Slide Number Placeholder 3"/>
          <p:cNvSpPr>
            <a:spLocks noGrp="1"/>
          </p:cNvSpPr>
          <p:nvPr>
            <p:ph type="sldNum" sz="quarter" idx="12"/>
          </p:nvPr>
        </p:nvSpPr>
        <p:spPr/>
        <p:txBody>
          <a:bodyPr/>
          <a:lstStyle/>
          <a:p>
            <a:pPr>
              <a:defRPr/>
            </a:pPr>
            <a:fld id="{5EF35D72-8B46-4373-8AF6-59BAD9510D64}" type="slidenum">
              <a:rPr lang="en-US" altLang="en-US" smtClean="0"/>
              <a:pPr>
                <a:defRPr/>
              </a:pPr>
              <a:t>6</a:t>
            </a:fld>
            <a:endParaRPr lang="en-US" altLang="en-US"/>
          </a:p>
        </p:txBody>
      </p:sp>
      <p:sp>
        <p:nvSpPr>
          <p:cNvPr id="10" name="Title 1"/>
          <p:cNvSpPr>
            <a:spLocks noGrp="1"/>
          </p:cNvSpPr>
          <p:nvPr>
            <p:ph type="title"/>
          </p:nvPr>
        </p:nvSpPr>
        <p:spPr>
          <a:xfrm>
            <a:off x="457200" y="274638"/>
            <a:ext cx="8458200" cy="1143000"/>
          </a:xfrm>
        </p:spPr>
        <p:txBody>
          <a:bodyPr/>
          <a:lstStyle/>
          <a:p>
            <a:r>
              <a:rPr lang="en-US" sz="2000" i="1" dirty="0"/>
              <a:t>A Proposal for the Future of the Physics Division Target Laboratory:</a:t>
            </a:r>
            <a:br>
              <a:rPr lang="en-US" sz="2000" i="1" dirty="0"/>
            </a:br>
            <a:r>
              <a:rPr lang="en-US" sz="1600" i="1" dirty="0"/>
              <a:t>The National Center for Accelerator Target Science (CATS</a:t>
            </a:r>
            <a:r>
              <a:rPr lang="en-US" sz="1600" i="1" dirty="0" smtClean="0"/>
              <a:t>) - </a:t>
            </a:r>
            <a:r>
              <a:rPr lang="en-US" sz="1600" dirty="0" smtClean="0">
                <a:solidFill>
                  <a:schemeClr val="accent3"/>
                </a:solidFill>
              </a:rPr>
              <a:t>Janssens, Greene</a:t>
            </a:r>
            <a:endParaRPr lang="en-US" sz="1600" dirty="0">
              <a:solidFill>
                <a:schemeClr val="accent3"/>
              </a:solidFill>
            </a:endParaRPr>
          </a:p>
        </p:txBody>
      </p:sp>
    </p:spTree>
    <p:extLst>
      <p:ext uri="{BB962C8B-B14F-4D97-AF65-F5344CB8AC3E}">
        <p14:creationId xmlns:p14="http://schemas.microsoft.com/office/powerpoint/2010/main" val="2697541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n-US" b="1" dirty="0" smtClean="0">
                <a:solidFill>
                  <a:schemeClr val="accent4"/>
                </a:solidFill>
              </a:rPr>
              <a:t>A Path Forward: Equipment</a:t>
            </a:r>
          </a:p>
          <a:p>
            <a:pPr lvl="1">
              <a:defRPr/>
            </a:pPr>
            <a:r>
              <a:rPr lang="en-US" dirty="0" smtClean="0">
                <a:solidFill>
                  <a:schemeClr val="accent2"/>
                </a:solidFill>
              </a:rPr>
              <a:t>New electron beam evaporator</a:t>
            </a:r>
          </a:p>
          <a:p>
            <a:pPr lvl="2">
              <a:defRPr/>
            </a:pPr>
            <a:r>
              <a:rPr lang="en-US" dirty="0" smtClean="0">
                <a:solidFill>
                  <a:schemeClr val="accent2"/>
                </a:solidFill>
              </a:rPr>
              <a:t>Currently investigating vendor proposals</a:t>
            </a:r>
          </a:p>
          <a:p>
            <a:pPr lvl="1">
              <a:defRPr/>
            </a:pPr>
            <a:r>
              <a:rPr lang="en-US" dirty="0" smtClean="0">
                <a:solidFill>
                  <a:srgbClr val="FF0000"/>
                </a:solidFill>
              </a:rPr>
              <a:t>Refurbish pumps and exhaust systems</a:t>
            </a:r>
          </a:p>
          <a:p>
            <a:pPr lvl="2">
              <a:defRPr/>
            </a:pPr>
            <a:r>
              <a:rPr lang="en-US" dirty="0" smtClean="0">
                <a:solidFill>
                  <a:srgbClr val="FF0000"/>
                </a:solidFill>
              </a:rPr>
              <a:t>Additional electrical utilities</a:t>
            </a:r>
          </a:p>
          <a:p>
            <a:pPr lvl="1">
              <a:defRPr/>
            </a:pPr>
            <a:r>
              <a:rPr lang="en-US" dirty="0" smtClean="0">
                <a:solidFill>
                  <a:schemeClr val="accent2"/>
                </a:solidFill>
              </a:rPr>
              <a:t>Existing radioactive target facility upgrade</a:t>
            </a:r>
          </a:p>
          <a:p>
            <a:pPr lvl="2">
              <a:defRPr/>
            </a:pPr>
            <a:r>
              <a:rPr lang="en-US" dirty="0" smtClean="0">
                <a:solidFill>
                  <a:schemeClr val="accent2"/>
                </a:solidFill>
              </a:rPr>
              <a:t>Recycle surplus evaporator(s)</a:t>
            </a:r>
          </a:p>
          <a:p>
            <a:pPr lvl="2">
              <a:defRPr/>
            </a:pPr>
            <a:r>
              <a:rPr lang="en-US" dirty="0" smtClean="0">
                <a:solidFill>
                  <a:schemeClr val="accent2"/>
                </a:solidFill>
              </a:rPr>
              <a:t>Install utilities / </a:t>
            </a:r>
            <a:r>
              <a:rPr lang="en-US" dirty="0" smtClean="0">
                <a:solidFill>
                  <a:srgbClr val="FF0000"/>
                </a:solidFill>
              </a:rPr>
              <a:t>replace flooring</a:t>
            </a:r>
          </a:p>
          <a:p>
            <a:pPr>
              <a:defRPr/>
            </a:pPr>
            <a:endParaRPr lang="en-US" dirty="0"/>
          </a:p>
          <a:p>
            <a:pPr>
              <a:defRPr/>
            </a:pPr>
            <a:r>
              <a:rPr lang="en-US" b="1" dirty="0" smtClean="0">
                <a:solidFill>
                  <a:schemeClr val="accent4"/>
                </a:solidFill>
              </a:rPr>
              <a:t>A Path Forward: Manpower</a:t>
            </a:r>
          </a:p>
          <a:p>
            <a:pPr lvl="1">
              <a:defRPr/>
            </a:pPr>
            <a:r>
              <a:rPr lang="en-US" dirty="0" smtClean="0">
                <a:solidFill>
                  <a:schemeClr val="accent2"/>
                </a:solidFill>
              </a:rPr>
              <a:t>Postdoctoral Fellow</a:t>
            </a:r>
          </a:p>
          <a:p>
            <a:pPr lvl="2">
              <a:defRPr/>
            </a:pPr>
            <a:r>
              <a:rPr lang="en-US" dirty="0" smtClean="0">
                <a:solidFill>
                  <a:schemeClr val="accent2"/>
                </a:solidFill>
              </a:rPr>
              <a:t>Background in Nuclear Chemistry</a:t>
            </a:r>
          </a:p>
          <a:p>
            <a:pPr lvl="1">
              <a:defRPr/>
            </a:pPr>
            <a:r>
              <a:rPr lang="en-US" dirty="0" smtClean="0">
                <a:solidFill>
                  <a:schemeClr val="accent2"/>
                </a:solidFill>
              </a:rPr>
              <a:t>Continued student involvement</a:t>
            </a:r>
          </a:p>
          <a:p>
            <a:pPr lvl="1">
              <a:defRPr/>
            </a:pPr>
            <a:r>
              <a:rPr lang="en-US" dirty="0" smtClean="0">
                <a:solidFill>
                  <a:schemeClr val="accent2"/>
                </a:solidFill>
              </a:rPr>
              <a:t>Visiting scientists (from INTDS, etc…) </a:t>
            </a:r>
          </a:p>
          <a:p>
            <a:pPr lvl="2">
              <a:defRPr/>
            </a:pPr>
            <a:r>
              <a:rPr lang="en-US" dirty="0" smtClean="0">
                <a:solidFill>
                  <a:srgbClr val="FF0000"/>
                </a:solidFill>
              </a:rPr>
              <a:t>Training new target practitioners</a:t>
            </a:r>
          </a:p>
        </p:txBody>
      </p:sp>
      <p:pic>
        <p:nvPicPr>
          <p:cNvPr id="3074" name="Picture 2" descr="C:\Users\John\Desktop\exhaust syst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694" y="1747760"/>
            <a:ext cx="2666122" cy="149969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075" name="Picture 3" descr="C:\Users\John\Desktop\Floor R-1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694" y="3863539"/>
            <a:ext cx="1261665" cy="224295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076" name="Picture 4" descr="C:\Users\John\Desktop\Floor H-1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9456" y="3883204"/>
            <a:ext cx="1261665" cy="224295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70928" y="3312620"/>
            <a:ext cx="2810193" cy="276999"/>
          </a:xfrm>
          <a:prstGeom prst="rect">
            <a:avLst/>
          </a:prstGeom>
          <a:noFill/>
        </p:spPr>
        <p:txBody>
          <a:bodyPr wrap="none" rtlCol="0">
            <a:spAutoFit/>
          </a:bodyPr>
          <a:lstStyle/>
          <a:p>
            <a:r>
              <a:rPr lang="en-US" sz="1200" dirty="0" smtClean="0">
                <a:solidFill>
                  <a:schemeClr val="accent4"/>
                </a:solidFill>
              </a:rPr>
              <a:t>Vacuum pump exhaust system – R154</a:t>
            </a:r>
            <a:endParaRPr lang="en-US" sz="1200" dirty="0">
              <a:solidFill>
                <a:schemeClr val="accent4"/>
              </a:solidFill>
            </a:endParaRPr>
          </a:p>
        </p:txBody>
      </p:sp>
      <p:sp>
        <p:nvSpPr>
          <p:cNvPr id="4" name="TextBox 3"/>
          <p:cNvSpPr txBox="1"/>
          <p:nvPr/>
        </p:nvSpPr>
        <p:spPr>
          <a:xfrm>
            <a:off x="5688172" y="6256535"/>
            <a:ext cx="1274708" cy="276999"/>
          </a:xfrm>
          <a:prstGeom prst="rect">
            <a:avLst/>
          </a:prstGeom>
          <a:noFill/>
        </p:spPr>
        <p:txBody>
          <a:bodyPr wrap="none" rtlCol="0">
            <a:spAutoFit/>
          </a:bodyPr>
          <a:lstStyle/>
          <a:p>
            <a:r>
              <a:rPr lang="en-US" sz="1200" dirty="0" smtClean="0">
                <a:solidFill>
                  <a:schemeClr val="accent4"/>
                </a:solidFill>
              </a:rPr>
              <a:t>Flooring – R154</a:t>
            </a:r>
            <a:endParaRPr lang="en-US" sz="1200" dirty="0">
              <a:solidFill>
                <a:schemeClr val="accent4"/>
              </a:solidFill>
            </a:endParaRPr>
          </a:p>
        </p:txBody>
      </p:sp>
      <p:sp>
        <p:nvSpPr>
          <p:cNvPr id="11" name="TextBox 10"/>
          <p:cNvSpPr txBox="1"/>
          <p:nvPr/>
        </p:nvSpPr>
        <p:spPr>
          <a:xfrm>
            <a:off x="7124372" y="6256534"/>
            <a:ext cx="1274708" cy="276999"/>
          </a:xfrm>
          <a:prstGeom prst="rect">
            <a:avLst/>
          </a:prstGeom>
          <a:noFill/>
        </p:spPr>
        <p:txBody>
          <a:bodyPr wrap="none" rtlCol="0">
            <a:spAutoFit/>
          </a:bodyPr>
          <a:lstStyle/>
          <a:p>
            <a:r>
              <a:rPr lang="en-US" sz="1200" dirty="0" smtClean="0">
                <a:solidFill>
                  <a:schemeClr val="accent4"/>
                </a:solidFill>
              </a:rPr>
              <a:t>Flooring – H174</a:t>
            </a:r>
            <a:endParaRPr lang="en-US" sz="1200" dirty="0">
              <a:solidFill>
                <a:schemeClr val="accent4"/>
              </a:solidFill>
            </a:endParaRPr>
          </a:p>
        </p:txBody>
      </p:sp>
      <p:sp>
        <p:nvSpPr>
          <p:cNvPr id="5" name="Footer Placeholder 4"/>
          <p:cNvSpPr>
            <a:spLocks noGrp="1"/>
          </p:cNvSpPr>
          <p:nvPr>
            <p:ph type="ftr" sz="quarter" idx="11"/>
          </p:nvPr>
        </p:nvSpPr>
        <p:spPr/>
        <p:txBody>
          <a:bodyPr/>
          <a:lstStyle/>
          <a:p>
            <a:pPr>
              <a:defRPr/>
            </a:pPr>
            <a:r>
              <a:rPr lang="en-US" altLang="en-US" dirty="0"/>
              <a:t>ATLAS Users Meeting – May 15-16, 2014</a:t>
            </a:r>
          </a:p>
          <a:p>
            <a:pPr>
              <a:defRPr/>
            </a:pPr>
            <a:endParaRPr lang="en-US" altLang="en-US" dirty="0"/>
          </a:p>
        </p:txBody>
      </p:sp>
      <p:sp>
        <p:nvSpPr>
          <p:cNvPr id="6" name="Slide Number Placeholder 5"/>
          <p:cNvSpPr>
            <a:spLocks noGrp="1"/>
          </p:cNvSpPr>
          <p:nvPr>
            <p:ph type="sldNum" sz="quarter" idx="12"/>
          </p:nvPr>
        </p:nvSpPr>
        <p:spPr/>
        <p:txBody>
          <a:bodyPr/>
          <a:lstStyle/>
          <a:p>
            <a:pPr>
              <a:defRPr/>
            </a:pPr>
            <a:fld id="{5EF35D72-8B46-4373-8AF6-59BAD9510D64}" type="slidenum">
              <a:rPr lang="en-US" altLang="en-US" smtClean="0"/>
              <a:pPr>
                <a:defRPr/>
              </a:pPr>
              <a:t>7</a:t>
            </a:fld>
            <a:endParaRPr lang="en-US" altLang="en-US"/>
          </a:p>
        </p:txBody>
      </p:sp>
      <p:sp>
        <p:nvSpPr>
          <p:cNvPr id="13" name="Title 1"/>
          <p:cNvSpPr txBox="1">
            <a:spLocks/>
          </p:cNvSpPr>
          <p:nvPr/>
        </p:nvSpPr>
        <p:spPr bwMode="auto">
          <a:xfrm>
            <a:off x="441036" y="457200"/>
            <a:ext cx="8534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600" b="1" kern="1200">
                <a:solidFill>
                  <a:srgbClr val="666B66"/>
                </a:solidFill>
                <a:latin typeface="Trebuchet MS"/>
                <a:ea typeface="ＭＳ Ｐゴシック" pitchFamily="-112" charset="-128"/>
                <a:cs typeface="Trebuchet MS"/>
              </a:defRPr>
            </a:lvl1pPr>
            <a:lvl2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2pPr>
            <a:lvl3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3pPr>
            <a:lvl4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4pPr>
            <a:lvl5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5pPr>
            <a:lvl6pPr marL="4572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6pPr>
            <a:lvl7pPr marL="9144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7pPr>
            <a:lvl8pPr marL="13716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8pPr>
            <a:lvl9pPr marL="18288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9pPr>
          </a:lstStyle>
          <a:p>
            <a:r>
              <a:rPr lang="en-US" sz="2000" i="1" smtClean="0"/>
              <a:t>A Proposal for the Future of the Physics Division Target Laboratory:</a:t>
            </a:r>
            <a:br>
              <a:rPr lang="en-US" sz="2000" i="1" smtClean="0"/>
            </a:br>
            <a:r>
              <a:rPr lang="en-US" sz="1600" i="1" smtClean="0"/>
              <a:t>The National Center for Accelerator Target Science (CATS) - </a:t>
            </a:r>
            <a:r>
              <a:rPr lang="en-US" sz="1600" smtClean="0">
                <a:solidFill>
                  <a:schemeClr val="accent3"/>
                </a:solidFill>
              </a:rPr>
              <a:t>Janssens, Greene</a:t>
            </a:r>
            <a:endParaRPr lang="en-US" sz="1600" dirty="0">
              <a:solidFill>
                <a:schemeClr val="accent3"/>
              </a:solidFill>
            </a:endParaRPr>
          </a:p>
        </p:txBody>
      </p:sp>
    </p:spTree>
    <p:extLst>
      <p:ext uri="{BB962C8B-B14F-4D97-AF65-F5344CB8AC3E}">
        <p14:creationId xmlns:p14="http://schemas.microsoft.com/office/powerpoint/2010/main" val="11145655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862"/>
            <a:ext cx="8839200" cy="4525963"/>
          </a:xfrm>
        </p:spPr>
        <p:txBody>
          <a:bodyPr/>
          <a:lstStyle/>
          <a:p>
            <a:r>
              <a:rPr lang="en-US" dirty="0" smtClean="0"/>
              <a:t>A full proposal was written (</a:t>
            </a:r>
            <a:r>
              <a:rPr lang="en-US" dirty="0" err="1" smtClean="0"/>
              <a:t>Janssens</a:t>
            </a:r>
            <a:r>
              <a:rPr lang="en-US" dirty="0" smtClean="0"/>
              <a:t>)</a:t>
            </a:r>
          </a:p>
          <a:p>
            <a:pPr lvl="1"/>
            <a:r>
              <a:rPr lang="en-US" dirty="0" smtClean="0"/>
              <a:t>Circulated first in-house</a:t>
            </a:r>
          </a:p>
          <a:p>
            <a:pPr lvl="1"/>
            <a:r>
              <a:rPr lang="en-US" dirty="0" smtClean="0"/>
              <a:t>Distributed to the low-energy community for comments</a:t>
            </a:r>
          </a:p>
          <a:p>
            <a:r>
              <a:rPr lang="en-US" dirty="0" smtClean="0"/>
              <a:t>Overwhelming support from many institutions</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smtClean="0"/>
          </a:p>
          <a:p>
            <a:endParaRPr lang="en-US" dirty="0" smtClean="0"/>
          </a:p>
          <a:p>
            <a:r>
              <a:rPr lang="en-US" dirty="0" smtClean="0"/>
              <a:t>Proposal was submitted to DOE NP November 22, 2013</a:t>
            </a:r>
          </a:p>
          <a:p>
            <a:r>
              <a:rPr lang="en-US" dirty="0" smtClean="0"/>
              <a:t>Initial feedback from DOE was to contact the radioisotope production folks (BNL &amp; LANL)</a:t>
            </a:r>
          </a:p>
          <a:p>
            <a:pPr lvl="1"/>
            <a:r>
              <a:rPr lang="en-US" dirty="0" smtClean="0"/>
              <a:t>Response from LANL - </a:t>
            </a:r>
            <a:r>
              <a:rPr lang="en-US" smtClean="0">
                <a:solidFill>
                  <a:srgbClr val="FF0000"/>
                </a:solidFill>
              </a:rPr>
              <a:t>proposal </a:t>
            </a:r>
            <a:r>
              <a:rPr lang="en-US" smtClean="0">
                <a:solidFill>
                  <a:srgbClr val="FF0000"/>
                </a:solidFill>
              </a:rPr>
              <a:t>collaboration </a:t>
            </a:r>
            <a:r>
              <a:rPr lang="en-US" dirty="0" smtClean="0">
                <a:solidFill>
                  <a:srgbClr val="FF0000"/>
                </a:solidFill>
              </a:rPr>
              <a:t>for Sb targets</a:t>
            </a:r>
            <a:endParaRPr lang="en-US" dirty="0">
              <a:solidFill>
                <a:srgbClr val="FF0000"/>
              </a:solidFill>
            </a:endParaRPr>
          </a:p>
        </p:txBody>
      </p:sp>
      <p:sp>
        <p:nvSpPr>
          <p:cNvPr id="4" name="Slide Number Placeholder 3"/>
          <p:cNvSpPr>
            <a:spLocks noGrp="1"/>
          </p:cNvSpPr>
          <p:nvPr>
            <p:ph type="sldNum" sz="quarter" idx="12"/>
          </p:nvPr>
        </p:nvSpPr>
        <p:spPr/>
        <p:txBody>
          <a:bodyPr/>
          <a:lstStyle/>
          <a:p>
            <a:pPr>
              <a:defRPr/>
            </a:pPr>
            <a:fld id="{5EF35D72-8B46-4373-8AF6-59BAD9510D64}" type="slidenum">
              <a:rPr lang="en-US" altLang="en-US" smtClean="0"/>
              <a:pPr>
                <a:defRPr/>
              </a:pPr>
              <a:t>8</a:t>
            </a:fld>
            <a:endParaRPr lang="en-US"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435772"/>
            <a:ext cx="2420937" cy="326231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72200" y="4783604"/>
            <a:ext cx="2343150" cy="461962"/>
          </a:xfrm>
          <a:prstGeom prst="rect">
            <a:avLst/>
          </a:prstGeom>
          <a:noFill/>
        </p:spPr>
        <p:txBody>
          <a:bodyPr>
            <a:spAutoFit/>
          </a:bodyPr>
          <a:lstStyle/>
          <a:p>
            <a:pPr algn="ctr">
              <a:defRPr/>
            </a:pPr>
            <a:r>
              <a:rPr lang="en-US" sz="1200" dirty="0">
                <a:solidFill>
                  <a:schemeClr val="accent4"/>
                </a:solidFill>
              </a:rPr>
              <a:t>Oerlikon UNIVEX 350 </a:t>
            </a:r>
          </a:p>
          <a:p>
            <a:pPr algn="ctr">
              <a:defRPr/>
            </a:pPr>
            <a:r>
              <a:rPr lang="en-US" sz="1200" dirty="0">
                <a:solidFill>
                  <a:schemeClr val="accent4"/>
                </a:solidFill>
              </a:rPr>
              <a:t>Universal Lab Coater</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627016"/>
            <a:ext cx="1781175" cy="5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2653" y="3775095"/>
            <a:ext cx="1129310" cy="91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1963" y="2703669"/>
            <a:ext cx="2133600" cy="44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5607" y="3263672"/>
            <a:ext cx="2304025" cy="15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799" y="3144724"/>
            <a:ext cx="13239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0873" y="3551280"/>
            <a:ext cx="178117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4022812"/>
            <a:ext cx="17811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7370" y="2681904"/>
            <a:ext cx="8286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3448" y="4584700"/>
            <a:ext cx="15906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69691" y="4780053"/>
            <a:ext cx="3180753" cy="636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86622" y="4193260"/>
            <a:ext cx="12096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pPr>
              <a:defRPr/>
            </a:pPr>
            <a:r>
              <a:rPr lang="en-US" altLang="en-US" dirty="0"/>
              <a:t>ATLAS Users Meeting – May 15-16, 2014</a:t>
            </a:r>
          </a:p>
          <a:p>
            <a:pPr>
              <a:defRPr/>
            </a:pPr>
            <a:endParaRPr lang="en-US" altLang="en-US" dirty="0"/>
          </a:p>
        </p:txBody>
      </p:sp>
      <p:sp>
        <p:nvSpPr>
          <p:cNvPr id="20" name="Title 1"/>
          <p:cNvSpPr txBox="1">
            <a:spLocks/>
          </p:cNvSpPr>
          <p:nvPr/>
        </p:nvSpPr>
        <p:spPr bwMode="auto">
          <a:xfrm>
            <a:off x="441036" y="457200"/>
            <a:ext cx="8534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600" b="1" kern="1200">
                <a:solidFill>
                  <a:srgbClr val="666B66"/>
                </a:solidFill>
                <a:latin typeface="Trebuchet MS"/>
                <a:ea typeface="ＭＳ Ｐゴシック" pitchFamily="-112" charset="-128"/>
                <a:cs typeface="Trebuchet MS"/>
              </a:defRPr>
            </a:lvl1pPr>
            <a:lvl2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2pPr>
            <a:lvl3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3pPr>
            <a:lvl4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4pPr>
            <a:lvl5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5pPr>
            <a:lvl6pPr marL="4572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6pPr>
            <a:lvl7pPr marL="9144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7pPr>
            <a:lvl8pPr marL="13716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8pPr>
            <a:lvl9pPr marL="18288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9pPr>
          </a:lstStyle>
          <a:p>
            <a:r>
              <a:rPr lang="en-US" sz="2000" i="1" smtClean="0"/>
              <a:t>A Proposal for the Future of the Physics Division Target Laboratory:</a:t>
            </a:r>
            <a:br>
              <a:rPr lang="en-US" sz="2000" i="1" smtClean="0"/>
            </a:br>
            <a:r>
              <a:rPr lang="en-US" sz="1600" i="1" smtClean="0"/>
              <a:t>The National Center for Accelerator Target Science (CATS) - </a:t>
            </a:r>
            <a:r>
              <a:rPr lang="en-US" sz="1600" smtClean="0">
                <a:solidFill>
                  <a:schemeClr val="accent3"/>
                </a:solidFill>
              </a:rPr>
              <a:t>Janssens, Greene</a:t>
            </a:r>
            <a:endParaRPr lang="en-US" sz="1600" dirty="0">
              <a:solidFill>
                <a:schemeClr val="accent3"/>
              </a:solidFill>
            </a:endParaRPr>
          </a:p>
        </p:txBody>
      </p:sp>
    </p:spTree>
    <p:extLst>
      <p:ext uri="{BB962C8B-B14F-4D97-AF65-F5344CB8AC3E}">
        <p14:creationId xmlns:p14="http://schemas.microsoft.com/office/powerpoint/2010/main" val="1708733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525963"/>
          </a:xfrm>
        </p:spPr>
        <p:txBody>
          <a:bodyPr/>
          <a:lstStyle/>
          <a:p>
            <a:r>
              <a:rPr lang="en-US" dirty="0" smtClean="0">
                <a:solidFill>
                  <a:srgbClr val="FF0000"/>
                </a:solidFill>
              </a:rPr>
              <a:t>Commercial &amp; Specialist Suppliers</a:t>
            </a:r>
          </a:p>
          <a:p>
            <a:pPr lvl="1"/>
            <a:r>
              <a:rPr lang="en-US" dirty="0" smtClean="0"/>
              <a:t>Isotopic materials</a:t>
            </a:r>
          </a:p>
          <a:p>
            <a:pPr lvl="2"/>
            <a:r>
              <a:rPr lang="en-US" dirty="0" smtClean="0"/>
              <a:t>Oak Ridge Isotope Sales</a:t>
            </a:r>
          </a:p>
          <a:p>
            <a:pPr lvl="3"/>
            <a:r>
              <a:rPr lang="en-US" dirty="0" smtClean="0"/>
              <a:t>Maintains full fabrication capabilities</a:t>
            </a:r>
          </a:p>
          <a:p>
            <a:pPr lvl="3"/>
            <a:r>
              <a:rPr lang="en-US" dirty="0" smtClean="0"/>
              <a:t>HFIR for actinide depositions</a:t>
            </a:r>
          </a:p>
          <a:p>
            <a:pPr lvl="2"/>
            <a:r>
              <a:rPr lang="en-US" dirty="0" smtClean="0"/>
              <a:t>Trace Sciences International</a:t>
            </a:r>
          </a:p>
          <a:p>
            <a:pPr lvl="3"/>
            <a:r>
              <a:rPr lang="en-US" dirty="0" smtClean="0"/>
              <a:t>Limited fabrication capabilities</a:t>
            </a:r>
          </a:p>
          <a:p>
            <a:pPr lvl="2"/>
            <a:r>
              <a:rPr lang="en-US" dirty="0" smtClean="0"/>
              <a:t>Gases – </a:t>
            </a:r>
            <a:r>
              <a:rPr lang="en-US" dirty="0" err="1" smtClean="0"/>
              <a:t>Isotec</a:t>
            </a:r>
            <a:r>
              <a:rPr lang="en-US" dirty="0" smtClean="0"/>
              <a:t>, (now) Aldrich</a:t>
            </a:r>
          </a:p>
          <a:p>
            <a:pPr lvl="2"/>
            <a:r>
              <a:rPr lang="en-US" dirty="0" smtClean="0"/>
              <a:t>Carbon foils (including </a:t>
            </a:r>
            <a:r>
              <a:rPr lang="en-US" baseline="30000" dirty="0" smtClean="0"/>
              <a:t>12</a:t>
            </a:r>
            <a:r>
              <a:rPr lang="en-US" dirty="0" smtClean="0"/>
              <a:t>C &amp; </a:t>
            </a:r>
            <a:r>
              <a:rPr lang="en-US" baseline="30000" dirty="0" smtClean="0"/>
              <a:t>13</a:t>
            </a:r>
            <a:r>
              <a:rPr lang="en-US" dirty="0" smtClean="0"/>
              <a:t>C)</a:t>
            </a:r>
          </a:p>
          <a:p>
            <a:pPr lvl="3"/>
            <a:r>
              <a:rPr lang="en-US" dirty="0" smtClean="0"/>
              <a:t>ACF-Metals, Incorporated</a:t>
            </a:r>
          </a:p>
          <a:p>
            <a:pPr lvl="2"/>
            <a:r>
              <a:rPr lang="en-US" dirty="0" smtClean="0"/>
              <a:t>Micro-foils Company</a:t>
            </a:r>
          </a:p>
          <a:p>
            <a:pPr lvl="3"/>
            <a:r>
              <a:rPr lang="en-US" dirty="0" smtClean="0"/>
              <a:t>Offering remaining </a:t>
            </a:r>
            <a:r>
              <a:rPr lang="en-US" dirty="0" err="1" smtClean="0"/>
              <a:t>Karasek</a:t>
            </a:r>
            <a:r>
              <a:rPr lang="en-US" dirty="0" smtClean="0"/>
              <a:t> inventory</a:t>
            </a:r>
          </a:p>
          <a:p>
            <a:pPr lvl="1"/>
            <a:r>
              <a:rPr lang="en-US" dirty="0" smtClean="0"/>
              <a:t>Metal (mono-isotopic) foils</a:t>
            </a:r>
          </a:p>
          <a:p>
            <a:pPr lvl="2"/>
            <a:r>
              <a:rPr lang="en-US" dirty="0" err="1" smtClean="0"/>
              <a:t>Goodfellow</a:t>
            </a:r>
            <a:r>
              <a:rPr lang="en-US" dirty="0" smtClean="0"/>
              <a:t> USA</a:t>
            </a:r>
          </a:p>
          <a:p>
            <a:pPr lvl="2"/>
            <a:r>
              <a:rPr lang="en-US" dirty="0" smtClean="0"/>
              <a:t>Alfa-</a:t>
            </a:r>
            <a:r>
              <a:rPr lang="en-US" dirty="0" err="1" smtClean="0"/>
              <a:t>Aesar</a:t>
            </a:r>
            <a:endParaRPr lang="en-US" dirty="0" smtClean="0"/>
          </a:p>
          <a:p>
            <a:pPr lvl="1"/>
            <a:r>
              <a:rPr lang="en-US" dirty="0" smtClean="0"/>
              <a:t>Plastics (for CH</a:t>
            </a:r>
            <a:r>
              <a:rPr lang="en-US" baseline="-25000" dirty="0" smtClean="0"/>
              <a:t>2</a:t>
            </a:r>
            <a:r>
              <a:rPr lang="en-US" dirty="0" smtClean="0"/>
              <a:t>)</a:t>
            </a:r>
          </a:p>
          <a:p>
            <a:pPr lvl="2"/>
            <a:r>
              <a:rPr lang="en-US" dirty="0" err="1" smtClean="0"/>
              <a:t>Goodfellow</a:t>
            </a:r>
            <a:r>
              <a:rPr lang="en-US" dirty="0" smtClean="0"/>
              <a:t> USA</a:t>
            </a:r>
          </a:p>
          <a:p>
            <a:pPr lvl="1"/>
            <a:r>
              <a:rPr lang="en-US" dirty="0" smtClean="0"/>
              <a:t>Large area Al foils (CARIBU)</a:t>
            </a:r>
          </a:p>
          <a:p>
            <a:pPr lvl="2"/>
            <a:r>
              <a:rPr lang="en-US" dirty="0" smtClean="0"/>
              <a:t>Advent Research Materials</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5EF35D72-8B46-4373-8AF6-59BAD9510D64}" type="slidenum">
              <a:rPr lang="en-US" altLang="en-US" smtClean="0"/>
              <a:pPr>
                <a:defRPr/>
              </a:pPr>
              <a:t>9</a:t>
            </a:fld>
            <a:endParaRPr lang="en-US"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089819"/>
            <a:ext cx="3513138" cy="669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531" y="1727786"/>
            <a:ext cx="2357437"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3269" y="2791355"/>
            <a:ext cx="2514600"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1531" y="3518375"/>
            <a:ext cx="237807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7194" y="4644378"/>
            <a:ext cx="320675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5806" y="5158728"/>
            <a:ext cx="2549525"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3613" y="5930900"/>
            <a:ext cx="4370387"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pPr>
              <a:defRPr/>
            </a:pPr>
            <a:r>
              <a:rPr lang="en-US" altLang="en-US" dirty="0"/>
              <a:t>ATLAS Users Meeting – May 15-16, 2014</a:t>
            </a:r>
          </a:p>
          <a:p>
            <a:pPr>
              <a:defRPr/>
            </a:pPr>
            <a:endParaRPr lang="en-US" altLang="en-US" dirty="0"/>
          </a:p>
        </p:txBody>
      </p:sp>
      <p:sp>
        <p:nvSpPr>
          <p:cNvPr id="14" name="Title 1"/>
          <p:cNvSpPr txBox="1">
            <a:spLocks/>
          </p:cNvSpPr>
          <p:nvPr/>
        </p:nvSpPr>
        <p:spPr bwMode="auto">
          <a:xfrm>
            <a:off x="441036" y="362599"/>
            <a:ext cx="85344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600" b="1" kern="1200">
                <a:solidFill>
                  <a:srgbClr val="666B66"/>
                </a:solidFill>
                <a:latin typeface="Trebuchet MS"/>
                <a:ea typeface="ＭＳ Ｐゴシック" pitchFamily="-112" charset="-128"/>
                <a:cs typeface="Trebuchet MS"/>
              </a:defRPr>
            </a:lvl1pPr>
            <a:lvl2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2pPr>
            <a:lvl3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3pPr>
            <a:lvl4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4pPr>
            <a:lvl5pPr algn="l" defTabSz="457200" rtl="0" eaLnBrk="1" fontAlgn="base" hangingPunct="1">
              <a:spcBef>
                <a:spcPct val="0"/>
              </a:spcBef>
              <a:spcAft>
                <a:spcPct val="0"/>
              </a:spcAft>
              <a:defRPr sz="2600" b="1">
                <a:solidFill>
                  <a:srgbClr val="666B66"/>
                </a:solidFill>
                <a:latin typeface="Trebuchet MS" pitchFamily="-112" charset="0"/>
                <a:ea typeface="ＭＳ Ｐゴシック" pitchFamily="-112" charset="-128"/>
                <a:cs typeface="Trebuchet MS" pitchFamily="-112" charset="0"/>
              </a:defRPr>
            </a:lvl5pPr>
            <a:lvl6pPr marL="4572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6pPr>
            <a:lvl7pPr marL="9144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7pPr>
            <a:lvl8pPr marL="13716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8pPr>
            <a:lvl9pPr marL="1828800" algn="l" defTabSz="457200" rtl="0" eaLnBrk="1" fontAlgn="base" hangingPunct="1">
              <a:spcBef>
                <a:spcPct val="0"/>
              </a:spcBef>
              <a:spcAft>
                <a:spcPct val="0"/>
              </a:spcAft>
              <a:defRPr sz="2600" b="1">
                <a:solidFill>
                  <a:schemeClr val="tx2"/>
                </a:solidFill>
                <a:latin typeface="Trebuchet MS" pitchFamily="-112" charset="0"/>
                <a:ea typeface="ＭＳ Ｐゴシック" pitchFamily="-112" charset="-128"/>
              </a:defRPr>
            </a:lvl9pPr>
          </a:lstStyle>
          <a:p>
            <a:r>
              <a:rPr lang="en-US" sz="2000" i="1" dirty="0" smtClean="0"/>
              <a:t>A Proposal for the Future of the Physics Division Target Laboratory:</a:t>
            </a:r>
            <a:br>
              <a:rPr lang="en-US" sz="2000" i="1" dirty="0" smtClean="0"/>
            </a:br>
            <a:r>
              <a:rPr lang="en-US" sz="1600" i="1" dirty="0" smtClean="0"/>
              <a:t>The National Center for Accelerator Target Science (CATS) - </a:t>
            </a:r>
            <a:r>
              <a:rPr lang="en-US" sz="1600" dirty="0" smtClean="0">
                <a:solidFill>
                  <a:schemeClr val="accent3"/>
                </a:solidFill>
              </a:rPr>
              <a:t>Janssens, Greene</a:t>
            </a:r>
            <a:endParaRPr lang="en-US" sz="1600" dirty="0">
              <a:solidFill>
                <a:schemeClr val="accent3"/>
              </a:solidFill>
            </a:endParaRPr>
          </a:p>
        </p:txBody>
      </p:sp>
    </p:spTree>
    <p:extLst>
      <p:ext uri="{BB962C8B-B14F-4D97-AF65-F5344CB8AC3E}">
        <p14:creationId xmlns:p14="http://schemas.microsoft.com/office/powerpoint/2010/main" val="1190204872"/>
      </p:ext>
    </p:extLst>
  </p:cSld>
  <p:clrMapOvr>
    <a:masterClrMapping/>
  </p:clrMapOvr>
  <p:timing>
    <p:tnLst>
      <p:par>
        <p:cTn id="1" dur="indefinite" restart="never" nodeType="tmRoot"/>
      </p:par>
    </p:tnLst>
  </p:timing>
</p:sld>
</file>

<file path=ppt/theme/theme1.xml><?xml version="1.0" encoding="utf-8"?>
<a:theme xmlns:a="http://schemas.openxmlformats.org/drawingml/2006/main" name="Physics Division Seminar">
  <a:themeElements>
    <a:clrScheme name="ANL_2009">
      <a:dk1>
        <a:srgbClr val="7F7F7F"/>
      </a:dk1>
      <a:lt1>
        <a:sysClr val="window" lastClr="FFFFFF"/>
      </a:lt1>
      <a:dk2>
        <a:srgbClr val="1F497D"/>
      </a:dk2>
      <a:lt2>
        <a:srgbClr val="EEECE1"/>
      </a:lt2>
      <a:accent1>
        <a:srgbClr val="5C0426"/>
      </a:accent1>
      <a:accent2>
        <a:srgbClr val="9D7D9E"/>
      </a:accent2>
      <a:accent3>
        <a:srgbClr val="BF5C28"/>
      </a:accent3>
      <a:accent4>
        <a:srgbClr val="3D203B"/>
      </a:accent4>
      <a:accent5>
        <a:srgbClr val="666B66"/>
      </a:accent5>
      <a:accent6>
        <a:srgbClr val="D6AC29"/>
      </a:accent6>
      <a:hlink>
        <a:srgbClr val="253D51"/>
      </a:hlink>
      <a:folHlink>
        <a:srgbClr val="1B154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Physics Division Seminar</Template>
  <TotalTime>20700</TotalTime>
  <Words>1058</Words>
  <Application>Microsoft Office PowerPoint</Application>
  <PresentationFormat>On-screen Show (4:3)</PresentationFormat>
  <Paragraphs>193</Paragraphs>
  <Slides>14</Slides>
  <Notes>1</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Physics Division Seminar</vt:lpstr>
      <vt:lpstr>Custom Design</vt:lpstr>
      <vt:lpstr>A Proposal for the Future of the Physics Division Target Laboratory: (CATS)</vt:lpstr>
      <vt:lpstr>Physics Division Target Laboratory</vt:lpstr>
      <vt:lpstr>Physics Division Target Laboratory</vt:lpstr>
      <vt:lpstr>A Proposal for the Future of the Physics Division Target Laboratory: The National Center for Accelerator Target Science (CATS) - Janssens, Greene</vt:lpstr>
      <vt:lpstr>A Proposal for the Future of the Physics Division Target Laboratory: The National Center for Accelerator Target Science (CATS) - Janssens, Greene</vt:lpstr>
      <vt:lpstr>A Proposal for the Future of the Physics Division Target Laboratory: The National Center for Accelerator Target Science (CATS) - Janssens, Greene</vt:lpstr>
      <vt:lpstr>PowerPoint Presentation</vt:lpstr>
      <vt:lpstr>PowerPoint Presentation</vt:lpstr>
      <vt:lpstr>PowerPoint Presentation</vt:lpstr>
      <vt:lpstr>Outreach to the Community</vt:lpstr>
      <vt:lpstr>Outreach to the Community</vt:lpstr>
      <vt:lpstr>Outreach to the Community</vt:lpstr>
      <vt:lpstr>The International Target Community</vt:lpstr>
      <vt:lpstr>Physics Division Target Laboratory – Future Directions</vt:lpstr>
    </vt:vector>
  </TitlesOfParts>
  <Company>ANL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Target Making… (Lu’s title)        or “Recent Activities in the Target Laboratory”</dc:title>
  <dc:creator>Greene, John P.</dc:creator>
  <cp:lastModifiedBy>Greene, John P.</cp:lastModifiedBy>
  <cp:revision>248</cp:revision>
  <dcterms:created xsi:type="dcterms:W3CDTF">2013-10-03T17:39:19Z</dcterms:created>
  <dcterms:modified xsi:type="dcterms:W3CDTF">2014-05-15T13:00:52Z</dcterms:modified>
</cp:coreProperties>
</file>