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23"/>
  </p:notesMasterIdLst>
  <p:sldIdLst>
    <p:sldId id="256" r:id="rId3"/>
    <p:sldId id="393" r:id="rId4"/>
    <p:sldId id="395" r:id="rId5"/>
    <p:sldId id="396" r:id="rId6"/>
    <p:sldId id="397" r:id="rId7"/>
    <p:sldId id="398" r:id="rId8"/>
    <p:sldId id="408" r:id="rId9"/>
    <p:sldId id="402" r:id="rId10"/>
    <p:sldId id="404" r:id="rId11"/>
    <p:sldId id="403" r:id="rId12"/>
    <p:sldId id="405" r:id="rId13"/>
    <p:sldId id="399" r:id="rId14"/>
    <p:sldId id="300" r:id="rId15"/>
    <p:sldId id="407" r:id="rId16"/>
    <p:sldId id="330" r:id="rId17"/>
    <p:sldId id="305" r:id="rId18"/>
    <p:sldId id="353" r:id="rId19"/>
    <p:sldId id="372" r:id="rId20"/>
    <p:sldId id="354" r:id="rId21"/>
    <p:sldId id="35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878A"/>
    <a:srgbClr val="804000"/>
    <a:srgbClr val="996633"/>
    <a:srgbClr val="34CF52"/>
    <a:srgbClr val="00A900"/>
    <a:srgbClr val="CE002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2" autoAdjust="0"/>
    <p:restoredTop sz="89481" autoAdjust="0"/>
  </p:normalViewPr>
  <p:slideViewPr>
    <p:cSldViewPr snapToGrid="0">
      <p:cViewPr>
        <p:scale>
          <a:sx n="75" d="100"/>
          <a:sy n="75" d="100"/>
        </p:scale>
        <p:origin x="-1216" y="-328"/>
      </p:cViewPr>
      <p:guideLst>
        <p:guide orient="horz" pos="2404"/>
        <p:guide pos="40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C2809-5B36-CC4A-AF74-8DE6F5ADC79F}" type="datetimeFigureOut">
              <a:rPr lang="en-US" smtClean="0"/>
              <a:t>5/14/14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CC0B1-10BC-B447-BE8D-6590F1E51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28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CC0B1-10BC-B447-BE8D-6590F1E51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7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CC0B1-10BC-B447-BE8D-6590F1E51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0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5E228-6146-9148-88EF-F243CDC784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86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~215 </a:t>
            </a:r>
            <a:r>
              <a:rPr lang="en-US" dirty="0" err="1" smtClean="0"/>
              <a:t>keV</a:t>
            </a:r>
            <a:r>
              <a:rPr lang="en-US" dirty="0" smtClean="0"/>
              <a:t> at 1.6</a:t>
            </a:r>
            <a:r>
              <a:rPr lang="en-US" baseline="0" dirty="0" smtClean="0"/>
              <a:t> MeV for 1000 </a:t>
            </a:r>
            <a:r>
              <a:rPr lang="en-US" baseline="0" dirty="0" err="1" smtClean="0"/>
              <a:t>ug</a:t>
            </a:r>
            <a:r>
              <a:rPr lang="en-US" baseline="0" dirty="0" smtClean="0"/>
              <a:t>/cm2</a:t>
            </a:r>
          </a:p>
          <a:p>
            <a:r>
              <a:rPr lang="en-US" baseline="0" dirty="0" smtClean="0"/>
              <a:t>~88 </a:t>
            </a:r>
            <a:r>
              <a:rPr lang="en-US" baseline="0" dirty="0" err="1" smtClean="0"/>
              <a:t>keV</a:t>
            </a:r>
            <a:r>
              <a:rPr lang="en-US" baseline="0" dirty="0" smtClean="0"/>
              <a:t> at 1.6 MeV for infinitely thin target (~ factor of three)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5E228-6146-9148-88EF-F243CDC784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86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CC0B1-10BC-B447-BE8D-6590F1E51A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400 channels to service the </a:t>
            </a:r>
            <a:r>
              <a:rPr lang="en-US" dirty="0" err="1" smtClean="0"/>
              <a:t>endcaps</a:t>
            </a:r>
            <a:r>
              <a:rPr lang="en-US" dirty="0" smtClean="0"/>
              <a:t> if two</a:t>
            </a:r>
            <a:r>
              <a:rPr lang="en-US" baseline="0" dirty="0" smtClean="0"/>
              <a:t> are ganged together such that you read out 16 strips. That is four more than available with full ORRUBA implemented, so it doesn’t matter.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5E228-6146-9148-88EF-F243CDC784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intropage_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6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25EC9-20B6-8C43-87FC-E8BEB276A6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17654-E046-0E44-B453-F6F47C0359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23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intropage_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61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24" y="0"/>
            <a:ext cx="7172476" cy="60476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524"/>
            <a:ext cx="8229600" cy="51023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6096C-1A4C-DF43-97C8-844FA56F53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9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E5AF8-4001-2B4D-96B8-92C780639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10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DC45E-C23F-494C-AD1F-9EF76B1A7F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76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F613B-7645-D445-9E5F-79684127E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28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850FD-AD8C-F049-99D6-C06F244EF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82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224EE4-BFBF-874D-950A-C314D3FFD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68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A6124-2792-F645-B911-C01482FDB7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9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24" y="0"/>
            <a:ext cx="7172476" cy="60476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524"/>
            <a:ext cx="8229600" cy="51023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6096C-1A4C-DF43-97C8-844FA56F53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99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2899A-5D4F-6F42-A8FD-9EF32EC4E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51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25EC9-20B6-8C43-87FC-E8BEB276A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5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17654-E046-0E44-B453-F6F47C035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23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757081"/>
            <a:ext cx="8229600" cy="59345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B7ABE0-0DBC-DE4D-8F75-4306C4DD1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59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2209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r>
              <a:rPr lang="en-US"/>
              <a:t>Ohio April 2011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6368D3-8A2E-7740-9674-CCFB9C9C6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76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2209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r>
              <a:rPr lang="en-US"/>
              <a:t>Ohio April 2011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6368D3-8A2E-7740-9674-CCFB9C9C6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9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E5AF8-4001-2B4D-96B8-92C7806391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1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DC45E-C23F-494C-AD1F-9EF76B1A7F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7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F613B-7645-D445-9E5F-79684127E2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2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850FD-AD8C-F049-99D6-C06F244EF1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8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224EE4-BFBF-874D-950A-C314D3FFDF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6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A6124-2792-F645-B911-C01482FDB7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9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2899A-5D4F-6F42-A8FD-9EF32EC4E5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5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F5F5F"/>
                </a:solidFill>
              </a:defRPr>
            </a:lvl1pPr>
          </a:lstStyle>
          <a:p>
            <a:fld id="{9C6368D3-8A2E-7740-9674-CCFB9C9C62E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7" descr="RU_units-banner_red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876800" y="98425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F5F5F"/>
                </a:solidFill>
              </a:defRPr>
            </a:lvl1pPr>
          </a:lstStyle>
          <a:p>
            <a:fld id="{9C6368D3-8A2E-7740-9674-CCFB9C9C62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9" name="Picture 7" descr="RU_units-banner_red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876800" y="98425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30.jp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5.wmf"/><Relationship Id="rId7" Type="http://schemas.openxmlformats.org/officeDocument/2006/relationships/image" Target="../media/image17.jpeg"/><Relationship Id="rId8" Type="http://schemas.openxmlformats.org/officeDocument/2006/relationships/oleObject" Target="../embeddings/oleObject3.bin"/><Relationship Id="rId9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952" y="2130425"/>
            <a:ext cx="9023047" cy="2211765"/>
          </a:xfrm>
        </p:spPr>
        <p:txBody>
          <a:bodyPr/>
          <a:lstStyle/>
          <a:p>
            <a:r>
              <a:rPr lang="en-US" dirty="0" err="1" smtClean="0">
                <a:latin typeface="Arial" charset="0"/>
              </a:rPr>
              <a:t>Gammasphere</a:t>
            </a:r>
            <a:r>
              <a:rPr lang="en-US" dirty="0" smtClean="0">
                <a:latin typeface="Arial" charset="0"/>
              </a:rPr>
              <a:t>-ORRUBA: Dual Detectors for Experimental Structure Studies</a:t>
            </a:r>
            <a:endParaRPr lang="en-US" sz="2000" dirty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3695" y="4847758"/>
            <a:ext cx="6400800" cy="1752600"/>
          </a:xfrm>
        </p:spPr>
        <p:txBody>
          <a:bodyPr/>
          <a:lstStyle/>
          <a:p>
            <a:r>
              <a:rPr lang="en-US" sz="1800" dirty="0" smtClean="0">
                <a:latin typeface="Arial" charset="0"/>
              </a:rPr>
              <a:t>ATLAS User Meeting, May 15-16 2014</a:t>
            </a:r>
          </a:p>
          <a:p>
            <a:endParaRPr lang="en-US" sz="1800" dirty="0">
              <a:latin typeface="Arial" charset="0"/>
            </a:endParaRPr>
          </a:p>
          <a:p>
            <a:r>
              <a:rPr lang="en-US" sz="1800" dirty="0" smtClean="0">
                <a:latin typeface="Arial" charset="0"/>
              </a:rPr>
              <a:t>Andrew </a:t>
            </a:r>
            <a:r>
              <a:rPr lang="en-US" sz="1800" dirty="0" smtClean="0">
                <a:latin typeface="Arial" charset="0"/>
              </a:rPr>
              <a:t>Ratkiewicz</a:t>
            </a:r>
          </a:p>
          <a:p>
            <a:r>
              <a:rPr lang="en-US" sz="1800" dirty="0" smtClean="0">
                <a:latin typeface="Arial" charset="0"/>
              </a:rPr>
              <a:t>Rutgers University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GODDESS Energy Resolution</a:t>
            </a:r>
            <a:endParaRPr lang="en-US" dirty="0"/>
          </a:p>
        </p:txBody>
      </p:sp>
      <p:pic>
        <p:nvPicPr>
          <p:cNvPr id="5" name="Picture 7" descr="C:\Users\Master\Documents\Work\Conferences etc\Review_2013\r177_ch07bks_alph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2709863"/>
            <a:ext cx="55673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Users\Master\Documents\Work\Conferences etc\Review_2013\r177_bs_peakp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757238"/>
            <a:ext cx="33782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326313" y="2169583"/>
            <a:ext cx="181768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</a:rPr>
              <a:t>28 </a:t>
            </a:r>
            <a:r>
              <a:rPr lang="en-US" dirty="0" err="1">
                <a:solidFill>
                  <a:srgbClr val="C00000"/>
                </a:solidFill>
              </a:rPr>
              <a:t>keV</a:t>
            </a:r>
            <a:r>
              <a:rPr lang="en-US" dirty="0">
                <a:solidFill>
                  <a:srgbClr val="C00000"/>
                </a:solidFill>
              </a:rPr>
              <a:t> energy resolution!</a:t>
            </a:r>
          </a:p>
        </p:txBody>
      </p:sp>
      <p:pic>
        <p:nvPicPr>
          <p:cNvPr id="8" name="Picture 8" descr="C:\cygwin\home\Master\GODDESS\digital\energy_res\res_vs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39497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:\cygwin\home\Master\GODDESS\digital\energy_res\res_vs_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413"/>
            <a:ext cx="3948113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11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GODDESS Position Resolution</a:t>
            </a:r>
            <a:endParaRPr lang="en-US" dirty="0"/>
          </a:p>
        </p:txBody>
      </p:sp>
      <p:pic>
        <p:nvPicPr>
          <p:cNvPr id="11" name="Picture 3" descr="C:\cygwin\home\Master\GODDESS\digital\moreimages\center_r160_ma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1008063"/>
            <a:ext cx="50847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cygwin\home\Master\GODDESS\digital\moreimages\center_r160_nof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3932238"/>
            <a:ext cx="5084762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:\cygwin\home\Master\GODDESS\digital\position_res\res_vs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05923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C:\cygwin\home\Master\GODDESS\digital\position_res\res_vs_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1100"/>
            <a:ext cx="405923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147733" y="662516"/>
            <a:ext cx="355600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</a:rPr>
              <a:t>&lt;</a:t>
            </a:r>
            <a:r>
              <a:rPr lang="en-US" dirty="0" smtClean="0">
                <a:solidFill>
                  <a:srgbClr val="C00000"/>
                </a:solidFill>
              </a:rPr>
              <a:t> 1.2 mm position </a:t>
            </a:r>
            <a:r>
              <a:rPr lang="en-US" dirty="0">
                <a:solidFill>
                  <a:srgbClr val="C00000"/>
                </a:solidFill>
              </a:rPr>
              <a:t>resolution!</a:t>
            </a:r>
          </a:p>
        </p:txBody>
      </p:sp>
    </p:spTree>
    <p:extLst>
      <p:ext uri="{BB962C8B-B14F-4D97-AF65-F5344CB8AC3E}">
        <p14:creationId xmlns:p14="http://schemas.microsoft.com/office/powerpoint/2010/main" val="265991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AutoCAD</a:t>
            </a:r>
            <a:r>
              <a:rPr lang="en-US" sz="2600" baseline="30000" dirty="0" smtClean="0"/>
              <a:t>®</a:t>
            </a:r>
            <a:r>
              <a:rPr lang="en-US" sz="2600" dirty="0" smtClean="0"/>
              <a:t> </a:t>
            </a:r>
            <a:r>
              <a:rPr lang="en-US" sz="2600" dirty="0" smtClean="0"/>
              <a:t>and GEANT4 models</a:t>
            </a:r>
            <a:endParaRPr lang="en-US" sz="2600" dirty="0"/>
          </a:p>
        </p:txBody>
      </p:sp>
      <p:pic>
        <p:nvPicPr>
          <p:cNvPr id="4" name="Picture 3" descr="godd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934"/>
            <a:ext cx="5709278" cy="4224866"/>
          </a:xfrm>
          <a:prstGeom prst="rect">
            <a:avLst/>
          </a:prstGeom>
        </p:spPr>
      </p:pic>
      <p:pic>
        <p:nvPicPr>
          <p:cNvPr id="6" name="Picture 5" descr="alph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01" y="3529603"/>
            <a:ext cx="4897599" cy="3328397"/>
          </a:xfrm>
          <a:prstGeom prst="rect">
            <a:avLst/>
          </a:prstGeom>
        </p:spPr>
      </p:pic>
      <p:pic>
        <p:nvPicPr>
          <p:cNvPr id="7" name="Picture 6" descr="alpha_gamm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60" y="677333"/>
            <a:ext cx="4385340" cy="2980267"/>
          </a:xfrm>
          <a:prstGeom prst="rect">
            <a:avLst/>
          </a:prstGeom>
        </p:spPr>
      </p:pic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6550025" y="615422"/>
            <a:ext cx="244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i="1" dirty="0" smtClean="0"/>
              <a:t>Courtesy T. </a:t>
            </a:r>
            <a:r>
              <a:rPr lang="en-GB" i="1" dirty="0" err="1" smtClean="0"/>
              <a:t>Baugher</a:t>
            </a:r>
            <a:endParaRPr lang="en-GB" i="1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4934858"/>
            <a:ext cx="4233333" cy="1635275"/>
          </a:xfrm>
        </p:spPr>
        <p:txBody>
          <a:bodyPr/>
          <a:lstStyle/>
          <a:p>
            <a:pPr marL="169863" indent="-119063"/>
            <a:r>
              <a:rPr lang="en-US" sz="2000" dirty="0" smtClean="0"/>
              <a:t>GODDESS AutoCAD</a:t>
            </a:r>
            <a:r>
              <a:rPr lang="en-US" sz="2000" baseline="30000" dirty="0" smtClean="0"/>
              <a:t>®</a:t>
            </a:r>
            <a:r>
              <a:rPr lang="en-US" sz="2000" dirty="0" smtClean="0"/>
              <a:t> model imported into GEANT4.</a:t>
            </a:r>
          </a:p>
          <a:p>
            <a:pPr marL="169863" indent="-119063"/>
            <a:r>
              <a:rPr lang="en-US" sz="2000" dirty="0" smtClean="0"/>
              <a:t>Simulation will help assess the impact of silicon mounting infrastructure on </a:t>
            </a:r>
            <a:r>
              <a:rPr lang="en-US" sz="2000" dirty="0" smtClean="0">
                <a:latin typeface="Symbol" charset="2"/>
                <a:cs typeface="Symbol" charset="2"/>
              </a:rPr>
              <a:t>g</a:t>
            </a:r>
            <a:r>
              <a:rPr lang="en-US" sz="2000" dirty="0" smtClean="0"/>
              <a:t>-ray attenuation.</a:t>
            </a:r>
          </a:p>
        </p:txBody>
      </p:sp>
    </p:spTree>
    <p:extLst>
      <p:ext uri="{BB962C8B-B14F-4D97-AF65-F5344CB8AC3E}">
        <p14:creationId xmlns:p14="http://schemas.microsoft.com/office/powerpoint/2010/main" val="203585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Impact of Target Thickness on Resolution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867677" y="3157125"/>
            <a:ext cx="304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Target Thickness (</a:t>
            </a:r>
            <a:r>
              <a:rPr lang="en-US" b="1" dirty="0">
                <a:latin typeface="Symbol" charset="2"/>
                <a:cs typeface="Symbol" charset="2"/>
              </a:rPr>
              <a:t>m</a:t>
            </a:r>
            <a:r>
              <a:rPr lang="en-US" b="1" dirty="0" smtClean="0"/>
              <a:t>g/cm</a:t>
            </a:r>
            <a:r>
              <a:rPr lang="en-US" b="1" baseline="30000" dirty="0" smtClean="0"/>
              <a:t>2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4" name="Picture 3" descr="95mo_targ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908480"/>
            <a:ext cx="7167033" cy="52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9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993"/>
            <a:ext cx="8229600" cy="5102376"/>
          </a:xfrm>
        </p:spPr>
        <p:txBody>
          <a:bodyPr/>
          <a:lstStyle/>
          <a:p>
            <a:r>
              <a:rPr lang="en-US" dirty="0" smtClean="0"/>
              <a:t>GODDESS is a powerful device, designed for the simultaneous measurement of multiple reactions.</a:t>
            </a:r>
          </a:p>
          <a:p>
            <a:pPr lvl="1"/>
            <a:r>
              <a:rPr lang="en-US" dirty="0" smtClean="0"/>
              <a:t>AutoCAD</a:t>
            </a:r>
            <a:r>
              <a:rPr lang="en-US" baseline="30000" dirty="0" smtClean="0"/>
              <a:t>®</a:t>
            </a:r>
            <a:r>
              <a:rPr lang="en-US" dirty="0" smtClean="0"/>
              <a:t> model of GODDESS produced.</a:t>
            </a:r>
          </a:p>
          <a:p>
            <a:pPr lvl="1"/>
            <a:r>
              <a:rPr lang="en-US" dirty="0" smtClean="0"/>
              <a:t>GEANT4 simulation underway.</a:t>
            </a:r>
          </a:p>
          <a:p>
            <a:pPr lvl="1"/>
            <a:r>
              <a:rPr lang="en-US" dirty="0" smtClean="0"/>
              <a:t>Vacuum chamber constructed, successfully tested for mechanical fit with </a:t>
            </a:r>
            <a:r>
              <a:rPr lang="en-US" dirty="0" err="1" smtClean="0"/>
              <a:t>Gammasphere</a:t>
            </a:r>
            <a:r>
              <a:rPr lang="en-US" dirty="0" smtClean="0"/>
              <a:t> and vacuum integrity.</a:t>
            </a:r>
          </a:p>
          <a:p>
            <a:pPr lvl="1"/>
            <a:r>
              <a:rPr lang="en-US" dirty="0" smtClean="0"/>
              <a:t>Excellent energy resolution (28 </a:t>
            </a:r>
            <a:r>
              <a:rPr lang="en-US" dirty="0" err="1" smtClean="0"/>
              <a:t>keV</a:t>
            </a:r>
            <a:r>
              <a:rPr lang="en-US" dirty="0"/>
              <a:t> </a:t>
            </a:r>
            <a:r>
              <a:rPr lang="en-US" dirty="0" smtClean="0"/>
              <a:t>FWHM).</a:t>
            </a:r>
          </a:p>
          <a:p>
            <a:pPr lvl="1"/>
            <a:r>
              <a:rPr lang="en-US" dirty="0" smtClean="0"/>
              <a:t>&lt; 1.2 mm position resolution, improvements underway.</a:t>
            </a:r>
          </a:p>
          <a:p>
            <a:pPr lvl="1"/>
            <a:r>
              <a:rPr lang="en-US" dirty="0" smtClean="0"/>
              <a:t>Construction of high-rate ionization chamber ongoing, completed IC to be tested at </a:t>
            </a:r>
            <a:r>
              <a:rPr lang="en-US" dirty="0" smtClean="0"/>
              <a:t>ORNL </a:t>
            </a:r>
            <a:r>
              <a:rPr lang="en-US" dirty="0" smtClean="0"/>
              <a:t>with beam</a:t>
            </a:r>
            <a:r>
              <a:rPr lang="en-US" dirty="0" smtClean="0"/>
              <a:t> </a:t>
            </a:r>
            <a:r>
              <a:rPr lang="en-US" dirty="0" smtClean="0"/>
              <a:t>this summer.</a:t>
            </a:r>
          </a:p>
          <a:p>
            <a:r>
              <a:rPr lang="en-US" dirty="0" smtClean="0"/>
              <a:t>four approved measurements:</a:t>
            </a:r>
          </a:p>
          <a:p>
            <a:pPr lvl="1"/>
            <a:r>
              <a:rPr lang="en-US" dirty="0" smtClean="0"/>
              <a:t>“Coupling the ORRUBA and </a:t>
            </a:r>
            <a:r>
              <a:rPr lang="en-US" dirty="0" err="1" smtClean="0"/>
              <a:t>Gammasphere</a:t>
            </a:r>
            <a:r>
              <a:rPr lang="en-US" dirty="0" smtClean="0"/>
              <a:t> arrays”, Pain (4+2 days)</a:t>
            </a:r>
          </a:p>
          <a:p>
            <a:pPr lvl="1"/>
            <a:r>
              <a:rPr lang="en-US" dirty="0" smtClean="0"/>
              <a:t>“Validating (</a:t>
            </a:r>
            <a:r>
              <a:rPr lang="en-US" dirty="0" err="1" smtClean="0"/>
              <a:t>d,p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) as an (</a:t>
            </a:r>
            <a:r>
              <a:rPr lang="en-US" dirty="0" err="1" smtClean="0"/>
              <a:t>n,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) surrogate”, </a:t>
            </a:r>
            <a:r>
              <a:rPr lang="en-US" dirty="0" err="1" smtClean="0"/>
              <a:t>Cizewski</a:t>
            </a:r>
            <a:r>
              <a:rPr lang="en-US" dirty="0" smtClean="0"/>
              <a:t> (5 days)</a:t>
            </a:r>
          </a:p>
          <a:p>
            <a:pPr lvl="1"/>
            <a:r>
              <a:rPr lang="en-US" dirty="0" smtClean="0"/>
              <a:t>“(</a:t>
            </a:r>
            <a:r>
              <a:rPr lang="en-US" dirty="0" err="1" smtClean="0"/>
              <a:t>d,p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) with neutron-rich </a:t>
            </a:r>
            <a:r>
              <a:rPr lang="en-US" dirty="0" err="1" smtClean="0"/>
              <a:t>Xe</a:t>
            </a:r>
            <a:r>
              <a:rPr lang="en-US" dirty="0" smtClean="0"/>
              <a:t> and </a:t>
            </a:r>
            <a:r>
              <a:rPr lang="en-US" dirty="0" err="1" smtClean="0"/>
              <a:t>Te</a:t>
            </a:r>
            <a:r>
              <a:rPr lang="en-US" dirty="0" smtClean="0"/>
              <a:t> with CARIBU”, Pain (7 days)</a:t>
            </a:r>
          </a:p>
          <a:p>
            <a:pPr lvl="1"/>
            <a:r>
              <a:rPr lang="en-US" dirty="0" smtClean="0"/>
              <a:t>“Near-threshold </a:t>
            </a:r>
            <a:r>
              <a:rPr lang="en-US" dirty="0"/>
              <a:t>l</a:t>
            </a:r>
            <a:r>
              <a:rPr lang="en-US" dirty="0" smtClean="0"/>
              <a:t>evels in </a:t>
            </a:r>
            <a:r>
              <a:rPr lang="en-US" baseline="30000" dirty="0" smtClean="0"/>
              <a:t>19</a:t>
            </a:r>
            <a:r>
              <a:rPr lang="en-US" dirty="0" smtClean="0"/>
              <a:t>Ne and the </a:t>
            </a:r>
            <a:r>
              <a:rPr lang="en-US" baseline="30000" dirty="0" smtClean="0"/>
              <a:t>18</a:t>
            </a:r>
            <a:r>
              <a:rPr lang="en-US" dirty="0" smtClean="0"/>
              <a:t>F(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dirty="0" err="1" smtClean="0"/>
              <a:t>,p</a:t>
            </a:r>
            <a:r>
              <a:rPr lang="en-US" dirty="0" smtClean="0"/>
              <a:t>) rate”, </a:t>
            </a:r>
            <a:r>
              <a:rPr lang="en-US" dirty="0" err="1" smtClean="0"/>
              <a:t>Bardayan</a:t>
            </a:r>
            <a:r>
              <a:rPr lang="en-US" dirty="0" smtClean="0"/>
              <a:t> (4 days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Ready for beam in near future.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38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BSS-logo-20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72" y="160423"/>
            <a:ext cx="3626205" cy="148211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2243656"/>
            <a:ext cx="8953500" cy="1227673"/>
          </a:xfrm>
        </p:spPr>
        <p:txBody>
          <a:bodyPr/>
          <a:lstStyle/>
          <a:p>
            <a:r>
              <a:rPr lang="en-US" sz="2000" dirty="0"/>
              <a:t>A. Ratkiewicz</a:t>
            </a:r>
            <a:r>
              <a:rPr lang="en-US" sz="2000" baseline="30000" dirty="0"/>
              <a:t>1</a:t>
            </a:r>
            <a:r>
              <a:rPr lang="en-US" sz="2000" dirty="0"/>
              <a:t>, </a:t>
            </a:r>
            <a:r>
              <a:rPr lang="en-US" sz="2000" dirty="0" smtClean="0"/>
              <a:t>S.D</a:t>
            </a:r>
            <a:r>
              <a:rPr lang="en-US" sz="2000" dirty="0"/>
              <a:t>. Pain</a:t>
            </a:r>
            <a:r>
              <a:rPr lang="en-US" sz="2000" baseline="30000" dirty="0"/>
              <a:t>2</a:t>
            </a:r>
            <a:r>
              <a:rPr lang="en-US" sz="2000" dirty="0"/>
              <a:t>, </a:t>
            </a:r>
            <a:r>
              <a:rPr lang="en-US" sz="2000" dirty="0" smtClean="0"/>
              <a:t>J.A</a:t>
            </a:r>
            <a:r>
              <a:rPr lang="en-US" sz="2000" dirty="0"/>
              <a:t>. </a:t>
            </a:r>
            <a:r>
              <a:rPr lang="en-US" sz="2000" dirty="0" smtClean="0"/>
              <a:t>Cizewski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C.M. Shand</a:t>
            </a:r>
            <a:r>
              <a:rPr lang="en-US" sz="2000" baseline="30000" dirty="0" smtClean="0"/>
              <a:t>1,3</a:t>
            </a:r>
            <a:r>
              <a:rPr lang="en-US" sz="2000" dirty="0" smtClean="0"/>
              <a:t>, T</a:t>
            </a:r>
            <a:r>
              <a:rPr lang="en-US" sz="2000" dirty="0"/>
              <a:t>. Baugher</a:t>
            </a:r>
            <a:r>
              <a:rPr lang="en-US" sz="2000" baseline="30000" dirty="0"/>
              <a:t>1</a:t>
            </a:r>
            <a:r>
              <a:rPr lang="en-US" sz="2000" dirty="0"/>
              <a:t>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L. Afanasieva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, S. Burcher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J.C. Blackmon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, M.P</a:t>
            </a:r>
            <a:r>
              <a:rPr lang="en-US" sz="2000" dirty="0"/>
              <a:t>. </a:t>
            </a:r>
            <a:r>
              <a:rPr lang="en-US" sz="2000" dirty="0" smtClean="0"/>
              <a:t>Carpenter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, S</a:t>
            </a:r>
            <a:r>
              <a:rPr lang="en-US" sz="2000" dirty="0"/>
              <a:t>. </a:t>
            </a:r>
            <a:r>
              <a:rPr lang="en-US" sz="2000" dirty="0" smtClean="0"/>
              <a:t>Hardy</a:t>
            </a:r>
            <a:r>
              <a:rPr lang="en-US" sz="2000" baseline="30000" dirty="0" smtClean="0"/>
              <a:t>1,3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smtClean="0"/>
              <a:t>K.L</a:t>
            </a:r>
            <a:r>
              <a:rPr lang="en-US" sz="2000" dirty="0"/>
              <a:t>. </a:t>
            </a:r>
            <a:r>
              <a:rPr lang="en-US" sz="2000" dirty="0" smtClean="0"/>
              <a:t>Jones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, R.L. Kozub</a:t>
            </a:r>
            <a:r>
              <a:rPr lang="en-US" sz="2000" baseline="30000" dirty="0"/>
              <a:t>7</a:t>
            </a:r>
            <a:r>
              <a:rPr lang="en-US" sz="2000" dirty="0" smtClean="0"/>
              <a:t>, S. Lonsdale</a:t>
            </a:r>
            <a:r>
              <a:rPr lang="en-US" sz="2000" baseline="30000" dirty="0" smtClean="0"/>
              <a:t>1,3</a:t>
            </a:r>
            <a:r>
              <a:rPr lang="en-US" sz="2000" dirty="0" smtClean="0"/>
              <a:t>, I. Marsh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W.A</a:t>
            </a:r>
            <a:r>
              <a:rPr lang="en-US" sz="2000" dirty="0"/>
              <a:t>. </a:t>
            </a:r>
            <a:r>
              <a:rPr lang="en-US" sz="2000" dirty="0" smtClean="0"/>
              <a:t>Peters</a:t>
            </a:r>
            <a:r>
              <a:rPr lang="en-US" sz="2000" baseline="30000" dirty="0" smtClean="0"/>
              <a:t>2,6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smtClean="0"/>
              <a:t>D</a:t>
            </a:r>
            <a:r>
              <a:rPr lang="en-US" sz="2000" dirty="0"/>
              <a:t>. </a:t>
            </a:r>
            <a:r>
              <a:rPr lang="en-US" sz="2000" dirty="0" smtClean="0"/>
              <a:t>Seweryniak</a:t>
            </a:r>
            <a:r>
              <a:rPr lang="en-US" sz="2000" baseline="30000" dirty="0"/>
              <a:t>5</a:t>
            </a:r>
            <a:r>
              <a:rPr lang="en-US" sz="2000" dirty="0" smtClean="0"/>
              <a:t>, and </a:t>
            </a:r>
            <a:r>
              <a:rPr lang="en-US" sz="2000" dirty="0"/>
              <a:t>S. </a:t>
            </a:r>
            <a:r>
              <a:rPr lang="en-US" sz="2000" dirty="0" smtClean="0"/>
              <a:t>Zhu</a:t>
            </a:r>
            <a:r>
              <a:rPr lang="en-US" sz="2000" baseline="30000" dirty="0"/>
              <a:t>5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4625" y="3538002"/>
            <a:ext cx="8635999" cy="2219325"/>
          </a:xfrm>
        </p:spPr>
        <p:txBody>
          <a:bodyPr/>
          <a:lstStyle/>
          <a:p>
            <a:r>
              <a:rPr lang="en-US" sz="1600" i="1" baseline="30000" dirty="0"/>
              <a:t>1</a:t>
            </a:r>
            <a:r>
              <a:rPr lang="en-US" sz="1600" i="1" dirty="0"/>
              <a:t>Department of Physics and Astronomy, Rutgers University, New Brunswick, NJ 08903</a:t>
            </a:r>
            <a:br>
              <a:rPr lang="en-US" sz="1600" i="1" dirty="0"/>
            </a:br>
            <a:r>
              <a:rPr lang="en-US" sz="1600" i="1" baseline="30000" dirty="0"/>
              <a:t>2</a:t>
            </a:r>
            <a:r>
              <a:rPr lang="en-US" sz="1600" i="1" dirty="0"/>
              <a:t>Physics Division, Oak Ridge National Laboratory, Oak Ridge, TN 37831</a:t>
            </a:r>
            <a:endParaRPr lang="en-US" sz="1600" dirty="0"/>
          </a:p>
          <a:p>
            <a:r>
              <a:rPr lang="en-US" sz="1600" i="1" baseline="30000" dirty="0"/>
              <a:t>3</a:t>
            </a:r>
            <a:r>
              <a:rPr lang="en-US" sz="1600" i="1" dirty="0" smtClean="0"/>
              <a:t>Department </a:t>
            </a:r>
            <a:r>
              <a:rPr lang="en-US" sz="1600" i="1" dirty="0"/>
              <a:t>of Physics, University of Surrey, Guildford, Surrey, GU2 7XH, UK</a:t>
            </a:r>
            <a:br>
              <a:rPr lang="en-US" sz="1600" i="1" dirty="0"/>
            </a:br>
            <a:r>
              <a:rPr lang="en-US" sz="1600" i="1" baseline="30000" dirty="0" smtClean="0"/>
              <a:t>4</a:t>
            </a:r>
            <a:r>
              <a:rPr lang="en-US" sz="1600" i="1" dirty="0" smtClean="0"/>
              <a:t>Department </a:t>
            </a:r>
            <a:r>
              <a:rPr lang="en-US" sz="1600" i="1" dirty="0"/>
              <a:t>of Physics and Astronomy, Louisiana State University, Baton Rouge, </a:t>
            </a:r>
            <a:r>
              <a:rPr lang="en-US" sz="1600" i="1" dirty="0" smtClean="0"/>
              <a:t>LA 70803</a:t>
            </a:r>
          </a:p>
          <a:p>
            <a:r>
              <a:rPr lang="en-US" sz="1600" i="1" baseline="30000" dirty="0"/>
              <a:t>5</a:t>
            </a:r>
            <a:r>
              <a:rPr lang="en-US" sz="1600" i="1" dirty="0" smtClean="0"/>
              <a:t>Physics </a:t>
            </a:r>
            <a:r>
              <a:rPr lang="en-US" sz="1600" i="1" dirty="0"/>
              <a:t>Division, Argonne National Laboratory, Argonne, IL 60439</a:t>
            </a:r>
            <a:endParaRPr lang="en-US" sz="1600" dirty="0"/>
          </a:p>
          <a:p>
            <a:r>
              <a:rPr lang="en-US" sz="1600" i="1" baseline="30000" dirty="0" smtClean="0"/>
              <a:t>6</a:t>
            </a:r>
            <a:r>
              <a:rPr lang="en-US" sz="1600" i="1" dirty="0" smtClean="0"/>
              <a:t>Department </a:t>
            </a:r>
            <a:r>
              <a:rPr lang="en-US" sz="1600" i="1" dirty="0"/>
              <a:t>of Physics and Astronomy, University of Tennessee, Knoxville, TN 37996</a:t>
            </a:r>
            <a:br>
              <a:rPr lang="en-US" sz="1600" i="1" dirty="0"/>
            </a:br>
            <a:r>
              <a:rPr lang="en-US" sz="1600" i="1" baseline="30000" dirty="0" smtClean="0"/>
              <a:t>7</a:t>
            </a:r>
            <a:r>
              <a:rPr lang="en-US" sz="1600" i="1" dirty="0" smtClean="0"/>
              <a:t>Physics </a:t>
            </a:r>
            <a:r>
              <a:rPr lang="en-US" sz="1600" i="1" dirty="0"/>
              <a:t>Department, Tennessee Technological University, Cookeville, TN 38505</a:t>
            </a:r>
            <a:br>
              <a:rPr lang="en-US" sz="1600" i="1" dirty="0"/>
            </a:br>
            <a:endParaRPr lang="en-US" sz="1600" i="1" dirty="0" smtClean="0"/>
          </a:p>
          <a:p>
            <a:r>
              <a:rPr lang="en-US" sz="2000" dirty="0" smtClean="0"/>
              <a:t>Thanks to UTK Machine Shop, Charles Reed, John Rohrer.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4213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1210" y="2447801"/>
            <a:ext cx="5933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Thank you for your attention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" name="Picture 2" descr="RIBSS-logo-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495" y="4262655"/>
            <a:ext cx="5008880" cy="20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7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Proof-of-Principle Measurement</a:t>
            </a:r>
            <a:endParaRPr lang="en-US" dirty="0"/>
          </a:p>
        </p:txBody>
      </p:sp>
      <p:pic>
        <p:nvPicPr>
          <p:cNvPr id="5" name="Picture 4" descr="agm_ps_24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2" y="728581"/>
            <a:ext cx="3930527" cy="3301094"/>
          </a:xfrm>
          <a:prstGeom prst="rect">
            <a:avLst/>
          </a:prstGeom>
        </p:spPr>
      </p:pic>
      <p:pic>
        <p:nvPicPr>
          <p:cNvPr id="6" name="Picture 5" descr="cf249_agc_sin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42" y="2215132"/>
            <a:ext cx="4915978" cy="464286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7368" y="4104105"/>
            <a:ext cx="3823369" cy="2593474"/>
          </a:xfrm>
        </p:spPr>
        <p:txBody>
          <a:bodyPr/>
          <a:lstStyle/>
          <a:p>
            <a:r>
              <a:rPr lang="en-US" sz="1800" dirty="0" smtClean="0"/>
              <a:t>Relative yields for the two </a:t>
            </a:r>
            <a:r>
              <a:rPr lang="en-US" sz="1800" dirty="0" smtClean="0">
                <a:latin typeface="Symbol" charset="2"/>
                <a:cs typeface="Symbol" charset="2"/>
              </a:rPr>
              <a:t>a</a:t>
            </a:r>
            <a:r>
              <a:rPr lang="en-US" sz="1800" dirty="0" smtClean="0"/>
              <a:t>-decay branches match known values within experimental uncertainty.</a:t>
            </a:r>
          </a:p>
          <a:p>
            <a:r>
              <a:rPr lang="en-US" sz="1800" dirty="0" smtClean="0"/>
              <a:t>Fitting the gated peaks allows characterization of the un-gated spectrum.</a:t>
            </a:r>
            <a:endParaRPr lang="en-US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304633" y="855580"/>
            <a:ext cx="4678946" cy="125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Red: </a:t>
            </a:r>
            <a:r>
              <a:rPr lang="en-US" sz="1800" dirty="0" err="1" smtClean="0">
                <a:solidFill>
                  <a:srgbClr val="FF0000"/>
                </a:solidFill>
              </a:rPr>
              <a:t>ungated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Blue: gated on decay of 9/2</a:t>
            </a:r>
            <a:r>
              <a:rPr lang="en-US" sz="1800" baseline="30000" dirty="0" smtClean="0">
                <a:solidFill>
                  <a:srgbClr val="0000FF"/>
                </a:solidFill>
              </a:rPr>
              <a:t>-</a:t>
            </a:r>
            <a:r>
              <a:rPr lang="en-US" sz="1800" dirty="0" smtClean="0">
                <a:solidFill>
                  <a:srgbClr val="0000FF"/>
                </a:solidFill>
              </a:rPr>
              <a:t> state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8000"/>
                </a:solidFill>
              </a:rPr>
              <a:t>Green: gated on decay of 5/2</a:t>
            </a:r>
            <a:r>
              <a:rPr lang="en-US" sz="1800" baseline="30000" dirty="0" smtClean="0">
                <a:solidFill>
                  <a:srgbClr val="008000"/>
                </a:solidFill>
              </a:rPr>
              <a:t>+</a:t>
            </a:r>
            <a:r>
              <a:rPr lang="en-US" sz="1800" dirty="0" smtClean="0">
                <a:solidFill>
                  <a:srgbClr val="008000"/>
                </a:solidFill>
              </a:rPr>
              <a:t> state </a:t>
            </a:r>
            <a:endParaRPr lang="en-US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2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Test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8732" y="704784"/>
            <a:ext cx="3800759" cy="3638550"/>
            <a:chOff x="2634247" y="2219158"/>
            <a:chExt cx="3800759" cy="3638550"/>
          </a:xfrm>
        </p:grpSpPr>
        <p:pic>
          <p:nvPicPr>
            <p:cNvPr id="5" name="Picture 4" descr="hSX3-ch07-back-r17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247" y="2219158"/>
              <a:ext cx="3784600" cy="36385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076331" y="2832992"/>
              <a:ext cx="1406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E(</a:t>
              </a:r>
              <a:r>
                <a:rPr lang="en-US" sz="1200" dirty="0" smtClean="0">
                  <a:latin typeface="Symbol" charset="2"/>
                  <a:cs typeface="Symbol" charset="2"/>
                </a:rPr>
                <a:t>a</a:t>
              </a:r>
              <a:r>
                <a:rPr lang="en-US" sz="1200" dirty="0" smtClean="0"/>
                <a:t>) = 5.813 MeV</a:t>
              </a:r>
            </a:p>
            <a:p>
              <a:r>
                <a:rPr lang="en-US" sz="1200" dirty="0" smtClean="0"/>
                <a:t>I(</a:t>
              </a:r>
              <a:r>
                <a:rPr lang="en-US" sz="1200" dirty="0" smtClean="0">
                  <a:latin typeface="Symbol" charset="2"/>
                  <a:cs typeface="Symbol" charset="2"/>
                </a:rPr>
                <a:t>a</a:t>
              </a:r>
              <a:r>
                <a:rPr lang="en-US" sz="1200" dirty="0" smtClean="0"/>
                <a:t>) = 82.2%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43885" y="3182438"/>
              <a:ext cx="1406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E(</a:t>
              </a:r>
              <a:r>
                <a:rPr lang="en-US" sz="1200" dirty="0" smtClean="0">
                  <a:latin typeface="Symbol" charset="2"/>
                  <a:cs typeface="Symbol" charset="2"/>
                </a:rPr>
                <a:t>a</a:t>
              </a:r>
              <a:r>
                <a:rPr lang="en-US" sz="1200" dirty="0" smtClean="0"/>
                <a:t>) = 5.903 MeV</a:t>
              </a:r>
            </a:p>
            <a:p>
              <a:r>
                <a:rPr lang="en-US" sz="1200" dirty="0" smtClean="0"/>
                <a:t>I(</a:t>
              </a:r>
              <a:r>
                <a:rPr lang="en-US" sz="1200" dirty="0" smtClean="0">
                  <a:latin typeface="Symbol" charset="2"/>
                  <a:cs typeface="Symbol" charset="2"/>
                </a:rPr>
                <a:t>a</a:t>
              </a:r>
              <a:r>
                <a:rPr lang="en-US" sz="1200" dirty="0" smtClean="0"/>
                <a:t>) = 3.21 %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28476" y="4080908"/>
              <a:ext cx="1406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E(</a:t>
              </a:r>
              <a:r>
                <a:rPr lang="en-US" sz="1200" dirty="0" smtClean="0">
                  <a:latin typeface="Symbol" charset="2"/>
                  <a:cs typeface="Symbol" charset="2"/>
                </a:rPr>
                <a:t>a</a:t>
              </a:r>
              <a:r>
                <a:rPr lang="en-US" sz="1200" dirty="0" smtClean="0"/>
                <a:t>) = 5.946 MeV</a:t>
              </a:r>
            </a:p>
            <a:p>
              <a:r>
                <a:rPr lang="en-US" sz="1200" dirty="0" smtClean="0"/>
                <a:t>I(</a:t>
              </a:r>
              <a:r>
                <a:rPr lang="en-US" sz="1200" dirty="0" smtClean="0">
                  <a:latin typeface="Symbol" charset="2"/>
                  <a:cs typeface="Symbol" charset="2"/>
                </a:rPr>
                <a:t>a</a:t>
              </a:r>
              <a:r>
                <a:rPr lang="en-US" sz="1200" dirty="0" smtClean="0"/>
                <a:t>) = 3.33 %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34413" y="3992521"/>
              <a:ext cx="1406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E(</a:t>
              </a:r>
              <a:r>
                <a:rPr lang="en-US" sz="1200" dirty="0" smtClean="0">
                  <a:latin typeface="Symbol" charset="2"/>
                  <a:cs typeface="Symbol" charset="2"/>
                </a:rPr>
                <a:t>a</a:t>
              </a:r>
              <a:r>
                <a:rPr lang="en-US" sz="1200" dirty="0" smtClean="0"/>
                <a:t>) = 5.760 MeV</a:t>
              </a:r>
            </a:p>
            <a:p>
              <a:r>
                <a:rPr lang="en-US" sz="1200" dirty="0" smtClean="0"/>
                <a:t>I(</a:t>
              </a:r>
              <a:r>
                <a:rPr lang="en-US" sz="1200" dirty="0" smtClean="0">
                  <a:latin typeface="Symbol" charset="2"/>
                  <a:cs typeface="Symbol" charset="2"/>
                </a:rPr>
                <a:t>a</a:t>
              </a:r>
              <a:r>
                <a:rPr lang="en-US" sz="1200" dirty="0" smtClean="0"/>
                <a:t>) = 4.69 %</a:t>
              </a:r>
              <a:endParaRPr lang="en-US" sz="12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5036194" y="4643120"/>
              <a:ext cx="338446" cy="70505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4830642" y="3718560"/>
              <a:ext cx="107118" cy="166009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606800" y="4470400"/>
              <a:ext cx="711833" cy="85745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hSX3-ch07-back-r177-zoo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3219450"/>
            <a:ext cx="3784600" cy="36385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58242" y="3544995"/>
            <a:ext cx="14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E(</a:t>
            </a:r>
            <a:r>
              <a:rPr lang="en-US" sz="1200" dirty="0" smtClean="0">
                <a:latin typeface="Symbol" charset="2"/>
                <a:cs typeface="Symbol" charset="2"/>
              </a:rPr>
              <a:t>a</a:t>
            </a:r>
            <a:r>
              <a:rPr lang="en-US" sz="1200" dirty="0" smtClean="0"/>
              <a:t>) = 5.903 MeV</a:t>
            </a:r>
          </a:p>
          <a:p>
            <a:r>
              <a:rPr lang="en-US" sz="1200" dirty="0" smtClean="0"/>
              <a:t>I(</a:t>
            </a:r>
            <a:r>
              <a:rPr lang="en-US" sz="1200" dirty="0" smtClean="0">
                <a:latin typeface="Symbol" charset="2"/>
                <a:cs typeface="Symbol" charset="2"/>
              </a:rPr>
              <a:t>a</a:t>
            </a:r>
            <a:r>
              <a:rPr lang="en-US" sz="1200" dirty="0" smtClean="0"/>
              <a:t>) = 3.21 %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161816" y="3729789"/>
            <a:ext cx="442184" cy="2163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20555" y="4128742"/>
            <a:ext cx="1527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E(</a:t>
            </a:r>
            <a:r>
              <a:rPr lang="en-US" sz="1200" dirty="0" smtClean="0">
                <a:latin typeface="Symbol" charset="2"/>
                <a:cs typeface="Symbol" charset="2"/>
              </a:rPr>
              <a:t>a</a:t>
            </a:r>
            <a:r>
              <a:rPr lang="en-US" sz="1200" dirty="0" smtClean="0"/>
              <a:t>) = 6.139 MeV</a:t>
            </a:r>
          </a:p>
          <a:p>
            <a:r>
              <a:rPr lang="en-US" sz="1200" dirty="0" smtClean="0"/>
              <a:t>I(</a:t>
            </a:r>
            <a:r>
              <a:rPr lang="en-US" sz="1200" dirty="0" smtClean="0">
                <a:latin typeface="Symbol" charset="2"/>
                <a:cs typeface="Symbol" charset="2"/>
              </a:rPr>
              <a:t>a</a:t>
            </a:r>
            <a:r>
              <a:rPr lang="en-US" sz="1200" dirty="0" smtClean="0"/>
              <a:t>) = 1.33 %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539789" y="4491789"/>
            <a:ext cx="632638" cy="5826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hSX3-ch30-r17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63" y="4080844"/>
            <a:ext cx="3027680" cy="2910840"/>
          </a:xfrm>
          <a:prstGeom prst="rect">
            <a:avLst/>
          </a:prstGeom>
        </p:spPr>
      </p:pic>
      <p:pic>
        <p:nvPicPr>
          <p:cNvPr id="24" name="Picture 23" descr="run135_lr_matrix_ch27-mas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43" y="695151"/>
            <a:ext cx="2793332" cy="268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4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5" name="Picture 5" descr="C:\Users\Callum\Dropbox\GOD Powerpoint\Images\recessed flange with actuator.png"/>
          <p:cNvPicPr>
            <a:picLocks noChangeAspect="1" noChangeArrowheads="1"/>
          </p:cNvPicPr>
          <p:nvPr/>
        </p:nvPicPr>
        <p:blipFill>
          <a:blip r:embed="rId2" cstate="print"/>
          <a:srcRect l="5733" t="22618" r="7588" b="21674"/>
          <a:stretch>
            <a:fillRect/>
          </a:stretch>
        </p:blipFill>
        <p:spPr bwMode="auto">
          <a:xfrm>
            <a:off x="323528" y="4622128"/>
            <a:ext cx="4206425" cy="2276872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0913" y="788737"/>
            <a:ext cx="8219256" cy="4936374"/>
          </a:xfrm>
        </p:spPr>
        <p:txBody>
          <a:bodyPr>
            <a:normAutofit/>
          </a:bodyPr>
          <a:lstStyle/>
          <a:p>
            <a:r>
              <a:rPr lang="en-GB" sz="1800" dirty="0" smtClean="0"/>
              <a:t>Signals cables run through 4” beam pipe at end of scattering chamber to a funnel-shaped “flowerpot”, ~60 cm long (normal cable length).</a:t>
            </a:r>
          </a:p>
          <a:p>
            <a:r>
              <a:rPr lang="en-GB" sz="1800" dirty="0" smtClean="0"/>
              <a:t>Scattering chamber and flowerpot are made of spun aluminium. </a:t>
            </a:r>
          </a:p>
          <a:p>
            <a:r>
              <a:rPr lang="en-GB" sz="1800" dirty="0" smtClean="0"/>
              <a:t>10 preamplifier modules (72 channels each) coupled to lid of flowerpot.</a:t>
            </a:r>
          </a:p>
          <a:p>
            <a:r>
              <a:rPr lang="en-GB" sz="1800" dirty="0" smtClean="0"/>
              <a:t>Three possible modes:</a:t>
            </a:r>
          </a:p>
          <a:p>
            <a:pPr lvl="1"/>
            <a:r>
              <a:rPr lang="en-GB" sz="1400" dirty="0" smtClean="0"/>
              <a:t>Standalone</a:t>
            </a:r>
          </a:p>
          <a:p>
            <a:pPr lvl="1"/>
            <a:r>
              <a:rPr lang="en-GB" sz="1400" dirty="0" smtClean="0"/>
              <a:t>Coupled to a high-rate ion counter</a:t>
            </a:r>
          </a:p>
          <a:p>
            <a:pPr lvl="1"/>
            <a:r>
              <a:rPr lang="en-GB" sz="1400" dirty="0" smtClean="0"/>
              <a:t>Coupled to the FMA</a:t>
            </a:r>
          </a:p>
          <a:p>
            <a:pPr>
              <a:buNone/>
            </a:pPr>
            <a:endParaRPr lang="en-GB" sz="1800" dirty="0"/>
          </a:p>
        </p:txBody>
      </p:sp>
      <p:pic>
        <p:nvPicPr>
          <p:cNvPr id="7" name="Picture 6" descr="2013-01-22 14.48.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19" y="2215440"/>
            <a:ext cx="3498993" cy="46662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1556" y="317011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/>
              <a:t>None of these configurations require modifications to standard operating conditions for FMA or GS.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Entire assembly weighs ~50 </a:t>
            </a:r>
            <a:r>
              <a:rPr lang="en-GB" dirty="0" err="1"/>
              <a:t>lbs</a:t>
            </a:r>
            <a:r>
              <a:rPr lang="en-GB" dirty="0"/>
              <a:t> and is supported by the FMA.</a:t>
            </a:r>
          </a:p>
        </p:txBody>
      </p:sp>
    </p:spTree>
    <p:extLst>
      <p:ext uri="{BB962C8B-B14F-4D97-AF65-F5344CB8AC3E}">
        <p14:creationId xmlns:p14="http://schemas.microsoft.com/office/powerpoint/2010/main" val="197735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ORRUBA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174750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1438" y="628650"/>
            <a:ext cx="9034462" cy="6115050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4" descr="doub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3181350"/>
            <a:ext cx="8893175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et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1076325"/>
            <a:ext cx="3027363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8263" y="674688"/>
            <a:ext cx="6948487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dirty="0"/>
              <a:t>Barrel array of ion-implanted silicon strip detectors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dirty="0"/>
              <a:t>Custom resistive design used to achieve good position resolution (~1mm) without requiring 1000s of electronics channels 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dirty="0"/>
              <a:t>2 rings	 </a:t>
            </a:r>
            <a:r>
              <a:rPr lang="en-US" sz="1600" dirty="0"/>
              <a:t>– </a:t>
            </a:r>
            <a:r>
              <a:rPr lang="en-US" sz="1600" i="1" dirty="0">
                <a:latin typeface="Symbol" charset="0"/>
              </a:rPr>
              <a:t>q</a:t>
            </a:r>
            <a:r>
              <a:rPr lang="en-US" sz="1600" dirty="0"/>
              <a:t> &lt; 90°: 12 telescopes (1000</a:t>
            </a:r>
            <a:r>
              <a:rPr lang="en-US" sz="1600" dirty="0">
                <a:latin typeface="Symbol" charset="0"/>
              </a:rPr>
              <a:t>m</a:t>
            </a:r>
            <a:r>
              <a:rPr lang="en-US" sz="1600" dirty="0"/>
              <a:t>m R + 65</a:t>
            </a:r>
            <a:r>
              <a:rPr lang="en-US" sz="1600" dirty="0">
                <a:latin typeface="Symbol" charset="0"/>
              </a:rPr>
              <a:t>m</a:t>
            </a:r>
            <a:r>
              <a:rPr lang="en-US" sz="1600" dirty="0"/>
              <a:t>m NR)</a:t>
            </a:r>
          </a:p>
          <a:p>
            <a:pPr marL="176213" indent="-176213">
              <a:spcBef>
                <a:spcPct val="50000"/>
              </a:spcBef>
            </a:pPr>
            <a:r>
              <a:rPr lang="en-US" dirty="0"/>
              <a:t>             	 </a:t>
            </a:r>
            <a:r>
              <a:rPr lang="en-US" sz="1600" dirty="0"/>
              <a:t>– </a:t>
            </a:r>
            <a:r>
              <a:rPr lang="en-US" sz="1600" i="1" dirty="0">
                <a:latin typeface="Symbol" charset="0"/>
              </a:rPr>
              <a:t>q</a:t>
            </a:r>
            <a:r>
              <a:rPr lang="en-US" sz="1600" dirty="0"/>
              <a:t> &gt; 90</a:t>
            </a:r>
            <a:r>
              <a:rPr lang="en-US" sz="1600" dirty="0">
                <a:cs typeface="Arial" charset="0"/>
              </a:rPr>
              <a:t>°:</a:t>
            </a:r>
            <a:r>
              <a:rPr lang="en-US" sz="1600" dirty="0"/>
              <a:t> 12 detectors </a:t>
            </a:r>
            <a:r>
              <a:rPr lang="en-US" sz="1600" dirty="0" smtClean="0"/>
              <a:t>(1000</a:t>
            </a:r>
            <a:r>
              <a:rPr lang="en-US" sz="1600" dirty="0" smtClean="0">
                <a:latin typeface="Symbol" charset="0"/>
              </a:rPr>
              <a:t>m</a:t>
            </a:r>
            <a:r>
              <a:rPr lang="en-US" sz="1600" dirty="0" smtClean="0"/>
              <a:t>m </a:t>
            </a:r>
            <a:r>
              <a:rPr lang="en-US" sz="1600" dirty="0"/>
              <a:t>R)</a:t>
            </a:r>
            <a:endParaRPr lang="en-US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5725" y="2541588"/>
            <a:ext cx="5935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/>
              <a:t>ORRUBA gives ~80% </a:t>
            </a:r>
            <a:r>
              <a:rPr lang="en-US" i="1">
                <a:latin typeface="Symbol" charset="0"/>
              </a:rPr>
              <a:t>f</a:t>
            </a:r>
            <a:r>
              <a:rPr lang="en-US"/>
              <a:t> coverage over </a:t>
            </a:r>
            <a:r>
              <a:rPr lang="en-US">
                <a:latin typeface="Symbol" charset="0"/>
              </a:rPr>
              <a:t>q</a:t>
            </a:r>
            <a:r>
              <a:rPr lang="en-US"/>
              <a:t> = 45° </a:t>
            </a:r>
            <a:r>
              <a:rPr lang="en-US">
                <a:cs typeface="Arial" charset="0"/>
              </a:rPr>
              <a:t>→ </a:t>
            </a:r>
            <a:r>
              <a:rPr lang="en-US"/>
              <a:t>135°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85725" y="2962275"/>
            <a:ext cx="5667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/>
              <a:t>288 electronics channels</a:t>
            </a:r>
          </a:p>
        </p:txBody>
      </p:sp>
    </p:spTree>
    <p:extLst>
      <p:ext uri="{BB962C8B-B14F-4D97-AF65-F5344CB8AC3E}">
        <p14:creationId xmlns:p14="http://schemas.microsoft.com/office/powerpoint/2010/main" val="379416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Large Angular Coverage of ORRUBA + EC...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49" y="757081"/>
            <a:ext cx="3419636" cy="34004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endcaps</a:t>
            </a:r>
            <a:r>
              <a:rPr lang="en-US" dirty="0" smtClean="0"/>
              <a:t> are designed with 32 annular strips (variable pitch, for constant angular coverage), leading to energy resolution dominated by target effects rather than detector performance.</a:t>
            </a:r>
          </a:p>
        </p:txBody>
      </p:sp>
      <p:pic>
        <p:nvPicPr>
          <p:cNvPr id="5" name="Picture 4" descr="orruba-ec_angular_cover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149" y="987777"/>
            <a:ext cx="5490999" cy="330415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34547" y="4772938"/>
            <a:ext cx="3975769" cy="172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ORRUBA and the </a:t>
            </a:r>
            <a:r>
              <a:rPr lang="en-US" dirty="0" err="1" smtClean="0"/>
              <a:t>endcaps</a:t>
            </a:r>
            <a:r>
              <a:rPr lang="en-US" dirty="0" smtClean="0"/>
              <a:t> cover 53% of the azimuthal angle from 0-180 degrees in the lab frame.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962400"/>
            <a:ext cx="2791718" cy="2658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2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Proof-of-Principle Test</a:t>
            </a:r>
            <a:endParaRPr lang="en-US" dirty="0"/>
          </a:p>
        </p:txBody>
      </p:sp>
      <p:pic>
        <p:nvPicPr>
          <p:cNvPr id="5" name="Picture 4" descr="cf249_agc_si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315179"/>
            <a:ext cx="2692399" cy="2542821"/>
          </a:xfrm>
          <a:prstGeom prst="rect">
            <a:avLst/>
          </a:prstGeom>
        </p:spPr>
      </p:pic>
      <p:pic>
        <p:nvPicPr>
          <p:cNvPr id="7" name="Picture 3" descr="IMG_2702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941388"/>
            <a:ext cx="5191125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5181600" y="1778000"/>
            <a:ext cx="1346200" cy="40005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17215093">
            <a:off x="5460999" y="2192867"/>
            <a:ext cx="965200" cy="366713"/>
          </a:xfrm>
          <a:prstGeom prst="rect">
            <a:avLst/>
          </a:prstGeom>
          <a:solidFill>
            <a:schemeClr val="bg2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chemeClr val="tx2"/>
                </a:solidFill>
              </a:rPr>
              <a:t>&gt; 5 feet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4005" y="762001"/>
            <a:ext cx="5012267" cy="345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2" y="786191"/>
            <a:ext cx="5063067" cy="3464076"/>
          </a:xfrm>
        </p:spPr>
        <p:txBody>
          <a:bodyPr/>
          <a:lstStyle/>
          <a:p>
            <a:pPr marL="169863" indent="-119063"/>
            <a:r>
              <a:rPr lang="en-US" sz="2000" dirty="0" smtClean="0"/>
              <a:t>Instrumented using RAL shaping amps and </a:t>
            </a:r>
            <a:r>
              <a:rPr lang="en-US" sz="2000" dirty="0" err="1" smtClean="0"/>
              <a:t>Darek’s</a:t>
            </a:r>
            <a:r>
              <a:rPr lang="en-US" sz="2000" dirty="0" smtClean="0"/>
              <a:t> CAMAC ADCs. Also used GRETINA digitizers.</a:t>
            </a:r>
          </a:p>
          <a:p>
            <a:pPr marL="169863" indent="-169863"/>
            <a:r>
              <a:rPr lang="en-US" sz="2000" dirty="0" smtClean="0"/>
              <a:t>Used a </a:t>
            </a:r>
            <a:r>
              <a:rPr lang="en-US" sz="2000" baseline="30000" dirty="0" smtClean="0"/>
              <a:t>228</a:t>
            </a:r>
            <a:r>
              <a:rPr lang="en-US" sz="2000" dirty="0" smtClean="0"/>
              <a:t>Th source for calibrations, </a:t>
            </a:r>
            <a:r>
              <a:rPr lang="en-US" sz="2000" baseline="30000" dirty="0" smtClean="0"/>
              <a:t>249</a:t>
            </a:r>
            <a:r>
              <a:rPr lang="en-US" sz="2000" dirty="0" smtClean="0"/>
              <a:t>Cf source for </a:t>
            </a:r>
            <a:r>
              <a:rPr lang="en-US" sz="2000" dirty="0" smtClean="0">
                <a:latin typeface="Symbol" charset="2"/>
                <a:cs typeface="Symbol" charset="2"/>
              </a:rPr>
              <a:t>a</a:t>
            </a:r>
            <a:r>
              <a:rPr lang="en-US" sz="2000" dirty="0" smtClean="0"/>
              <a:t>-</a:t>
            </a:r>
            <a:r>
              <a:rPr lang="en-US" sz="2000" dirty="0" smtClean="0">
                <a:latin typeface="Symbol" charset="2"/>
                <a:cs typeface="Symbol" charset="2"/>
              </a:rPr>
              <a:t>g</a:t>
            </a:r>
            <a:r>
              <a:rPr lang="en-US" sz="2000" dirty="0" smtClean="0"/>
              <a:t> coincidence measurement.</a:t>
            </a:r>
          </a:p>
          <a:p>
            <a:pPr marL="119063" indent="-119063"/>
            <a:r>
              <a:rPr lang="en-US" sz="2000" dirty="0" smtClean="0"/>
              <a:t>Poor shielding, long signal cables before preamplifiers led to significant degradation in energy resolution (~2 relative to normal). </a:t>
            </a: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 Design these </a:t>
            </a:r>
            <a:r>
              <a:rPr lang="en-US" sz="2000" dirty="0" smtClean="0">
                <a:sym typeface="Wingdings"/>
              </a:rPr>
              <a:t>features out</a:t>
            </a:r>
            <a:r>
              <a:rPr lang="en-US" sz="2000" dirty="0">
                <a:sym typeface="Wingdings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717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4" name="Picture 3" descr="goddess_ric_close_zoo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563"/>
            <a:ext cx="9144000" cy="55154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" y="4622801"/>
            <a:ext cx="7281333" cy="2015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4651834"/>
            <a:ext cx="7755467" cy="2206166"/>
          </a:xfrm>
        </p:spPr>
        <p:txBody>
          <a:bodyPr/>
          <a:lstStyle/>
          <a:p>
            <a:pPr marL="236538" indent="-236538"/>
            <a:r>
              <a:rPr lang="en-US" sz="2000" dirty="0" smtClean="0"/>
              <a:t>Produced AutoCAD</a:t>
            </a:r>
            <a:r>
              <a:rPr lang="en-US" sz="2000" baseline="30000" dirty="0" smtClean="0"/>
              <a:t>®</a:t>
            </a:r>
            <a:r>
              <a:rPr lang="en-US" sz="2000" dirty="0" smtClean="0"/>
              <a:t> model of GS to aid design. Goals:</a:t>
            </a:r>
          </a:p>
          <a:p>
            <a:pPr marL="687388" lvl="1" indent="-287338">
              <a:buFont typeface="+mj-lt"/>
              <a:buAutoNum type="arabicPeriod"/>
              <a:tabLst>
                <a:tab pos="627063" algn="l"/>
              </a:tabLst>
            </a:pPr>
            <a:r>
              <a:rPr lang="en-US" sz="1600" dirty="0" smtClean="0"/>
              <a:t>Less than two feet between detectors and PAs.</a:t>
            </a:r>
          </a:p>
          <a:p>
            <a:pPr marL="687388" lvl="1" indent="-287338">
              <a:buFont typeface="+mj-lt"/>
              <a:buAutoNum type="arabicPeriod"/>
              <a:tabLst>
                <a:tab pos="627063" algn="l"/>
              </a:tabLst>
            </a:pPr>
            <a:r>
              <a:rPr lang="en-US" sz="1600" dirty="0" smtClean="0"/>
              <a:t>Install with minimal modifications to </a:t>
            </a:r>
            <a:r>
              <a:rPr lang="en-US" sz="1600" dirty="0" err="1" smtClean="0"/>
              <a:t>Gammasphere</a:t>
            </a:r>
            <a:r>
              <a:rPr lang="en-US" sz="1600" dirty="0" smtClean="0"/>
              <a:t>.</a:t>
            </a:r>
          </a:p>
          <a:p>
            <a:pPr marL="687388" lvl="1" indent="-287338">
              <a:buFont typeface="+mj-lt"/>
              <a:buAutoNum type="arabicPeriod"/>
              <a:tabLst>
                <a:tab pos="627063" algn="l"/>
              </a:tabLst>
            </a:pPr>
            <a:r>
              <a:rPr lang="en-US" sz="1600" dirty="0" smtClean="0"/>
              <a:t>Detect </a:t>
            </a:r>
            <a:r>
              <a:rPr lang="en-US" sz="1600" dirty="0"/>
              <a:t>recoils too rigid for FMA with high rate </a:t>
            </a:r>
            <a:r>
              <a:rPr lang="en-US" sz="1600" dirty="0" smtClean="0"/>
              <a:t>(&gt;0.2 </a:t>
            </a:r>
            <a:r>
              <a:rPr lang="en-US" sz="1600" dirty="0"/>
              <a:t>MHz) ion </a:t>
            </a:r>
            <a:r>
              <a:rPr lang="en-US" sz="1600" dirty="0" smtClean="0"/>
              <a:t>counter.</a:t>
            </a:r>
          </a:p>
          <a:p>
            <a:pPr marL="687388" lvl="1" indent="-287338">
              <a:buFont typeface="+mj-lt"/>
              <a:buAutoNum type="arabicPeriod"/>
              <a:tabLst>
                <a:tab pos="627063" algn="l"/>
              </a:tabLst>
            </a:pPr>
            <a:r>
              <a:rPr lang="en-US" sz="1600" dirty="0" smtClean="0"/>
              <a:t>Run </a:t>
            </a:r>
            <a:r>
              <a:rPr lang="en-US" sz="1600" dirty="0" smtClean="0"/>
              <a:t>standalone, with FMA/AGFA, or with ionization counter</a:t>
            </a:r>
            <a:r>
              <a:rPr lang="en-US" sz="1600" dirty="0" smtClean="0"/>
              <a:t>.</a:t>
            </a:r>
          </a:p>
          <a:p>
            <a:pPr marL="687388" lvl="1" indent="-287338">
              <a:buFont typeface="+mj-lt"/>
              <a:buAutoNum type="arabicPeriod"/>
              <a:tabLst>
                <a:tab pos="627063" algn="l"/>
              </a:tabLst>
            </a:pPr>
            <a:r>
              <a:rPr lang="en-US" sz="1600" dirty="0"/>
              <a:t>Cover a large fraction of the polar angle with silicon, be able to measure (e.g.) (</a:t>
            </a:r>
            <a:r>
              <a:rPr lang="en-US" sz="1600" dirty="0" err="1"/>
              <a:t>d,p</a:t>
            </a:r>
            <a:r>
              <a:rPr lang="en-US" sz="1600" dirty="0"/>
              <a:t>), (</a:t>
            </a:r>
            <a:r>
              <a:rPr lang="en-US" sz="1600" dirty="0" err="1"/>
              <a:t>d,t</a:t>
            </a:r>
            <a:r>
              <a:rPr lang="en-US" sz="1600" dirty="0"/>
              <a:t>) simultaneously. </a:t>
            </a:r>
          </a:p>
        </p:txBody>
      </p:sp>
    </p:spTree>
    <p:extLst>
      <p:ext uri="{BB962C8B-B14F-4D97-AF65-F5344CB8AC3E}">
        <p14:creationId xmlns:p14="http://schemas.microsoft.com/office/powerpoint/2010/main" val="181020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Endcap</a:t>
            </a:r>
            <a:r>
              <a:rPr lang="en-US" dirty="0" smtClean="0"/>
              <a:t> Detectors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513" y="650875"/>
            <a:ext cx="9055100" cy="61071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5" descr="GODDESS_everyth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555750"/>
            <a:ext cx="6926263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00025" y="735544"/>
            <a:ext cx="52525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69863" indent="-169863" eaLnBrk="1" hangingPunct="1">
              <a:spcBef>
                <a:spcPct val="50000"/>
              </a:spcBef>
              <a:buFont typeface="Arial"/>
              <a:buChar char="•"/>
            </a:pPr>
            <a:r>
              <a:rPr lang="en-GB" sz="1600" dirty="0" err="1"/>
              <a:t>E</a:t>
            </a:r>
            <a:r>
              <a:rPr lang="en-GB" sz="1600" dirty="0" err="1" smtClean="0"/>
              <a:t>ndcap</a:t>
            </a:r>
            <a:r>
              <a:rPr lang="en-GB" sz="1600" dirty="0" smtClean="0"/>
              <a:t> detectors were designed and purchased.</a:t>
            </a:r>
          </a:p>
          <a:p>
            <a:pPr marL="169863" indent="-169863" eaLnBrk="1" hangingPunct="1">
              <a:spcBef>
                <a:spcPct val="50000"/>
              </a:spcBef>
              <a:buFont typeface="Arial"/>
              <a:buChar char="•"/>
            </a:pPr>
            <a:r>
              <a:rPr lang="en-GB" sz="1600" dirty="0" smtClean="0"/>
              <a:t>Variable strip pitch to achieve angular </a:t>
            </a:r>
            <a:r>
              <a:rPr lang="en-GB" sz="1600" dirty="0" smtClean="0"/>
              <a:t>resolution sufficient to measure (</a:t>
            </a:r>
            <a:r>
              <a:rPr lang="en-GB" sz="1600" dirty="0" err="1" smtClean="0"/>
              <a:t>d,t</a:t>
            </a:r>
            <a:r>
              <a:rPr lang="en-GB" sz="1600" dirty="0" smtClean="0"/>
              <a:t>).</a:t>
            </a: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4294188" y="5005388"/>
            <a:ext cx="17589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ea typeface="+mn-ea"/>
              </a:rPr>
              <a:t>Protons from (</a:t>
            </a:r>
            <a:r>
              <a:rPr lang="en-US" sz="1600" dirty="0" err="1">
                <a:ea typeface="+mn-ea"/>
              </a:rPr>
              <a:t>d,p</a:t>
            </a:r>
            <a:r>
              <a:rPr lang="en-US" sz="1600" dirty="0">
                <a:ea typeface="+mn-ea"/>
              </a:rPr>
              <a:t>)</a:t>
            </a:r>
          </a:p>
        </p:txBody>
      </p:sp>
      <p:sp>
        <p:nvSpPr>
          <p:cNvPr id="12" name="Line 53"/>
          <p:cNvSpPr>
            <a:spLocks noChangeShapeType="1"/>
          </p:cNvSpPr>
          <p:nvPr/>
        </p:nvSpPr>
        <p:spPr bwMode="auto">
          <a:xfrm flipH="1">
            <a:off x="3883025" y="5278438"/>
            <a:ext cx="411163" cy="166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3"/>
          <p:cNvSpPr>
            <a:spLocks noChangeShapeType="1"/>
          </p:cNvSpPr>
          <p:nvPr/>
        </p:nvSpPr>
        <p:spPr bwMode="auto">
          <a:xfrm flipH="1">
            <a:off x="2603500" y="4392613"/>
            <a:ext cx="404813" cy="290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2951163" y="4117975"/>
            <a:ext cx="3101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ea typeface="+mn-ea"/>
              </a:rPr>
              <a:t>Elastically scattered deuterons</a:t>
            </a:r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auto">
          <a:xfrm flipH="1">
            <a:off x="2811463" y="4851400"/>
            <a:ext cx="760412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3571875" y="4576763"/>
            <a:ext cx="2386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ea typeface="+mn-ea"/>
              </a:rPr>
              <a:t>Elastically scattered protons</a:t>
            </a:r>
          </a:p>
        </p:txBody>
      </p:sp>
      <p:sp>
        <p:nvSpPr>
          <p:cNvPr id="17" name="Line 53"/>
          <p:cNvSpPr>
            <a:spLocks noChangeShapeType="1"/>
          </p:cNvSpPr>
          <p:nvPr/>
        </p:nvSpPr>
        <p:spPr bwMode="auto">
          <a:xfrm flipH="1" flipV="1">
            <a:off x="2098675" y="3552825"/>
            <a:ext cx="647700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2746375" y="3729038"/>
            <a:ext cx="31035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ea typeface="+mn-ea"/>
              </a:rPr>
              <a:t>Tritons from (</a:t>
            </a:r>
            <a:r>
              <a:rPr lang="en-US" sz="1600" dirty="0" err="1">
                <a:ea typeface="+mn-ea"/>
              </a:rPr>
              <a:t>d,t</a:t>
            </a:r>
            <a:r>
              <a:rPr lang="en-US" sz="1600" dirty="0">
                <a:ea typeface="+mn-ea"/>
              </a:rPr>
              <a:t>)</a:t>
            </a:r>
          </a:p>
        </p:txBody>
      </p:sp>
      <p:sp>
        <p:nvSpPr>
          <p:cNvPr id="19" name="Line 53"/>
          <p:cNvSpPr>
            <a:spLocks noChangeShapeType="1"/>
          </p:cNvSpPr>
          <p:nvPr/>
        </p:nvSpPr>
        <p:spPr bwMode="auto">
          <a:xfrm flipH="1" flipV="1">
            <a:off x="1706563" y="3181350"/>
            <a:ext cx="896937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2603500" y="3340100"/>
            <a:ext cx="31035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aseline="30000" dirty="0">
                <a:ea typeface="+mn-ea"/>
              </a:rPr>
              <a:t>3</a:t>
            </a:r>
            <a:r>
              <a:rPr lang="en-US" sz="1600" dirty="0">
                <a:ea typeface="+mn-ea"/>
              </a:rPr>
              <a:t>He from (d,</a:t>
            </a:r>
            <a:r>
              <a:rPr lang="en-US" sz="1600" baseline="30000" dirty="0">
                <a:ea typeface="+mn-ea"/>
              </a:rPr>
              <a:t> 3</a:t>
            </a:r>
            <a:r>
              <a:rPr lang="en-US" sz="1600" dirty="0">
                <a:ea typeface="+mn-ea"/>
              </a:rPr>
              <a:t>He)</a:t>
            </a: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508000" y="6380163"/>
            <a:ext cx="2078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6600"/>
                </a:solidFill>
              </a:rPr>
              <a:t>Forward endcap</a:t>
            </a:r>
          </a:p>
        </p:txBody>
      </p:sp>
      <p:sp>
        <p:nvSpPr>
          <p:cNvPr id="22" name="TextBox 28"/>
          <p:cNvSpPr txBox="1">
            <a:spLocks noChangeArrowheads="1"/>
          </p:cNvSpPr>
          <p:nvPr/>
        </p:nvSpPr>
        <p:spPr bwMode="auto">
          <a:xfrm>
            <a:off x="2543175" y="6380163"/>
            <a:ext cx="2078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2060"/>
                </a:solidFill>
              </a:rPr>
              <a:t>Barrel</a:t>
            </a:r>
          </a:p>
        </p:txBody>
      </p:sp>
      <p:sp>
        <p:nvSpPr>
          <p:cNvPr id="23" name="TextBox 29"/>
          <p:cNvSpPr txBox="1">
            <a:spLocks noChangeArrowheads="1"/>
          </p:cNvSpPr>
          <p:nvPr/>
        </p:nvSpPr>
        <p:spPr bwMode="auto">
          <a:xfrm>
            <a:off x="4716463" y="6372225"/>
            <a:ext cx="2078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Backward endcap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73188" y="6243638"/>
            <a:ext cx="1001712" cy="12858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33938" y="6253163"/>
            <a:ext cx="1001712" cy="127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51100" y="6253163"/>
            <a:ext cx="2278063" cy="127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6973358" y="6389689"/>
            <a:ext cx="244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i="1" dirty="0" smtClean="0"/>
              <a:t>Courtesy S.D. Pain</a:t>
            </a:r>
            <a:endParaRPr lang="en-GB" i="1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39776"/>
            <a:ext cx="3505200" cy="33379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397625" y="4291545"/>
            <a:ext cx="274637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69863" indent="-169863" eaLnBrk="1" hangingPunct="1">
              <a:spcBef>
                <a:spcPct val="50000"/>
              </a:spcBef>
              <a:buFont typeface="Arial"/>
              <a:buChar char="•"/>
            </a:pPr>
            <a:r>
              <a:rPr lang="en-GB" sz="1600" dirty="0" smtClean="0"/>
              <a:t>Instrument </a:t>
            </a:r>
            <a:r>
              <a:rPr lang="en-GB" sz="1600" dirty="0" smtClean="0"/>
              <a:t>up to three layers of detectors (tritons and PID)</a:t>
            </a:r>
            <a:r>
              <a:rPr lang="en-GB" sz="1600" dirty="0" smtClean="0"/>
              <a:t>.</a:t>
            </a:r>
          </a:p>
          <a:p>
            <a:pPr marL="169863" indent="-169863" eaLnBrk="1" hangingPunct="1">
              <a:spcBef>
                <a:spcPct val="50000"/>
              </a:spcBef>
              <a:buFont typeface="Arial"/>
              <a:buChar char="•"/>
            </a:pPr>
            <a:r>
              <a:rPr lang="en-GB" sz="1600" dirty="0" smtClean="0"/>
              <a:t>Entire array covers ~75% of the polar angle between 15-165 degrees.</a:t>
            </a:r>
            <a:endParaRPr lang="en-GB" sz="1600" dirty="0" smtClean="0"/>
          </a:p>
          <a:p>
            <a:pPr marL="169863" indent="-169863" eaLnBrk="1" hangingPunct="1">
              <a:spcBef>
                <a:spcPct val="50000"/>
              </a:spcBef>
              <a:buFont typeface="Arial"/>
              <a:buChar char="•"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400749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9257"/>
            <a:ext cx="4961466" cy="2329543"/>
          </a:xfrm>
        </p:spPr>
        <p:txBody>
          <a:bodyPr/>
          <a:lstStyle/>
          <a:p>
            <a:r>
              <a:rPr lang="en-US" dirty="0" smtClean="0"/>
              <a:t>Supporting collar attaches to the yoke of the FMA quad.</a:t>
            </a:r>
          </a:p>
          <a:p>
            <a:r>
              <a:rPr lang="en-US" dirty="0" smtClean="0"/>
              <a:t>The collar translates in X and Y to facilitate alignment.</a:t>
            </a:r>
          </a:p>
          <a:p>
            <a:r>
              <a:rPr lang="en-US" dirty="0" smtClean="0"/>
              <a:t>Preamps fit (mm to spare!) in the 17 degree ring of </a:t>
            </a:r>
            <a:r>
              <a:rPr lang="en-US" dirty="0" err="1" smtClean="0"/>
              <a:t>Gammasphere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3" descr="C:\Users\Master\Documents\Work\GOD\photos\GODDESS_2013_07\20130709_1347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666748"/>
            <a:ext cx="4021137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Master\Documents\Raw Photos\2013_07_10\IMG_49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6306" y="2228056"/>
            <a:ext cx="3703638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34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9257"/>
            <a:ext cx="4961466" cy="2329543"/>
          </a:xfrm>
        </p:spPr>
        <p:txBody>
          <a:bodyPr/>
          <a:lstStyle/>
          <a:p>
            <a:r>
              <a:rPr lang="en-US" dirty="0" smtClean="0"/>
              <a:t>Supporting collar attaches to the yoke of the FMA quad.</a:t>
            </a:r>
          </a:p>
          <a:p>
            <a:r>
              <a:rPr lang="en-US" dirty="0" smtClean="0"/>
              <a:t>The collar translates in X and Y to facilitate alignment.</a:t>
            </a:r>
          </a:p>
          <a:p>
            <a:r>
              <a:rPr lang="en-US" dirty="0" smtClean="0"/>
              <a:t>Preamps fit (mm to spare!) in the 17 degree ring of </a:t>
            </a:r>
            <a:r>
              <a:rPr lang="en-US" dirty="0" err="1" smtClean="0"/>
              <a:t>Gammasphere</a:t>
            </a:r>
            <a:endParaRPr lang="en-US" dirty="0"/>
          </a:p>
        </p:txBody>
      </p:sp>
      <p:pic>
        <p:nvPicPr>
          <p:cNvPr id="8" name="Picture 3" descr="C:\Users\Master\Documents\Work\GOD\photos\GODDESS_2013_07\20130709_1347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666748"/>
            <a:ext cx="4021137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Master\Documents\Raw Photos\2013_07_10\IMG_49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6306" y="2228056"/>
            <a:ext cx="3703638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Master\Documents\Work\GOD\photos\GODDESS_2013_07\20130709_1503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278997"/>
            <a:ext cx="6218238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51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Test</a:t>
            </a:r>
            <a:endParaRPr lang="en-US" dirty="0"/>
          </a:p>
        </p:txBody>
      </p:sp>
      <p:pic>
        <p:nvPicPr>
          <p:cNvPr id="4" name="Picture 2" descr="C:\Users\Master\Documents\Raw Photos\2013_07_14\IMG_5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42" y="1086908"/>
            <a:ext cx="7767638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622801"/>
            <a:ext cx="5892800" cy="2015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4651834"/>
            <a:ext cx="5960533" cy="2206166"/>
          </a:xfrm>
        </p:spPr>
        <p:txBody>
          <a:bodyPr/>
          <a:lstStyle/>
          <a:p>
            <a:pPr marL="236538" indent="-236538"/>
            <a:r>
              <a:rPr lang="en-US" sz="1800" dirty="0" smtClean="0"/>
              <a:t>Mechanical test a success.</a:t>
            </a:r>
            <a:endParaRPr lang="en-US" sz="1800" dirty="0" smtClean="0"/>
          </a:p>
          <a:p>
            <a:pPr marL="236538" indent="-236538"/>
            <a:r>
              <a:rPr lang="en-US" sz="1800" dirty="0" smtClean="0"/>
              <a:t>Holds vacuum.</a:t>
            </a:r>
            <a:endParaRPr lang="en-US" sz="1800" dirty="0" smtClean="0"/>
          </a:p>
          <a:p>
            <a:pPr marL="236538" indent="-236538"/>
            <a:r>
              <a:rPr lang="en-US" sz="1800" dirty="0" smtClean="0"/>
              <a:t>Took data (counting </a:t>
            </a:r>
            <a:r>
              <a:rPr lang="en-US" sz="1800" baseline="30000" dirty="0" smtClean="0"/>
              <a:t>249</a:t>
            </a:r>
            <a:r>
              <a:rPr lang="en-US" sz="1800" dirty="0" smtClean="0"/>
              <a:t>Cf) </a:t>
            </a:r>
            <a:r>
              <a:rPr lang="en-US" sz="1800" dirty="0" smtClean="0"/>
              <a:t>with analog GS for </a:t>
            </a:r>
            <a:r>
              <a:rPr lang="en-US" sz="1800" dirty="0" smtClean="0">
                <a:latin typeface="Symbol" charset="2"/>
                <a:cs typeface="Symbol" charset="2"/>
              </a:rPr>
              <a:t>a</a:t>
            </a:r>
            <a:r>
              <a:rPr lang="en-US" sz="1800" dirty="0" smtClean="0"/>
              <a:t>-</a:t>
            </a:r>
            <a:r>
              <a:rPr lang="en-US" sz="1800" dirty="0" smtClean="0">
                <a:latin typeface="Symbol" charset="2"/>
                <a:cs typeface="Symbol" charset="2"/>
              </a:rPr>
              <a:t>g</a:t>
            </a:r>
            <a:r>
              <a:rPr lang="en-US" sz="1800" dirty="0" smtClean="0"/>
              <a:t> coincidences, but our focus was on using the GRETINA digitizers at the focal plane of the FMA. </a:t>
            </a:r>
          </a:p>
        </p:txBody>
      </p:sp>
    </p:spTree>
    <p:extLst>
      <p:ext uri="{BB962C8B-B14F-4D97-AF65-F5344CB8AC3E}">
        <p14:creationId xmlns:p14="http://schemas.microsoft.com/office/powerpoint/2010/main" val="2473523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GODDESS</a:t>
            </a:r>
            <a:endParaRPr lang="en-US" dirty="0"/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5822950" y="2078038"/>
            <a:ext cx="3155950" cy="2206625"/>
            <a:chOff x="864" y="1440"/>
            <a:chExt cx="2400" cy="1703"/>
          </a:xfrm>
        </p:grpSpPr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864" y="1440"/>
            <a:ext cx="2400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70" r:id="rId3" imgW="3716927" imgH="2073933" progId="">
                    <p:embed/>
                  </p:oleObj>
                </mc:Choice>
                <mc:Fallback>
                  <p:oleObj r:id="rId3" imgW="3716927" imgH="207393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1440"/>
                          <a:ext cx="2400" cy="1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200" y="2304"/>
              <a:ext cx="1" cy="2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920" y="1584"/>
              <a:ext cx="1" cy="14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200" y="2448"/>
              <a:ext cx="33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584" y="1680"/>
              <a:ext cx="33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V="1">
              <a:off x="1528" y="1679"/>
              <a:ext cx="1" cy="91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V="1">
              <a:off x="1584" y="1535"/>
              <a:ext cx="1" cy="91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1248" y="2208"/>
              <a:ext cx="24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spcBef>
                  <a:spcPts val="1500"/>
                </a:spcBef>
                <a:buClr>
                  <a:srgbClr val="000000"/>
                </a:buClr>
                <a:buSzPct val="45000"/>
                <a:buFont typeface="Wingdings" charset="0"/>
                <a:buNone/>
              </a:pPr>
              <a:r>
                <a:rPr lang="en-US" i="1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m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1632" y="1440"/>
              <a:ext cx="24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spcBef>
                  <a:spcPts val="1500"/>
                </a:spcBef>
                <a:buClr>
                  <a:srgbClr val="000000"/>
                </a:buClr>
                <a:buSzPct val="45000"/>
                <a:buFont typeface="Wingdings" charset="0"/>
                <a:buNone/>
              </a:pPr>
              <a:r>
                <a:rPr lang="en-US" i="1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m</a:t>
              </a: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1392" y="1968"/>
              <a:ext cx="9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1631" y="1968"/>
              <a:ext cx="9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1632" y="2016"/>
              <a:ext cx="33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spcBef>
                  <a:spcPts val="1500"/>
                </a:spcBef>
                <a:buClr>
                  <a:srgbClr val="000000"/>
                </a:buClr>
                <a:buSzPct val="45000"/>
                <a:buFont typeface="Wingdings" charset="0"/>
                <a:buNone/>
              </a:pPr>
              <a:r>
                <a:rPr lang="en-US" i="1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k</a:t>
              </a:r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1152" y="2880"/>
              <a:ext cx="1757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defTabSz="457200" eaLnBrk="0" hangingPunct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7200" eaLnBrk="0" hangingPunct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7200" eaLnBrk="0" hangingPunct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7200" eaLnBrk="0" hangingPunct="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spcBef>
                  <a:spcPts val="1000"/>
                </a:spcBef>
                <a:buClr>
                  <a:srgbClr val="000000"/>
                </a:buClr>
                <a:buSzPct val="45000"/>
                <a:buFont typeface="Wingdings" charset="0"/>
                <a:buNone/>
              </a:pPr>
              <a:r>
                <a:rPr lang="en-US" sz="1600" i="1">
                  <a:solidFill>
                    <a:srgbClr val="000000"/>
                  </a:solidFill>
                  <a:cs typeface="Arial" charset="0"/>
                </a:rPr>
                <a:t>Detector pulse</a:t>
              </a:r>
            </a:p>
          </p:txBody>
        </p:sp>
      </p:grpSp>
      <p:grpSp>
        <p:nvGrpSpPr>
          <p:cNvPr id="21" name="Group 29"/>
          <p:cNvGrpSpPr>
            <a:grpSpLocks/>
          </p:cNvGrpSpPr>
          <p:nvPr/>
        </p:nvGrpSpPr>
        <p:grpSpPr bwMode="auto">
          <a:xfrm>
            <a:off x="5765800" y="4391025"/>
            <a:ext cx="3208338" cy="2495550"/>
            <a:chOff x="3216" y="1440"/>
            <a:chExt cx="2544" cy="1668"/>
          </a:xfrm>
        </p:grpSpPr>
        <p:graphicFrame>
          <p:nvGraphicFramePr>
            <p:cNvPr id="22" name="Object 4"/>
            <p:cNvGraphicFramePr>
              <a:graphicFrameLocks noChangeAspect="1"/>
            </p:cNvGraphicFramePr>
            <p:nvPr/>
          </p:nvGraphicFramePr>
          <p:xfrm>
            <a:off x="3216" y="1440"/>
            <a:ext cx="2544" cy="1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71" r:id="rId5" imgW="3688103" imgH="2170968" progId="">
                    <p:embed/>
                  </p:oleObj>
                </mc:Choice>
                <mc:Fallback>
                  <p:oleObj r:id="rId5" imgW="3688103" imgH="217096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1440"/>
                          <a:ext cx="2544" cy="1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4112" y="1536"/>
              <a:ext cx="1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V="1">
              <a:off x="3968" y="1503"/>
              <a:ext cx="1" cy="9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4352" y="1528"/>
              <a:ext cx="1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2"/>
            <p:cNvSpPr>
              <a:spLocks noChangeShapeType="1"/>
            </p:cNvSpPr>
            <p:nvPr/>
          </p:nvSpPr>
          <p:spPr bwMode="auto">
            <a:xfrm flipV="1">
              <a:off x="4496" y="1591"/>
              <a:ext cx="1" cy="9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4368" y="1680"/>
              <a:ext cx="144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3984" y="1632"/>
              <a:ext cx="144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>
              <a:off x="4128" y="1728"/>
              <a:ext cx="24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4128" y="1776"/>
              <a:ext cx="240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spcBef>
                  <a:spcPts val="1500"/>
                </a:spcBef>
                <a:buClr>
                  <a:srgbClr val="000000"/>
                </a:buClr>
                <a:buSzPct val="45000"/>
                <a:buFont typeface="Wingdings" charset="0"/>
                <a:buNone/>
              </a:pPr>
              <a:r>
                <a:rPr lang="en-US" i="1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k</a:t>
              </a:r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3744" y="1584"/>
              <a:ext cx="192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spcBef>
                  <a:spcPts val="1500"/>
                </a:spcBef>
                <a:buClr>
                  <a:srgbClr val="000000"/>
                </a:buClr>
                <a:buSzPct val="45000"/>
                <a:buFont typeface="Wingdings" charset="0"/>
                <a:buNone/>
              </a:pPr>
              <a:r>
                <a:rPr lang="en-US" i="1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m</a:t>
              </a:r>
            </a:p>
          </p:txBody>
        </p:sp>
        <p:sp>
          <p:nvSpPr>
            <p:cNvPr id="32" name="Text Box 25"/>
            <p:cNvSpPr txBox="1">
              <a:spLocks noChangeArrowheads="1"/>
            </p:cNvSpPr>
            <p:nvPr/>
          </p:nvSpPr>
          <p:spPr bwMode="auto">
            <a:xfrm>
              <a:off x="4560" y="1536"/>
              <a:ext cx="240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spcBef>
                  <a:spcPts val="1500"/>
                </a:spcBef>
                <a:buClr>
                  <a:srgbClr val="000000"/>
                </a:buClr>
                <a:buSzPct val="45000"/>
                <a:buFont typeface="Wingdings" charset="0"/>
                <a:buNone/>
              </a:pPr>
              <a:r>
                <a:rPr lang="en-US" i="1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m</a:t>
              </a:r>
            </a:p>
          </p:txBody>
        </p: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3600" y="2880"/>
              <a:ext cx="1680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defTabSz="457200" eaLnBrk="0" hangingPunct="0"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7200" eaLnBrk="0" hangingPunct="0"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7200" eaLnBrk="0" hangingPunct="0"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7200" eaLnBrk="0" hangingPunct="0"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spcBef>
                  <a:spcPts val="1000"/>
                </a:spcBef>
                <a:buClr>
                  <a:srgbClr val="000000"/>
                </a:buClr>
                <a:buSzPct val="45000"/>
                <a:buFont typeface="Wingdings" charset="0"/>
                <a:buNone/>
              </a:pPr>
              <a:r>
                <a:rPr lang="en-US" sz="1600" i="1">
                  <a:solidFill>
                    <a:srgbClr val="000000"/>
                  </a:solidFill>
                  <a:cs typeface="Arial" charset="0"/>
                </a:rPr>
                <a:t>Filtered pulse</a:t>
              </a:r>
            </a:p>
          </p:txBody>
        </p:sp>
      </p:grpSp>
      <p:grpSp>
        <p:nvGrpSpPr>
          <p:cNvPr id="35" name="Group 9"/>
          <p:cNvGrpSpPr>
            <a:grpSpLocks/>
          </p:cNvGrpSpPr>
          <p:nvPr/>
        </p:nvGrpSpPr>
        <p:grpSpPr bwMode="auto">
          <a:xfrm>
            <a:off x="353484" y="2946399"/>
            <a:ext cx="4743450" cy="3302803"/>
            <a:chOff x="1657977" y="1655530"/>
            <a:chExt cx="6413077" cy="4465947"/>
          </a:xfrm>
        </p:grpSpPr>
        <p:pic>
          <p:nvPicPr>
            <p:cNvPr id="36" name="Picture 10" descr="C:\Users\Master\Documents\Work\ORRUBA\SuperX3\Assembly_superX3_C-2333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977" y="1655530"/>
              <a:ext cx="6413077" cy="4465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Straight Connector 36"/>
            <p:cNvCxnSpPr/>
            <p:nvPr/>
          </p:nvCxnSpPr>
          <p:spPr>
            <a:xfrm flipV="1">
              <a:off x="2883446" y="2238182"/>
              <a:ext cx="2111236" cy="12192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159653" y="2390593"/>
              <a:ext cx="2111236" cy="12192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3431098" y="2550942"/>
              <a:ext cx="2104886" cy="1225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703575"/>
              </p:ext>
            </p:extLst>
          </p:nvPr>
        </p:nvGraphicFramePr>
        <p:xfrm>
          <a:off x="4031725" y="860955"/>
          <a:ext cx="50450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2" name="Equation" r:id="rId8" imgW="2743200" imgH="228600" progId="Equation.3">
                  <p:embed/>
                </p:oleObj>
              </mc:Choice>
              <mc:Fallback>
                <p:oleObj name="Equation" r:id="rId8" imgW="2743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725" y="860955"/>
                        <a:ext cx="504507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169332" y="786191"/>
            <a:ext cx="4131735" cy="1127276"/>
          </a:xfrm>
        </p:spPr>
        <p:txBody>
          <a:bodyPr/>
          <a:lstStyle/>
          <a:p>
            <a:pPr marL="236538" indent="-185738"/>
            <a:r>
              <a:rPr lang="en-US" sz="2000" dirty="0" smtClean="0"/>
              <a:t>SuperX3 detectors (high resolution position from front, energy from back)</a:t>
            </a:r>
          </a:p>
          <a:p>
            <a:pPr marL="236538" indent="-185738"/>
            <a:endParaRPr lang="en-US" sz="2000" dirty="0" smtClean="0"/>
          </a:p>
          <a:p>
            <a:pPr marL="169863" indent="-119063"/>
            <a:endParaRPr lang="en-US" sz="2000" dirty="0" smtClean="0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69334" y="1903791"/>
            <a:ext cx="5689599" cy="112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36538" indent="-185738"/>
            <a:r>
              <a:rPr lang="en-US" sz="2000" dirty="0" smtClean="0"/>
              <a:t>Standard trapezoidal filter, varied integration and delay parameters to optimize filter for energy and position.  </a:t>
            </a:r>
          </a:p>
          <a:p>
            <a:pPr marL="236538" indent="-185738"/>
            <a:endParaRPr lang="en-US" sz="2000" dirty="0" smtClean="0"/>
          </a:p>
          <a:p>
            <a:pPr marL="169863" indent="-119063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39285532"/>
      </p:ext>
    </p:extLst>
  </p:cSld>
  <p:clrMapOvr>
    <a:masterClrMapping/>
  </p:clrMapOvr>
</p:sld>
</file>

<file path=ppt/theme/theme1.xml><?xml version="1.0" encoding="utf-8"?>
<a:theme xmlns:a="http://schemas.openxmlformats.org/drawingml/2006/main" name="RU_Template_Arial_B">
  <a:themeElements>
    <a:clrScheme name="RU_Template_Formata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_Template_Formata_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_Template_Formata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U_Template_Arial_B">
  <a:themeElements>
    <a:clrScheme name="RU_Template_Formata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_Template_Formata_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_Template_Formata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RU_Template_Formata_B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66206</TotalTime>
  <Words>1141</Words>
  <Application>Microsoft Macintosh PowerPoint</Application>
  <PresentationFormat>On-screen Show (4:3)</PresentationFormat>
  <Paragraphs>135</Paragraphs>
  <Slides>20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RU_Template_Arial_B</vt:lpstr>
      <vt:lpstr>1_RU_Template_Arial_B</vt:lpstr>
      <vt:lpstr>Equation</vt:lpstr>
      <vt:lpstr>Gammasphere-ORRUBA: Dual Detectors for Experimental Structure Studies</vt:lpstr>
      <vt:lpstr>ORRUBA</vt:lpstr>
      <vt:lpstr>Proof-of-Principle Test</vt:lpstr>
      <vt:lpstr>Design</vt:lpstr>
      <vt:lpstr>Endcap Detectors</vt:lpstr>
      <vt:lpstr>Engineering Test</vt:lpstr>
      <vt:lpstr>Engineering Test</vt:lpstr>
      <vt:lpstr>Engineering Test</vt:lpstr>
      <vt:lpstr>Digital GODDESS</vt:lpstr>
      <vt:lpstr>GODDESS Energy Resolution</vt:lpstr>
      <vt:lpstr>GODDESS Position Resolution</vt:lpstr>
      <vt:lpstr>AutoCAD® and GEANT4 models</vt:lpstr>
      <vt:lpstr>Impact of Target Thickness on Resolution</vt:lpstr>
      <vt:lpstr>Status</vt:lpstr>
      <vt:lpstr>A. Ratkiewicz1, S.D. Pain2, J.A. Cizewski1, C.M. Shand1,3, T. Baugher1,   L. Afanasieva4, S. Burcher1, J.C. Blackmon4, M.P. Carpenter5, S. Hardy1,3,  K.L. Jones6, R.L. Kozub7, S. Lonsdale1,3, I. Marsh2, W.A. Peters2,6,  D. Seweryniak5, and S. Zhu5. </vt:lpstr>
      <vt:lpstr>PowerPoint Presentation</vt:lpstr>
      <vt:lpstr>Proof-of-Principle Measurement</vt:lpstr>
      <vt:lpstr>Engineering Test</vt:lpstr>
      <vt:lpstr>Design</vt:lpstr>
      <vt:lpstr>Large Angular Coverage of ORRUBA + EC...</vt:lpstr>
    </vt:vector>
  </TitlesOfParts>
  <Company>Rutgers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 Crotty</dc:creator>
  <cp:lastModifiedBy>Andrew Ratkiewicz</cp:lastModifiedBy>
  <cp:revision>490</cp:revision>
  <dcterms:created xsi:type="dcterms:W3CDTF">2012-05-15T14:59:57Z</dcterms:created>
  <dcterms:modified xsi:type="dcterms:W3CDTF">2014-05-15T15:04:21Z</dcterms:modified>
</cp:coreProperties>
</file>