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332" r:id="rId4"/>
    <p:sldId id="327" r:id="rId5"/>
    <p:sldId id="328" r:id="rId6"/>
    <p:sldId id="316" r:id="rId7"/>
    <p:sldId id="346" r:id="rId8"/>
    <p:sldId id="338" r:id="rId9"/>
    <p:sldId id="339" r:id="rId10"/>
    <p:sldId id="341" r:id="rId11"/>
    <p:sldId id="342" r:id="rId12"/>
    <p:sldId id="343" r:id="rId13"/>
    <p:sldId id="345" r:id="rId14"/>
    <p:sldId id="329" r:id="rId15"/>
    <p:sldId id="324" r:id="rId1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DC7"/>
    <a:srgbClr val="0000FF"/>
    <a:srgbClr val="080808"/>
    <a:srgbClr val="FF3300"/>
    <a:srgbClr val="E3E3A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552" autoAdjust="0"/>
  </p:normalViewPr>
  <p:slideViewPr>
    <p:cSldViewPr showGuides="1">
      <p:cViewPr>
        <p:scale>
          <a:sx n="70" d="100"/>
          <a:sy n="70" d="100"/>
        </p:scale>
        <p:origin x="-792" y="-29"/>
      </p:cViewPr>
      <p:guideLst>
        <p:guide orient="horz" pos="216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1992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007" y="0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447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007" y="8757447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92CFB0-77CB-4F63-BC32-E68C0BF68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07" y="0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2150"/>
            <a:ext cx="4606925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0309"/>
            <a:ext cx="5546726" cy="414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447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07" y="8757447"/>
            <a:ext cx="300461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903643E-0754-4BE0-8A68-AE5CB7B5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8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5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172E-37C5-44EC-955D-BF3A9F94E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9B0E-AB13-40B9-84F5-7AB0F356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7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6500" y="6562064"/>
            <a:ext cx="4191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E63C-A172-4008-9DA0-5DBC2AEFF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0" y="6574466"/>
            <a:ext cx="4191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ED8CA-0D1C-4FAC-A080-9B461582E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3ED1-E28D-4EEE-A9EB-5B07DFF5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0851-9A6D-48E7-B50B-C637392D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525433" y="6574465"/>
            <a:ext cx="4191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7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4765-AE91-40EE-BBBD-9C3769A3C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B9A9-7037-48D6-B9DF-6DDBCE7EC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6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87757-FB23-4800-ABFE-AFA355CD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E719-9A17-4082-94A2-2BAD9E76A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9AE1-35F3-4056-9CA1-7068FD19E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68D9-5512-4C0D-AF07-B94C26BE5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E46-D807-4BCF-92A0-33D2834CB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0" y="6477000"/>
            <a:ext cx="419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10ED8CA-0D1C-4FAC-A080-9B461582E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2" r:id="rId13"/>
    <p:sldLayoutId id="2147483689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5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AGFA – the Argonne Gas-Filled Analyzer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at the 2014 ATLAS User’s Meeting</a:t>
            </a:r>
          </a:p>
          <a:p>
            <a:pPr eaLnBrk="1" hangingPunct="1"/>
            <a:r>
              <a:rPr lang="en-US" dirty="0" smtClean="0"/>
              <a:t>May 15-16, 2014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Birger B.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AGFA relative to existing separators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78234"/>
              </p:ext>
            </p:extLst>
          </p:nvPr>
        </p:nvGraphicFramePr>
        <p:xfrm>
          <a:off x="155204" y="1905000"/>
          <a:ext cx="10207996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4" imgW="5651356" imgH="1983327" progId="Word.Document.12">
                  <p:embed/>
                </p:oleObj>
              </mc:Choice>
              <mc:Fallback>
                <p:oleObj name="Document" r:id="rId4" imgW="5651356" imgH="19833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04" y="1905000"/>
                        <a:ext cx="10207996" cy="3581400"/>
                      </a:xfrm>
                      <a:prstGeom prst="rect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7924800" y="2895600"/>
            <a:ext cx="5334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2844801"/>
            <a:ext cx="6096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suppression for </a:t>
            </a:r>
            <a:r>
              <a:rPr lang="en-US" baseline="30000" dirty="0" smtClean="0"/>
              <a:t>106</a:t>
            </a:r>
            <a:r>
              <a:rPr lang="en-US" dirty="0" smtClean="0"/>
              <a:t>Te recoils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76400" y="1600200"/>
            <a:ext cx="4953000" cy="4572000"/>
            <a:chOff x="4950" y="9880"/>
            <a:chExt cx="5490" cy="398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9880"/>
              <a:ext cx="5490" cy="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950" y="13170"/>
              <a:ext cx="5490" cy="6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Figure 17: Focal plane distributions of </a:t>
              </a:r>
              <a:r>
                <a:rPr kumimoji="0" lang="en-US" altLang="ja-JP" sz="10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106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Te recoils (blue) and beam particles (red)  in AGFA (left panel) and RITU (right panel) for a 10 Torr He gas pressure in both separators.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599" y="1002268"/>
            <a:ext cx="37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Reaction: </a:t>
            </a:r>
            <a:r>
              <a:rPr lang="en-US" baseline="30000" dirty="0" smtClean="0">
                <a:solidFill>
                  <a:srgbClr val="080808"/>
                </a:solidFill>
              </a:rPr>
              <a:t>54</a:t>
            </a:r>
            <a:r>
              <a:rPr lang="en-US" dirty="0" smtClean="0">
                <a:solidFill>
                  <a:srgbClr val="080808"/>
                </a:solidFill>
              </a:rPr>
              <a:t>Fe(</a:t>
            </a:r>
            <a:r>
              <a:rPr lang="en-US" baseline="30000" dirty="0" smtClean="0">
                <a:solidFill>
                  <a:srgbClr val="080808"/>
                </a:solidFill>
              </a:rPr>
              <a:t>54</a:t>
            </a:r>
            <a:r>
              <a:rPr lang="en-US" dirty="0" smtClean="0">
                <a:solidFill>
                  <a:srgbClr val="080808"/>
                </a:solidFill>
              </a:rPr>
              <a:t>Fe,2n)</a:t>
            </a:r>
            <a:r>
              <a:rPr lang="en-US" baseline="30000" dirty="0" smtClean="0">
                <a:solidFill>
                  <a:srgbClr val="080808"/>
                </a:solidFill>
              </a:rPr>
              <a:t>106</a:t>
            </a:r>
            <a:r>
              <a:rPr lang="en-US" dirty="0" smtClean="0">
                <a:solidFill>
                  <a:srgbClr val="080808"/>
                </a:solidFill>
              </a:rPr>
              <a:t>Te, 182 MeV 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AGFA technical specifications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22720"/>
              </p:ext>
            </p:extLst>
          </p:nvPr>
        </p:nvGraphicFramePr>
        <p:xfrm>
          <a:off x="-1031418" y="1828800"/>
          <a:ext cx="1108981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6118637" imgH="2270412" progId="Word.Document.12">
                  <p:embed/>
                </p:oleObj>
              </mc:Choice>
              <mc:Fallback>
                <p:oleObj name="Document" r:id="rId4" imgW="6118637" imgH="2270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31418" y="1828800"/>
                        <a:ext cx="11089818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118724"/>
              </p:ext>
            </p:extLst>
          </p:nvPr>
        </p:nvGraphicFramePr>
        <p:xfrm>
          <a:off x="309633" y="1219200"/>
          <a:ext cx="86748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5651356" imgH="2928763" progId="Word.Document.12">
                  <p:embed/>
                </p:oleObj>
              </mc:Choice>
              <mc:Fallback>
                <p:oleObj name="Document" r:id="rId4" imgW="5651356" imgH="2928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633" y="1219200"/>
                        <a:ext cx="8674825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Status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July 2013:</a:t>
            </a:r>
            <a:r>
              <a:rPr lang="en-US" dirty="0" smtClean="0"/>
              <a:t> 	Tentative DOE approval – request Project Management Plan (PMP)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Sept 2013:</a:t>
            </a:r>
            <a:r>
              <a:rPr lang="en-US" dirty="0" smtClean="0"/>
              <a:t> 	Project Management Plan submitted to DOE for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Nov 2013 – now:	</a:t>
            </a:r>
            <a:r>
              <a:rPr lang="en-US" dirty="0" smtClean="0"/>
              <a:t>Modifications to Project Management Plan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Aug 2014:	</a:t>
            </a:r>
            <a:r>
              <a:rPr lang="en-US" dirty="0" smtClean="0"/>
              <a:t>AGFA review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Oct 2014:		</a:t>
            </a:r>
            <a:r>
              <a:rPr lang="en-US" dirty="0" smtClean="0"/>
              <a:t>Start project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Oct 2016:</a:t>
            </a:r>
            <a:r>
              <a:rPr lang="en-US" dirty="0" smtClean="0"/>
              <a:t>		Start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00851-9A6D-48E7-B50B-C637392D96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525433" y="6574465"/>
            <a:ext cx="4191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0" y="6574466"/>
            <a:ext cx="4191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4E63C-A172-4008-9DA0-5DBC2AEFF4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525433" y="6574465"/>
            <a:ext cx="4191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CB2E1FA-0E85-4550-B520-B386094B7379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Our role: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ATLAS </a:t>
            </a:r>
            <a:r>
              <a:rPr lang="en-US" sz="1800" dirty="0" smtClean="0"/>
              <a:t>Strategic Plan, November 2009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Effective long-term operation of the accelerator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rgbClr val="0000FF"/>
                </a:solidFill>
              </a:rPr>
              <a:t>Development of new accelerator capabilities to enable new high priority research opportunities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Effective support of the experimental program</a:t>
            </a:r>
          </a:p>
          <a:p>
            <a:pPr eaLnBrk="1" hangingPunct="1">
              <a:lnSpc>
                <a:spcPct val="90000"/>
              </a:lnSpc>
            </a:pPr>
            <a:endParaRPr lang="en-US" sz="20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u="sng" dirty="0">
                <a:solidFill>
                  <a:srgbClr val="0000FF"/>
                </a:solidFill>
              </a:rPr>
              <a:t>Development of new experimental capabilities to pursue new high-priority research opportunities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Nurturing the scientific and technical base of the low-energy research community and helping to develop the high-quality workforce for future initiatives.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67400"/>
            <a:ext cx="9192901" cy="461665"/>
          </a:xfrm>
          <a:prstGeom prst="rect">
            <a:avLst/>
          </a:prstGeom>
          <a:solidFill>
            <a:srgbClr val="C0BDC7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advise and support needed for the instrument development plan</a:t>
            </a:r>
            <a:endParaRPr lang="en-US" sz="2400" b="1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15962"/>
          </a:xfrm>
        </p:spPr>
        <p:txBody>
          <a:bodyPr/>
          <a:lstStyle/>
          <a:p>
            <a:pPr algn="ctr"/>
            <a:r>
              <a:rPr lang="en-US" dirty="0" smtClean="0"/>
              <a:t>AGFA and the ATLAS intensity upgrade:</a:t>
            </a:r>
            <a:br>
              <a:rPr lang="en-US" dirty="0" smtClean="0"/>
            </a:br>
            <a:r>
              <a:rPr lang="en-US" sz="1800" dirty="0" smtClean="0"/>
              <a:t>intense beams – maximize physics reach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/>
          <a:lstStyle/>
          <a:p>
            <a:r>
              <a:rPr lang="en-US" dirty="0" smtClean="0"/>
              <a:t>AGFA: High efficiency separation of reaction products</a:t>
            </a:r>
          </a:p>
          <a:p>
            <a:pPr lvl="1"/>
            <a:r>
              <a:rPr lang="en-US" dirty="0" smtClean="0"/>
              <a:t>Study exotic nuclei produced with very small cross sections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00851-9A6D-48E7-B50B-C637392D96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410200" cy="378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33400" y="10668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Argonne Gas-filled Fragment </a:t>
            </a:r>
            <a:r>
              <a:rPr lang="en-US" dirty="0" smtClean="0"/>
              <a:t>Analyzer-AGFA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Collaboration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B.B</a:t>
            </a:r>
            <a:r>
              <a:rPr lang="en-US" dirty="0"/>
              <a:t>. Back, R.V.F. Janssens, W.F. Henning, T.L. Khoo, J.A. Nolen, D.H. Potterveld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</a:t>
            </a:r>
            <a:r>
              <a:rPr lang="en-US" dirty="0"/>
              <a:t>. Savard, D. </a:t>
            </a:r>
            <a:r>
              <a:rPr lang="en-US" dirty="0" smtClean="0"/>
              <a:t>Seweryniak, </a:t>
            </a:r>
            <a:r>
              <a:rPr lang="en-US" i="1" dirty="0"/>
              <a:t>Argonne National Laboratory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Paul, </a:t>
            </a:r>
            <a:r>
              <a:rPr lang="en-US" i="1" dirty="0"/>
              <a:t>Hebrew University, Jerusalem, Israel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</a:t>
            </a:r>
            <a:r>
              <a:rPr lang="en-US" dirty="0"/>
              <a:t>. Chowdhury, C.J. </a:t>
            </a:r>
            <a:r>
              <a:rPr lang="en-US" dirty="0" smtClean="0"/>
              <a:t>Lister, </a:t>
            </a:r>
            <a:r>
              <a:rPr lang="en-US" i="1" dirty="0"/>
              <a:t>University of Massachusetts Lowell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W.B</a:t>
            </a:r>
            <a:r>
              <a:rPr lang="en-US" dirty="0"/>
              <a:t>. </a:t>
            </a:r>
            <a:r>
              <a:rPr lang="en-US" dirty="0" smtClean="0"/>
              <a:t>Walters, </a:t>
            </a:r>
            <a:r>
              <a:rPr lang="en-US" i="1" dirty="0"/>
              <a:t>University of Maryland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P.J</a:t>
            </a:r>
            <a:r>
              <a:rPr lang="en-US" dirty="0"/>
              <a:t>. </a:t>
            </a:r>
            <a:r>
              <a:rPr lang="en-US" dirty="0" smtClean="0"/>
              <a:t>Woods, </a:t>
            </a:r>
            <a:r>
              <a:rPr lang="en-US" i="1" dirty="0"/>
              <a:t>University of Edinburgh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Gregorich</a:t>
            </a:r>
            <a:r>
              <a:rPr lang="en-US" dirty="0" smtClean="0"/>
              <a:t>, </a:t>
            </a:r>
            <a:r>
              <a:rPr lang="en-US" i="1" dirty="0"/>
              <a:t>Lawrence Berkeley National Laboratory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</a:t>
            </a:r>
            <a:r>
              <a:rPr lang="en-US" dirty="0"/>
              <a:t>. </a:t>
            </a:r>
            <a:r>
              <a:rPr lang="en-US" dirty="0" smtClean="0"/>
              <a:t>Loveland, </a:t>
            </a:r>
            <a:r>
              <a:rPr lang="en-US" i="1" dirty="0"/>
              <a:t>Oregon State University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00851-9A6D-48E7-B50B-C637392D96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525433" y="6574465"/>
            <a:ext cx="4191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design (Potterveld)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553200"/>
            <a:ext cx="41910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Birger B. Back                    ATLAS User's Meeting, May 15-16,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00851-9A6D-48E7-B50B-C637392D96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718679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functions: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Vertical </a:t>
            </a:r>
            <a:r>
              <a:rPr lang="en-US" dirty="0" err="1" smtClean="0"/>
              <a:t>focussing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Horizontal </a:t>
            </a:r>
            <a:r>
              <a:rPr lang="en-US" dirty="0" err="1" smtClean="0"/>
              <a:t>focussing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Horizontal bend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Short length and large acceptance achieved with two magnetic elements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Q1: vertical focusing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D1: 38</a:t>
            </a:r>
            <a:r>
              <a:rPr lang="en-US" baseline="30000" dirty="0" smtClean="0"/>
              <a:t>o</a:t>
            </a:r>
            <a:r>
              <a:rPr lang="en-US" dirty="0" smtClean="0"/>
              <a:t> bend and horizontal focusing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24" y="3124200"/>
            <a:ext cx="4227576" cy="3401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152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Vertical                     Horizontal 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066800"/>
            <a:ext cx="45076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</a:t>
            </a:r>
            <a:r>
              <a:rPr lang="en-US" baseline="-25000" dirty="0" smtClean="0"/>
              <a:t>v</a:t>
            </a:r>
            <a:endParaRPr lang="en-US" baseline="-25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38087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8600" y="350520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48</a:t>
            </a:r>
            <a:r>
              <a:rPr lang="en-US" dirty="0" smtClean="0"/>
              <a:t>Ca+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4970" y="-252369"/>
            <a:ext cx="277186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AGFA – FMA – </a:t>
            </a:r>
            <a:r>
              <a:rPr lang="en-US" dirty="0" err="1" smtClean="0"/>
              <a:t>Gammasphere</a:t>
            </a:r>
            <a:r>
              <a:rPr lang="en-US" dirty="0" smtClean="0"/>
              <a:t> – </a:t>
            </a:r>
            <a:r>
              <a:rPr lang="en-US" dirty="0" err="1" smtClean="0"/>
              <a:t>Gretina</a:t>
            </a:r>
            <a:r>
              <a:rPr lang="en-US" dirty="0" smtClean="0"/>
              <a:t> in Area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990600"/>
            <a:ext cx="39624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Purpose: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High efficiency separation</a:t>
            </a:r>
          </a:p>
          <a:p>
            <a:pPr lvl="1" eaLnBrk="1" hangingPunct="1">
              <a:defRPr/>
            </a:pP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Gammasphere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at target position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Evaporation residues</a:t>
            </a:r>
          </a:p>
          <a:p>
            <a:pPr lvl="2" eaLnBrk="1" hangingPunct="1">
              <a:defRPr/>
            </a:pP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Superheavy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nuclear structure and fission barriers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1800" baseline="30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Sn region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Heavy proton emitters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Other uses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Deep-inelastic products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N-rich nuclei e.g. N~126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With Digital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Gammasphere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this is a unique capability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defRPr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defRPr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defRPr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48200" y="1043970"/>
            <a:ext cx="4416053" cy="78483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AGFA: </a:t>
            </a:r>
            <a:r>
              <a:rPr lang="en-US" dirty="0" smtClean="0"/>
              <a:t>50-95% </a:t>
            </a:r>
            <a:r>
              <a:rPr lang="en-US" dirty="0"/>
              <a:t>Efficiency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FMA</a:t>
            </a:r>
            <a:r>
              <a:rPr lang="en-US" dirty="0"/>
              <a:t>: Less efficiency, m/q measurement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67" y="1981199"/>
            <a:ext cx="3334543" cy="39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525433" y="6574465"/>
            <a:ext cx="4191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</a:t>
            </a:r>
            <a:r>
              <a:rPr lang="en-US" dirty="0"/>
              <a:t>with </a:t>
            </a:r>
            <a:r>
              <a:rPr lang="en-US" dirty="0" err="1"/>
              <a:t>Gammasphere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00851-9A6D-48E7-B50B-C637392D96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Birger B. Back                    ATLAS User's Meeting, May 15-16, 2014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8" y="2012671"/>
            <a:ext cx="8611342" cy="41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33400" y="762000"/>
            <a:ext cx="73914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1596999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to quad front: 80cm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 smtClean="0"/>
              <a:t>Heavy element reaction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553200"/>
            <a:ext cx="41910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Birger B. Back                    ATLAS User's Meeting, May 15-16,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886200" y="762000"/>
            <a:ext cx="4876800" cy="4495800"/>
            <a:chOff x="1800" y="1440"/>
            <a:chExt cx="5984" cy="47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1440"/>
              <a:ext cx="5984" cy="3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00" y="5270"/>
              <a:ext cx="5984" cy="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Figure 15: Left: X-Y image of </a:t>
              </a:r>
              <a:r>
                <a:rPr kumimoji="0" lang="en-US" altLang="ja-JP" sz="10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254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No recoils at the focal plane. The grey area corresponds to that a covered by a 64x64mm</a:t>
              </a:r>
              <a:r>
                <a:rPr kumimoji="0" lang="en-US" altLang="ja-JP" sz="10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DSSD. Right: Projections onto the horizontal (lower panel) and vertical (upper panel) where the grey area indicates the extent of the DSSD.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022247"/>
              </p:ext>
            </p:extLst>
          </p:nvPr>
        </p:nvGraphicFramePr>
        <p:xfrm>
          <a:off x="152400" y="4343400"/>
          <a:ext cx="87788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5" imgW="5638737" imgH="1468159" progId="Word.Document.12">
                  <p:embed/>
                </p:oleObj>
              </mc:Choice>
              <mc:Fallback>
                <p:oleObj name="Document" r:id="rId5" imgW="5638737" imgH="1468159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343400"/>
                        <a:ext cx="87788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21250" y="228600"/>
            <a:ext cx="260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Distribution at focal plane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232" y="24026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64x64 mm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DSSD</a:t>
            </a:r>
            <a:endParaRPr lang="en-US" dirty="0">
              <a:solidFill>
                <a:srgbClr val="080808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096000" y="609600"/>
            <a:ext cx="990600" cy="1066800"/>
          </a:xfrm>
          <a:prstGeom prst="straightConnector1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2"/>
          </p:cNvCxnSpPr>
          <p:nvPr/>
        </p:nvCxnSpPr>
        <p:spPr bwMode="auto">
          <a:xfrm flipH="1">
            <a:off x="7543800" y="609600"/>
            <a:ext cx="222716" cy="381000"/>
          </a:xfrm>
          <a:prstGeom prst="straightConnector1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2"/>
          </p:cNvCxnSpPr>
          <p:nvPr/>
        </p:nvCxnSpPr>
        <p:spPr bwMode="auto">
          <a:xfrm>
            <a:off x="7766516" y="609600"/>
            <a:ext cx="615484" cy="381000"/>
          </a:xfrm>
          <a:prstGeom prst="straightConnector1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39850" y="2309336"/>
            <a:ext cx="2743059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80808"/>
                </a:solidFill>
              </a:rPr>
              <a:t>200 MeV</a:t>
            </a:r>
          </a:p>
          <a:p>
            <a:endParaRPr lang="en-US" sz="2000" b="1" baseline="30000" dirty="0">
              <a:solidFill>
                <a:srgbClr val="080808"/>
              </a:solidFill>
            </a:endParaRPr>
          </a:p>
          <a:p>
            <a:r>
              <a:rPr lang="en-US" sz="2000" b="1" baseline="30000" dirty="0" smtClean="0">
                <a:solidFill>
                  <a:srgbClr val="080808"/>
                </a:solidFill>
              </a:rPr>
              <a:t>48</a:t>
            </a:r>
            <a:r>
              <a:rPr lang="en-US" sz="2000" b="1" dirty="0" smtClean="0">
                <a:solidFill>
                  <a:srgbClr val="080808"/>
                </a:solidFill>
              </a:rPr>
              <a:t>Ca+</a:t>
            </a:r>
            <a:r>
              <a:rPr lang="en-US" sz="2000" b="1" baseline="30000" dirty="0" smtClean="0">
                <a:solidFill>
                  <a:srgbClr val="080808"/>
                </a:solidFill>
              </a:rPr>
              <a:t>208</a:t>
            </a:r>
            <a:r>
              <a:rPr lang="en-US" sz="2000" b="1" dirty="0" smtClean="0">
                <a:solidFill>
                  <a:srgbClr val="080808"/>
                </a:solidFill>
              </a:rPr>
              <a:t>Pb </a:t>
            </a:r>
            <a:r>
              <a:rPr lang="en-US" sz="2000" b="1" dirty="0" smtClean="0">
                <a:solidFill>
                  <a:srgbClr val="080808"/>
                </a:solidFill>
                <a:latin typeface="Arial"/>
                <a:cs typeface="Arial"/>
              </a:rPr>
              <a:t>→ </a:t>
            </a:r>
            <a:r>
              <a:rPr lang="en-US" sz="2000" b="1" baseline="30000" dirty="0" smtClean="0">
                <a:solidFill>
                  <a:srgbClr val="080808"/>
                </a:solidFill>
                <a:latin typeface="Arial"/>
                <a:cs typeface="Arial"/>
              </a:rPr>
              <a:t>254</a:t>
            </a:r>
            <a:r>
              <a:rPr lang="en-US" sz="2000" b="1" dirty="0" smtClean="0">
                <a:solidFill>
                  <a:srgbClr val="080808"/>
                </a:solidFill>
                <a:latin typeface="Arial"/>
                <a:cs typeface="Arial"/>
              </a:rPr>
              <a:t>No+2n</a:t>
            </a:r>
          </a:p>
          <a:p>
            <a:endParaRPr lang="en-US" sz="2000" b="1" dirty="0">
              <a:solidFill>
                <a:srgbClr val="080808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080808"/>
                </a:solidFill>
                <a:latin typeface="Arial"/>
                <a:cs typeface="Arial"/>
              </a:rPr>
              <a:t>Efficiency: 71%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533400" y="1219200"/>
            <a:ext cx="31242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aseline="30000" dirty="0" smtClean="0"/>
              <a:t>100</a:t>
            </a:r>
            <a:r>
              <a:rPr lang="en-US" dirty="0" smtClean="0"/>
              <a:t>Sn reaction”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Birger B. Back                    ATLAS User's Meeting, May 15-16,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E719-9A17-4082-94A2-2BAD9E76A9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57600" y="1066800"/>
            <a:ext cx="5105400" cy="3784600"/>
            <a:chOff x="1791" y="6400"/>
            <a:chExt cx="6050" cy="432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6400"/>
              <a:ext cx="6050" cy="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791" y="10268"/>
              <a:ext cx="6050" cy="4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Figure 16: Same as Fig. 15, but for the reaction 182MeV </a:t>
              </a:r>
              <a:r>
                <a:rPr kumimoji="0" lang="en-US" altLang="ja-JP" sz="10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54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Fe+</a:t>
              </a:r>
              <a:r>
                <a:rPr kumimoji="0" lang="en-US" altLang="ja-JP" sz="10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54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Fe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→</a:t>
              </a:r>
              <a:r>
                <a:rPr kumimoji="0" lang="en-US" altLang="ja-JP" sz="10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106</a:t>
              </a:r>
              <a:r>
                <a:rPr kumimoji="0" lang="en-US" altLang="ja-JP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Te+2n with 10 Torr He gas in AGFA.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67428"/>
              </p:ext>
            </p:extLst>
          </p:nvPr>
        </p:nvGraphicFramePr>
        <p:xfrm>
          <a:off x="387350" y="4448175"/>
          <a:ext cx="837565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5" imgW="5638737" imgH="1468159" progId="Word.Document.12">
                  <p:embed/>
                </p:oleObj>
              </mc:Choice>
              <mc:Fallback>
                <p:oleObj name="Document" r:id="rId5" imgW="5638737" imgH="146815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4448175"/>
                        <a:ext cx="837565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21250" y="228600"/>
            <a:ext cx="260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Distribution at focal plane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232" y="24026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64x64 mm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DSSD</a:t>
            </a:r>
            <a:endParaRPr lang="en-US" dirty="0">
              <a:solidFill>
                <a:srgbClr val="08080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019800" y="609600"/>
            <a:ext cx="1066800" cy="1371600"/>
          </a:xfrm>
          <a:prstGeom prst="straightConnector1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0" idx="2"/>
          </p:cNvCxnSpPr>
          <p:nvPr/>
        </p:nvCxnSpPr>
        <p:spPr bwMode="auto">
          <a:xfrm flipH="1">
            <a:off x="7467600" y="609600"/>
            <a:ext cx="298916" cy="685800"/>
          </a:xfrm>
          <a:prstGeom prst="straightConnector1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2"/>
          </p:cNvCxnSpPr>
          <p:nvPr/>
        </p:nvCxnSpPr>
        <p:spPr bwMode="auto">
          <a:xfrm>
            <a:off x="7766516" y="609600"/>
            <a:ext cx="615484" cy="685800"/>
          </a:xfrm>
          <a:prstGeom prst="straightConnector1">
            <a:avLst/>
          </a:prstGeom>
          <a:noFill/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39850" y="2309336"/>
            <a:ext cx="2543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80808"/>
                </a:solidFill>
              </a:rPr>
              <a:t>182 MeV</a:t>
            </a:r>
          </a:p>
          <a:p>
            <a:endParaRPr lang="en-US" sz="2000" b="1" baseline="30000" dirty="0">
              <a:solidFill>
                <a:srgbClr val="080808"/>
              </a:solidFill>
            </a:endParaRPr>
          </a:p>
          <a:p>
            <a:r>
              <a:rPr lang="en-US" sz="2000" b="1" baseline="30000" dirty="0" smtClean="0">
                <a:solidFill>
                  <a:srgbClr val="080808"/>
                </a:solidFill>
              </a:rPr>
              <a:t>54</a:t>
            </a:r>
            <a:r>
              <a:rPr lang="en-US" sz="2000" b="1" dirty="0" smtClean="0">
                <a:solidFill>
                  <a:srgbClr val="080808"/>
                </a:solidFill>
              </a:rPr>
              <a:t>Fe+</a:t>
            </a:r>
            <a:r>
              <a:rPr lang="en-US" sz="2000" b="1" baseline="30000" dirty="0" smtClean="0">
                <a:solidFill>
                  <a:srgbClr val="080808"/>
                </a:solidFill>
              </a:rPr>
              <a:t>54</a:t>
            </a:r>
            <a:r>
              <a:rPr lang="en-US" sz="2000" b="1" dirty="0" smtClean="0">
                <a:solidFill>
                  <a:srgbClr val="080808"/>
                </a:solidFill>
              </a:rPr>
              <a:t>Fe </a:t>
            </a:r>
            <a:r>
              <a:rPr lang="en-US" sz="2000" b="1" dirty="0" smtClean="0">
                <a:solidFill>
                  <a:srgbClr val="080808"/>
                </a:solidFill>
                <a:latin typeface="Arial"/>
                <a:cs typeface="Arial"/>
              </a:rPr>
              <a:t>→ </a:t>
            </a:r>
            <a:r>
              <a:rPr lang="en-US" sz="2000" b="1" baseline="30000" dirty="0" smtClean="0">
                <a:solidFill>
                  <a:srgbClr val="080808"/>
                </a:solidFill>
                <a:latin typeface="Arial"/>
                <a:cs typeface="Arial"/>
              </a:rPr>
              <a:t>106</a:t>
            </a:r>
            <a:r>
              <a:rPr lang="en-US" sz="2000" b="1" dirty="0" smtClean="0">
                <a:solidFill>
                  <a:srgbClr val="080808"/>
                </a:solidFill>
                <a:latin typeface="Arial"/>
                <a:cs typeface="Arial"/>
              </a:rPr>
              <a:t>Te+2n</a:t>
            </a:r>
          </a:p>
          <a:p>
            <a:endParaRPr lang="en-US" sz="2000" b="1" dirty="0">
              <a:solidFill>
                <a:srgbClr val="080808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080808"/>
                </a:solidFill>
                <a:latin typeface="Arial"/>
                <a:cs typeface="Arial"/>
              </a:rPr>
              <a:t>Efficiency: 95%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533400" y="762000"/>
            <a:ext cx="3048000" cy="0"/>
          </a:xfrm>
          <a:prstGeom prst="line">
            <a:avLst/>
          </a:prstGeom>
          <a:noFill/>
          <a:ln w="8255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L_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ANL_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ANL_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ANL_blue_2003</Template>
  <TotalTime>33478</TotalTime>
  <Words>585</Words>
  <Application>Microsoft Office PowerPoint</Application>
  <PresentationFormat>On-screen Show (4:3)</PresentationFormat>
  <Paragraphs>143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ANL_blue_2003</vt:lpstr>
      <vt:lpstr>Document</vt:lpstr>
      <vt:lpstr>AGFA – the Argonne Gas-Filled Analyzer</vt:lpstr>
      <vt:lpstr>Our role:   ATLAS Strategic Plan, November 2009 </vt:lpstr>
      <vt:lpstr>AGFA and the ATLAS intensity upgrade: intense beams – maximize physics reach</vt:lpstr>
      <vt:lpstr>Argonne Gas-filled Fragment Analyzer-AGFA</vt:lpstr>
      <vt:lpstr>Unique design (Potterveld)</vt:lpstr>
      <vt:lpstr>AGFA – FMA – Gammasphere – Gretina in Area 4</vt:lpstr>
      <vt:lpstr>Integration with Gammasphere</vt:lpstr>
      <vt:lpstr>Heavy element reaction</vt:lpstr>
      <vt:lpstr>“100Sn reaction”</vt:lpstr>
      <vt:lpstr>AGFA relative to existing separators</vt:lpstr>
      <vt:lpstr>Beam suppression for 106Te recoils</vt:lpstr>
      <vt:lpstr>AGFA technical specifications</vt:lpstr>
      <vt:lpstr>Budget</vt:lpstr>
      <vt:lpstr>Status and schedule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Operations Overview</dc:title>
  <dc:creator>Birger</dc:creator>
  <cp:lastModifiedBy>Back, Birger B.</cp:lastModifiedBy>
  <cp:revision>191</cp:revision>
  <cp:lastPrinted>2014-05-14T21:29:47Z</cp:lastPrinted>
  <dcterms:created xsi:type="dcterms:W3CDTF">2010-04-12T19:45:12Z</dcterms:created>
  <dcterms:modified xsi:type="dcterms:W3CDTF">2014-05-15T04:05:30Z</dcterms:modified>
</cp:coreProperties>
</file>