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11"/>
  </p:notesMasterIdLst>
  <p:handoutMasterIdLst>
    <p:handoutMasterId r:id="rId12"/>
  </p:handoutMasterIdLst>
  <p:sldIdLst>
    <p:sldId id="493" r:id="rId3"/>
    <p:sldId id="550" r:id="rId4"/>
    <p:sldId id="551" r:id="rId5"/>
    <p:sldId id="552" r:id="rId6"/>
    <p:sldId id="521" r:id="rId7"/>
    <p:sldId id="553" r:id="rId8"/>
    <p:sldId id="540" r:id="rId9"/>
    <p:sldId id="544" r:id="rId10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0A8464"/>
    <a:srgbClr val="0DB78A"/>
    <a:srgbClr val="F6CE86"/>
    <a:srgbClr val="AEF8E5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7" autoAdjust="0"/>
    <p:restoredTop sz="91727" autoAdjust="0"/>
  </p:normalViewPr>
  <p:slideViewPr>
    <p:cSldViewPr snapToGrid="0">
      <p:cViewPr varScale="1">
        <p:scale>
          <a:sx n="87" d="100"/>
          <a:sy n="87" d="100"/>
        </p:scale>
        <p:origin x="-168" y="-90"/>
      </p:cViewPr>
      <p:guideLst>
        <p:guide orient="horz" pos="993"/>
        <p:guide orient="horz" pos="3999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1782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3/4/2013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LLNL-PRES-624013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32A8D-4171-4B5A-A2C8-7B29F259E70B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3C196C-B4DD-443F-927E-D7CF7E0D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04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763230" y="6591164"/>
            <a:ext cx="81689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LLNL-PRES-pending</a:t>
            </a: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21" r:id="rId4"/>
    <p:sldLayoutId id="2147483703" r:id="rId5"/>
    <p:sldLayoutId id="2147483705" r:id="rId6"/>
    <p:sldLayoutId id="2147483706" r:id="rId7"/>
    <p:sldLayoutId id="2147483702" r:id="rId8"/>
    <p:sldLayoutId id="2147483698" r:id="rId9"/>
    <p:sldLayoutId id="2147483707" r:id="rId10"/>
    <p:sldLayoutId id="2147483699" r:id="rId11"/>
    <p:sldLayoutId id="2147483708" r:id="rId12"/>
    <p:sldLayoutId id="2147483722" r:id="rId13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 userDrawn="1"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 userDrawn="1"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7305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85850" indent="-401638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5729"/>
          </a:xfrm>
        </p:spPr>
        <p:txBody>
          <a:bodyPr/>
          <a:lstStyle/>
          <a:p>
            <a:r>
              <a:rPr lang="en-US" sz="3200" b="1" i="0" dirty="0" smtClean="0"/>
              <a:t>Explore the nuclear structure of fission fragments using GRETINA/CHICO2 </a:t>
            </a:r>
            <a:endParaRPr lang="en-US" sz="3200" b="1" i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1389" y="1472428"/>
            <a:ext cx="5835611" cy="369888"/>
          </a:xfrm>
        </p:spPr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GRETINA User Workshop, Argonne National Lab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86599" y="2547257"/>
            <a:ext cx="1976131" cy="457197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Ching-Yen Wu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1" y="1879595"/>
            <a:ext cx="62913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March 1,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292358"/>
            <a:ext cx="8392886" cy="687427"/>
          </a:xfrm>
        </p:spPr>
        <p:txBody>
          <a:bodyPr/>
          <a:lstStyle/>
          <a:p>
            <a:r>
              <a:rPr lang="en-US" sz="2800" dirty="0" err="1" smtClean="0"/>
              <a:t>Gammasphere</a:t>
            </a:r>
            <a:r>
              <a:rPr lang="en-US" sz="2800" dirty="0" smtClean="0"/>
              <a:t>/CHICO at ANL, 2008</a:t>
            </a:r>
            <a:endParaRPr lang="en-US" sz="2800" dirty="0">
              <a:effectLst/>
            </a:endParaRPr>
          </a:p>
        </p:txBody>
      </p:sp>
      <p:pic>
        <p:nvPicPr>
          <p:cNvPr id="5" name="Picture 6" descr="IMG_02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828800"/>
            <a:ext cx="3657600" cy="24542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3331" y="4421155"/>
            <a:ext cx="3679825" cy="17414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6570" y="1085758"/>
            <a:ext cx="4711959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0" dirty="0" err="1"/>
              <a:t>Gammasphere</a:t>
            </a:r>
            <a:r>
              <a:rPr lang="en-US" b="0" dirty="0"/>
              <a:t>/CHICO setup in front of FMA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400869" y="1227138"/>
            <a:ext cx="3444875" cy="3693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baseline="30000" dirty="0"/>
              <a:t>178</a:t>
            </a:r>
            <a:r>
              <a:rPr lang="en-US" b="0" dirty="0"/>
              <a:t>Hf on </a:t>
            </a:r>
            <a:r>
              <a:rPr lang="en-US" b="0" baseline="30000" dirty="0"/>
              <a:t>208</a:t>
            </a:r>
            <a:r>
              <a:rPr lang="en-US" b="0" dirty="0"/>
              <a:t>Pb at </a:t>
            </a:r>
            <a:r>
              <a:rPr lang="en-US" b="0" dirty="0" err="1"/>
              <a:t>E</a:t>
            </a:r>
            <a:r>
              <a:rPr lang="en-US" b="0" baseline="-25000" dirty="0" err="1"/>
              <a:t>lab</a:t>
            </a:r>
            <a:r>
              <a:rPr lang="en-US" b="0" dirty="0"/>
              <a:t>=984 </a:t>
            </a:r>
            <a:r>
              <a:rPr lang="en-US" b="0" dirty="0" err="1"/>
              <a:t>MeV</a:t>
            </a:r>
            <a:endParaRPr lang="en-US" b="0" dirty="0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248400" y="1600200"/>
            <a:ext cx="1617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0" dirty="0"/>
              <a:t>TOF </a:t>
            </a:r>
            <a:r>
              <a:rPr lang="en-US" sz="1600" b="0" dirty="0" err="1"/>
              <a:t>vs</a:t>
            </a:r>
            <a:r>
              <a:rPr lang="en-US" sz="1600" b="0" dirty="0"/>
              <a:t> position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838825" y="4439817"/>
            <a:ext cx="3305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0" dirty="0"/>
              <a:t>Doppler-shift corrected </a:t>
            </a:r>
            <a:r>
              <a:rPr lang="en-US" sz="1600" b="0" dirty="0">
                <a:sym typeface="Symbol" pitchFamily="18" charset="2"/>
              </a:rPr>
              <a:t> spectrum</a:t>
            </a:r>
            <a:endParaRPr lang="en-US" sz="1600" b="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93767" y="6071414"/>
            <a:ext cx="930275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>
                <a:sym typeface="Symbol" pitchFamily="18" charset="2"/>
              </a:rPr>
              <a:t> </a:t>
            </a:r>
            <a:r>
              <a:rPr lang="en-US" sz="1400" dirty="0">
                <a:sym typeface="Symbol" pitchFamily="18" charset="2"/>
              </a:rPr>
              <a:t>(</a:t>
            </a:r>
            <a:r>
              <a:rPr lang="en-US" sz="1400" dirty="0" err="1">
                <a:sym typeface="Symbol" pitchFamily="18" charset="2"/>
              </a:rPr>
              <a:t>keV</a:t>
            </a:r>
            <a:r>
              <a:rPr lang="en-US" sz="1400" dirty="0">
                <a:sym typeface="Symbol" pitchFamily="18" charset="2"/>
              </a:rPr>
              <a:t>)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367003"/>
            <a:ext cx="8392886" cy="687427"/>
          </a:xfrm>
        </p:spPr>
        <p:txBody>
          <a:bodyPr/>
          <a:lstStyle/>
          <a:p>
            <a:r>
              <a:rPr lang="en-US" sz="2800" dirty="0" smtClean="0"/>
              <a:t>Precision Doppler-shift correction</a:t>
            </a:r>
            <a:endParaRPr lang="en-US" sz="2800" dirty="0">
              <a:effectLst/>
            </a:endParaRPr>
          </a:p>
        </p:txBody>
      </p:sp>
      <p:pic>
        <p:nvPicPr>
          <p:cNvPr id="5" name="Picture 7" descr="Page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81125"/>
            <a:ext cx="4800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196720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/>
              <a:t>Raw data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10200" y="3565849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/>
              <a:t>Corrected for U-like particles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91539" y="5195596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0" dirty="0"/>
              <a:t>Corrected for </a:t>
            </a:r>
            <a:r>
              <a:rPr lang="en-US" b="0" dirty="0" err="1"/>
              <a:t>Er</a:t>
            </a:r>
            <a:r>
              <a:rPr lang="en-US" b="0" dirty="0"/>
              <a:t>-like particles 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04799" y="1079240"/>
            <a:ext cx="6151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1358 </a:t>
            </a:r>
            <a:r>
              <a:rPr lang="en-US" b="0" dirty="0" err="1"/>
              <a:t>MeV</a:t>
            </a:r>
            <a:r>
              <a:rPr lang="en-US" b="0" dirty="0"/>
              <a:t> </a:t>
            </a:r>
            <a:r>
              <a:rPr lang="en-US" b="0" baseline="30000" dirty="0"/>
              <a:t>238</a:t>
            </a:r>
            <a:r>
              <a:rPr lang="en-US" b="0" dirty="0"/>
              <a:t>U on </a:t>
            </a:r>
            <a:r>
              <a:rPr lang="en-US" b="0" baseline="30000" dirty="0"/>
              <a:t>170</a:t>
            </a:r>
            <a:r>
              <a:rPr lang="en-US" b="0" dirty="0"/>
              <a:t>Er</a:t>
            </a:r>
            <a:r>
              <a:rPr lang="en-US" dirty="0" smtClean="0"/>
              <a:t>; Phys. Rev. C61, 21305(R) (2000)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4719"/>
            <a:ext cx="77819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306" y="2336497"/>
            <a:ext cx="1643744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144</a:t>
            </a:r>
            <a:r>
              <a:rPr lang="en-US" dirty="0" smtClean="0"/>
              <a:t>Ba on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2245178" y="2705829"/>
            <a:ext cx="574222" cy="5257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2245178" y="2705829"/>
            <a:ext cx="321129" cy="130011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62273" y="1810783"/>
            <a:ext cx="1506104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92</a:t>
            </a:r>
            <a:r>
              <a:rPr lang="en-US" dirty="0" smtClean="0"/>
              <a:t>Zr on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14291" y="1758075"/>
            <a:ext cx="1237096" cy="263760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858577" y="2021835"/>
            <a:ext cx="703696" cy="186984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5"/>
          <p:cNvSpPr txBox="1">
            <a:spLocks/>
          </p:cNvSpPr>
          <p:nvPr/>
        </p:nvSpPr>
        <p:spPr>
          <a:xfrm>
            <a:off x="565474" y="446313"/>
            <a:ext cx="8121325" cy="611227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sz="3600" b="1" kern="1200">
                <a:solidFill>
                  <a:srgbClr val="214A8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Two-body kinematics for </a:t>
            </a:r>
            <a:r>
              <a:rPr lang="en-US" sz="2800" baseline="30000" dirty="0" smtClean="0"/>
              <a:t>144</a:t>
            </a:r>
            <a:r>
              <a:rPr lang="en-US" sz="2800" dirty="0" smtClean="0"/>
              <a:t>Ba experiment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459413" y="5661745"/>
            <a:ext cx="633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contamination such as </a:t>
            </a:r>
            <a:r>
              <a:rPr lang="en-US" baseline="30000" dirty="0" smtClean="0"/>
              <a:t>92</a:t>
            </a:r>
            <a:r>
              <a:rPr lang="en-US" dirty="0" smtClean="0"/>
              <a:t>Zr and </a:t>
            </a:r>
            <a:r>
              <a:rPr lang="en-US" baseline="30000" dirty="0" smtClean="0"/>
              <a:t>92</a:t>
            </a:r>
            <a:r>
              <a:rPr lang="en-US" dirty="0" smtClean="0"/>
              <a:t>Mo can be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1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6025"/>
          </a:xfrm>
        </p:spPr>
        <p:txBody>
          <a:bodyPr/>
          <a:lstStyle/>
          <a:p>
            <a:r>
              <a:rPr lang="en-US" sz="2800" dirty="0"/>
              <a:t>LLNL/Rochester physics program – radioactive beam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688832" y="1423686"/>
            <a:ext cx="8135174" cy="3168952"/>
          </a:xfrm>
          <a:prstGeom prst="rect">
            <a:avLst/>
          </a:prstGeom>
          <a:noFill/>
          <a:ln/>
        </p:spPr>
        <p:txBody>
          <a:bodyPr vert="horz" lIns="54864" tIns="91440" rtlCol="0">
            <a:normAutofit fontScale="70000" lnSpcReduction="20000"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C00000"/>
                </a:solidFill>
              </a:rPr>
              <a:t>Prolate</a:t>
            </a:r>
            <a:r>
              <a:rPr lang="en-US" dirty="0" smtClean="0">
                <a:solidFill>
                  <a:srgbClr val="C00000"/>
                </a:solidFill>
              </a:rPr>
              <a:t> to oblate (shape) transition</a:t>
            </a:r>
          </a:p>
          <a:p>
            <a:pPr lvl="1"/>
            <a:r>
              <a:rPr lang="en-US" dirty="0" smtClean="0"/>
              <a:t>Shapes in </a:t>
            </a:r>
            <a:r>
              <a:rPr lang="en-US" baseline="30000" dirty="0" smtClean="0"/>
              <a:t>110,112</a:t>
            </a:r>
            <a:r>
              <a:rPr lang="en-US" dirty="0" smtClean="0"/>
              <a:t>Ru and </a:t>
            </a:r>
            <a:r>
              <a:rPr lang="en-US" baseline="30000" dirty="0" smtClean="0"/>
              <a:t>114,116</a:t>
            </a:r>
            <a:r>
              <a:rPr lang="en-US" dirty="0" smtClean="0"/>
              <a:t>Pd; measured by the sign of electromagnetic static matrix element</a:t>
            </a:r>
          </a:p>
          <a:p>
            <a:pPr lvl="1"/>
            <a:r>
              <a:rPr lang="en-US" dirty="0" smtClean="0"/>
              <a:t>H. </a:t>
            </a:r>
            <a:r>
              <a:rPr lang="en-US" dirty="0" err="1" smtClean="0"/>
              <a:t>Hua</a:t>
            </a:r>
            <a:r>
              <a:rPr lang="en-US" dirty="0" smtClean="0"/>
              <a:t>, C.Y. Wu, D. Cline </a:t>
            </a:r>
            <a:r>
              <a:rPr lang="en-US" i="1" dirty="0" smtClean="0"/>
              <a:t>et al</a:t>
            </a:r>
            <a:r>
              <a:rPr lang="en-US" dirty="0" smtClean="0"/>
              <a:t>., PLB 562, 201 (2003)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Spherical to deformed (shape) transition</a:t>
            </a:r>
          </a:p>
          <a:p>
            <a:pPr lvl="1"/>
            <a:r>
              <a:rPr lang="en-US" dirty="0" smtClean="0"/>
              <a:t>Shape coexistence in </a:t>
            </a:r>
            <a:r>
              <a:rPr lang="en-US" dirty="0" err="1" smtClean="0"/>
              <a:t>Sr-Zr</a:t>
            </a:r>
            <a:r>
              <a:rPr lang="en-US" dirty="0" smtClean="0"/>
              <a:t> isotopes</a:t>
            </a:r>
          </a:p>
          <a:p>
            <a:pPr lvl="1"/>
            <a:r>
              <a:rPr lang="en-US" dirty="0" smtClean="0"/>
              <a:t>Deformation in </a:t>
            </a:r>
            <a:r>
              <a:rPr lang="en-US" baseline="30000" dirty="0" smtClean="0"/>
              <a:t>98,100</a:t>
            </a:r>
            <a:r>
              <a:rPr lang="en-US" dirty="0" smtClean="0"/>
              <a:t>Sr and </a:t>
            </a:r>
            <a:r>
              <a:rPr lang="en-US" baseline="30000" dirty="0" smtClean="0"/>
              <a:t>100,102,104</a:t>
            </a:r>
            <a:r>
              <a:rPr lang="en-US" dirty="0" smtClean="0"/>
              <a:t>Zr; measured by the magnitude of electromagnetic transition matrix element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Evolution of </a:t>
            </a:r>
            <a:r>
              <a:rPr lang="en-US" dirty="0" err="1" smtClean="0">
                <a:solidFill>
                  <a:srgbClr val="C00000"/>
                </a:solidFill>
              </a:rPr>
              <a:t>octupole</a:t>
            </a:r>
            <a:r>
              <a:rPr lang="en-US" dirty="0" smtClean="0">
                <a:solidFill>
                  <a:srgbClr val="C00000"/>
                </a:solidFill>
              </a:rPr>
              <a:t> (collectivity) in Ba (A=144 and 146) isotopes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isomerism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6688" y="5976132"/>
            <a:ext cx="1551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24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ANL Workshop</a:t>
            </a:r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1968588" y="5976132"/>
            <a:ext cx="1080550" cy="3379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4/8/2006</a:t>
            </a:r>
            <a:endParaRPr lang="en-US" sz="16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07831" y="3804551"/>
            <a:ext cx="478972" cy="179615"/>
          </a:xfrm>
          <a:prstGeom prst="rightArrow">
            <a:avLst/>
          </a:prstGeom>
          <a:solidFill>
            <a:srgbClr val="0A8464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07831" y="3005440"/>
            <a:ext cx="478972" cy="179615"/>
          </a:xfrm>
          <a:prstGeom prst="rightArrow">
            <a:avLst/>
          </a:prstGeom>
          <a:solidFill>
            <a:srgbClr val="0A8464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07831" y="1826078"/>
            <a:ext cx="478972" cy="179615"/>
          </a:xfrm>
          <a:prstGeom prst="rightArrow">
            <a:avLst/>
          </a:prstGeom>
          <a:solidFill>
            <a:srgbClr val="0F4F97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475860" y="438539"/>
            <a:ext cx="8210939" cy="61900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214A8F"/>
                </a:solidFill>
                <a:latin typeface="Arial"/>
                <a:ea typeface="+mj-ea"/>
                <a:cs typeface="Arial"/>
              </a:rPr>
              <a:t>Systematics of </a:t>
            </a:r>
            <a:r>
              <a:rPr lang="en-US" sz="2800" b="1" dirty="0" err="1" smtClean="0">
                <a:solidFill>
                  <a:srgbClr val="214A8F"/>
                </a:solidFill>
                <a:latin typeface="Arial"/>
                <a:ea typeface="+mj-ea"/>
                <a:cs typeface="Arial"/>
              </a:rPr>
              <a:t>Pd</a:t>
            </a:r>
            <a:r>
              <a:rPr lang="en-US" sz="2800" b="1" dirty="0" smtClean="0">
                <a:solidFill>
                  <a:srgbClr val="214A8F"/>
                </a:solidFill>
                <a:latin typeface="Arial"/>
                <a:ea typeface="+mj-ea"/>
                <a:cs typeface="Arial"/>
              </a:rPr>
              <a:t> isotopes with A </a:t>
            </a:r>
            <a:r>
              <a:rPr lang="en-US" sz="2800" b="1" dirty="0" smtClean="0">
                <a:solidFill>
                  <a:srgbClr val="214A8F"/>
                </a:solidFill>
                <a:latin typeface="Arial"/>
                <a:ea typeface="+mj-ea"/>
                <a:cs typeface="Arial"/>
                <a:sym typeface="Symbol"/>
              </a:rPr>
              <a:t> 110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14A8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26230"/>
              </p:ext>
            </p:extLst>
          </p:nvPr>
        </p:nvGraphicFramePr>
        <p:xfrm>
          <a:off x="2654557" y="1429658"/>
          <a:ext cx="37011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518"/>
                <a:gridCol w="2277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-25000" dirty="0" smtClean="0"/>
                        <a:t>ex</a:t>
                      </a:r>
                      <a:r>
                        <a:rPr lang="en-US" baseline="0" dirty="0" smtClean="0"/>
                        <a:t> (2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) (</a:t>
                      </a:r>
                      <a:r>
                        <a:rPr lang="en-US" baseline="0" dirty="0" err="1" smtClean="0"/>
                        <a:t>keV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2343" y="4583668"/>
            <a:ext cx="771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Shape transition from </a:t>
            </a:r>
            <a:r>
              <a:rPr lang="en-US" dirty="0" err="1" smtClean="0"/>
              <a:t>prolate</a:t>
            </a:r>
            <a:r>
              <a:rPr lang="en-US" dirty="0" smtClean="0"/>
              <a:t> to oblate for the </a:t>
            </a:r>
            <a:r>
              <a:rPr lang="en-US" dirty="0" err="1" smtClean="0"/>
              <a:t>Pd</a:t>
            </a:r>
            <a:r>
              <a:rPr lang="en-US" dirty="0" smtClean="0"/>
              <a:t> isotopes predicted to occur at </a:t>
            </a:r>
            <a:r>
              <a:rPr lang="en-US" baseline="30000" dirty="0" smtClean="0"/>
              <a:t>111</a:t>
            </a:r>
            <a:r>
              <a:rPr lang="en-US" dirty="0" smtClean="0"/>
              <a:t>Pd by the finite-range droplet model (P. Moller </a:t>
            </a:r>
            <a:r>
              <a:rPr lang="en-US" i="1" dirty="0" smtClean="0"/>
              <a:t>et al</a:t>
            </a:r>
            <a:r>
              <a:rPr lang="en-US" dirty="0" smtClean="0"/>
              <a:t>., At. Data </a:t>
            </a:r>
            <a:r>
              <a:rPr lang="en-US" dirty="0" err="1" smtClean="0"/>
              <a:t>Nucl</a:t>
            </a:r>
            <a:r>
              <a:rPr lang="en-US" dirty="0" smtClean="0"/>
              <a:t>. Data Tables 59, 185 (1995) and </a:t>
            </a:r>
            <a:r>
              <a:rPr lang="en-US" baseline="30000" dirty="0" smtClean="0"/>
              <a:t>112</a:t>
            </a:r>
            <a:r>
              <a:rPr lang="en-US" dirty="0" smtClean="0"/>
              <a:t>Pd by the relativistic mean-field theory (G.A. </a:t>
            </a:r>
            <a:r>
              <a:rPr lang="en-US" dirty="0" err="1" smtClean="0"/>
              <a:t>Lalazissis</a:t>
            </a:r>
            <a:r>
              <a:rPr lang="en-US" dirty="0" smtClean="0"/>
              <a:t> et al., At. Data </a:t>
            </a:r>
            <a:r>
              <a:rPr lang="en-US" dirty="0" err="1" smtClean="0"/>
              <a:t>Nucl</a:t>
            </a:r>
            <a:r>
              <a:rPr lang="en-US" dirty="0" smtClean="0"/>
              <a:t>. Data Tables 71, 1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9274" y="446313"/>
            <a:ext cx="8121325" cy="611227"/>
          </a:xfrm>
        </p:spPr>
        <p:txBody>
          <a:bodyPr/>
          <a:lstStyle/>
          <a:p>
            <a:r>
              <a:rPr lang="en-US" sz="2800" dirty="0" smtClean="0"/>
              <a:t>Case study – shape measurement for </a:t>
            </a:r>
            <a:r>
              <a:rPr lang="en-US" sz="2800" baseline="30000" dirty="0" smtClean="0"/>
              <a:t>116</a:t>
            </a:r>
            <a:r>
              <a:rPr lang="en-US" sz="2800" dirty="0" smtClean="0"/>
              <a:t>Pd</a:t>
            </a:r>
            <a:endParaRPr lang="en-US" sz="2800" dirty="0"/>
          </a:p>
        </p:txBody>
      </p:sp>
      <p:sp>
        <p:nvSpPr>
          <p:cNvPr id="10" name="Text Box 415"/>
          <p:cNvSpPr txBox="1">
            <a:spLocks noChangeArrowheads="1"/>
          </p:cNvSpPr>
          <p:nvPr/>
        </p:nvSpPr>
        <p:spPr bwMode="auto">
          <a:xfrm>
            <a:off x="565474" y="1364267"/>
            <a:ext cx="7522611" cy="7848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347663" algn="l"/>
              </a:tabLst>
            </a:pPr>
            <a:r>
              <a:rPr lang="en-US" sz="2000" b="0" baseline="30000" dirty="0" smtClean="0">
                <a:latin typeface="Arial" charset="0"/>
                <a:sym typeface="Symbol" pitchFamily="18" charset="2"/>
              </a:rPr>
              <a:t>116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Pd on 1 mg/cm</a:t>
            </a:r>
            <a:r>
              <a:rPr lang="en-US" sz="2000" b="0" baseline="30000" dirty="0" smtClean="0">
                <a:latin typeface="Arial" charset="0"/>
                <a:sym typeface="Symbol" pitchFamily="18" charset="2"/>
              </a:rPr>
              <a:t>2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000" b="0" baseline="30000" dirty="0" smtClean="0">
                <a:latin typeface="Arial" charset="0"/>
                <a:sym typeface="Symbol" pitchFamily="18" charset="2"/>
              </a:rPr>
              <a:t>208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Pb at E</a:t>
            </a:r>
            <a:r>
              <a:rPr lang="en-US" sz="2000" b="0" baseline="-25000" dirty="0" smtClean="0">
                <a:latin typeface="Arial" charset="0"/>
                <a:sym typeface="Symbol" pitchFamily="18" charset="2"/>
              </a:rPr>
              <a:t>Lab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 = 400 MeV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tabLst>
                <a:tab pos="347663" algn="l"/>
              </a:tabLst>
            </a:pPr>
            <a:r>
              <a:rPr lang="en-US" sz="2000" dirty="0" smtClean="0">
                <a:latin typeface="Arial" charset="0"/>
                <a:sym typeface="Symbol" pitchFamily="18" charset="2"/>
              </a:rPr>
              <a:t>M(E2; 2</a:t>
            </a:r>
            <a:r>
              <a:rPr lang="en-US" sz="2000" baseline="30000" dirty="0" smtClean="0">
                <a:latin typeface="Arial" charset="0"/>
                <a:sym typeface="Symbol" pitchFamily="18" charset="2"/>
              </a:rPr>
              <a:t>+</a:t>
            </a:r>
            <a:r>
              <a:rPr lang="en-US" sz="2000" dirty="0" smtClean="0">
                <a:latin typeface="Arial" charset="0"/>
                <a:sym typeface="Symbol" pitchFamily="18" charset="2"/>
              </a:rPr>
              <a:t> </a:t>
            </a:r>
            <a:r>
              <a:rPr lang="en-US" sz="2000" dirty="0" smtClean="0">
                <a:latin typeface="Arial" charset="0"/>
                <a:sym typeface="Symbol"/>
              </a:rPr>
              <a:t> 0</a:t>
            </a:r>
            <a:r>
              <a:rPr lang="en-US" sz="2000" baseline="30000" dirty="0" smtClean="0">
                <a:latin typeface="Arial" charset="0"/>
                <a:sym typeface="Symbol"/>
              </a:rPr>
              <a:t>+</a:t>
            </a:r>
            <a:r>
              <a:rPr lang="en-US" sz="2000" dirty="0" smtClean="0">
                <a:latin typeface="Arial" charset="0"/>
                <a:sym typeface="Symbol"/>
              </a:rPr>
              <a:t>) = 0.76 </a:t>
            </a:r>
            <a:r>
              <a:rPr lang="en-US" sz="2000" dirty="0" err="1" smtClean="0">
                <a:latin typeface="Arial" charset="0"/>
                <a:sym typeface="Symbol"/>
              </a:rPr>
              <a:t>eb</a:t>
            </a:r>
            <a:r>
              <a:rPr lang="en-US" sz="2000" dirty="0" smtClean="0">
                <a:latin typeface="Arial" charset="0"/>
                <a:sym typeface="Symbol"/>
              </a:rPr>
              <a:t>, M(E2; 2</a:t>
            </a:r>
            <a:r>
              <a:rPr lang="en-US" sz="2000" baseline="30000" dirty="0" smtClean="0">
                <a:latin typeface="Arial" charset="0"/>
                <a:sym typeface="Symbol"/>
              </a:rPr>
              <a:t>+</a:t>
            </a:r>
            <a:r>
              <a:rPr lang="en-US" sz="2000" dirty="0" smtClean="0">
                <a:latin typeface="Arial" charset="0"/>
                <a:sym typeface="Symbol"/>
              </a:rPr>
              <a:t>  2</a:t>
            </a:r>
            <a:r>
              <a:rPr lang="en-US" sz="2000" baseline="30000" dirty="0" smtClean="0">
                <a:latin typeface="Arial" charset="0"/>
                <a:sym typeface="Symbol"/>
              </a:rPr>
              <a:t>+</a:t>
            </a:r>
            <a:r>
              <a:rPr lang="en-US" sz="2000" dirty="0" smtClean="0">
                <a:latin typeface="Arial" charset="0"/>
                <a:sym typeface="Symbol"/>
              </a:rPr>
              <a:t>) = − 0.72 </a:t>
            </a:r>
            <a:r>
              <a:rPr lang="en-US" sz="2000" dirty="0" err="1" smtClean="0">
                <a:latin typeface="Arial" charset="0"/>
                <a:sym typeface="Symbol"/>
              </a:rPr>
              <a:t>eb</a:t>
            </a:r>
            <a:endParaRPr lang="en-US" sz="2000" b="0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58282"/>
              </p:ext>
            </p:extLst>
          </p:nvPr>
        </p:nvGraphicFramePr>
        <p:xfrm>
          <a:off x="1474640" y="2457269"/>
          <a:ext cx="5704278" cy="308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49"/>
                <a:gridCol w="1295400"/>
                <a:gridCol w="1208314"/>
                <a:gridCol w="1360715"/>
              </a:tblGrid>
              <a:tr h="486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</a:t>
                      </a:r>
                      <a:r>
                        <a:rPr lang="en-US" baseline="-25000" dirty="0" smtClean="0">
                          <a:sym typeface="Symbol"/>
                        </a:rPr>
                        <a:t>lab</a:t>
                      </a:r>
                      <a:r>
                        <a:rPr lang="en-US" dirty="0" smtClean="0">
                          <a:sym typeface="Symbol"/>
                        </a:rPr>
                        <a:t> (degrees)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Yield (2+</a:t>
                      </a:r>
                      <a:r>
                        <a:rPr lang="en-US" dirty="0" smtClean="0">
                          <a:sym typeface="Symbol"/>
                        </a:rPr>
                        <a:t>0+) (</a:t>
                      </a:r>
                      <a:r>
                        <a:rPr lang="en-US" dirty="0" err="1" smtClean="0">
                          <a:sym typeface="Symbol"/>
                        </a:rPr>
                        <a:t>mb</a:t>
                      </a:r>
                      <a:r>
                        <a:rPr lang="en-US" dirty="0" smtClean="0">
                          <a:sym typeface="Symbol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Pro/</a:t>
                      </a:r>
                      <a:r>
                        <a:rPr lang="en-US" dirty="0" err="1" smtClean="0"/>
                        <a:t>Obl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bin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Prolate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45          5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60.4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55          5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65          5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115        10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130        10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145        10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/>
          </p:cNvSpPr>
          <p:nvPr/>
        </p:nvSpPr>
        <p:spPr>
          <a:xfrm>
            <a:off x="475860" y="438539"/>
            <a:ext cx="8210939" cy="61900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214A8F"/>
                </a:solidFill>
                <a:latin typeface="Arial"/>
                <a:ea typeface="+mj-ea"/>
                <a:cs typeface="Arial"/>
              </a:rPr>
              <a:t>Case study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14A8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587" y="1447801"/>
            <a:ext cx="78734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/>
              <a:t>Beam intensity: </a:t>
            </a:r>
            <a:r>
              <a:rPr lang="en-US" sz="2000" baseline="30000" dirty="0" smtClean="0"/>
              <a:t>116</a:t>
            </a:r>
            <a:r>
              <a:rPr lang="en-US" sz="2000" dirty="0" smtClean="0"/>
              <a:t>Pd – 8.1 x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pps</a:t>
            </a:r>
            <a:r>
              <a:rPr lang="en-US" sz="2000" dirty="0" smtClean="0"/>
              <a:t> (CARIBU proposal)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/>
              <a:t>Calculation assuming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 err="1" smtClean="0"/>
              <a:t>pps</a:t>
            </a:r>
            <a:endParaRPr lang="en-US" sz="20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/>
              <a:t>GRETINA efficiency ~ 30% at E</a:t>
            </a:r>
            <a:r>
              <a:rPr lang="en-US" sz="2000" dirty="0" smtClean="0">
                <a:sym typeface="Symbol"/>
              </a:rPr>
              <a:t> = 340 </a:t>
            </a:r>
            <a:r>
              <a:rPr lang="en-US" sz="2000" dirty="0" err="1" smtClean="0">
                <a:sym typeface="Symbol"/>
              </a:rPr>
              <a:t>keV</a:t>
            </a:r>
            <a:endParaRPr lang="en-US" sz="2000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/>
              <a:t>23 counts/day for </a:t>
            </a:r>
            <a:r>
              <a:rPr lang="en-US" sz="2000" dirty="0" smtClean="0">
                <a:sym typeface="Symbol"/>
              </a:rPr>
              <a:t> = 145</a:t>
            </a:r>
            <a:r>
              <a:rPr lang="en-US" sz="2000" baseline="30000" dirty="0" smtClean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 (10</a:t>
            </a:r>
            <a:r>
              <a:rPr lang="en-US" sz="2000" baseline="30000" dirty="0" smtClean="0">
                <a:sym typeface="Symbol"/>
              </a:rPr>
              <a:t>o</a:t>
            </a:r>
            <a:r>
              <a:rPr lang="en-US" sz="2000" dirty="0" smtClean="0">
                <a:sym typeface="Symbol"/>
              </a:rPr>
              <a:t> bin)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>
                <a:sym typeface="Symbol"/>
              </a:rPr>
              <a:t>S</a:t>
            </a:r>
            <a:r>
              <a:rPr lang="en-US" sz="2000" dirty="0" smtClean="0">
                <a:sym typeface="Symbol"/>
              </a:rPr>
              <a:t>tatistics better than 10% obtained with 5 days of beam-on-target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ym typeface="Symbol"/>
              </a:rPr>
              <a:t>Alternative: </a:t>
            </a:r>
            <a:r>
              <a:rPr lang="en-US" sz="2000" baseline="30000" dirty="0" smtClean="0">
                <a:sym typeface="Symbol"/>
              </a:rPr>
              <a:t>116</a:t>
            </a:r>
            <a:r>
              <a:rPr lang="en-US" sz="2000" dirty="0" smtClean="0">
                <a:sym typeface="Symbol"/>
              </a:rPr>
              <a:t>Pd on </a:t>
            </a:r>
            <a:r>
              <a:rPr lang="en-US" sz="2000" baseline="30000" dirty="0" smtClean="0">
                <a:sym typeface="Symbol"/>
              </a:rPr>
              <a:t>58</a:t>
            </a:r>
            <a:r>
              <a:rPr lang="en-US" sz="2000" dirty="0" smtClean="0">
                <a:sym typeface="Symbol"/>
              </a:rPr>
              <a:t>Ni to reduce the burden of analysis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2000" dirty="0" smtClean="0">
                <a:sym typeface="Symbol"/>
              </a:rPr>
              <a:t>Applied for </a:t>
            </a:r>
            <a:r>
              <a:rPr lang="en-US" sz="2000" baseline="30000" dirty="0" smtClean="0">
                <a:sym typeface="Symbol"/>
              </a:rPr>
              <a:t>110</a:t>
            </a:r>
            <a:r>
              <a:rPr lang="en-US" sz="2000" dirty="0" smtClean="0">
                <a:sym typeface="Symbol"/>
              </a:rPr>
              <a:t>Ru (3.6 x 10</a:t>
            </a:r>
            <a:r>
              <a:rPr lang="en-US" sz="2000" baseline="30000" dirty="0" smtClean="0">
                <a:sym typeface="Symbol"/>
              </a:rPr>
              <a:t>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pps</a:t>
            </a:r>
            <a:r>
              <a:rPr lang="en-US" sz="2000" dirty="0" smtClean="0">
                <a:sym typeface="Symbol"/>
              </a:rPr>
              <a:t>), </a:t>
            </a:r>
            <a:r>
              <a:rPr lang="en-US" sz="2000" baseline="30000" dirty="0" smtClean="0">
                <a:sym typeface="Symbol"/>
              </a:rPr>
              <a:t>112</a:t>
            </a:r>
            <a:r>
              <a:rPr lang="en-US" sz="2000" dirty="0" smtClean="0">
                <a:sym typeface="Symbol"/>
              </a:rPr>
              <a:t>Ru (9.2 x 10</a:t>
            </a:r>
            <a:r>
              <a:rPr lang="en-US" sz="2000" baseline="30000" dirty="0" smtClean="0">
                <a:sym typeface="Symbol"/>
              </a:rPr>
              <a:t>4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pps</a:t>
            </a:r>
            <a:r>
              <a:rPr lang="en-US" sz="2000" dirty="0" smtClean="0">
                <a:sym typeface="Symbol"/>
              </a:rPr>
              <a:t>), and </a:t>
            </a:r>
            <a:r>
              <a:rPr lang="en-US" sz="2000" baseline="30000" dirty="0" smtClean="0">
                <a:sym typeface="Symbol"/>
              </a:rPr>
              <a:t>114</a:t>
            </a:r>
            <a:r>
              <a:rPr lang="en-US" sz="2000" dirty="0" smtClean="0">
                <a:sym typeface="Symbol"/>
              </a:rPr>
              <a:t>Pd (1.8 x 10</a:t>
            </a:r>
            <a:r>
              <a:rPr lang="en-US" sz="2000" baseline="30000" dirty="0" smtClean="0">
                <a:sym typeface="Symbol"/>
              </a:rPr>
              <a:t>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pps</a:t>
            </a:r>
            <a:r>
              <a:rPr lang="en-US" sz="2000" dirty="0" smtClean="0">
                <a:sym typeface="Symbol"/>
              </a:rPr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 Backgroun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38156</TotalTime>
  <Words>472</Words>
  <Application>Microsoft Office PowerPoint</Application>
  <PresentationFormat>On-screen Show (4:3)</PresentationFormat>
  <Paragraphs>91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Standard Background</vt:lpstr>
      <vt:lpstr>1_No Background Color</vt:lpstr>
      <vt:lpstr>Explore the nuclear structure of fission fragments using GRETINA/CHICO2 </vt:lpstr>
      <vt:lpstr>Gammasphere/CHICO at ANL, 2008</vt:lpstr>
      <vt:lpstr>Precision Doppler-shift correction</vt:lpstr>
      <vt:lpstr>PowerPoint Presentation</vt:lpstr>
      <vt:lpstr>LLNL/Rochester physics program – radioactive beam</vt:lpstr>
      <vt:lpstr>PowerPoint Presentation</vt:lpstr>
      <vt:lpstr>Case study – shape measurement for 116Pd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LLNL Template</dc:title>
  <dc:creator>TID</dc:creator>
  <cp:lastModifiedBy>ST User</cp:lastModifiedBy>
  <cp:revision>1047</cp:revision>
  <cp:lastPrinted>2010-05-14T20:09:50Z</cp:lastPrinted>
  <dcterms:created xsi:type="dcterms:W3CDTF">2010-07-01T20:56:41Z</dcterms:created>
  <dcterms:modified xsi:type="dcterms:W3CDTF">2013-03-04T18:30:53Z</dcterms:modified>
</cp:coreProperties>
</file>