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2" r:id="rId3"/>
    <p:sldId id="258" r:id="rId4"/>
    <p:sldId id="286" r:id="rId5"/>
    <p:sldId id="288" r:id="rId6"/>
    <p:sldId id="289" r:id="rId7"/>
    <p:sldId id="277" r:id="rId8"/>
    <p:sldId id="267" r:id="rId9"/>
    <p:sldId id="292" r:id="rId10"/>
    <p:sldId id="293" r:id="rId11"/>
    <p:sldId id="280" r:id="rId1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0857" autoAdjust="0"/>
  </p:normalViewPr>
  <p:slideViewPr>
    <p:cSldViewPr>
      <p:cViewPr>
        <p:scale>
          <a:sx n="70" d="100"/>
          <a:sy n="70" d="100"/>
        </p:scale>
        <p:origin x="-141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52D1E-D399-4AD9-8F48-041B4A0B830E}" type="datetimeFigureOut">
              <a:rPr lang="fi-FI" smtClean="0"/>
              <a:t>28.2.2013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8CC2E-533E-4DC5-940B-09857E4A23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8327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where Mo and </a:t>
            </a:r>
            <a:r>
              <a:rPr lang="en-US" dirty="0" err="1" smtClean="0"/>
              <a:t>Ru</a:t>
            </a:r>
            <a:r>
              <a:rPr lang="en-US" dirty="0" smtClean="0"/>
              <a:t> isotopes</a:t>
            </a:r>
            <a:r>
              <a:rPr lang="en-US" baseline="0" dirty="0" smtClean="0"/>
              <a:t> are located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8CC2E-533E-4DC5-940B-09857E4A2390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88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yields,</a:t>
            </a:r>
            <a:r>
              <a:rPr lang="en-US" baseline="0" dirty="0" smtClean="0"/>
              <a:t> high cross-section</a:t>
            </a:r>
          </a:p>
          <a:p>
            <a:r>
              <a:rPr lang="en-US" baseline="0" dirty="0" smtClean="0"/>
              <a:t>Refractory elements</a:t>
            </a:r>
          </a:p>
          <a:p>
            <a:r>
              <a:rPr lang="en-US" baseline="0" dirty="0" smtClean="0"/>
              <a:t>Multiple </a:t>
            </a:r>
            <a:r>
              <a:rPr lang="en-US" baseline="0" dirty="0" err="1" smtClean="0"/>
              <a:t>coulex</a:t>
            </a:r>
            <a:endParaRPr lang="en-US" baseline="0" dirty="0" smtClean="0"/>
          </a:p>
          <a:p>
            <a:r>
              <a:rPr lang="en-US" baseline="0" dirty="0" smtClean="0"/>
              <a:t>Good energy resolution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8CC2E-533E-4DC5-940B-09857E4A2390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6441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Triaxiality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8CC2E-533E-4DC5-940B-09857E4A2390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8304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Determination of the gamma parameter is important especially</a:t>
            </a:r>
            <a:r>
              <a:rPr lang="en-US" baseline="0" dirty="0" smtClean="0"/>
              <a:t> for the </a:t>
            </a:r>
            <a:r>
              <a:rPr lang="en-US" baseline="0" dirty="0" err="1" smtClean="0"/>
              <a:t>Ru</a:t>
            </a:r>
            <a:r>
              <a:rPr lang="en-US" baseline="0" dirty="0" smtClean="0"/>
              <a:t> and Mo isotopes.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8CC2E-533E-4DC5-940B-09857E4A2390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9075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8CC2E-533E-4DC5-940B-09857E4A2390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580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3398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94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3095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229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692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159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0471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246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886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80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4303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2933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355600" y="6553200"/>
            <a:ext cx="1905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 i="1" dirty="0" smtClean="0">
                <a:latin typeface="Times New Roman" pitchFamily="18" charset="0"/>
              </a:rPr>
              <a:t>March 1, 2013</a:t>
            </a:r>
            <a:endParaRPr lang="en-US" sz="1400" i="1" dirty="0">
              <a:latin typeface="Times New Roman" pitchFamily="18" charset="0"/>
            </a:endParaRPr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2895600" y="6553200"/>
            <a:ext cx="3352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400" i="1" dirty="0" smtClean="0">
                <a:latin typeface="Times New Roman" pitchFamily="18" charset="0"/>
              </a:rPr>
              <a:t>GRETINA workshop 2013</a:t>
            </a:r>
            <a:endParaRPr lang="en-US" sz="1400" i="1" dirty="0">
              <a:latin typeface="Times New Roman" pitchFamily="18" charset="0"/>
            </a:endParaRPr>
          </a:p>
        </p:txBody>
      </p:sp>
      <p:sp>
        <p:nvSpPr>
          <p:cNvPr id="1028" name="Rectangle 9"/>
          <p:cNvSpPr>
            <a:spLocks noChangeArrowheads="1"/>
          </p:cNvSpPr>
          <p:nvPr/>
        </p:nvSpPr>
        <p:spPr bwMode="auto">
          <a:xfrm>
            <a:off x="6794500" y="6553200"/>
            <a:ext cx="1905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CBEAC417-5B23-4B75-B4FD-A1AC66AFBD06}" type="slidenum">
              <a:rPr lang="en-US" sz="1400" i="1">
                <a:latin typeface="Times New Roman" pitchFamily="18" charset="0"/>
              </a:rPr>
              <a:pPr algn="r"/>
              <a:t>‹#›</a:t>
            </a:fld>
            <a:endParaRPr lang="en-US" sz="1400" i="1">
              <a:latin typeface="Times New Roman" pitchFamily="18" charset="0"/>
            </a:endParaRPr>
          </a:p>
        </p:txBody>
      </p:sp>
      <p:sp>
        <p:nvSpPr>
          <p:cNvPr id="1029" name="Line 10"/>
          <p:cNvSpPr>
            <a:spLocks noChangeShapeType="1"/>
          </p:cNvSpPr>
          <p:nvPr/>
        </p:nvSpPr>
        <p:spPr bwMode="auto">
          <a:xfrm flipH="1">
            <a:off x="1123950" y="836613"/>
            <a:ext cx="6581775" cy="0"/>
          </a:xfrm>
          <a:prstGeom prst="line">
            <a:avLst/>
          </a:prstGeom>
          <a:noFill/>
          <a:ln w="762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030" name="Line 11"/>
          <p:cNvSpPr>
            <a:spLocks noChangeShapeType="1"/>
          </p:cNvSpPr>
          <p:nvPr/>
        </p:nvSpPr>
        <p:spPr bwMode="auto">
          <a:xfrm flipH="1">
            <a:off x="0" y="6553200"/>
            <a:ext cx="9144000" cy="0"/>
          </a:xfrm>
          <a:prstGeom prst="line">
            <a:avLst/>
          </a:prstGeom>
          <a:noFill/>
          <a:ln w="762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1031" name="Picture 12" descr="LBL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30175"/>
            <a:ext cx="12795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3" descr="Gretina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9850"/>
            <a:ext cx="101917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219200"/>
            <a:ext cx="8915400" cy="1470025"/>
          </a:xfrm>
        </p:spPr>
        <p:txBody>
          <a:bodyPr/>
          <a:lstStyle/>
          <a:p>
            <a:r>
              <a:rPr lang="en-US" dirty="0" smtClean="0"/>
              <a:t>Coulomb excitation of even </a:t>
            </a:r>
            <a:br>
              <a:rPr lang="en-US" dirty="0" smtClean="0"/>
            </a:br>
            <a:r>
              <a:rPr lang="en-US" baseline="30000" dirty="0" smtClean="0"/>
              <a:t>108-112</a:t>
            </a:r>
            <a:r>
              <a:rPr lang="en-US" dirty="0" smtClean="0"/>
              <a:t>Ru and </a:t>
            </a:r>
            <a:r>
              <a:rPr lang="en-US" baseline="30000" dirty="0" smtClean="0"/>
              <a:t>104-108</a:t>
            </a:r>
            <a:r>
              <a:rPr lang="en-US" dirty="0" smtClean="0"/>
              <a:t>Mo isotopes</a:t>
            </a:r>
            <a:endParaRPr lang="fi-FI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5867400"/>
            <a:ext cx="6400800" cy="533400"/>
          </a:xfrm>
        </p:spPr>
        <p:txBody>
          <a:bodyPr/>
          <a:lstStyle/>
          <a:p>
            <a:r>
              <a:rPr lang="en-US" sz="1600" dirty="0" err="1" smtClean="0"/>
              <a:t>Juho</a:t>
            </a:r>
            <a:r>
              <a:rPr lang="en-US" sz="1600" dirty="0" smtClean="0"/>
              <a:t> </a:t>
            </a:r>
            <a:r>
              <a:rPr lang="en-US" sz="1600" dirty="0" err="1" smtClean="0"/>
              <a:t>Rissanen</a:t>
            </a:r>
            <a:endParaRPr lang="en-US" sz="1600" dirty="0" smtClean="0"/>
          </a:p>
          <a:p>
            <a:r>
              <a:rPr lang="en-US" sz="1600" dirty="0" smtClean="0"/>
              <a:t>Nuclear Structure Group, Lawrence Berkeley National Laboratory</a:t>
            </a:r>
            <a:endParaRPr lang="fi-FI" sz="1600" dirty="0"/>
          </a:p>
        </p:txBody>
      </p:sp>
      <p:pic>
        <p:nvPicPr>
          <p:cNvPr id="6" name="Content Placeholder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" t="14798" r="1604" b="23485"/>
          <a:stretch/>
        </p:blipFill>
        <p:spPr>
          <a:xfrm>
            <a:off x="2057400" y="2895600"/>
            <a:ext cx="4842582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85"/>
            <a:ext cx="8229600" cy="1143000"/>
          </a:xfrm>
        </p:spPr>
        <p:txBody>
          <a:bodyPr/>
          <a:lstStyle/>
          <a:p>
            <a:r>
              <a:rPr lang="en-US" dirty="0" smtClean="0"/>
              <a:t>Beam time days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382000" cy="1524000"/>
          </a:xfrm>
        </p:spPr>
        <p:txBody>
          <a:bodyPr/>
          <a:lstStyle/>
          <a:p>
            <a:r>
              <a:rPr lang="en-US" dirty="0" smtClean="0"/>
              <a:t>Factor of 2 down in gamma efficiency</a:t>
            </a:r>
          </a:p>
          <a:p>
            <a:r>
              <a:rPr lang="en-US" dirty="0" smtClean="0"/>
              <a:t>10000 counts in a </a:t>
            </a:r>
            <a:r>
              <a:rPr lang="en-US" dirty="0" err="1" smtClean="0"/>
              <a:t>photopeak</a:t>
            </a:r>
            <a:endParaRPr lang="fi-FI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577336"/>
              </p:ext>
            </p:extLst>
          </p:nvPr>
        </p:nvGraphicFramePr>
        <p:xfrm>
          <a:off x="1066800" y="2971800"/>
          <a:ext cx="7162800" cy="3009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0"/>
                <a:gridCol w="1367094"/>
                <a:gridCol w="1617406"/>
                <a:gridCol w="2387600"/>
              </a:tblGrid>
              <a:tr h="44897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Isotope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σ</a:t>
                      </a:r>
                      <a:r>
                        <a:rPr lang="en-US" baseline="-25000" dirty="0" err="1" smtClean="0">
                          <a:solidFill>
                            <a:schemeClr val="tx1"/>
                          </a:solidFill>
                        </a:rPr>
                        <a:t>CE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Kr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Beam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Kr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Beam time days 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2421"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108</a:t>
                      </a:r>
                      <a:r>
                        <a:rPr lang="en-US" dirty="0" smtClean="0"/>
                        <a:t>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12.5</a:t>
                      </a:r>
                      <a:endParaRPr lang="fi-FI" dirty="0"/>
                    </a:p>
                  </a:txBody>
                  <a:tcPr/>
                </a:tc>
              </a:tr>
              <a:tr h="352421"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110</a:t>
                      </a:r>
                      <a:r>
                        <a:rPr lang="en-US" dirty="0" smtClean="0"/>
                        <a:t>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6.7</a:t>
                      </a:r>
                      <a:endParaRPr lang="fi-FI" dirty="0"/>
                    </a:p>
                  </a:txBody>
                  <a:tcPr/>
                </a:tc>
              </a:tr>
              <a:tr h="3524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30000" dirty="0" smtClean="0"/>
                        <a:t>112</a:t>
                      </a:r>
                      <a:r>
                        <a:rPr lang="en-US" dirty="0" smtClean="0"/>
                        <a:t>Ru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fi-FI" dirty="0"/>
                    </a:p>
                  </a:txBody>
                  <a:tcPr/>
                </a:tc>
              </a:tr>
              <a:tr h="352421"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102</a:t>
                      </a:r>
                      <a:r>
                        <a:rPr lang="en-US" dirty="0" smtClean="0"/>
                        <a:t>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fi-FI" dirty="0"/>
                    </a:p>
                  </a:txBody>
                  <a:tcPr/>
                </a:tc>
              </a:tr>
              <a:tr h="352421"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104</a:t>
                      </a:r>
                      <a:r>
                        <a:rPr lang="en-US" dirty="0" smtClean="0"/>
                        <a:t>Mo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</a:t>
                      </a:r>
                      <a:endParaRPr lang="fi-FI" dirty="0"/>
                    </a:p>
                  </a:txBody>
                  <a:tcPr/>
                </a:tc>
              </a:tr>
              <a:tr h="352421"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106</a:t>
                      </a:r>
                      <a:r>
                        <a:rPr lang="en-US" dirty="0" smtClean="0"/>
                        <a:t>Mo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5.7</a:t>
                      </a:r>
                      <a:endParaRPr lang="fi-FI" dirty="0"/>
                    </a:p>
                  </a:txBody>
                  <a:tcPr/>
                </a:tc>
              </a:tr>
              <a:tr h="352421"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108</a:t>
                      </a:r>
                      <a:r>
                        <a:rPr lang="en-US" dirty="0" smtClean="0"/>
                        <a:t>Mo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fi-F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24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744"/>
            <a:ext cx="8229600" cy="1143000"/>
          </a:xfrm>
        </p:spPr>
        <p:txBody>
          <a:bodyPr/>
          <a:lstStyle/>
          <a:p>
            <a:r>
              <a:rPr lang="en-US" dirty="0" smtClean="0"/>
              <a:t>Other examples</a:t>
            </a:r>
            <a:endParaRPr lang="fi-FI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" t="8374" r="50562" b="5806"/>
          <a:stretch/>
        </p:blipFill>
        <p:spPr>
          <a:xfrm rot="5400000">
            <a:off x="5174238" y="-365760"/>
            <a:ext cx="2103120" cy="512064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" t="15387" r="3471" b="10767"/>
          <a:stretch/>
        </p:blipFill>
        <p:spPr>
          <a:xfrm>
            <a:off x="3634101" y="3224832"/>
            <a:ext cx="4945877" cy="3043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1752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Q, </a:t>
            </a:r>
            <a:r>
              <a:rPr lang="en-US" dirty="0" err="1" smtClean="0"/>
              <a:t>cos</a:t>
            </a:r>
            <a:r>
              <a:rPr lang="en-US" dirty="0" smtClean="0"/>
              <a:t> 3</a:t>
            </a:r>
            <a:r>
              <a:rPr lang="el-GR" dirty="0" smtClean="0"/>
              <a:t>δ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mass</a:t>
            </a:r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4267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Q, </a:t>
            </a:r>
            <a:r>
              <a:rPr lang="en-US" dirty="0" err="1" smtClean="0"/>
              <a:t>cos</a:t>
            </a:r>
            <a:r>
              <a:rPr lang="en-US" dirty="0" smtClean="0"/>
              <a:t> 3</a:t>
            </a:r>
            <a:r>
              <a:rPr lang="el-GR" dirty="0" smtClean="0"/>
              <a:t>δ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spin</a:t>
            </a:r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6530348" y="3780194"/>
            <a:ext cx="487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Cline Ann. Rev. </a:t>
            </a:r>
            <a:r>
              <a:rPr lang="en-US" sz="1600" dirty="0" err="1" smtClean="0"/>
              <a:t>Nucl</a:t>
            </a:r>
            <a:r>
              <a:rPr lang="en-US" sz="1600" dirty="0" smtClean="0"/>
              <a:t>. Part. Sci. </a:t>
            </a:r>
            <a:r>
              <a:rPr lang="en-US" sz="1600" b="1" dirty="0" smtClean="0"/>
              <a:t>36</a:t>
            </a:r>
            <a:r>
              <a:rPr lang="en-US" sz="1600" dirty="0" smtClean="0"/>
              <a:t>, 683 (1986) </a:t>
            </a:r>
            <a:endParaRPr lang="fi-FI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6185072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g.s</a:t>
            </a:r>
            <a:r>
              <a:rPr lang="en-US" sz="1600" dirty="0" smtClean="0"/>
              <a:t>. band</a:t>
            </a:r>
            <a:endParaRPr lang="fi-FI" sz="1600" dirty="0"/>
          </a:p>
        </p:txBody>
      </p:sp>
      <p:sp>
        <p:nvSpPr>
          <p:cNvPr id="9" name="Rectangle 8"/>
          <p:cNvSpPr/>
          <p:nvPr/>
        </p:nvSpPr>
        <p:spPr>
          <a:xfrm>
            <a:off x="5410200" y="6182004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/>
              <a:t>γ</a:t>
            </a:r>
            <a:r>
              <a:rPr lang="en-US" sz="1600" dirty="0" smtClean="0"/>
              <a:t> band</a:t>
            </a:r>
            <a:endParaRPr lang="fi-FI" sz="1600" dirty="0"/>
          </a:p>
        </p:txBody>
      </p:sp>
      <p:sp>
        <p:nvSpPr>
          <p:cNvPr id="10" name="Rectangle 9"/>
          <p:cNvSpPr/>
          <p:nvPr/>
        </p:nvSpPr>
        <p:spPr>
          <a:xfrm>
            <a:off x="6393679" y="6203205"/>
            <a:ext cx="9669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0</a:t>
            </a:r>
            <a:r>
              <a:rPr lang="en-US" sz="1600" baseline="30000" dirty="0" smtClean="0"/>
              <a:t>+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</a:t>
            </a:r>
            <a:r>
              <a:rPr lang="en-US" sz="1600" dirty="0"/>
              <a:t>band</a:t>
            </a:r>
            <a:endParaRPr lang="fi-FI" sz="1600" dirty="0"/>
          </a:p>
        </p:txBody>
      </p:sp>
      <p:sp>
        <p:nvSpPr>
          <p:cNvPr id="11" name="Rectangle 10"/>
          <p:cNvSpPr/>
          <p:nvPr/>
        </p:nvSpPr>
        <p:spPr>
          <a:xfrm>
            <a:off x="7360610" y="6203205"/>
            <a:ext cx="9669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0</a:t>
            </a:r>
            <a:r>
              <a:rPr lang="en-US" sz="1600" baseline="30000" dirty="0" smtClean="0"/>
              <a:t>+</a:t>
            </a:r>
            <a:r>
              <a:rPr lang="en-US" sz="1600" baseline="-25000" dirty="0"/>
              <a:t>3</a:t>
            </a:r>
            <a:r>
              <a:rPr lang="en-US" sz="1600" dirty="0" smtClean="0"/>
              <a:t> </a:t>
            </a:r>
            <a:r>
              <a:rPr lang="en-US" sz="1600" dirty="0"/>
              <a:t>band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46460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35" y="76200"/>
            <a:ext cx="8229600" cy="1143000"/>
          </a:xfrm>
        </p:spPr>
        <p:txBody>
          <a:bodyPr/>
          <a:lstStyle/>
          <a:p>
            <a:r>
              <a:rPr lang="en-US" sz="2800" dirty="0" smtClean="0"/>
              <a:t>COULEX with GRETINA and CHICO2</a:t>
            </a:r>
            <a:endParaRPr lang="fi-FI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95400"/>
            <a:ext cx="5105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Highest CARIBU yields </a:t>
            </a:r>
            <a:r>
              <a:rPr lang="en-US" dirty="0" smtClean="0"/>
              <a:t>at Z≈42,N≈64 in the lower mass region (</a:t>
            </a:r>
            <a:r>
              <a:rPr lang="en-US" baseline="30000" dirty="0" smtClean="0"/>
              <a:t>106</a:t>
            </a:r>
            <a:r>
              <a:rPr lang="en-US" dirty="0" smtClean="0"/>
              <a:t>Mo)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Reaccelerated beams of refractory elements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low E(2+) -&gt; high B(E2) -&gt; high Coulomb excitation </a:t>
            </a:r>
            <a:r>
              <a:rPr lang="en-US" dirty="0" smtClean="0"/>
              <a:t>cross-section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Multiple </a:t>
            </a:r>
            <a:r>
              <a:rPr lang="en-US" dirty="0" err="1" smtClean="0"/>
              <a:t>Coulex</a:t>
            </a:r>
            <a:r>
              <a:rPr lang="en-US" dirty="0" smtClean="0"/>
              <a:t> of </a:t>
            </a:r>
            <a:r>
              <a:rPr lang="en-US" dirty="0" err="1" smtClean="0"/>
              <a:t>Ru</a:t>
            </a:r>
            <a:r>
              <a:rPr lang="en-US" dirty="0" smtClean="0"/>
              <a:t>/Mo isotopes on heavy target at “safe” energies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endParaRPr lang="fi-FI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61" y="4165325"/>
            <a:ext cx="1781738" cy="172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3" b="1156"/>
          <a:stretch/>
        </p:blipFill>
        <p:spPr bwMode="auto">
          <a:xfrm>
            <a:off x="2489856" y="3922123"/>
            <a:ext cx="2615543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124199" y="3715915"/>
            <a:ext cx="2133600" cy="602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CHICO2</a:t>
            </a:r>
            <a:endParaRPr lang="fi-FI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399" y="3697026"/>
            <a:ext cx="2362200" cy="70821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 dirty="0" smtClean="0"/>
              <a:t>GRETINA</a:t>
            </a:r>
            <a:endParaRPr lang="fi-FI" sz="2000" kern="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061" y="3765500"/>
            <a:ext cx="3706361" cy="25273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512" y="1075834"/>
            <a:ext cx="3864863" cy="26211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763" y="6108233"/>
            <a:ext cx="5769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 Doppler correction -&gt; better energy resolution</a:t>
            </a:r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5967101" y="13716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December 2012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27868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39" y="152400"/>
            <a:ext cx="8686800" cy="1143000"/>
          </a:xfrm>
        </p:spPr>
        <p:txBody>
          <a:bodyPr>
            <a:normAutofit/>
          </a:bodyPr>
          <a:lstStyle/>
          <a:p>
            <a:r>
              <a:rPr lang="fi-FI" sz="3200" kern="0" dirty="0" smtClean="0">
                <a:solidFill>
                  <a:schemeClr val="tx2"/>
                </a:solidFill>
              </a:rPr>
              <a:t>Physics motivation, nuclear shapes</a:t>
            </a:r>
            <a:r>
              <a:rPr lang="en-US" sz="3600" kern="0" dirty="0" smtClean="0">
                <a:solidFill>
                  <a:schemeClr val="tx2"/>
                </a:solidFill>
              </a:rPr>
              <a:t/>
            </a:r>
            <a:br>
              <a:rPr lang="en-US" sz="3600" kern="0" dirty="0" smtClean="0">
                <a:solidFill>
                  <a:schemeClr val="tx2"/>
                </a:solidFill>
              </a:rPr>
            </a:br>
            <a:endParaRPr lang="fi-FI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7" b="-5503"/>
          <a:stretch/>
        </p:blipFill>
        <p:spPr>
          <a:xfrm>
            <a:off x="80539" y="923544"/>
            <a:ext cx="6701261" cy="4389120"/>
          </a:xfrm>
          <a:prstGeom prst="rect">
            <a:avLst/>
          </a:prstGeom>
        </p:spPr>
      </p:pic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6836372" y="928550"/>
            <a:ext cx="16557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i="1" dirty="0" err="1">
                <a:solidFill>
                  <a:srgbClr val="843A8A"/>
                </a:solidFill>
              </a:rPr>
              <a:t>r</a:t>
            </a:r>
            <a:r>
              <a:rPr lang="fi-FI" dirty="0" err="1">
                <a:solidFill>
                  <a:srgbClr val="843A8A"/>
                </a:solidFill>
              </a:rPr>
              <a:t>-process</a:t>
            </a:r>
            <a:r>
              <a:rPr lang="fi-FI" dirty="0"/>
              <a:t> </a:t>
            </a:r>
            <a:r>
              <a:rPr lang="fi-FI" dirty="0" err="1">
                <a:solidFill>
                  <a:srgbClr val="843A8A"/>
                </a:solidFill>
              </a:rPr>
              <a:t>path</a:t>
            </a:r>
            <a:endParaRPr lang="en-US" dirty="0">
              <a:solidFill>
                <a:srgbClr val="843A8A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84703" y="4974034"/>
            <a:ext cx="2303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dirty="0" smtClean="0"/>
              <a:t>Shape evolution vs mass?</a:t>
            </a:r>
            <a:endParaRPr lang="fi-FI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13398" y="2286000"/>
            <a:ext cx="30888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dirty="0" smtClean="0"/>
              <a:t>Variety of different shapes</a:t>
            </a:r>
          </a:p>
        </p:txBody>
      </p:sp>
      <p:sp>
        <p:nvSpPr>
          <p:cNvPr id="11" name="Freeform 10"/>
          <p:cNvSpPr/>
          <p:nvPr/>
        </p:nvSpPr>
        <p:spPr>
          <a:xfrm rot="2400000">
            <a:off x="2951636" y="2324496"/>
            <a:ext cx="576263" cy="1522019"/>
          </a:xfrm>
          <a:custGeom>
            <a:avLst/>
            <a:gdLst>
              <a:gd name="connsiteX0" fmla="*/ 0 w 576064"/>
              <a:gd name="connsiteY0" fmla="*/ 504056 h 1008112"/>
              <a:gd name="connsiteX1" fmla="*/ 37950 w 576064"/>
              <a:gd name="connsiteY1" fmla="*/ 253974 h 1008112"/>
              <a:gd name="connsiteX2" fmla="*/ 288033 w 576064"/>
              <a:gd name="connsiteY2" fmla="*/ 0 h 1008112"/>
              <a:gd name="connsiteX3" fmla="*/ 538114 w 576064"/>
              <a:gd name="connsiteY3" fmla="*/ 253975 h 1008112"/>
              <a:gd name="connsiteX4" fmla="*/ 576064 w 576064"/>
              <a:gd name="connsiteY4" fmla="*/ 504057 h 1008112"/>
              <a:gd name="connsiteX5" fmla="*/ 538114 w 576064"/>
              <a:gd name="connsiteY5" fmla="*/ 754139 h 1008112"/>
              <a:gd name="connsiteX6" fmla="*/ 288032 w 576064"/>
              <a:gd name="connsiteY6" fmla="*/ 1008113 h 1008112"/>
              <a:gd name="connsiteX7" fmla="*/ 37950 w 576064"/>
              <a:gd name="connsiteY7" fmla="*/ 754138 h 1008112"/>
              <a:gd name="connsiteX8" fmla="*/ 0 w 576064"/>
              <a:gd name="connsiteY8" fmla="*/ 50405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064" h="1008112">
                <a:moveTo>
                  <a:pt x="0" y="504056"/>
                </a:moveTo>
                <a:cubicBezTo>
                  <a:pt x="0" y="416337"/>
                  <a:pt x="13081" y="330136"/>
                  <a:pt x="37950" y="253974"/>
                </a:cubicBezTo>
                <a:cubicBezTo>
                  <a:pt x="89232" y="96923"/>
                  <a:pt x="184670" y="0"/>
                  <a:pt x="288033" y="0"/>
                </a:cubicBezTo>
                <a:cubicBezTo>
                  <a:pt x="391395" y="0"/>
                  <a:pt x="486833" y="96924"/>
                  <a:pt x="538114" y="253975"/>
                </a:cubicBezTo>
                <a:cubicBezTo>
                  <a:pt x="562983" y="330137"/>
                  <a:pt x="576064" y="416337"/>
                  <a:pt x="576064" y="504057"/>
                </a:cubicBezTo>
                <a:cubicBezTo>
                  <a:pt x="576064" y="591776"/>
                  <a:pt x="562983" y="677977"/>
                  <a:pt x="538114" y="754139"/>
                </a:cubicBezTo>
                <a:cubicBezTo>
                  <a:pt x="486832" y="911190"/>
                  <a:pt x="391394" y="1008113"/>
                  <a:pt x="288032" y="1008113"/>
                </a:cubicBezTo>
                <a:cubicBezTo>
                  <a:pt x="184670" y="1008113"/>
                  <a:pt x="89232" y="911190"/>
                  <a:pt x="37950" y="754138"/>
                </a:cubicBezTo>
                <a:cubicBezTo>
                  <a:pt x="13081" y="677976"/>
                  <a:pt x="0" y="591775"/>
                  <a:pt x="0" y="504056"/>
                </a:cubicBezTo>
                <a:close/>
              </a:path>
            </a:pathLst>
          </a:custGeom>
          <a:noFill/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u="sng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617788" y="3085505"/>
            <a:ext cx="2437627" cy="291885"/>
          </a:xfrm>
          <a:prstGeom prst="straightConnector1">
            <a:avLst/>
          </a:prstGeom>
          <a:ln w="25400">
            <a:solidFill>
              <a:srgbClr val="6666FF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 bwMode="auto">
          <a:xfrm rot="2400000">
            <a:off x="2081721" y="2299148"/>
            <a:ext cx="576262" cy="1470877"/>
          </a:xfrm>
          <a:custGeom>
            <a:avLst/>
            <a:gdLst>
              <a:gd name="connsiteX0" fmla="*/ 0 w 576064"/>
              <a:gd name="connsiteY0" fmla="*/ 504056 h 1008112"/>
              <a:gd name="connsiteX1" fmla="*/ 37950 w 576064"/>
              <a:gd name="connsiteY1" fmla="*/ 253974 h 1008112"/>
              <a:gd name="connsiteX2" fmla="*/ 288033 w 576064"/>
              <a:gd name="connsiteY2" fmla="*/ 0 h 1008112"/>
              <a:gd name="connsiteX3" fmla="*/ 538114 w 576064"/>
              <a:gd name="connsiteY3" fmla="*/ 253975 h 1008112"/>
              <a:gd name="connsiteX4" fmla="*/ 576064 w 576064"/>
              <a:gd name="connsiteY4" fmla="*/ 504057 h 1008112"/>
              <a:gd name="connsiteX5" fmla="*/ 538114 w 576064"/>
              <a:gd name="connsiteY5" fmla="*/ 754139 h 1008112"/>
              <a:gd name="connsiteX6" fmla="*/ 288032 w 576064"/>
              <a:gd name="connsiteY6" fmla="*/ 1008113 h 1008112"/>
              <a:gd name="connsiteX7" fmla="*/ 37950 w 576064"/>
              <a:gd name="connsiteY7" fmla="*/ 754138 h 1008112"/>
              <a:gd name="connsiteX8" fmla="*/ 0 w 576064"/>
              <a:gd name="connsiteY8" fmla="*/ 50405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064" h="1008112">
                <a:moveTo>
                  <a:pt x="0" y="504056"/>
                </a:moveTo>
                <a:cubicBezTo>
                  <a:pt x="0" y="416337"/>
                  <a:pt x="13081" y="330136"/>
                  <a:pt x="37950" y="253974"/>
                </a:cubicBezTo>
                <a:cubicBezTo>
                  <a:pt x="89232" y="96923"/>
                  <a:pt x="184670" y="0"/>
                  <a:pt x="288033" y="0"/>
                </a:cubicBezTo>
                <a:cubicBezTo>
                  <a:pt x="391395" y="0"/>
                  <a:pt x="486833" y="96924"/>
                  <a:pt x="538114" y="253975"/>
                </a:cubicBezTo>
                <a:cubicBezTo>
                  <a:pt x="562983" y="330137"/>
                  <a:pt x="576064" y="416337"/>
                  <a:pt x="576064" y="504057"/>
                </a:cubicBezTo>
                <a:cubicBezTo>
                  <a:pt x="576064" y="591776"/>
                  <a:pt x="562983" y="677977"/>
                  <a:pt x="538114" y="754139"/>
                </a:cubicBezTo>
                <a:cubicBezTo>
                  <a:pt x="486832" y="911190"/>
                  <a:pt x="391394" y="1008113"/>
                  <a:pt x="288032" y="1008113"/>
                </a:cubicBezTo>
                <a:cubicBezTo>
                  <a:pt x="184670" y="1008113"/>
                  <a:pt x="89232" y="911190"/>
                  <a:pt x="37950" y="754138"/>
                </a:cubicBezTo>
                <a:cubicBezTo>
                  <a:pt x="13081" y="677976"/>
                  <a:pt x="0" y="591775"/>
                  <a:pt x="0" y="504056"/>
                </a:cubicBezTo>
                <a:close/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u="sng"/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2937536" y="2727902"/>
            <a:ext cx="3102212" cy="172937"/>
          </a:xfrm>
          <a:prstGeom prst="straightConnector1">
            <a:avLst/>
          </a:prstGeom>
          <a:ln w="25400">
            <a:solidFill>
              <a:srgbClr val="00206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440632" y="2842442"/>
            <a:ext cx="143722" cy="14630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Rectangle 20"/>
          <p:cNvSpPr/>
          <p:nvPr/>
        </p:nvSpPr>
        <p:spPr>
          <a:xfrm>
            <a:off x="2745782" y="2838696"/>
            <a:ext cx="143722" cy="14630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/>
          <p:cNvSpPr/>
          <p:nvPr/>
        </p:nvSpPr>
        <p:spPr>
          <a:xfrm>
            <a:off x="2152534" y="2837846"/>
            <a:ext cx="143722" cy="14630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Rectangle 22"/>
          <p:cNvSpPr/>
          <p:nvPr/>
        </p:nvSpPr>
        <p:spPr>
          <a:xfrm>
            <a:off x="2745782" y="2536944"/>
            <a:ext cx="143722" cy="14630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Rectangle 23"/>
          <p:cNvSpPr/>
          <p:nvPr/>
        </p:nvSpPr>
        <p:spPr>
          <a:xfrm>
            <a:off x="2440632" y="2536944"/>
            <a:ext cx="143722" cy="14630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Rectangle 24"/>
          <p:cNvSpPr/>
          <p:nvPr/>
        </p:nvSpPr>
        <p:spPr>
          <a:xfrm>
            <a:off x="3056678" y="2536944"/>
            <a:ext cx="143722" cy="14630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317159" y="3116993"/>
            <a:ext cx="2698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oblate</a:t>
            </a:r>
            <a:endParaRPr lang="fi-FI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17159" y="2716173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002060"/>
                </a:solidFill>
              </a:rPr>
              <a:t>prolate</a:t>
            </a:r>
          </a:p>
        </p:txBody>
      </p:sp>
      <p:sp>
        <p:nvSpPr>
          <p:cNvPr id="27" name="Oval 26"/>
          <p:cNvSpPr/>
          <p:nvPr/>
        </p:nvSpPr>
        <p:spPr>
          <a:xfrm>
            <a:off x="2000342" y="2477123"/>
            <a:ext cx="1617446" cy="548561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314878" y="3470953"/>
            <a:ext cx="2698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dirty="0" smtClean="0">
                <a:solidFill>
                  <a:srgbClr val="FF6600"/>
                </a:solidFill>
              </a:rPr>
              <a:t>triaxial</a:t>
            </a:r>
            <a:endParaRPr lang="fi-FI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791112" y="5663287"/>
            <a:ext cx="2303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dirty="0" smtClean="0"/>
              <a:t>Shape evolution vs spin?</a:t>
            </a:r>
            <a:endParaRPr lang="fi-FI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3585699" y="2915594"/>
            <a:ext cx="2501805" cy="653678"/>
          </a:xfrm>
          <a:prstGeom prst="straightConnector1">
            <a:avLst/>
          </a:prstGeom>
          <a:ln w="25400">
            <a:solidFill>
              <a:srgbClr val="FF66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80718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</a:t>
            </a:r>
            <a:endParaRPr lang="fi-FI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381000" y="2613725"/>
            <a:ext cx="1923548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-38100" y="242543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Ru</a:t>
            </a:r>
            <a:endParaRPr lang="fi-FI" dirty="0">
              <a:solidFill>
                <a:srgbClr val="FF000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08194" y="2942396"/>
            <a:ext cx="1566257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-38100" y="2751403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920633" y="3655619"/>
            <a:ext cx="603697" cy="1570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TextBox 41"/>
          <p:cNvSpPr txBox="1"/>
          <p:nvPr/>
        </p:nvSpPr>
        <p:spPr>
          <a:xfrm>
            <a:off x="4944079" y="366901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82</a:t>
            </a:r>
            <a:endParaRPr lang="fi-FI" dirty="0"/>
          </a:p>
        </p:txBody>
      </p:sp>
      <p:grpSp>
        <p:nvGrpSpPr>
          <p:cNvPr id="54" name="Group 53"/>
          <p:cNvGrpSpPr/>
          <p:nvPr/>
        </p:nvGrpSpPr>
        <p:grpSpPr>
          <a:xfrm>
            <a:off x="4147136" y="4644465"/>
            <a:ext cx="4301238" cy="1847829"/>
            <a:chOff x="2404891" y="3635933"/>
            <a:chExt cx="5195744" cy="2214283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5" t="33322" r="30786" b="33346"/>
            <a:stretch/>
          </p:blipFill>
          <p:spPr>
            <a:xfrm>
              <a:off x="2404891" y="3635933"/>
              <a:ext cx="5195744" cy="2012614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2982577" y="5478029"/>
              <a:ext cx="838200" cy="36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N=64</a:t>
              </a:r>
              <a:endParaRPr lang="fi-FI" sz="14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177077" y="5478029"/>
              <a:ext cx="745890" cy="368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N=66</a:t>
              </a:r>
              <a:endParaRPr lang="fi-FI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34000" y="5478029"/>
              <a:ext cx="745890" cy="368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N=68</a:t>
              </a:r>
              <a:endParaRPr lang="fi-FI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449676" y="5481402"/>
              <a:ext cx="745890" cy="368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N=70</a:t>
              </a:r>
              <a:endParaRPr lang="fi-FI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3200400" y="4191000"/>
              <a:ext cx="645252" cy="76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1" name="Oval 60"/>
            <p:cNvSpPr/>
            <p:nvPr/>
          </p:nvSpPr>
          <p:spPr>
            <a:xfrm>
              <a:off x="6659692" y="4559893"/>
              <a:ext cx="645252" cy="76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318968" y="4275133"/>
            <a:ext cx="4886368" cy="2075061"/>
            <a:chOff x="737619" y="4419600"/>
            <a:chExt cx="4886368" cy="2075061"/>
          </a:xfrm>
        </p:grpSpPr>
        <p:grpSp>
          <p:nvGrpSpPr>
            <p:cNvPr id="53" name="Group 52"/>
            <p:cNvGrpSpPr/>
            <p:nvPr/>
          </p:nvGrpSpPr>
          <p:grpSpPr>
            <a:xfrm>
              <a:off x="737619" y="4419600"/>
              <a:ext cx="4886368" cy="2075061"/>
              <a:chOff x="737619" y="4419600"/>
              <a:chExt cx="4886368" cy="2075061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838200" y="6204846"/>
                <a:ext cx="838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200" dirty="0" smtClean="0"/>
                  <a:t>ħ</a:t>
                </a:r>
                <a:r>
                  <a:rPr lang="el-GR" sz="1200" dirty="0" smtClean="0"/>
                  <a:t>ω</a:t>
                </a:r>
                <a:r>
                  <a:rPr lang="en-US" sz="1200" dirty="0" smtClean="0"/>
                  <a:t>=0</a:t>
                </a:r>
                <a:endParaRPr lang="fi-FI" sz="12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808850" y="6215527"/>
                <a:ext cx="13460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200" dirty="0" smtClean="0"/>
                  <a:t>ħ</a:t>
                </a:r>
                <a:r>
                  <a:rPr lang="el-GR" sz="1200" dirty="0" smtClean="0"/>
                  <a:t>ω</a:t>
                </a:r>
                <a:r>
                  <a:rPr lang="en-US" sz="1200" dirty="0" smtClean="0"/>
                  <a:t>=0.2 MeV</a:t>
                </a:r>
                <a:endParaRPr lang="fi-FI" sz="12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825505" y="6217662"/>
                <a:ext cx="145857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200" dirty="0" smtClean="0"/>
                  <a:t>ħ</a:t>
                </a:r>
                <a:r>
                  <a:rPr lang="el-GR" sz="1200" dirty="0" smtClean="0"/>
                  <a:t>ω</a:t>
                </a:r>
                <a:r>
                  <a:rPr lang="en-US" sz="1200" dirty="0" smtClean="0"/>
                  <a:t>=0.4 MeV</a:t>
                </a:r>
                <a:endParaRPr lang="fi-FI" sz="12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845652" y="6193493"/>
                <a:ext cx="17783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200" dirty="0" smtClean="0"/>
                  <a:t>ħ</a:t>
                </a:r>
                <a:r>
                  <a:rPr lang="el-GR" sz="1200" dirty="0" smtClean="0"/>
                  <a:t>ω</a:t>
                </a:r>
                <a:r>
                  <a:rPr lang="en-US" sz="1200" dirty="0" smtClean="0"/>
                  <a:t>=0.6 MeV</a:t>
                </a:r>
                <a:endParaRPr lang="fi-FI" sz="1200" dirty="0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301" t="388" r="26324" b="179"/>
              <a:stretch/>
            </p:blipFill>
            <p:spPr>
              <a:xfrm rot="5400000">
                <a:off x="2105544" y="3409816"/>
                <a:ext cx="1439921" cy="4175771"/>
              </a:xfrm>
              <a:prstGeom prst="rect">
                <a:avLst/>
              </a:prstGeom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2481875" y="4419600"/>
                <a:ext cx="16329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aseline="30000" dirty="0" smtClean="0"/>
                  <a:t>112</a:t>
                </a:r>
                <a:r>
                  <a:rPr lang="en-US" dirty="0" smtClean="0"/>
                  <a:t>Ru</a:t>
                </a:r>
                <a:endParaRPr lang="fi-FI" dirty="0"/>
              </a:p>
            </p:txBody>
          </p:sp>
        </p:grpSp>
        <p:sp>
          <p:nvSpPr>
            <p:cNvPr id="62" name="Oval 61"/>
            <p:cNvSpPr/>
            <p:nvPr/>
          </p:nvSpPr>
          <p:spPr>
            <a:xfrm rot="2400000">
              <a:off x="1157624" y="5314610"/>
              <a:ext cx="457200" cy="94864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3" name="Oval 62"/>
            <p:cNvSpPr/>
            <p:nvPr/>
          </p:nvSpPr>
          <p:spPr>
            <a:xfrm>
              <a:off x="4284076" y="5538295"/>
              <a:ext cx="319613" cy="26016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352553" y="4278594"/>
            <a:ext cx="176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Ru</a:t>
            </a:r>
            <a:r>
              <a:rPr lang="en-US" dirty="0" smtClean="0"/>
              <a:t> isotopes</a:t>
            </a:r>
            <a:endParaRPr lang="fi-FI" dirty="0"/>
          </a:p>
        </p:txBody>
      </p:sp>
      <p:sp>
        <p:nvSpPr>
          <p:cNvPr id="49" name="TextBox 48"/>
          <p:cNvSpPr txBox="1"/>
          <p:nvPr/>
        </p:nvSpPr>
        <p:spPr>
          <a:xfrm rot="5400000">
            <a:off x="7408651" y="5158701"/>
            <a:ext cx="312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Faisal et al., PRC 82, 014321 (2010)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85119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5" grpId="0" animBg="1"/>
      <p:bldP spid="26" grpId="0"/>
      <p:bldP spid="3" grpId="0"/>
      <p:bldP spid="27" grpId="0" animBg="1"/>
      <p:bldP spid="28" grpId="0"/>
      <p:bldP spid="29" grpId="0"/>
      <p:bldP spid="66" grpId="0"/>
      <p:bldP spid="66" grpId="1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6858000" cy="1143000"/>
          </a:xfrm>
        </p:spPr>
        <p:txBody>
          <a:bodyPr/>
          <a:lstStyle/>
          <a:p>
            <a:r>
              <a:rPr lang="en-US" sz="3400" dirty="0" smtClean="0"/>
              <a:t>Shape coexistence in Kr isotopes</a:t>
            </a:r>
            <a:endParaRPr lang="fi-FI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77" y="1219200"/>
            <a:ext cx="5716218" cy="2025134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Coulomb excitation of </a:t>
            </a:r>
            <a:r>
              <a:rPr lang="en-US" sz="2400" baseline="30000" dirty="0" smtClean="0"/>
              <a:t>74,76</a:t>
            </a:r>
            <a:r>
              <a:rPr lang="en-US" sz="2400" dirty="0" smtClean="0"/>
              <a:t>Kr beams with </a:t>
            </a:r>
            <a:r>
              <a:rPr lang="en-US" sz="2400" baseline="30000" dirty="0" smtClean="0"/>
              <a:t>208</a:t>
            </a:r>
            <a:r>
              <a:rPr lang="en-US" sz="2400" dirty="0" smtClean="0"/>
              <a:t>Pb target at GANIL at safe energies</a:t>
            </a:r>
          </a:p>
          <a:p>
            <a:r>
              <a:rPr lang="en-US" sz="2400" dirty="0" smtClean="0"/>
              <a:t>High-statistics data allows determination of deformation parameters Q and </a:t>
            </a:r>
            <a:r>
              <a:rPr lang="en-US" sz="2400" dirty="0" err="1" smtClean="0"/>
              <a:t>cos</a:t>
            </a:r>
            <a:r>
              <a:rPr lang="en-US" sz="2400" dirty="0" smtClean="0"/>
              <a:t>(3</a:t>
            </a:r>
            <a:r>
              <a:rPr lang="el-GR" sz="2400" dirty="0" smtClean="0"/>
              <a:t>δ</a:t>
            </a:r>
            <a:r>
              <a:rPr lang="en-US" sz="2400" dirty="0" smtClean="0"/>
              <a:t>) for different states</a:t>
            </a:r>
            <a:endParaRPr lang="fi-FI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9805" r="4997" b="6862"/>
          <a:stretch/>
        </p:blipFill>
        <p:spPr>
          <a:xfrm>
            <a:off x="76199" y="3923079"/>
            <a:ext cx="3107863" cy="2219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668" y="6106103"/>
            <a:ext cx="4798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 smtClean="0"/>
              <a:t>74</a:t>
            </a:r>
            <a:r>
              <a:rPr lang="en-US" sz="1600" dirty="0" smtClean="0"/>
              <a:t>Kr, 150 hours, 1E4 beam intensity, ≈99% pure</a:t>
            </a:r>
            <a:endParaRPr lang="fi-FI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0" b="7653"/>
          <a:stretch/>
        </p:blipFill>
        <p:spPr>
          <a:xfrm>
            <a:off x="5751635" y="3999110"/>
            <a:ext cx="3073521" cy="20678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61" b="-4094"/>
          <a:stretch/>
        </p:blipFill>
        <p:spPr>
          <a:xfrm>
            <a:off x="3386944" y="3824441"/>
            <a:ext cx="1921559" cy="20116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1081" y="6155744"/>
            <a:ext cx="3771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Clement, PRC 75, 054313 (2007)</a:t>
            </a:r>
            <a:endParaRPr lang="fi-FI" sz="1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1125200" y="328041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" t="8784" r="-63" b="52103"/>
          <a:stretch/>
        </p:blipFill>
        <p:spPr>
          <a:xfrm>
            <a:off x="5810000" y="1138909"/>
            <a:ext cx="3304133" cy="17232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27164" y="2865131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c.m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i-FI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35620" y="3339543"/>
            <a:ext cx="10919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≈beta</a:t>
            </a:r>
            <a:endParaRPr lang="fi-FI" sz="22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81004" y="3299675"/>
            <a:ext cx="1295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≈</a:t>
            </a:r>
            <a:r>
              <a:rPr lang="en-US" sz="2200" dirty="0" smtClean="0">
                <a:solidFill>
                  <a:srgbClr val="FF0000"/>
                </a:solidFill>
              </a:rPr>
              <a:t>gamma</a:t>
            </a:r>
            <a:endParaRPr lang="fi-FI" sz="22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002576" y="2696601"/>
            <a:ext cx="950424" cy="7323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102470" y="2743202"/>
            <a:ext cx="1526930" cy="6857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2"/>
          </p:cNvCxnSpPr>
          <p:nvPr/>
        </p:nvCxnSpPr>
        <p:spPr>
          <a:xfrm>
            <a:off x="5181600" y="3770430"/>
            <a:ext cx="694202" cy="9393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121933" y="3770430"/>
            <a:ext cx="254618" cy="8228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78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58" y="1066800"/>
            <a:ext cx="8229600" cy="2133600"/>
          </a:xfrm>
        </p:spPr>
        <p:txBody>
          <a:bodyPr/>
          <a:lstStyle/>
          <a:p>
            <a:r>
              <a:rPr lang="en-US" sz="2400" dirty="0" smtClean="0"/>
              <a:t>GRETINA+CHICO+CARIBU allows Coulomb excitation studies of neutron-rich </a:t>
            </a:r>
            <a:r>
              <a:rPr lang="en-US" sz="2400" dirty="0" err="1" smtClean="0"/>
              <a:t>Ru</a:t>
            </a:r>
            <a:r>
              <a:rPr lang="en-US" sz="2400" dirty="0" smtClean="0"/>
              <a:t> and Mo isotopes</a:t>
            </a:r>
          </a:p>
          <a:p>
            <a:r>
              <a:rPr lang="en-US" sz="2400" dirty="0" smtClean="0"/>
              <a:t>Systematic studies of </a:t>
            </a:r>
            <a:r>
              <a:rPr lang="en-US" sz="2400" dirty="0"/>
              <a:t>the shape </a:t>
            </a:r>
            <a:r>
              <a:rPr lang="en-US" sz="2400" dirty="0" smtClean="0"/>
              <a:t>evolution vs. I,Z in the A=110 region (prolate, oblate, shape coexistence, </a:t>
            </a:r>
            <a:r>
              <a:rPr lang="en-US" sz="2400" dirty="0" err="1" smtClean="0"/>
              <a:t>triaxiality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endParaRPr lang="fi-FI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5549" y="55626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Thanks for your attention</a:t>
            </a:r>
            <a:endParaRPr lang="fi-FI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5549" y="3276600"/>
            <a:ext cx="8229600" cy="2133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What are the experimental limitations?</a:t>
            </a:r>
          </a:p>
          <a:p>
            <a:pPr lvl="1"/>
            <a:r>
              <a:rPr lang="en-US" sz="2000" kern="0" dirty="0" smtClean="0"/>
              <a:t>Beam intensity? </a:t>
            </a:r>
          </a:p>
          <a:p>
            <a:pPr lvl="2"/>
            <a:r>
              <a:rPr lang="en-US" sz="1600" kern="0" dirty="0" smtClean="0"/>
              <a:t>With December 2012 performance, </a:t>
            </a:r>
            <a:r>
              <a:rPr lang="en-US" sz="1600" kern="0" baseline="30000" dirty="0" smtClean="0"/>
              <a:t>104,106</a:t>
            </a:r>
            <a:r>
              <a:rPr lang="en-US" sz="1600" kern="0" dirty="0" smtClean="0"/>
              <a:t>Mo possible in 12 days of beam time. 3 x increase allows </a:t>
            </a:r>
            <a:r>
              <a:rPr lang="en-US" sz="1600" kern="0" baseline="30000" dirty="0" smtClean="0"/>
              <a:t>108</a:t>
            </a:r>
            <a:r>
              <a:rPr lang="en-US" sz="1600" kern="0" dirty="0" smtClean="0"/>
              <a:t>Mo also</a:t>
            </a:r>
            <a:endParaRPr lang="en-US" sz="1600" kern="0" dirty="0"/>
          </a:p>
          <a:p>
            <a:pPr lvl="1"/>
            <a:r>
              <a:rPr lang="en-US" sz="2000" kern="0" dirty="0"/>
              <a:t>Beam purity</a:t>
            </a:r>
            <a:r>
              <a:rPr lang="en-US" sz="2000" kern="0" dirty="0" smtClean="0"/>
              <a:t>? How well the impurities are known?</a:t>
            </a:r>
          </a:p>
          <a:p>
            <a:pPr lvl="1"/>
            <a:r>
              <a:rPr lang="en-US" sz="2000" kern="0" dirty="0" smtClean="0"/>
              <a:t>Beam energy, </a:t>
            </a:r>
            <a:r>
              <a:rPr lang="el-GR" sz="2000" kern="0" dirty="0" smtClean="0"/>
              <a:t>Δ</a:t>
            </a:r>
            <a:r>
              <a:rPr lang="en-US" sz="2000" kern="0" dirty="0" smtClean="0"/>
              <a:t>E?</a:t>
            </a:r>
          </a:p>
        </p:txBody>
      </p:sp>
    </p:spTree>
    <p:extLst>
      <p:ext uri="{BB962C8B-B14F-4D97-AF65-F5344CB8AC3E}">
        <p14:creationId xmlns:p14="http://schemas.microsoft.com/office/powerpoint/2010/main" val="155548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450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Analysis</a:t>
            </a:r>
            <a:endParaRPr lang="fi-FI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52400" y="1211255"/>
            <a:ext cx="5930434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Gamma intensities -&gt;CE cross-section</a:t>
            </a:r>
          </a:p>
          <a:p>
            <a:r>
              <a:rPr lang="en-US" sz="2400" dirty="0" smtClean="0"/>
              <a:t>Mo and </a:t>
            </a:r>
            <a:r>
              <a:rPr lang="en-US" sz="2400" dirty="0" err="1" smtClean="0"/>
              <a:t>Ru</a:t>
            </a:r>
            <a:r>
              <a:rPr lang="en-US" sz="2400" dirty="0" smtClean="0"/>
              <a:t>  isotopes, level schemes known, some level lifetimes known</a:t>
            </a:r>
          </a:p>
          <a:p>
            <a:pPr marL="0" indent="0">
              <a:buNone/>
            </a:pPr>
            <a:r>
              <a:rPr lang="en-US" sz="2400" dirty="0" smtClean="0"/>
              <a:t>-&gt; input everything to GOSIA code</a:t>
            </a:r>
          </a:p>
          <a:p>
            <a:pPr marL="0" indent="0">
              <a:buNone/>
            </a:pPr>
            <a:r>
              <a:rPr lang="en-US" sz="2400" dirty="0" smtClean="0"/>
              <a:t>vary parameters -&gt; try to </a:t>
            </a:r>
            <a:r>
              <a:rPr lang="en-US" sz="2400" dirty="0"/>
              <a:t>extract </a:t>
            </a:r>
            <a:r>
              <a:rPr lang="en-US" sz="2400" dirty="0" smtClean="0"/>
              <a:t>diagonal matrix elements</a:t>
            </a:r>
          </a:p>
          <a:p>
            <a:pPr marL="0" indent="0">
              <a:buNone/>
            </a:pPr>
            <a:r>
              <a:rPr lang="en-US" sz="2400" dirty="0" smtClean="0"/>
              <a:t>-&gt; static quadrupole moment Q</a:t>
            </a:r>
            <a:r>
              <a:rPr lang="en-US" sz="2400" baseline="-25000" dirty="0" smtClean="0"/>
              <a:t>0 </a:t>
            </a:r>
            <a:r>
              <a:rPr lang="en-US" sz="2400" dirty="0" smtClean="0"/>
              <a:t>for a given state</a:t>
            </a:r>
          </a:p>
          <a:p>
            <a:pPr marL="0" indent="0">
              <a:buNone/>
            </a:pPr>
            <a:r>
              <a:rPr lang="en-US" sz="2400" dirty="0" smtClean="0"/>
              <a:t>Rather complete set of matrix elements needed</a:t>
            </a:r>
            <a:endParaRPr lang="fi-FI" sz="2400" baseline="-250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6395497" y="5101551"/>
            <a:ext cx="1539738" cy="338554"/>
            <a:chOff x="703" y="2024"/>
            <a:chExt cx="1144" cy="338554"/>
          </a:xfrm>
        </p:grpSpPr>
        <p:sp>
          <p:nvSpPr>
            <p:cNvPr id="6" name="Line 54"/>
            <p:cNvSpPr>
              <a:spLocks noChangeAspect="1" noChangeShapeType="1"/>
            </p:cNvSpPr>
            <p:nvPr/>
          </p:nvSpPr>
          <p:spPr bwMode="auto">
            <a:xfrm flipV="1">
              <a:off x="940" y="2332"/>
              <a:ext cx="5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" name="Line 55"/>
            <p:cNvSpPr>
              <a:spLocks noChangeAspect="1" noChangeShapeType="1"/>
            </p:cNvSpPr>
            <p:nvPr/>
          </p:nvSpPr>
          <p:spPr bwMode="auto">
            <a:xfrm flipV="1">
              <a:off x="940" y="2905"/>
              <a:ext cx="86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" name="Text Box 56"/>
            <p:cNvSpPr txBox="1">
              <a:spLocks noChangeAspect="1" noChangeArrowheads="1"/>
            </p:cNvSpPr>
            <p:nvPr/>
          </p:nvSpPr>
          <p:spPr bwMode="auto">
            <a:xfrm>
              <a:off x="708" y="2192"/>
              <a:ext cx="273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>
                  <a:latin typeface="Times New Roman" charset="0"/>
                </a:rPr>
                <a:t>I</a:t>
              </a:r>
              <a:r>
                <a:rPr lang="fr-FR" baseline="-25000">
                  <a:latin typeface="Times New Roman" charset="0"/>
                </a:rPr>
                <a:t>f</a:t>
              </a:r>
              <a:r>
                <a:rPr lang="fr-FR">
                  <a:latin typeface="Times New Roman" charset="0"/>
                </a:rPr>
                <a:t> </a:t>
              </a:r>
              <a:endParaRPr lang="fr-FR" baseline="30000">
                <a:latin typeface="Times New Roman" charset="0"/>
              </a:endParaRPr>
            </a:p>
          </p:txBody>
        </p:sp>
        <p:sp>
          <p:nvSpPr>
            <p:cNvPr id="9" name="Text Box 57"/>
            <p:cNvSpPr txBox="1">
              <a:spLocks noChangeAspect="1" noChangeArrowheads="1"/>
            </p:cNvSpPr>
            <p:nvPr/>
          </p:nvSpPr>
          <p:spPr bwMode="auto">
            <a:xfrm>
              <a:off x="703" y="2769"/>
              <a:ext cx="13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baseline="-25000" dirty="0">
                <a:latin typeface="Times New Roman" charset="0"/>
              </a:endParaRPr>
            </a:p>
          </p:txBody>
        </p:sp>
        <p:sp>
          <p:nvSpPr>
            <p:cNvPr id="10" name="Line 58"/>
            <p:cNvSpPr>
              <a:spLocks noChangeAspect="1" noChangeShapeType="1"/>
            </p:cNvSpPr>
            <p:nvPr/>
          </p:nvSpPr>
          <p:spPr bwMode="auto">
            <a:xfrm flipH="1" flipV="1">
              <a:off x="1182" y="2316"/>
              <a:ext cx="0" cy="589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1" name="Line 59"/>
            <p:cNvSpPr>
              <a:spLocks noChangeAspect="1" noChangeShapeType="1"/>
            </p:cNvSpPr>
            <p:nvPr/>
          </p:nvSpPr>
          <p:spPr bwMode="auto">
            <a:xfrm>
              <a:off x="1575" y="2327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2" name="Line 60"/>
            <p:cNvSpPr>
              <a:spLocks noChangeAspect="1" noChangeShapeType="1"/>
            </p:cNvSpPr>
            <p:nvPr/>
          </p:nvSpPr>
          <p:spPr bwMode="auto">
            <a:xfrm>
              <a:off x="1575" y="2372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3" name="Line 61"/>
            <p:cNvSpPr>
              <a:spLocks noChangeAspect="1" noChangeShapeType="1"/>
            </p:cNvSpPr>
            <p:nvPr/>
          </p:nvSpPr>
          <p:spPr bwMode="auto">
            <a:xfrm>
              <a:off x="1575" y="2418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4" name="Line 62"/>
            <p:cNvSpPr>
              <a:spLocks noChangeAspect="1" noChangeShapeType="1"/>
            </p:cNvSpPr>
            <p:nvPr/>
          </p:nvSpPr>
          <p:spPr bwMode="auto">
            <a:xfrm>
              <a:off x="1575" y="2236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5" name="Line 63"/>
            <p:cNvSpPr>
              <a:spLocks noChangeAspect="1" noChangeShapeType="1"/>
            </p:cNvSpPr>
            <p:nvPr/>
          </p:nvSpPr>
          <p:spPr bwMode="auto">
            <a:xfrm>
              <a:off x="1575" y="2282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6" name="Line 64"/>
            <p:cNvSpPr>
              <a:spLocks noChangeAspect="1" noChangeShapeType="1"/>
            </p:cNvSpPr>
            <p:nvPr/>
          </p:nvSpPr>
          <p:spPr bwMode="auto">
            <a:xfrm flipV="1">
              <a:off x="1484" y="2236"/>
              <a:ext cx="91" cy="9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7" name="Line 65"/>
            <p:cNvSpPr>
              <a:spLocks noChangeAspect="1" noChangeShapeType="1"/>
            </p:cNvSpPr>
            <p:nvPr/>
          </p:nvSpPr>
          <p:spPr bwMode="auto">
            <a:xfrm flipV="1">
              <a:off x="1484" y="2282"/>
              <a:ext cx="91" cy="45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8" name="Line 66"/>
            <p:cNvSpPr>
              <a:spLocks noChangeAspect="1" noChangeShapeType="1"/>
            </p:cNvSpPr>
            <p:nvPr/>
          </p:nvSpPr>
          <p:spPr bwMode="auto">
            <a:xfrm flipV="1">
              <a:off x="1484" y="2327"/>
              <a:ext cx="91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" name="Line 67"/>
            <p:cNvSpPr>
              <a:spLocks noChangeAspect="1" noChangeShapeType="1"/>
            </p:cNvSpPr>
            <p:nvPr/>
          </p:nvSpPr>
          <p:spPr bwMode="auto">
            <a:xfrm>
              <a:off x="1484" y="2327"/>
              <a:ext cx="91" cy="45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" name="Line 68"/>
            <p:cNvSpPr>
              <a:spLocks noChangeAspect="1" noChangeShapeType="1"/>
            </p:cNvSpPr>
            <p:nvPr/>
          </p:nvSpPr>
          <p:spPr bwMode="auto">
            <a:xfrm>
              <a:off x="1484" y="2327"/>
              <a:ext cx="91" cy="9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1" name="Text Box 69"/>
            <p:cNvSpPr txBox="1">
              <a:spLocks noChangeAspect="1" noChangeArrowheads="1"/>
            </p:cNvSpPr>
            <p:nvPr/>
          </p:nvSpPr>
          <p:spPr bwMode="auto">
            <a:xfrm>
              <a:off x="1594" y="2024"/>
              <a:ext cx="17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600" b="1" dirty="0" smtClean="0">
                  <a:latin typeface="Times New Roman" charset="0"/>
                </a:rPr>
                <a:t> </a:t>
              </a:r>
              <a:endParaRPr lang="fr-FR" sz="1600" b="1" baseline="30000" dirty="0">
                <a:latin typeface="Times New Roman" charset="0"/>
              </a:endParaRPr>
            </a:p>
          </p:txBody>
        </p:sp>
        <p:sp>
          <p:nvSpPr>
            <p:cNvPr id="22" name="AutoShape 70"/>
            <p:cNvSpPr>
              <a:spLocks noChangeAspect="1" noChangeArrowheads="1"/>
            </p:cNvSpPr>
            <p:nvPr/>
          </p:nvSpPr>
          <p:spPr bwMode="auto">
            <a:xfrm>
              <a:off x="1076" y="2060"/>
              <a:ext cx="272" cy="272"/>
            </a:xfrm>
            <a:custGeom>
              <a:avLst/>
              <a:gdLst>
                <a:gd name="G0" fmla="+- 2904761 0 0"/>
                <a:gd name="G1" fmla="+- 7932756 0 0"/>
                <a:gd name="G2" fmla="+- 2904761 0 7932756"/>
                <a:gd name="G3" fmla="+- 10800 0 0"/>
                <a:gd name="G4" fmla="+- 0 0 290476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422 0 0"/>
                <a:gd name="G9" fmla="+- 0 0 7932756"/>
                <a:gd name="G10" fmla="+- 7422 0 2700"/>
                <a:gd name="G11" fmla="cos G10 2904761"/>
                <a:gd name="G12" fmla="sin G10 2904761"/>
                <a:gd name="G13" fmla="cos 13500 2904761"/>
                <a:gd name="G14" fmla="sin 13500 2904761"/>
                <a:gd name="G15" fmla="+- G11 10800 0"/>
                <a:gd name="G16" fmla="+- G12 10800 0"/>
                <a:gd name="G17" fmla="+- G13 10800 0"/>
                <a:gd name="G18" fmla="+- G14 10800 0"/>
                <a:gd name="G19" fmla="*/ 7422 1 2"/>
                <a:gd name="G20" fmla="+- G19 5400 0"/>
                <a:gd name="G21" fmla="cos G20 2904761"/>
                <a:gd name="G22" fmla="sin G20 2904761"/>
                <a:gd name="G23" fmla="+- G21 10800 0"/>
                <a:gd name="G24" fmla="+- G12 G23 G22"/>
                <a:gd name="G25" fmla="+- G22 G23 G11"/>
                <a:gd name="G26" fmla="cos 10800 2904761"/>
                <a:gd name="G27" fmla="sin 10800 2904761"/>
                <a:gd name="G28" fmla="cos 7422 2904761"/>
                <a:gd name="G29" fmla="sin 7422 290476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7932756"/>
                <a:gd name="G36" fmla="sin G34 7932756"/>
                <a:gd name="G37" fmla="+/ 7932756 290476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422 G39"/>
                <a:gd name="G43" fmla="sin 7422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424 w 21600"/>
                <a:gd name="T5" fmla="*/ 87 h 21600"/>
                <a:gd name="T6" fmla="*/ 6101 w 21600"/>
                <a:gd name="T7" fmla="*/ 18606 h 21600"/>
                <a:gd name="T8" fmla="*/ 9854 w 21600"/>
                <a:gd name="T9" fmla="*/ 3438 h 21600"/>
                <a:gd name="T10" fmla="*/ 20458 w 21600"/>
                <a:gd name="T11" fmla="*/ 20232 h 21600"/>
                <a:gd name="T12" fmla="*/ 14252 w 21600"/>
                <a:gd name="T13" fmla="*/ 20305 h 21600"/>
                <a:gd name="T14" fmla="*/ 14178 w 21600"/>
                <a:gd name="T15" fmla="*/ 14099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109" y="15985"/>
                  </a:moveTo>
                  <a:cubicBezTo>
                    <a:pt x="17463" y="14599"/>
                    <a:pt x="18222" y="12738"/>
                    <a:pt x="18222" y="10800"/>
                  </a:cubicBezTo>
                  <a:cubicBezTo>
                    <a:pt x="18222" y="6700"/>
                    <a:pt x="14899" y="3378"/>
                    <a:pt x="10800" y="3378"/>
                  </a:cubicBezTo>
                  <a:cubicBezTo>
                    <a:pt x="6700" y="3378"/>
                    <a:pt x="3378" y="6700"/>
                    <a:pt x="3378" y="10800"/>
                  </a:cubicBezTo>
                  <a:cubicBezTo>
                    <a:pt x="3377" y="13403"/>
                    <a:pt x="4741" y="15816"/>
                    <a:pt x="6972" y="17158"/>
                  </a:cubicBezTo>
                  <a:lnTo>
                    <a:pt x="5230" y="20053"/>
                  </a:lnTo>
                  <a:cubicBezTo>
                    <a:pt x="1984" y="18099"/>
                    <a:pt x="0" y="14588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599" y="13620"/>
                    <a:pt x="20496" y="16328"/>
                    <a:pt x="18526" y="18346"/>
                  </a:cubicBezTo>
                  <a:lnTo>
                    <a:pt x="20458" y="20232"/>
                  </a:lnTo>
                  <a:lnTo>
                    <a:pt x="14252" y="20305"/>
                  </a:lnTo>
                  <a:lnTo>
                    <a:pt x="14178" y="14099"/>
                  </a:lnTo>
                  <a:lnTo>
                    <a:pt x="16109" y="15985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sp>
        <p:nvSpPr>
          <p:cNvPr id="23" name="Line 55"/>
          <p:cNvSpPr>
            <a:spLocks noChangeAspect="1" noChangeShapeType="1"/>
          </p:cNvSpPr>
          <p:nvPr/>
        </p:nvSpPr>
        <p:spPr bwMode="auto">
          <a:xfrm flipV="1">
            <a:off x="6710083" y="5892181"/>
            <a:ext cx="115884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4" name="Text Box 57"/>
          <p:cNvSpPr txBox="1">
            <a:spLocks noChangeAspect="1" noChangeArrowheads="1"/>
          </p:cNvSpPr>
          <p:nvPr/>
        </p:nvSpPr>
        <p:spPr bwMode="auto">
          <a:xfrm>
            <a:off x="6391099" y="5709186"/>
            <a:ext cx="302833" cy="36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latin typeface="Times New Roman" charset="0"/>
              </a:rPr>
              <a:t>I</a:t>
            </a:r>
            <a:r>
              <a:rPr lang="fr-FR" baseline="-25000">
                <a:latin typeface="Times New Roman" charset="0"/>
              </a:rPr>
              <a:t>i</a:t>
            </a:r>
          </a:p>
        </p:txBody>
      </p:sp>
      <p:sp>
        <p:nvSpPr>
          <p:cNvPr id="25" name="Line 58"/>
          <p:cNvSpPr>
            <a:spLocks noChangeAspect="1" noChangeShapeType="1"/>
          </p:cNvSpPr>
          <p:nvPr/>
        </p:nvSpPr>
        <p:spPr bwMode="auto">
          <a:xfrm flipH="1" flipV="1">
            <a:off x="7035797" y="5099652"/>
            <a:ext cx="0" cy="792529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Line 59"/>
          <p:cNvSpPr>
            <a:spLocks noChangeAspect="1" noChangeShapeType="1"/>
          </p:cNvSpPr>
          <p:nvPr/>
        </p:nvSpPr>
        <p:spPr bwMode="auto">
          <a:xfrm>
            <a:off x="8021581" y="5102224"/>
            <a:ext cx="36609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7" name="Line 60"/>
          <p:cNvSpPr>
            <a:spLocks noChangeAspect="1" noChangeShapeType="1"/>
          </p:cNvSpPr>
          <p:nvPr/>
        </p:nvSpPr>
        <p:spPr bwMode="auto">
          <a:xfrm>
            <a:off x="8021581" y="5162774"/>
            <a:ext cx="36609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8" name="Line 61"/>
          <p:cNvSpPr>
            <a:spLocks noChangeAspect="1" noChangeShapeType="1"/>
          </p:cNvSpPr>
          <p:nvPr/>
        </p:nvSpPr>
        <p:spPr bwMode="auto">
          <a:xfrm>
            <a:off x="8021581" y="5224669"/>
            <a:ext cx="36609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AutoShape 70"/>
          <p:cNvSpPr>
            <a:spLocks noChangeAspect="1" noChangeArrowheads="1"/>
          </p:cNvSpPr>
          <p:nvPr/>
        </p:nvSpPr>
        <p:spPr bwMode="auto">
          <a:xfrm>
            <a:off x="7148541" y="4712765"/>
            <a:ext cx="366091" cy="365990"/>
          </a:xfrm>
          <a:custGeom>
            <a:avLst/>
            <a:gdLst>
              <a:gd name="G0" fmla="+- 2904761 0 0"/>
              <a:gd name="G1" fmla="+- 7932756 0 0"/>
              <a:gd name="G2" fmla="+- 2904761 0 7932756"/>
              <a:gd name="G3" fmla="+- 10800 0 0"/>
              <a:gd name="G4" fmla="+- 0 0 290476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422 0 0"/>
              <a:gd name="G9" fmla="+- 0 0 7932756"/>
              <a:gd name="G10" fmla="+- 7422 0 2700"/>
              <a:gd name="G11" fmla="cos G10 2904761"/>
              <a:gd name="G12" fmla="sin G10 2904761"/>
              <a:gd name="G13" fmla="cos 13500 2904761"/>
              <a:gd name="G14" fmla="sin 13500 2904761"/>
              <a:gd name="G15" fmla="+- G11 10800 0"/>
              <a:gd name="G16" fmla="+- G12 10800 0"/>
              <a:gd name="G17" fmla="+- G13 10800 0"/>
              <a:gd name="G18" fmla="+- G14 10800 0"/>
              <a:gd name="G19" fmla="*/ 7422 1 2"/>
              <a:gd name="G20" fmla="+- G19 5400 0"/>
              <a:gd name="G21" fmla="cos G20 2904761"/>
              <a:gd name="G22" fmla="sin G20 2904761"/>
              <a:gd name="G23" fmla="+- G21 10800 0"/>
              <a:gd name="G24" fmla="+- G12 G23 G22"/>
              <a:gd name="G25" fmla="+- G22 G23 G11"/>
              <a:gd name="G26" fmla="cos 10800 2904761"/>
              <a:gd name="G27" fmla="sin 10800 2904761"/>
              <a:gd name="G28" fmla="cos 7422 2904761"/>
              <a:gd name="G29" fmla="sin 7422 290476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7932756"/>
              <a:gd name="G36" fmla="sin G34 7932756"/>
              <a:gd name="G37" fmla="+/ 7932756 290476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422 G39"/>
              <a:gd name="G43" fmla="sin 742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424 w 21600"/>
              <a:gd name="T5" fmla="*/ 87 h 21600"/>
              <a:gd name="T6" fmla="*/ 6101 w 21600"/>
              <a:gd name="T7" fmla="*/ 18606 h 21600"/>
              <a:gd name="T8" fmla="*/ 9854 w 21600"/>
              <a:gd name="T9" fmla="*/ 3438 h 21600"/>
              <a:gd name="T10" fmla="*/ 20458 w 21600"/>
              <a:gd name="T11" fmla="*/ 20232 h 21600"/>
              <a:gd name="T12" fmla="*/ 14252 w 21600"/>
              <a:gd name="T13" fmla="*/ 20305 h 21600"/>
              <a:gd name="T14" fmla="*/ 14178 w 21600"/>
              <a:gd name="T15" fmla="*/ 14099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109" y="15985"/>
                </a:moveTo>
                <a:cubicBezTo>
                  <a:pt x="17463" y="14599"/>
                  <a:pt x="18222" y="12738"/>
                  <a:pt x="18222" y="10800"/>
                </a:cubicBezTo>
                <a:cubicBezTo>
                  <a:pt x="18222" y="6700"/>
                  <a:pt x="14899" y="3378"/>
                  <a:pt x="10800" y="3378"/>
                </a:cubicBezTo>
                <a:cubicBezTo>
                  <a:pt x="6700" y="3378"/>
                  <a:pt x="3378" y="6700"/>
                  <a:pt x="3378" y="10800"/>
                </a:cubicBezTo>
                <a:cubicBezTo>
                  <a:pt x="3377" y="13403"/>
                  <a:pt x="4741" y="15816"/>
                  <a:pt x="6972" y="17158"/>
                </a:cubicBezTo>
                <a:lnTo>
                  <a:pt x="5230" y="20053"/>
                </a:lnTo>
                <a:cubicBezTo>
                  <a:pt x="1984" y="18099"/>
                  <a:pt x="0" y="14588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599" y="13620"/>
                  <a:pt x="20496" y="16328"/>
                  <a:pt x="18526" y="18346"/>
                </a:cubicBezTo>
                <a:lnTo>
                  <a:pt x="20458" y="20232"/>
                </a:lnTo>
                <a:lnTo>
                  <a:pt x="14252" y="20305"/>
                </a:lnTo>
                <a:lnTo>
                  <a:pt x="14178" y="14099"/>
                </a:lnTo>
                <a:lnTo>
                  <a:pt x="16109" y="15985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2" name="Line 59"/>
          <p:cNvSpPr>
            <a:spLocks noChangeAspect="1" noChangeShapeType="1"/>
          </p:cNvSpPr>
          <p:nvPr/>
        </p:nvSpPr>
        <p:spPr bwMode="auto">
          <a:xfrm>
            <a:off x="8021580" y="4981190"/>
            <a:ext cx="36609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3" name="Line 60"/>
          <p:cNvSpPr>
            <a:spLocks noChangeAspect="1" noChangeShapeType="1"/>
          </p:cNvSpPr>
          <p:nvPr/>
        </p:nvSpPr>
        <p:spPr bwMode="auto">
          <a:xfrm>
            <a:off x="8021580" y="5041740"/>
            <a:ext cx="36609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5" name="Line 64"/>
          <p:cNvSpPr>
            <a:spLocks noChangeAspect="1" noChangeShapeType="1"/>
          </p:cNvSpPr>
          <p:nvPr/>
        </p:nvSpPr>
        <p:spPr bwMode="auto">
          <a:xfrm flipV="1">
            <a:off x="7899101" y="4979106"/>
            <a:ext cx="122479" cy="12244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6" name="Line 65"/>
          <p:cNvSpPr>
            <a:spLocks noChangeAspect="1" noChangeShapeType="1"/>
          </p:cNvSpPr>
          <p:nvPr/>
        </p:nvSpPr>
        <p:spPr bwMode="auto">
          <a:xfrm flipV="1">
            <a:off x="7899101" y="5041001"/>
            <a:ext cx="122479" cy="6055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7" name="Line 66"/>
          <p:cNvSpPr>
            <a:spLocks noChangeAspect="1" noChangeShapeType="1"/>
          </p:cNvSpPr>
          <p:nvPr/>
        </p:nvSpPr>
        <p:spPr bwMode="auto">
          <a:xfrm flipV="1">
            <a:off x="7899101" y="5101551"/>
            <a:ext cx="122479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8" name="Line 67"/>
          <p:cNvSpPr>
            <a:spLocks noChangeAspect="1" noChangeShapeType="1"/>
          </p:cNvSpPr>
          <p:nvPr/>
        </p:nvSpPr>
        <p:spPr bwMode="auto">
          <a:xfrm>
            <a:off x="7899101" y="5101551"/>
            <a:ext cx="122479" cy="6055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9" name="Line 68"/>
          <p:cNvSpPr>
            <a:spLocks noChangeAspect="1" noChangeShapeType="1"/>
          </p:cNvSpPr>
          <p:nvPr/>
        </p:nvSpPr>
        <p:spPr bwMode="auto">
          <a:xfrm>
            <a:off x="7899101" y="5101551"/>
            <a:ext cx="122479" cy="12244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960340" y="4520581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>
                <a:latin typeface="Times New Roman" charset="0"/>
              </a:rPr>
              <a:t>M</a:t>
            </a:r>
            <a:r>
              <a:rPr lang="fr-FR" b="1" baseline="-25000" dirty="0" err="1" smtClean="0">
                <a:latin typeface="Times New Roman" charset="0"/>
              </a:rPr>
              <a:t>f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769" y="990600"/>
            <a:ext cx="254463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236" y="977781"/>
            <a:ext cx="40494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099" y="1600200"/>
            <a:ext cx="65122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092" y="2698335"/>
            <a:ext cx="1537391" cy="173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09089" y="609993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Nuclear reorientation effect</a:t>
            </a:r>
            <a:endParaRPr lang="fi-FI" dirty="0"/>
          </a:p>
        </p:txBody>
      </p:sp>
      <p:sp>
        <p:nvSpPr>
          <p:cNvPr id="29" name="TextBox 28"/>
          <p:cNvSpPr txBox="1"/>
          <p:nvPr/>
        </p:nvSpPr>
        <p:spPr>
          <a:xfrm>
            <a:off x="381000" y="5495916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</a:t>
            </a:r>
            <a:r>
              <a:rPr lang="el-GR" sz="2400" dirty="0" smtClean="0"/>
              <a:t>σ</a:t>
            </a:r>
            <a:r>
              <a:rPr lang="en-US" sz="2400" dirty="0" smtClean="0"/>
              <a:t>/d</a:t>
            </a:r>
            <a:r>
              <a:rPr lang="el-GR" sz="2400" dirty="0" smtClean="0"/>
              <a:t>Ω</a:t>
            </a:r>
            <a:r>
              <a:rPr lang="en-US" sz="2400" dirty="0" smtClean="0"/>
              <a:t>=f[B(E2),Q],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order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80725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en-US" dirty="0" smtClean="0"/>
              <a:t>Some mathematics</a:t>
            </a:r>
            <a:endParaRPr 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2362200"/>
                <a:ext cx="7696200" cy="4114800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2×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&gt;=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(−1)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e>
                        </m:rad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2)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&gt;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2)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&gt;×</m:t>
                        </m:r>
                      </m:e>
                    </m:nary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2×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&gt;=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𝐸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2×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𝐸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&gt;=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35</m:t>
                            </m:r>
                          </m:den>
                        </m:f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cos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⁡(3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362200"/>
                <a:ext cx="7696200" cy="4114800"/>
              </a:xfrm>
              <a:blipFill rotWithShape="1">
                <a:blip r:embed="rId2"/>
                <a:stretch>
                  <a:fillRect l="-1030" t="-889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>
            <a:off x="3276600" y="1828800"/>
            <a:ext cx="1066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572000" y="1828800"/>
            <a:ext cx="4953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0" y="1447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Measurable matrix elements</a:t>
            </a:r>
            <a:endParaRPr lang="fi-FI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276600" y="4800601"/>
            <a:ext cx="1679605" cy="6857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791200" y="4800600"/>
            <a:ext cx="609600" cy="9340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43200" y="5334000"/>
            <a:ext cx="2705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Q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a quadrupole </a:t>
            </a:r>
          </a:p>
          <a:p>
            <a:r>
              <a:rPr lang="en-US" dirty="0" smtClean="0"/>
              <a:t>deformation parameter </a:t>
            </a:r>
          </a:p>
          <a:p>
            <a:r>
              <a:rPr lang="en-US" dirty="0" smtClean="0"/>
              <a:t>(Bohr’s </a:t>
            </a:r>
            <a:r>
              <a:rPr lang="el-GR" dirty="0" smtClean="0"/>
              <a:t>β</a:t>
            </a:r>
            <a:r>
              <a:rPr lang="en-US" dirty="0" smtClean="0"/>
              <a:t>)</a:t>
            </a:r>
            <a:endParaRPr lang="fi-FI" dirty="0"/>
          </a:p>
        </p:txBody>
      </p:sp>
      <p:sp>
        <p:nvSpPr>
          <p:cNvPr id="16" name="TextBox 15"/>
          <p:cNvSpPr txBox="1"/>
          <p:nvPr/>
        </p:nvSpPr>
        <p:spPr>
          <a:xfrm>
            <a:off x="5943600" y="5734645"/>
            <a:ext cx="2895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cos</a:t>
            </a:r>
            <a:r>
              <a:rPr lang="en-US" sz="2800" dirty="0" smtClean="0">
                <a:solidFill>
                  <a:srgbClr val="FF0000"/>
                </a:solidFill>
              </a:rPr>
              <a:t> (3</a:t>
            </a:r>
            <a:r>
              <a:rPr lang="el-GR" sz="2800" dirty="0" smtClean="0">
                <a:solidFill>
                  <a:srgbClr val="FF0000"/>
                </a:solidFill>
              </a:rPr>
              <a:t>δ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is a </a:t>
            </a:r>
            <a:r>
              <a:rPr lang="en-US" dirty="0" err="1" smtClean="0"/>
              <a:t>triaxiality</a:t>
            </a:r>
            <a:r>
              <a:rPr lang="en-US" dirty="0" smtClean="0"/>
              <a:t> </a:t>
            </a:r>
          </a:p>
          <a:p>
            <a:r>
              <a:rPr lang="en-US" dirty="0" smtClean="0"/>
              <a:t>parameter (Bohr’s </a:t>
            </a:r>
            <a:r>
              <a:rPr lang="el-GR" dirty="0" smtClean="0"/>
              <a:t>γ</a:t>
            </a:r>
            <a:r>
              <a:rPr lang="en-US" dirty="0" smtClean="0"/>
              <a:t>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025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Experiment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387" y="1851655"/>
            <a:ext cx="3995271" cy="914399"/>
          </a:xfrm>
        </p:spPr>
        <p:txBody>
          <a:bodyPr/>
          <a:lstStyle/>
          <a:p>
            <a:r>
              <a:rPr lang="en-US" sz="2000" baseline="30000" dirty="0" smtClean="0"/>
              <a:t>106</a:t>
            </a:r>
            <a:r>
              <a:rPr lang="en-US" sz="2000" dirty="0" smtClean="0"/>
              <a:t>Mo: B(E2)=1.31 </a:t>
            </a:r>
          </a:p>
          <a:p>
            <a:r>
              <a:rPr lang="en-US" sz="2000" baseline="30000" dirty="0" smtClean="0"/>
              <a:t>74</a:t>
            </a:r>
            <a:r>
              <a:rPr lang="en-US" sz="2000" dirty="0" smtClean="0"/>
              <a:t>Kr: B(E2)=0.84</a:t>
            </a:r>
          </a:p>
          <a:p>
            <a:r>
              <a:rPr lang="en-US" sz="2000" dirty="0" smtClean="0"/>
              <a:t>	-&gt;</a:t>
            </a:r>
            <a:r>
              <a:rPr lang="el-GR" sz="2000" dirty="0" smtClean="0"/>
              <a:t>σ</a:t>
            </a:r>
            <a:r>
              <a:rPr lang="en-US" sz="2000" dirty="0" smtClean="0"/>
              <a:t>(</a:t>
            </a:r>
            <a:r>
              <a:rPr lang="en-US" sz="2000" baseline="30000" dirty="0" smtClean="0"/>
              <a:t>106</a:t>
            </a:r>
            <a:r>
              <a:rPr lang="en-US" sz="2000" dirty="0" smtClean="0"/>
              <a:t>Mo)≈</a:t>
            </a:r>
            <a:r>
              <a:rPr lang="el-GR" sz="2000" dirty="0" smtClean="0"/>
              <a:t> σ</a:t>
            </a:r>
            <a:r>
              <a:rPr lang="en-US" sz="2000" dirty="0" smtClean="0"/>
              <a:t>(</a:t>
            </a:r>
            <a:r>
              <a:rPr lang="en-US" sz="2000" baseline="30000" dirty="0" smtClean="0"/>
              <a:t>74</a:t>
            </a:r>
            <a:r>
              <a:rPr lang="en-US" sz="2000" dirty="0" smtClean="0"/>
              <a:t>Kr) x 1.6</a:t>
            </a:r>
            <a:endParaRPr lang="fi-FI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4" t="11638" r="5778" b="18547"/>
          <a:stretch/>
        </p:blipFill>
        <p:spPr bwMode="auto">
          <a:xfrm>
            <a:off x="381000" y="1192037"/>
            <a:ext cx="3048000" cy="58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1177"/>
            <a:ext cx="4431632" cy="252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0" y="2688433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the mass resolution good enough?</a:t>
            </a:r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5779532"/>
            <a:ext cx="500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 gamma energy/position resolution needed to tolerate beam impurities</a:t>
            </a:r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618858" y="3568265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~1 mg/cm</a:t>
            </a:r>
            <a:r>
              <a:rPr lang="en-US" baseline="30000" dirty="0" smtClean="0"/>
              <a:t>2 </a:t>
            </a:r>
            <a:r>
              <a:rPr lang="en-US" dirty="0" smtClean="0"/>
              <a:t>thick </a:t>
            </a:r>
            <a:r>
              <a:rPr lang="en-US" baseline="30000" dirty="0" smtClean="0"/>
              <a:t>208</a:t>
            </a:r>
            <a:r>
              <a:rPr lang="en-US" dirty="0" smtClean="0"/>
              <a:t>Pb target</a:t>
            </a:r>
          </a:p>
          <a:p>
            <a:endParaRPr lang="en-US" dirty="0" smtClean="0"/>
          </a:p>
          <a:p>
            <a:r>
              <a:rPr lang="en-US" dirty="0" smtClean="0"/>
              <a:t>factor of 2 down in gamma efficiency </a:t>
            </a:r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588236" y="4872253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intense beam appreciated to measure several cases / beam time</a:t>
            </a:r>
            <a:endParaRPr lang="fi-FI" dirty="0"/>
          </a:p>
        </p:txBody>
      </p:sp>
      <p:sp>
        <p:nvSpPr>
          <p:cNvPr id="10" name="TextBox 9"/>
          <p:cNvSpPr txBox="1"/>
          <p:nvPr/>
        </p:nvSpPr>
        <p:spPr>
          <a:xfrm>
            <a:off x="588236" y="5918031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10 000 counts in </a:t>
            </a:r>
            <a:r>
              <a:rPr lang="en-US" dirty="0" err="1" smtClean="0"/>
              <a:t>photopeak</a:t>
            </a:r>
            <a:r>
              <a:rPr lang="en-US" dirty="0" smtClean="0"/>
              <a:t> needed</a:t>
            </a:r>
          </a:p>
        </p:txBody>
      </p:sp>
    </p:spTree>
    <p:extLst>
      <p:ext uri="{BB962C8B-B14F-4D97-AF65-F5344CB8AC3E}">
        <p14:creationId xmlns:p14="http://schemas.microsoft.com/office/powerpoint/2010/main" val="373321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TINA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GRETINA</Template>
  <TotalTime>5934</TotalTime>
  <Words>705</Words>
  <Application>Microsoft Office PowerPoint</Application>
  <PresentationFormat>On-screen Show (4:3)</PresentationFormat>
  <Paragraphs>142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GRETINA</vt:lpstr>
      <vt:lpstr>Coulomb excitation of even  108-112Ru and 104-108Mo isotopes</vt:lpstr>
      <vt:lpstr>COULEX with GRETINA and CHICO2</vt:lpstr>
      <vt:lpstr>Physics motivation, nuclear shapes </vt:lpstr>
      <vt:lpstr>Shape coexistence in Kr isotopes</vt:lpstr>
      <vt:lpstr>Summary</vt:lpstr>
      <vt:lpstr>Backup slides</vt:lpstr>
      <vt:lpstr>Analysis</vt:lpstr>
      <vt:lpstr>Some mathematics</vt:lpstr>
      <vt:lpstr>Experiment</vt:lpstr>
      <vt:lpstr>Beam time days</vt:lpstr>
      <vt:lpstr>Other examples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Coulomb excitation of even Ru and Mo isotopes</dc:title>
  <dc:creator>Juho</dc:creator>
  <cp:lastModifiedBy>Juho</cp:lastModifiedBy>
  <cp:revision>101</cp:revision>
  <dcterms:created xsi:type="dcterms:W3CDTF">2013-02-19T21:53:20Z</dcterms:created>
  <dcterms:modified xsi:type="dcterms:W3CDTF">2013-03-01T04:53:33Z</dcterms:modified>
</cp:coreProperties>
</file>