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5" r:id="rId1"/>
    <p:sldMasterId id="2147484161" r:id="rId2"/>
  </p:sldMasterIdLst>
  <p:notesMasterIdLst>
    <p:notesMasterId r:id="rId12"/>
  </p:notesMasterIdLst>
  <p:sldIdLst>
    <p:sldId id="341" r:id="rId3"/>
    <p:sldId id="527" r:id="rId4"/>
    <p:sldId id="535" r:id="rId5"/>
    <p:sldId id="540" r:id="rId6"/>
    <p:sldId id="541" r:id="rId7"/>
    <p:sldId id="545" r:id="rId8"/>
    <p:sldId id="523" r:id="rId9"/>
    <p:sldId id="521" r:id="rId10"/>
    <p:sldId id="524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Arial" charset="0"/>
        <a:cs typeface="Arial" charset="0"/>
      </a:defRPr>
    </a:lvl1pPr>
    <a:lvl2pPr marL="456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Arial" charset="0"/>
        <a:cs typeface="Arial" charset="0"/>
      </a:defRPr>
    </a:lvl2pPr>
    <a:lvl3pPr marL="9139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Arial" charset="0"/>
        <a:cs typeface="Arial" charset="0"/>
      </a:defRPr>
    </a:lvl3pPr>
    <a:lvl4pPr marL="13708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Arial" charset="0"/>
        <a:cs typeface="Arial" charset="0"/>
      </a:defRPr>
    </a:lvl4pPr>
    <a:lvl5pPr marL="1827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Arial" charset="0"/>
        <a:cs typeface="Arial" charset="0"/>
      </a:defRPr>
    </a:lvl5pPr>
    <a:lvl6pPr marL="2284815" algn="l" defTabSz="456963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Arial" charset="0"/>
        <a:cs typeface="Arial" charset="0"/>
      </a:defRPr>
    </a:lvl6pPr>
    <a:lvl7pPr marL="2741778" algn="l" defTabSz="456963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Arial" charset="0"/>
        <a:cs typeface="Arial" charset="0"/>
      </a:defRPr>
    </a:lvl7pPr>
    <a:lvl8pPr marL="3198740" algn="l" defTabSz="456963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Arial" charset="0"/>
        <a:cs typeface="Arial" charset="0"/>
      </a:defRPr>
    </a:lvl8pPr>
    <a:lvl9pPr marL="3655704" algn="l" defTabSz="456963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5D5F1"/>
    <a:srgbClr val="72A0D1"/>
    <a:srgbClr val="ADFFC8"/>
    <a:srgbClr val="F2F1C7"/>
    <a:srgbClr val="A739EB"/>
    <a:srgbClr val="D2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7714" autoAdjust="0"/>
  </p:normalViewPr>
  <p:slideViewPr>
    <p:cSldViewPr>
      <p:cViewPr varScale="1">
        <p:scale>
          <a:sx n="98" d="100"/>
          <a:sy n="98" d="100"/>
        </p:scale>
        <p:origin x="-1128" y="-11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C7E7D1F5-AC24-0D4E-9D5E-E9EE16F8E1BE}" type="datetimeFigureOut">
              <a:rPr lang="en-US"/>
              <a:pPr/>
              <a:t>3/1/13</a:t>
            </a:fld>
            <a:endParaRPr lang="en-US"/>
          </a:p>
        </p:txBody>
      </p:sp>
      <p:sp>
        <p:nvSpPr>
          <p:cNvPr id="2458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0A78A153-D6E8-3748-AE8A-510EECDA80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28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9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39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08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78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4815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C7456-F0D3-C044-8FAB-A3A80409FFCB}" type="slidenum">
              <a:rPr lang="en-GB"/>
              <a:pPr/>
              <a:t>2</a:t>
            </a:fld>
            <a:endParaRPr lang="en-GB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002995" y="8831183"/>
            <a:ext cx="2991527" cy="4493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7C51B7EE-913E-034B-9011-58CC77C30F21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2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002995" y="8831184"/>
            <a:ext cx="2997878" cy="455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E22C555D-677B-3C47-BA28-9234656E0C24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2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1198836" y="690682"/>
            <a:ext cx="4611143" cy="3456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4" tIns="45722" rIns="91444" bIns="45722" anchor="ctr">
            <a:prstTxWarp prst="textNoShape">
              <a:avLst/>
            </a:prstTxWarp>
          </a:bodyPr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  <p:sp>
        <p:nvSpPr>
          <p:cNvPr id="130054" name="Rectangle 4"/>
          <p:cNvSpPr>
            <a:spLocks noGrp="1" noChangeArrowheads="1"/>
          </p:cNvSpPr>
          <p:nvPr>
            <p:ph type="body"/>
          </p:nvPr>
        </p:nvSpPr>
        <p:spPr>
          <a:xfrm>
            <a:off x="924135" y="4453698"/>
            <a:ext cx="5144665" cy="4134556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charset="0"/>
              </a:rPr>
              <a:t>DOE, John Anderson, Reviewers, collaborating</a:t>
            </a:r>
            <a:r>
              <a:rPr lang="en-US" baseline="0" dirty="0" smtClean="0">
                <a:latin typeface="Times New Roman" charset="0"/>
              </a:rPr>
              <a:t> institutions, …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C7456-F0D3-C044-8FAB-A3A80409FFCB}" type="slidenum">
              <a:rPr lang="en-GB"/>
              <a:pPr/>
              <a:t>3</a:t>
            </a:fld>
            <a:endParaRPr lang="en-GB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002995" y="8831183"/>
            <a:ext cx="2991527" cy="4493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7C51B7EE-913E-034B-9011-58CC77C30F21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3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002995" y="8831184"/>
            <a:ext cx="2997878" cy="455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E22C555D-677B-3C47-BA28-9234656E0C24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3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1198836" y="690682"/>
            <a:ext cx="4611143" cy="3456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4" tIns="45722" rIns="91444" bIns="45722" anchor="ctr">
            <a:prstTxWarp prst="textNoShape">
              <a:avLst/>
            </a:prstTxWarp>
          </a:bodyPr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  <p:sp>
        <p:nvSpPr>
          <p:cNvPr id="130054" name="Rectangle 4"/>
          <p:cNvSpPr>
            <a:spLocks noGrp="1" noChangeArrowheads="1"/>
          </p:cNvSpPr>
          <p:nvPr>
            <p:ph type="body"/>
          </p:nvPr>
        </p:nvSpPr>
        <p:spPr>
          <a:xfrm>
            <a:off x="924135" y="4453698"/>
            <a:ext cx="5144665" cy="4134556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charset="0"/>
              </a:rPr>
              <a:t>DOE, John Anderson, Reviewers, collaborating</a:t>
            </a:r>
            <a:r>
              <a:rPr lang="en-US" baseline="0" dirty="0" smtClean="0">
                <a:latin typeface="Times New Roman" charset="0"/>
              </a:rPr>
              <a:t> institutions, …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C7456-F0D3-C044-8FAB-A3A80409FFCB}" type="slidenum">
              <a:rPr lang="en-GB"/>
              <a:pPr/>
              <a:t>4</a:t>
            </a:fld>
            <a:endParaRPr lang="en-GB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002995" y="8831183"/>
            <a:ext cx="2991527" cy="4493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7C51B7EE-913E-034B-9011-58CC77C30F21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4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002995" y="8831184"/>
            <a:ext cx="2997878" cy="455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E22C555D-677B-3C47-BA28-9234656E0C24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4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1198836" y="690682"/>
            <a:ext cx="4611143" cy="3456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4" tIns="45722" rIns="91444" bIns="45722" anchor="ctr">
            <a:prstTxWarp prst="textNoShape">
              <a:avLst/>
            </a:prstTxWarp>
          </a:bodyPr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  <p:sp>
        <p:nvSpPr>
          <p:cNvPr id="130054" name="Rectangle 4"/>
          <p:cNvSpPr>
            <a:spLocks noGrp="1" noChangeArrowheads="1"/>
          </p:cNvSpPr>
          <p:nvPr>
            <p:ph type="body"/>
          </p:nvPr>
        </p:nvSpPr>
        <p:spPr>
          <a:xfrm>
            <a:off x="924135" y="4453698"/>
            <a:ext cx="5144665" cy="413455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C7456-F0D3-C044-8FAB-A3A80409FFCB}" type="slidenum">
              <a:rPr lang="en-GB"/>
              <a:pPr/>
              <a:t>5</a:t>
            </a:fld>
            <a:endParaRPr lang="en-GB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002995" y="8831183"/>
            <a:ext cx="2991527" cy="4493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7C51B7EE-913E-034B-9011-58CC77C30F21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5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002995" y="8831184"/>
            <a:ext cx="2997878" cy="455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E22C555D-677B-3C47-BA28-9234656E0C24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5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1198836" y="690682"/>
            <a:ext cx="4611143" cy="3456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4" tIns="45722" rIns="91444" bIns="45722" anchor="ctr">
            <a:prstTxWarp prst="textNoShape">
              <a:avLst/>
            </a:prstTxWarp>
          </a:bodyPr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  <p:sp>
        <p:nvSpPr>
          <p:cNvPr id="130054" name="Rectangle 4"/>
          <p:cNvSpPr>
            <a:spLocks noGrp="1" noChangeArrowheads="1"/>
          </p:cNvSpPr>
          <p:nvPr>
            <p:ph type="body"/>
          </p:nvPr>
        </p:nvSpPr>
        <p:spPr>
          <a:xfrm>
            <a:off x="924135" y="4453698"/>
            <a:ext cx="5144665" cy="413455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C7456-F0D3-C044-8FAB-A3A80409FFCB}" type="slidenum">
              <a:rPr lang="en-GB"/>
              <a:pPr/>
              <a:t>6</a:t>
            </a:fld>
            <a:endParaRPr lang="en-GB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002995" y="8831183"/>
            <a:ext cx="2991527" cy="4493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7C51B7EE-913E-034B-9011-58CC77C30F21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6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002995" y="8831184"/>
            <a:ext cx="2997878" cy="455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E22C555D-677B-3C47-BA28-9234656E0C24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6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1198836" y="690682"/>
            <a:ext cx="4611143" cy="3456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4" tIns="45722" rIns="91444" bIns="45722" anchor="ctr">
            <a:prstTxWarp prst="textNoShape">
              <a:avLst/>
            </a:prstTxWarp>
          </a:bodyPr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  <p:sp>
        <p:nvSpPr>
          <p:cNvPr id="130054" name="Rectangle 4"/>
          <p:cNvSpPr>
            <a:spLocks noGrp="1" noChangeArrowheads="1"/>
          </p:cNvSpPr>
          <p:nvPr>
            <p:ph type="body"/>
          </p:nvPr>
        </p:nvSpPr>
        <p:spPr>
          <a:xfrm>
            <a:off x="924135" y="4453698"/>
            <a:ext cx="5144665" cy="413455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C7456-F0D3-C044-8FAB-A3A80409FFCB}" type="slidenum">
              <a:rPr lang="en-GB"/>
              <a:pPr/>
              <a:t>7</a:t>
            </a:fld>
            <a:endParaRPr lang="en-GB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002995" y="8831183"/>
            <a:ext cx="2991527" cy="4493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7C51B7EE-913E-034B-9011-58CC77C30F21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7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002995" y="8831184"/>
            <a:ext cx="2997878" cy="455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E22C555D-677B-3C47-BA28-9234656E0C24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7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1198836" y="690682"/>
            <a:ext cx="4611143" cy="3456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4" tIns="45722" rIns="91444" bIns="45722" anchor="ctr">
            <a:prstTxWarp prst="textNoShape">
              <a:avLst/>
            </a:prstTxWarp>
          </a:bodyPr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  <p:sp>
        <p:nvSpPr>
          <p:cNvPr id="130054" name="Rectangle 4"/>
          <p:cNvSpPr>
            <a:spLocks noGrp="1" noChangeArrowheads="1"/>
          </p:cNvSpPr>
          <p:nvPr>
            <p:ph type="body"/>
          </p:nvPr>
        </p:nvSpPr>
        <p:spPr>
          <a:xfrm>
            <a:off x="924135" y="4453698"/>
            <a:ext cx="5144665" cy="413455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C7456-F0D3-C044-8FAB-A3A80409FFCB}" type="slidenum">
              <a:rPr lang="en-GB"/>
              <a:pPr/>
              <a:t>8</a:t>
            </a:fld>
            <a:endParaRPr lang="en-GB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002995" y="8831183"/>
            <a:ext cx="2991527" cy="4493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7C51B7EE-913E-034B-9011-58CC77C30F21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8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002995" y="8831184"/>
            <a:ext cx="2997878" cy="455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E22C555D-677B-3C47-BA28-9234656E0C24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8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1198836" y="690682"/>
            <a:ext cx="4611143" cy="3456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4" tIns="45722" rIns="91444" bIns="45722" anchor="ctr">
            <a:prstTxWarp prst="textNoShape">
              <a:avLst/>
            </a:prstTxWarp>
          </a:bodyPr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  <p:sp>
        <p:nvSpPr>
          <p:cNvPr id="130054" name="Rectangle 4"/>
          <p:cNvSpPr>
            <a:spLocks noGrp="1" noChangeArrowheads="1"/>
          </p:cNvSpPr>
          <p:nvPr>
            <p:ph type="body"/>
          </p:nvPr>
        </p:nvSpPr>
        <p:spPr>
          <a:xfrm>
            <a:off x="924135" y="4453698"/>
            <a:ext cx="5144665" cy="413455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C7456-F0D3-C044-8FAB-A3A80409FFCB}" type="slidenum">
              <a:rPr lang="en-GB"/>
              <a:pPr/>
              <a:t>9</a:t>
            </a:fld>
            <a:endParaRPr lang="en-GB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002995" y="8831183"/>
            <a:ext cx="2991527" cy="4493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7C51B7EE-913E-034B-9011-58CC77C30F21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9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002995" y="8831184"/>
            <a:ext cx="2997878" cy="455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3" tIns="46082" rIns="92163" bIns="46082" anchor="b">
            <a:prstTxWarp prst="textNoShape">
              <a:avLst/>
            </a:prstTxWarp>
          </a:bodyPr>
          <a:lstStyle/>
          <a:p>
            <a:pPr algn="r">
              <a:buClr>
                <a:srgbClr val="140041"/>
              </a:buClr>
              <a:tabLst>
                <a:tab pos="0" algn="l"/>
                <a:tab pos="457220" algn="l"/>
                <a:tab pos="914439" algn="l"/>
                <a:tab pos="1371660" algn="l"/>
                <a:tab pos="1828879" algn="l"/>
                <a:tab pos="2286099" algn="l"/>
                <a:tab pos="2743319" algn="l"/>
                <a:tab pos="3200537" algn="l"/>
                <a:tab pos="3657758" algn="l"/>
                <a:tab pos="4114978" algn="l"/>
                <a:tab pos="4572197" algn="l"/>
                <a:tab pos="5029417" algn="l"/>
                <a:tab pos="5486636" algn="l"/>
                <a:tab pos="5943857" algn="l"/>
                <a:tab pos="6401077" algn="l"/>
                <a:tab pos="6858296" algn="l"/>
                <a:tab pos="7315516" algn="l"/>
                <a:tab pos="7772736" algn="l"/>
                <a:tab pos="8229956" algn="l"/>
                <a:tab pos="8687175" algn="l"/>
                <a:tab pos="9144395" algn="l"/>
              </a:tabLst>
            </a:pPr>
            <a:fld id="{E22C555D-677B-3C47-BA28-9234656E0C24}" type="slidenum">
              <a:rPr lang="en-GB" sz="1200">
                <a:solidFill>
                  <a:srgbClr val="000000"/>
                </a:solidFill>
                <a:ea typeface="DejaVuSans" charset="0"/>
                <a:cs typeface="DejaVuSans" charset="0"/>
              </a:rPr>
              <a:pPr algn="r">
                <a:buClr>
                  <a:srgbClr val="140041"/>
                </a:buClr>
                <a:tabLst>
                  <a:tab pos="0" algn="l"/>
                  <a:tab pos="457220" algn="l"/>
                  <a:tab pos="914439" algn="l"/>
                  <a:tab pos="1371660" algn="l"/>
                  <a:tab pos="1828879" algn="l"/>
                  <a:tab pos="2286099" algn="l"/>
                  <a:tab pos="2743319" algn="l"/>
                  <a:tab pos="3200537" algn="l"/>
                  <a:tab pos="3657758" algn="l"/>
                  <a:tab pos="4114978" algn="l"/>
                  <a:tab pos="4572197" algn="l"/>
                  <a:tab pos="5029417" algn="l"/>
                  <a:tab pos="5486636" algn="l"/>
                  <a:tab pos="5943857" algn="l"/>
                  <a:tab pos="6401077" algn="l"/>
                  <a:tab pos="6858296" algn="l"/>
                  <a:tab pos="7315516" algn="l"/>
                  <a:tab pos="7772736" algn="l"/>
                  <a:tab pos="8229956" algn="l"/>
                  <a:tab pos="8687175" algn="l"/>
                  <a:tab pos="9144395" algn="l"/>
                </a:tabLst>
              </a:pPr>
              <a:t>9</a:t>
            </a:fld>
            <a:endParaRPr lang="en-GB" sz="1200" dirty="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1198836" y="690682"/>
            <a:ext cx="4611143" cy="3456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4" tIns="45722" rIns="91444" bIns="45722" anchor="ctr">
            <a:prstTxWarp prst="textNoShape">
              <a:avLst/>
            </a:prstTxWarp>
          </a:bodyPr>
          <a:lstStyle/>
          <a:p>
            <a:endParaRPr lang="en-US">
              <a:ea typeface="AR PL ShanHeiSun Uni" charset="0"/>
              <a:cs typeface="AR PL ShanHeiSun Uni" charset="0"/>
            </a:endParaRPr>
          </a:p>
        </p:txBody>
      </p:sp>
      <p:sp>
        <p:nvSpPr>
          <p:cNvPr id="130054" name="Rectangle 4"/>
          <p:cNvSpPr>
            <a:spLocks noGrp="1" noChangeArrowheads="1"/>
          </p:cNvSpPr>
          <p:nvPr>
            <p:ph type="body"/>
          </p:nvPr>
        </p:nvSpPr>
        <p:spPr>
          <a:xfrm>
            <a:off x="924135" y="4453698"/>
            <a:ext cx="5144665" cy="413455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2948">
              <a:lnSpc>
                <a:spcPct val="90000"/>
              </a:lnSpc>
              <a:tabLst>
                <a:tab pos="230068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2948">
                <a:lnSpc>
                  <a:spcPct val="90000"/>
                </a:lnSpc>
                <a:tabLst>
                  <a:tab pos="230068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2769">
              <a:lnSpc>
                <a:spcPct val="90000"/>
              </a:lnSpc>
              <a:tabLst>
                <a:tab pos="229829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2769">
                <a:lnSpc>
                  <a:spcPct val="90000"/>
                </a:lnSpc>
                <a:tabLst>
                  <a:tab pos="229829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3002">
              <a:lnSpc>
                <a:spcPct val="90000"/>
              </a:lnSpc>
              <a:tabLst>
                <a:tab pos="230140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3002">
                <a:lnSpc>
                  <a:spcPct val="90000"/>
                </a:lnSpc>
                <a:tabLst>
                  <a:tab pos="230140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2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2357">
              <a:lnSpc>
                <a:spcPct val="90000"/>
              </a:lnSpc>
              <a:tabLst>
                <a:tab pos="229280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2357">
                <a:lnSpc>
                  <a:spcPct val="90000"/>
                </a:lnSpc>
                <a:tabLst>
                  <a:tab pos="229280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73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1873">
              <a:lnSpc>
                <a:spcPct val="90000"/>
              </a:lnSpc>
              <a:tabLst>
                <a:tab pos="228639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1873">
                <a:lnSpc>
                  <a:spcPct val="90000"/>
                </a:lnSpc>
                <a:tabLst>
                  <a:tab pos="228639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1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xfrm>
            <a:off x="304800" y="6553200"/>
            <a:ext cx="1520825" cy="244475"/>
          </a:xfrm>
          <a:prstGeom prst="rect">
            <a:avLst/>
          </a:prstGeom>
          <a:ln/>
        </p:spPr>
        <p:txBody>
          <a:bodyPr lIns="91390" tIns="45697" rIns="91390" bIns="45697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May 2011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xfrm>
            <a:off x="2057405" y="6553200"/>
            <a:ext cx="5254625" cy="244475"/>
          </a:xfrm>
          <a:prstGeom prst="rect">
            <a:avLst/>
          </a:prstGeom>
          <a:ln/>
        </p:spPr>
        <p:txBody>
          <a:bodyPr lIns="91390" tIns="45697" rIns="91390" bIns="45697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Radford,    MAJORANA-GERDA meeting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2178">
              <a:lnSpc>
                <a:spcPct val="90000"/>
              </a:lnSpc>
              <a:tabLst>
                <a:tab pos="229042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2178">
                <a:lnSpc>
                  <a:spcPct val="90000"/>
                </a:lnSpc>
                <a:tabLst>
                  <a:tab pos="229042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9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2554">
              <a:lnSpc>
                <a:spcPct val="90000"/>
              </a:lnSpc>
              <a:tabLst>
                <a:tab pos="229543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2554">
                <a:lnSpc>
                  <a:spcPct val="90000"/>
                </a:lnSpc>
                <a:tabLst>
                  <a:tab pos="229543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8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1642">
              <a:lnSpc>
                <a:spcPct val="90000"/>
              </a:lnSpc>
              <a:tabLst>
                <a:tab pos="228332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1642">
                <a:lnSpc>
                  <a:spcPct val="90000"/>
                </a:lnSpc>
                <a:tabLst>
                  <a:tab pos="228332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8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1749">
              <a:lnSpc>
                <a:spcPct val="90000"/>
              </a:lnSpc>
              <a:tabLst>
                <a:tab pos="228474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1749">
                <a:lnSpc>
                  <a:spcPct val="90000"/>
                </a:lnSpc>
                <a:tabLst>
                  <a:tab pos="228474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9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1553">
              <a:lnSpc>
                <a:spcPct val="90000"/>
              </a:lnSpc>
              <a:tabLst>
                <a:tab pos="228213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1553">
                <a:lnSpc>
                  <a:spcPct val="90000"/>
                </a:lnSpc>
                <a:tabLst>
                  <a:tab pos="228213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1481">
              <a:lnSpc>
                <a:spcPct val="90000"/>
              </a:lnSpc>
              <a:tabLst>
                <a:tab pos="228118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1481">
                <a:lnSpc>
                  <a:spcPct val="90000"/>
                </a:lnSpc>
                <a:tabLst>
                  <a:tab pos="228118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7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H="1">
            <a:off x="228600" y="6405563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2017">
              <a:lnSpc>
                <a:spcPct val="90000"/>
              </a:lnSpc>
              <a:tabLst>
                <a:tab pos="228829" algn="l"/>
              </a:tabLst>
            </a:pPr>
            <a:fld id="{9AE9058F-244B-8B43-956F-ED98DE02FBCF}" type="slidenum"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pPr defTabSz="172017">
                <a:lnSpc>
                  <a:spcPct val="90000"/>
                </a:lnSpc>
                <a:tabLst>
                  <a:tab pos="228829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4" name="Content Placeholder 10" descr="ORNL embos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52403"/>
            <a:ext cx="6969222" cy="4954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8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5"/>
            <a:ext cx="8229600" cy="49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4"/>
            <a:ext cx="8229600" cy="20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223" r:id="rId2"/>
    <p:sldLayoutId id="2147484226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" charset="0"/>
        </a:defRPr>
      </a:lvl5pPr>
      <a:lvl6pPr marL="45696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392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08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785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068" indent="-23006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5150" indent="-27925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913926" indent="-23006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3pPr>
      <a:lvl4pPr marL="1143995" indent="-17294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b="1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4pPr>
      <a:lvl5pPr marL="1481956" indent="-22213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 eaLnBrk="0" hangingPunct="0">
              <a:defRPr/>
            </a:pPr>
            <a:endParaRPr lang="en-US"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8131" name="Picture 9" descr="New_DOE_Logo_Color_04280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5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ORNL_managed b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1" descr="Tower%20Feathered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016" y="4"/>
            <a:ext cx="345598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4"/>
            <a:ext cx="8229600" cy="49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5"/>
            <a:ext cx="8229600" cy="19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</p:sldLayoutIdLst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</a:defRPr>
      </a:lvl5pPr>
      <a:lvl6pPr marL="456963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</a:defRPr>
      </a:lvl6pPr>
      <a:lvl7pPr marL="913926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</a:defRPr>
      </a:lvl7pPr>
      <a:lvl8pPr marL="137089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</a:defRPr>
      </a:lvl8pPr>
      <a:lvl9pPr marL="1827852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charset="0"/>
        </a:defRPr>
      </a:lvl9pPr>
    </p:titleStyle>
    <p:bodyStyle>
      <a:lvl1pPr marL="230068" indent="-230068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25150" indent="-279255" algn="l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913926" indent="-230068" algn="l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143995" indent="-172948" algn="l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1481956" indent="-222135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1938920" indent="-222135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395883" indent="-222135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2852846" indent="-222135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309810" indent="-222135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456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!OLE_LINK2" TargetMode="External"/><Relationship Id="rId5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radfordd:Desktop:SA_talks:GSchedule_mod1.docx!OLE_LINK1" TargetMode="External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685801"/>
            <a:ext cx="4648200" cy="523174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Introduction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9155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3442355"/>
            <a:ext cx="3657600" cy="921744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Workshop on Future GRETINA Science Campaigns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800" b="0" dirty="0" smtClean="0">
                <a:latin typeface="Arial" charset="0"/>
                <a:ea typeface="Arial" charset="0"/>
                <a:cs typeface="Arial" charset="0"/>
              </a:rPr>
              <a:t>ANL, March 1, 2013</a:t>
            </a:r>
            <a:endParaRPr lang="en-US" sz="18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838200" y="2269586"/>
            <a:ext cx="4038600" cy="72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0" tIns="45697" rIns="91390" bIns="45697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effectLst/>
              </a:rPr>
              <a:t>David </a:t>
            </a:r>
            <a:r>
              <a:rPr lang="en-US" dirty="0" smtClean="0">
                <a:effectLst/>
              </a:rPr>
              <a:t>Radford</a:t>
            </a:r>
          </a:p>
          <a:p>
            <a:pPr algn="ctr">
              <a:spcBef>
                <a:spcPts val="600"/>
              </a:spcBef>
            </a:pPr>
            <a:r>
              <a:rPr lang="en-US" dirty="0" smtClean="0">
                <a:effectLst/>
              </a:rPr>
              <a:t>ORNL Physics Division</a:t>
            </a:r>
            <a:endParaRPr lang="en-US" dirty="0">
              <a:effectLst/>
            </a:endParaRPr>
          </a:p>
        </p:txBody>
      </p:sp>
      <p:pic>
        <p:nvPicPr>
          <p:cNvPr id="5" name="Picture 38" descr="Gretin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648201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7379" y="152400"/>
            <a:ext cx="8569422" cy="496290"/>
          </a:xfrm>
        </p:spPr>
        <p:txBody>
          <a:bodyPr/>
          <a:lstStyle/>
          <a:p>
            <a:r>
              <a:rPr lang="en-US" b="1" dirty="0" smtClean="0"/>
              <a:t>Richmond Workshop</a:t>
            </a:r>
            <a:endParaRPr lang="en-US" b="1" dirty="0"/>
          </a:p>
        </p:txBody>
      </p:sp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28600" y="609600"/>
            <a:ext cx="83820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4" tIns="46771" rIns="89944" bIns="4677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effectLst/>
              </a:rPr>
              <a:t>“</a:t>
            </a:r>
            <a:r>
              <a:rPr lang="en-US" sz="2000" b="1" dirty="0">
                <a:effectLst/>
              </a:rPr>
              <a:t>Optimizing GRETINA Science:</a:t>
            </a:r>
            <a:br>
              <a:rPr lang="en-US" sz="2000" b="1" dirty="0">
                <a:effectLst/>
              </a:rPr>
            </a:br>
            <a:r>
              <a:rPr lang="en-US" sz="2000" b="1" dirty="0">
                <a:effectLst/>
              </a:rPr>
              <a:t>A workshop dedicated to planning the first rounds of operation</a:t>
            </a:r>
            <a:r>
              <a:rPr lang="en-US" sz="2000" dirty="0">
                <a:effectLst/>
              </a:rPr>
              <a:t>” </a:t>
            </a:r>
            <a:endParaRPr lang="en-US" sz="2000" dirty="0" smtClean="0">
              <a:effectLst/>
            </a:endParaRPr>
          </a:p>
          <a:p>
            <a:pPr algn="ctr"/>
            <a:r>
              <a:rPr lang="en-US" sz="2000" dirty="0" smtClean="0">
                <a:effectLst/>
              </a:rPr>
              <a:t>October </a:t>
            </a:r>
            <a:r>
              <a:rPr lang="en-US" sz="2000" dirty="0">
                <a:effectLst/>
              </a:rPr>
              <a:t>14 </a:t>
            </a:r>
            <a:r>
              <a:rPr lang="en-US" sz="2000" dirty="0" smtClean="0">
                <a:effectLst/>
              </a:rPr>
              <a:t>- </a:t>
            </a:r>
            <a:r>
              <a:rPr lang="en-US" sz="2000" dirty="0">
                <a:effectLst/>
              </a:rPr>
              <a:t>15, 2007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University of Richmond, Richmond, </a:t>
            </a:r>
            <a:r>
              <a:rPr lang="en-US" sz="2000" dirty="0" smtClean="0">
                <a:effectLst/>
              </a:rPr>
              <a:t>Virginia</a:t>
            </a:r>
          </a:p>
          <a:p>
            <a:pPr algn="ctr"/>
            <a:endParaRPr lang="en-US" sz="2000" dirty="0">
              <a:effectLst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effectLst/>
              </a:rPr>
              <a:t>Two years after CD-2A/3A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ffectLst/>
              </a:rPr>
              <a:t>S</a:t>
            </a:r>
            <a:r>
              <a:rPr lang="en-US" sz="2000" dirty="0" smtClean="0">
                <a:effectLst/>
              </a:rPr>
              <a:t>ame month as CD-2B/3B approval to start full construction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effectLst/>
              </a:rPr>
              <a:t>3½ years before completion (CD-4)</a:t>
            </a:r>
            <a:endParaRPr lang="en-US" sz="2000" dirty="0" smtClean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endParaRPr lang="en-US" sz="2000" dirty="0"/>
          </a:p>
        </p:txBody>
      </p:sp>
      <p:pic>
        <p:nvPicPr>
          <p:cNvPr id="5" name="Picture 4" descr="Richmond1p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387860"/>
            <a:ext cx="6858000" cy="33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30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7379" y="152400"/>
            <a:ext cx="8569422" cy="496290"/>
          </a:xfrm>
        </p:spPr>
        <p:txBody>
          <a:bodyPr/>
          <a:lstStyle/>
          <a:p>
            <a:r>
              <a:rPr lang="en-US" b="1" dirty="0" smtClean="0"/>
              <a:t>Richmond Workshop</a:t>
            </a:r>
            <a:endParaRPr lang="en-US" b="1" dirty="0"/>
          </a:p>
        </p:txBody>
      </p:sp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28600" y="609600"/>
            <a:ext cx="8382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4" tIns="46771" rIns="89944" bIns="4677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effectLst/>
              </a:rPr>
              <a:t>“</a:t>
            </a:r>
            <a:r>
              <a:rPr lang="en-US" sz="2000" b="1" dirty="0">
                <a:effectLst/>
              </a:rPr>
              <a:t>Optimizing GRETINA Science:</a:t>
            </a:r>
            <a:br>
              <a:rPr lang="en-US" sz="2000" b="1" dirty="0">
                <a:effectLst/>
              </a:rPr>
            </a:br>
            <a:r>
              <a:rPr lang="en-US" sz="2000" b="1" dirty="0">
                <a:effectLst/>
              </a:rPr>
              <a:t>A workshop dedicated to planning the first rounds of operation</a:t>
            </a:r>
            <a:r>
              <a:rPr lang="en-US" sz="2000" dirty="0">
                <a:effectLst/>
              </a:rPr>
              <a:t>” </a:t>
            </a:r>
            <a:endParaRPr lang="en-US" sz="2000" dirty="0" smtClean="0">
              <a:effectLst/>
            </a:endParaRPr>
          </a:p>
          <a:p>
            <a:pPr algn="ctr"/>
            <a:r>
              <a:rPr lang="en-US" sz="2000" dirty="0" smtClean="0">
                <a:effectLst/>
              </a:rPr>
              <a:t>October </a:t>
            </a:r>
            <a:r>
              <a:rPr lang="en-US" sz="2000" dirty="0">
                <a:effectLst/>
              </a:rPr>
              <a:t>14 </a:t>
            </a:r>
            <a:r>
              <a:rPr lang="en-US" sz="2000" dirty="0" smtClean="0">
                <a:effectLst/>
              </a:rPr>
              <a:t>- </a:t>
            </a:r>
            <a:r>
              <a:rPr lang="en-US" sz="2000" dirty="0">
                <a:effectLst/>
              </a:rPr>
              <a:t>15, 2007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University of Richmond, Richmond, Virginia </a:t>
            </a:r>
            <a:endParaRPr lang="en-US" sz="2000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33400" y="2590800"/>
            <a:ext cx="83820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4" tIns="46771" rIns="89944" bIns="4677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Focus of the meeting: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H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ow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to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best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optimize </a:t>
            </a:r>
            <a:r>
              <a:rPr lang="en-GB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the discovery potential and physics impact </a:t>
            </a: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of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GRETINA following its completion, taking advantage of </a:t>
            </a: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unstable and stable beams at various sites </a:t>
            </a:r>
            <a:endParaRPr lang="en-GB" dirty="0" smtClean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Unanimous agreement that GRETINA </a:t>
            </a: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would be </a:t>
            </a: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A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ssembled</a:t>
            </a: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, tested, and commissioned at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LBNL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T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hen rotated </a:t>
            </a: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among the national laboratories of MSU,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ORNL, and ANL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Also discussed the </a:t>
            </a: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physics opportunities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and infrastructure </a:t>
            </a: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issues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at </a:t>
            </a: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each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lab, </a:t>
            </a: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and unanimously converged on the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sequence </a:t>
            </a:r>
            <a:r>
              <a:rPr lang="en-GB" dirty="0">
                <a:solidFill>
                  <a:srgbClr val="000000"/>
                </a:solidFill>
                <a:effectLst/>
                <a:latin typeface="Arial"/>
                <a:cs typeface="Arial"/>
              </a:rPr>
              <a:t>order for the first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cycle. </a:t>
            </a:r>
            <a:endParaRPr lang="en-GB" sz="60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879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7379" y="152400"/>
            <a:ext cx="8569422" cy="496290"/>
          </a:xfrm>
        </p:spPr>
        <p:txBody>
          <a:bodyPr/>
          <a:lstStyle/>
          <a:p>
            <a:r>
              <a:rPr lang="en-US" b="1" dirty="0" smtClean="0"/>
              <a:t>GRETINA Physics Schedule</a:t>
            </a:r>
            <a:endParaRPr lang="en-US" b="1" dirty="0"/>
          </a:p>
        </p:txBody>
      </p:sp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39677" y="838200"/>
            <a:ext cx="8828123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4" tIns="46771" rIns="89944" bIns="4677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>
                <a:solidFill>
                  <a:srgbClr val="000000"/>
                </a:solidFill>
                <a:effectLst/>
                <a:latin typeface="Arial"/>
                <a:cs typeface="Arial"/>
              </a:rPr>
              <a:t>Engineering runs in Cave-4C, LBNL 88-Inch Cyclotron</a:t>
            </a:r>
          </a:p>
          <a:p>
            <a:pPr marL="799863" lvl="1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 Started April 2011, ran for 4 </a:t>
            </a: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months</a:t>
            </a:r>
            <a:endParaRPr lang="en-GB" sz="200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Bef>
                <a:spcPts val="18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>
                <a:solidFill>
                  <a:srgbClr val="000000"/>
                </a:solidFill>
                <a:effectLst/>
                <a:latin typeface="Arial"/>
                <a:cs typeface="Arial"/>
              </a:rPr>
              <a:t>Original 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Plan  (Richmond </a:t>
            </a:r>
            <a:r>
              <a:rPr lang="en-GB" sz="2400" dirty="0">
                <a:solidFill>
                  <a:srgbClr val="000000"/>
                </a:solidFill>
                <a:effectLst/>
                <a:latin typeface="Arial"/>
                <a:cs typeface="Arial"/>
              </a:rPr>
              <a:t>U Workshop)</a:t>
            </a:r>
          </a:p>
          <a:p>
            <a:pPr marL="799863" lvl="1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>
                <a:solidFill>
                  <a:srgbClr val="000000"/>
                </a:solidFill>
                <a:effectLst/>
                <a:latin typeface="Arial"/>
                <a:cs typeface="Arial"/>
              </a:rPr>
              <a:t>Commissioning runs at LBNL BGS, 88-Inch Cyclotron</a:t>
            </a:r>
          </a:p>
          <a:p>
            <a:pPr marL="799863" lvl="1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>
                <a:solidFill>
                  <a:srgbClr val="000000"/>
                </a:solidFill>
                <a:effectLst/>
                <a:latin typeface="Arial"/>
                <a:cs typeface="Arial"/>
              </a:rPr>
              <a:t>Heavy element physics for ~4 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months</a:t>
            </a:r>
            <a:endParaRPr lang="en-GB" sz="240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799863" lvl="1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>
                <a:solidFill>
                  <a:srgbClr val="000000"/>
                </a:solidFill>
                <a:effectLst/>
                <a:latin typeface="Arial"/>
                <a:cs typeface="Arial"/>
              </a:rPr>
              <a:t>6-month Science Campaigns; 2012 – 2013</a:t>
            </a:r>
          </a:p>
          <a:p>
            <a:pPr marL="1256826" lvl="2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MSU   (NSCL)</a:t>
            </a:r>
          </a:p>
          <a:p>
            <a:pPr marL="1256826" lvl="2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ORNL (HRIBF)</a:t>
            </a:r>
          </a:p>
          <a:p>
            <a:pPr marL="1256826" lvl="2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ANL    (ATLAS/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Caribu</a:t>
            </a: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endParaRPr lang="en-GB" sz="240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04641"/>
              </p:ext>
            </p:extLst>
          </p:nvPr>
        </p:nvGraphicFramePr>
        <p:xfrm>
          <a:off x="0" y="5029200"/>
          <a:ext cx="914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" r:id="rId4" imgW="8369300" imgH="1143000" progId="Word.Document.12">
                  <p:link updateAutomatic="1"/>
                </p:oleObj>
              </mc:Choice>
              <mc:Fallback>
                <p:oleObj name="Document" r:id="rId4" imgW="8369300" imgH="11430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29200"/>
                        <a:ext cx="914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6614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7379" y="152400"/>
            <a:ext cx="8569422" cy="496290"/>
          </a:xfrm>
        </p:spPr>
        <p:txBody>
          <a:bodyPr/>
          <a:lstStyle/>
          <a:p>
            <a:r>
              <a:rPr lang="en-US" b="1" dirty="0" smtClean="0"/>
              <a:t>GRETINA Physics Schedule</a:t>
            </a:r>
            <a:endParaRPr lang="en-US" b="1" dirty="0"/>
          </a:p>
        </p:txBody>
      </p:sp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39677" y="838200"/>
            <a:ext cx="8828123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4" tIns="46771" rIns="89944" bIns="4677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With the closure of HRIBF, schedule needed to be rearranged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Modified </a:t>
            </a:r>
            <a:r>
              <a:rPr lang="en-GB" sz="2400" dirty="0">
                <a:solidFill>
                  <a:srgbClr val="000000"/>
                </a:solidFill>
                <a:effectLst/>
                <a:latin typeface="Arial"/>
                <a:cs typeface="Arial"/>
              </a:rPr>
              <a:t>Plan 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(recommended </a:t>
            </a:r>
            <a:r>
              <a:rPr lang="en-GB" sz="2400" dirty="0">
                <a:solidFill>
                  <a:srgbClr val="000000"/>
                </a:solidFill>
                <a:effectLst/>
                <a:latin typeface="Arial"/>
                <a:cs typeface="Arial"/>
              </a:rPr>
              <a:t>by 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GAC, approved by DOE)</a:t>
            </a:r>
            <a:endParaRPr lang="en-GB" sz="240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799863" lvl="1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Extend commissioning runs at BGS (LBNL 88-Inch Cyclotron) by three months</a:t>
            </a:r>
          </a:p>
          <a:p>
            <a:pPr marL="799863" lvl="1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Heavy element physics for </a:t>
            </a: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 </a:t>
            </a: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months.</a:t>
            </a:r>
          </a:p>
          <a:p>
            <a:pPr marL="799863" lvl="1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>
                <a:effectLst/>
                <a:latin typeface="Arial"/>
                <a:cs typeface="Arial"/>
              </a:rPr>
              <a:t>Move to NSCL for extended  </a:t>
            </a:r>
            <a:r>
              <a:rPr lang="en-GB" sz="2000" dirty="0" smtClean="0">
                <a:effectLst/>
                <a:latin typeface="Arial"/>
                <a:cs typeface="Arial"/>
              </a:rPr>
              <a:t>(~12 </a:t>
            </a:r>
            <a:r>
              <a:rPr lang="en-GB" sz="2000" dirty="0" smtClean="0">
                <a:effectLst/>
                <a:latin typeface="Arial"/>
                <a:cs typeface="Arial"/>
              </a:rPr>
              <a:t>months) </a:t>
            </a:r>
            <a:r>
              <a:rPr lang="en-GB" sz="2000" dirty="0">
                <a:effectLst/>
                <a:latin typeface="Arial"/>
                <a:cs typeface="Arial"/>
              </a:rPr>
              <a:t>science campaign</a:t>
            </a:r>
          </a:p>
          <a:p>
            <a:pPr marL="799863" lvl="1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Move to ATLAS (ANL) </a:t>
            </a: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now delayed until</a:t>
            </a: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June</a:t>
            </a:r>
            <a:endParaRPr lang="en-GB" sz="200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endParaRPr lang="en-GB" sz="240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67574"/>
              </p:ext>
            </p:extLst>
          </p:nvPr>
        </p:nvGraphicFramePr>
        <p:xfrm>
          <a:off x="25043" y="4876800"/>
          <a:ext cx="9110016" cy="172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ocument" r:id="rId4" imgW="8369300" imgH="1587500" progId="Word.Document.12">
                  <p:link updateAutomatic="1"/>
                </p:oleObj>
              </mc:Choice>
              <mc:Fallback>
                <p:oleObj name="Document" r:id="rId4" imgW="8369300" imgH="15875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3" y="4876800"/>
                        <a:ext cx="9110016" cy="1728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5896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7379" y="152400"/>
            <a:ext cx="8569422" cy="496290"/>
          </a:xfrm>
        </p:spPr>
        <p:txBody>
          <a:bodyPr/>
          <a:lstStyle/>
          <a:p>
            <a:r>
              <a:rPr lang="en-US" b="1" dirty="0" smtClean="0"/>
              <a:t>What’s Next?</a:t>
            </a:r>
            <a:endParaRPr lang="en-US" b="1" dirty="0"/>
          </a:p>
        </p:txBody>
      </p:sp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28600" y="838200"/>
            <a:ext cx="86868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4" tIns="46771" rIns="89944" bIns="46771">
            <a:prstTxWarp prst="textNoShape">
              <a:avLst/>
            </a:prstTxWarp>
          </a:bodyPr>
          <a:lstStyle/>
          <a:p>
            <a:pPr marL="290158" indent="-290158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Plan for GRETINA to operate at ATLAS/CARIBU until some time in 2014 </a:t>
            </a:r>
          </a:p>
          <a:p>
            <a:pPr marL="290158" indent="-290158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This meeting is for us to talk about how GRETINA can be most productive, both here at ANL and after that time</a:t>
            </a:r>
          </a:p>
          <a:p>
            <a:pPr marL="290158" indent="-290158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H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ow to </a:t>
            </a:r>
            <a:r>
              <a:rPr lang="en-GB" sz="2200" dirty="0">
                <a:solidFill>
                  <a:srgbClr val="000000"/>
                </a:solidFill>
                <a:effectLst/>
                <a:latin typeface="Arial"/>
                <a:cs typeface="Arial"/>
              </a:rPr>
              <a:t>best 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optimize </a:t>
            </a:r>
            <a:r>
              <a:rPr lang="en-GB" sz="2200" dirty="0">
                <a:solidFill>
                  <a:srgbClr val="000000"/>
                </a:solidFill>
                <a:effectLst/>
                <a:latin typeface="Arial"/>
                <a:cs typeface="Arial"/>
              </a:rPr>
              <a:t>the discovery potential and physics impact of 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GRETINA?</a:t>
            </a:r>
          </a:p>
          <a:p>
            <a:pPr marL="747121" lvl="1" indent="-290158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Look for lessons learned from operations </a:t>
            </a:r>
            <a:r>
              <a:rPr lang="en-GB" sz="2200" dirty="0">
                <a:solidFill>
                  <a:srgbClr val="000000"/>
                </a:solidFill>
                <a:effectLst/>
                <a:latin typeface="Arial"/>
                <a:cs typeface="Arial"/>
              </a:rPr>
              <a:t>a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t BGS and NSCL</a:t>
            </a:r>
          </a:p>
          <a:p>
            <a:pPr marL="747121" lvl="1" indent="-290158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Plan for a productive campaign at ATLAS</a:t>
            </a:r>
          </a:p>
          <a:p>
            <a:pPr marL="747121" lvl="1" indent="-290158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Discuss options for timing and location of next campaign(s)</a:t>
            </a:r>
          </a:p>
          <a:p>
            <a:pPr marL="747121" lvl="1" indent="-290158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Involve users in efforts to incrementally improve the performance of GRETINA</a:t>
            </a:r>
          </a:p>
          <a:p>
            <a:pPr marL="747121" lvl="1" indent="-290158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Work towards the construction of GRETA</a:t>
            </a:r>
          </a:p>
          <a:p>
            <a:pPr marL="290158" indent="-290158"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endParaRPr lang="en-GB" sz="240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3742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7379" y="152400"/>
            <a:ext cx="8569422" cy="496290"/>
          </a:xfrm>
        </p:spPr>
        <p:txBody>
          <a:bodyPr/>
          <a:lstStyle/>
          <a:p>
            <a:r>
              <a:rPr lang="en-US" b="1" dirty="0" smtClean="0"/>
              <a:t>Users Executive Committee</a:t>
            </a:r>
            <a:endParaRPr lang="en-US" b="1" dirty="0"/>
          </a:p>
        </p:txBody>
      </p:sp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39677" y="685800"/>
            <a:ext cx="8599523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4" tIns="46771" rIns="89944" bIns="4677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When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GRETINA 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entered the physics </a:t>
            </a:r>
            <a:r>
              <a:rPr lang="en-GB" sz="2200" dirty="0">
                <a:solidFill>
                  <a:srgbClr val="000000"/>
                </a:solidFill>
                <a:effectLst/>
                <a:latin typeface="Arial"/>
                <a:cs typeface="Arial"/>
              </a:rPr>
              <a:t>p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hase, a Users Group and UEC 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were formed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, with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elections </a:t>
            </a:r>
            <a:r>
              <a:rPr lang="en-GB" sz="2200" dirty="0">
                <a:solidFill>
                  <a:srgbClr val="000000"/>
                </a:solidFill>
                <a:effectLst/>
                <a:latin typeface="Arial"/>
                <a:cs typeface="Arial"/>
              </a:rPr>
              <a:t>in 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June 2012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This meeting is organized by the UEC.</a:t>
            </a:r>
            <a:endParaRPr lang="en-GB" sz="2200" dirty="0" smtClean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endParaRPr lang="en-GB" sz="2200" dirty="0" smtClean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Paul Fallon  (LBNL) </a:t>
            </a:r>
            <a:r>
              <a:rPr lang="en-GB" sz="2200" b="1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- Chair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Ingo </a:t>
            </a:r>
            <a:r>
              <a:rPr lang="en-GB" sz="2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Wiedenhoever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(</a:t>
            </a:r>
            <a:r>
              <a:rPr lang="en-GB" sz="2200" dirty="0">
                <a:solidFill>
                  <a:srgbClr val="000000"/>
                </a:solidFill>
                <a:effectLst/>
                <a:latin typeface="Arial"/>
                <a:cs typeface="Arial"/>
              </a:rPr>
              <a:t>Florida State U.)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Alexandra </a:t>
            </a:r>
            <a:r>
              <a:rPr lang="en-GB" sz="2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Gade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(NSCL)</a:t>
            </a:r>
            <a:endParaRPr lang="en-GB" sz="220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Shaofei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Zhu (ANL)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Partha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Chowdhury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, as GAC representative</a:t>
            </a:r>
          </a:p>
          <a:p>
            <a:pPr marL="290158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endParaRPr lang="en-GB" sz="2200" dirty="0" smtClean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This group will need to adopt a UG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charter; draft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developed by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GAC</a:t>
            </a:r>
            <a:endParaRPr lang="en-GB" dirty="0" smtClean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endParaRPr lang="en-GB" sz="220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Mailing List</a:t>
            </a:r>
            <a:r>
              <a:rPr lang="en-GB" sz="2200" dirty="0">
                <a:solidFill>
                  <a:srgbClr val="000000"/>
                </a:solidFill>
                <a:effectLst/>
                <a:latin typeface="Arial"/>
                <a:cs typeface="Arial"/>
              </a:rPr>
              <a:t>: </a:t>
            </a:r>
            <a:r>
              <a:rPr lang="en-GB" sz="2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	</a:t>
            </a:r>
            <a:r>
              <a:rPr lang="en-GB" sz="1600" dirty="0" err="1" smtClean="0">
                <a:solidFill>
                  <a:srgbClr val="0000FF"/>
                </a:solidFill>
                <a:effectLst/>
                <a:latin typeface="Arial"/>
                <a:cs typeface="Arial"/>
              </a:rPr>
              <a:t>gretina</a:t>
            </a:r>
            <a:r>
              <a:rPr lang="en-GB" sz="1600" dirty="0" err="1">
                <a:solidFill>
                  <a:srgbClr val="0000FF"/>
                </a:solidFill>
                <a:effectLst/>
                <a:latin typeface="Arial"/>
                <a:cs typeface="Arial"/>
              </a:rPr>
              <a:t>-users@lists.physics.fsu.edu</a:t>
            </a:r>
            <a:r>
              <a:rPr lang="en-GB" sz="1600" dirty="0">
                <a:solidFill>
                  <a:srgbClr val="0000FF"/>
                </a:solidFill>
                <a:effectLst/>
                <a:latin typeface="Arial"/>
                <a:cs typeface="Arial"/>
              </a:rPr>
              <a:t> </a:t>
            </a:r>
            <a:endParaRPr lang="en-GB" sz="1600" dirty="0" smtClean="0">
              <a:solidFill>
                <a:srgbClr val="0000FF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 smtClean="0">
                <a:solidFill>
                  <a:srgbClr val="0000FF"/>
                </a:solidFill>
                <a:effectLst/>
                <a:latin typeface="Arial"/>
                <a:cs typeface="Arial"/>
              </a:rPr>
              <a:t>				http</a:t>
            </a:r>
            <a:r>
              <a:rPr lang="en-GB" sz="1600" dirty="0">
                <a:solidFill>
                  <a:srgbClr val="0000FF"/>
                </a:solidFill>
                <a:effectLst/>
                <a:latin typeface="Arial"/>
                <a:cs typeface="Arial"/>
              </a:rPr>
              <a:t>://</a:t>
            </a:r>
            <a:r>
              <a:rPr lang="en-GB" sz="1600" dirty="0" err="1">
                <a:solidFill>
                  <a:srgbClr val="0000FF"/>
                </a:solidFill>
                <a:effectLst/>
                <a:latin typeface="Arial"/>
                <a:cs typeface="Arial"/>
              </a:rPr>
              <a:t>lists.physics.fsu.edu</a:t>
            </a:r>
            <a:r>
              <a:rPr lang="en-GB" sz="1600" dirty="0">
                <a:solidFill>
                  <a:srgbClr val="0000FF"/>
                </a:solidFill>
                <a:effectLst/>
                <a:latin typeface="Arial"/>
                <a:cs typeface="Arial"/>
              </a:rPr>
              <a:t>/</a:t>
            </a:r>
            <a:r>
              <a:rPr lang="en-GB" sz="1600" dirty="0" err="1">
                <a:solidFill>
                  <a:srgbClr val="0000FF"/>
                </a:solidFill>
                <a:effectLst/>
                <a:latin typeface="Arial"/>
                <a:cs typeface="Arial"/>
              </a:rPr>
              <a:t>cgi</a:t>
            </a:r>
            <a:r>
              <a:rPr lang="en-GB" sz="1600" dirty="0">
                <a:solidFill>
                  <a:srgbClr val="0000FF"/>
                </a:solidFill>
                <a:effectLst/>
                <a:latin typeface="Arial"/>
                <a:cs typeface="Arial"/>
              </a:rPr>
              <a:t>-bin/mailman/</a:t>
            </a:r>
            <a:r>
              <a:rPr lang="en-GB" sz="1600" dirty="0" err="1">
                <a:solidFill>
                  <a:srgbClr val="0000FF"/>
                </a:solidFill>
                <a:effectLst/>
                <a:latin typeface="Arial"/>
                <a:cs typeface="Arial"/>
              </a:rPr>
              <a:t>listinfo</a:t>
            </a:r>
            <a:r>
              <a:rPr lang="en-GB" sz="1600" dirty="0">
                <a:solidFill>
                  <a:srgbClr val="0000FF"/>
                </a:solidFill>
                <a:effectLst/>
                <a:latin typeface="Arial"/>
                <a:cs typeface="Arial"/>
              </a:rPr>
              <a:t>/</a:t>
            </a:r>
            <a:r>
              <a:rPr lang="en-GB" sz="1600" dirty="0" err="1">
                <a:solidFill>
                  <a:srgbClr val="0000FF"/>
                </a:solidFill>
                <a:effectLst/>
                <a:latin typeface="Arial"/>
                <a:cs typeface="Arial"/>
              </a:rPr>
              <a:t>gretina</a:t>
            </a:r>
            <a:r>
              <a:rPr lang="en-GB" sz="1600" dirty="0">
                <a:solidFill>
                  <a:srgbClr val="0000FF"/>
                </a:solidFill>
                <a:effectLst/>
                <a:latin typeface="Arial"/>
                <a:cs typeface="Arial"/>
              </a:rPr>
              <a:t>-users </a:t>
            </a:r>
          </a:p>
          <a:p>
            <a:pPr marL="290158" indent="-290158"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endParaRPr lang="en-GB" sz="80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7259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7379" y="152400"/>
            <a:ext cx="8569422" cy="496290"/>
          </a:xfrm>
        </p:spPr>
        <p:txBody>
          <a:bodyPr/>
          <a:lstStyle/>
          <a:p>
            <a:r>
              <a:rPr lang="en-US" b="1" dirty="0" smtClean="0"/>
              <a:t>Project People</a:t>
            </a:r>
            <a:endParaRPr lang="en-US" b="1" dirty="0"/>
          </a:p>
        </p:txBody>
      </p:sp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39677" y="609600"/>
            <a:ext cx="7761323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4" tIns="46771" rIns="89944" bIns="46771">
            <a:prstTxWarp prst="textNoShape">
              <a:avLst/>
            </a:prstTxWarp>
          </a:bodyPr>
          <a:lstStyle/>
          <a:p>
            <a:pPr marL="290158" indent="-290158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Original Contractor </a:t>
            </a: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Project Manager:   I-Yang Lee (LBNL</a:t>
            </a: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)</a:t>
            </a:r>
          </a:p>
          <a:p>
            <a:pPr marL="290158" indent="-290158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New manager: Augusto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Macchiavelli</a:t>
            </a: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 (LBNL) </a:t>
            </a:r>
          </a:p>
          <a:p>
            <a:pPr marL="290158" indent="-290158">
              <a:lnSpc>
                <a:spcPct val="110000"/>
              </a:lnSpc>
              <a:spcBef>
                <a:spcPts val="18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GRETINA Advisory Committee (GAC):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David 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Radford (ORNL) (Chair)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Con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Beausang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 (U. of Richmond)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Mike Carpenter (ANL)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Partha</a:t>
            </a: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Chowdhury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 (U. Mass. Lowell)</a:t>
            </a:r>
            <a:endParaRPr lang="en-GB" sz="200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Doug 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Cline (U. of Rochester)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Mario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Cromaz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 (LBNL) 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Mark Riley (Florida State U.)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Demetrios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Sarantites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 (Washington U.)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Dirk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Weisshaar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 (MSU / NSCL)</a:t>
            </a:r>
          </a:p>
          <a:p>
            <a:pPr marL="290158" indent="-290158">
              <a:lnSpc>
                <a:spcPct val="110000"/>
              </a:lnSpc>
              <a:spcBef>
                <a:spcPts val="18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0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Working </a:t>
            </a:r>
            <a:r>
              <a:rPr lang="en-GB" sz="2000" dirty="0">
                <a:solidFill>
                  <a:srgbClr val="000000"/>
                </a:solidFill>
                <a:effectLst/>
                <a:latin typeface="Arial"/>
                <a:cs typeface="Arial"/>
              </a:rPr>
              <a:t>Groups and chairs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Physics			M. A. Riley   </a:t>
            </a: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(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FSU)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Detectors 		</a:t>
            </a: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	A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. O.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Macchiavelli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 (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LBNL)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Electronics 		</a:t>
            </a: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	D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. C. </a:t>
            </a: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Radford   (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ORNL)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Software 		</a:t>
            </a: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	M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.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Cromaz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 (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LBNL)</a:t>
            </a:r>
          </a:p>
          <a:p>
            <a:pPr marL="747121" lvl="1" indent="-290158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Aux. Detectors	</a:t>
            </a: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	D</a:t>
            </a:r>
            <a:r>
              <a:rPr lang="en-GB" sz="16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 G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. 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Sarantites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  	(WUSTL)</a:t>
            </a:r>
          </a:p>
          <a:p>
            <a:pPr marL="290158" indent="-290158"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endParaRPr lang="en-GB" sz="70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5520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7379" y="152400"/>
            <a:ext cx="8569422" cy="49629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28600" y="914400"/>
            <a:ext cx="859952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44" tIns="46771" rIns="89944" bIns="4677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b="1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Thank you, I-Yang!</a:t>
            </a:r>
            <a:endParaRPr lang="en-GB" sz="2400" b="1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endParaRPr lang="en-GB" sz="240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We will hear how GRETINA has been having a very successful campaign at NSCL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It’s important that it produce great physics at ATLAS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It’s time to consider where it will go next, and when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GRETINA is only the first stage of GRETA</a:t>
            </a:r>
          </a:p>
          <a:p>
            <a:pPr marL="799863" lvl="1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Its performance still needs to be optimized </a:t>
            </a:r>
          </a:p>
          <a:p>
            <a:pPr marL="799863" lvl="1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r>
              <a:rPr lang="en-GB" sz="2400" dirty="0">
                <a:solidFill>
                  <a:srgbClr val="000000"/>
                </a:solidFill>
                <a:effectLst/>
                <a:latin typeface="Arial"/>
                <a:cs typeface="Arial"/>
              </a:rPr>
              <a:t>W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e need to make a strong case for GRETA</a:t>
            </a:r>
            <a:endParaRPr lang="en-GB" sz="240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456915" algn="l"/>
                <a:tab pos="913832" algn="l"/>
                <a:tab pos="1370748" algn="l"/>
                <a:tab pos="1827662" algn="l"/>
                <a:tab pos="2284579" algn="l"/>
                <a:tab pos="2741494" algn="l"/>
                <a:tab pos="3198408" algn="l"/>
                <a:tab pos="3655325" algn="l"/>
                <a:tab pos="4112240" algn="l"/>
                <a:tab pos="4569157" algn="l"/>
                <a:tab pos="5026071" algn="l"/>
                <a:tab pos="5482988" algn="l"/>
                <a:tab pos="5939904" algn="l"/>
                <a:tab pos="6396817" algn="l"/>
                <a:tab pos="6853735" algn="l"/>
                <a:tab pos="7310651" algn="l"/>
                <a:tab pos="7767568" algn="l"/>
                <a:tab pos="8224482" algn="l"/>
                <a:tab pos="8681399" algn="l"/>
                <a:tab pos="9138312" algn="l"/>
                <a:tab pos="9595230" algn="l"/>
              </a:tabLst>
            </a:pPr>
            <a:endParaRPr lang="en-GB" sz="2400" dirty="0" smtClean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891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RNL default 0812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7_ORNL default 081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RNL default 0812 1">
        <a:dk1>
          <a:srgbClr val="000000"/>
        </a:dk1>
        <a:lt1>
          <a:srgbClr val="FFFFFF"/>
        </a:lt1>
        <a:dk2>
          <a:srgbClr val="006C3A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006C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RNL default 0812 2">
        <a:dk1>
          <a:srgbClr val="000000"/>
        </a:dk1>
        <a:lt1>
          <a:srgbClr val="FFFFFF"/>
        </a:lt1>
        <a:dk2>
          <a:srgbClr val="006C3A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B274"/>
        </a:hlink>
        <a:folHlink>
          <a:srgbClr val="F796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Default Theme 1">
      <a:dk1>
        <a:srgbClr val="000000"/>
      </a:dk1>
      <a:lt1>
        <a:srgbClr val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1F497D"/>
      </a:hlink>
      <a:folHlink>
        <a:srgbClr val="006C3A"/>
      </a:folHlink>
    </a:clrScheme>
    <a:fontScheme name="Default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Theme 1">
        <a:dk1>
          <a:srgbClr val="000000"/>
        </a:dk1>
        <a:lt1>
          <a:srgbClr val="FFFFFF"/>
        </a:lt1>
        <a:dk2>
          <a:srgbClr val="006C3A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006C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12359</TotalTime>
  <Words>646</Words>
  <Application>Microsoft Macintosh PowerPoint</Application>
  <PresentationFormat>On-screen Show (4:3)</PresentationFormat>
  <Paragraphs>115</Paragraphs>
  <Slides>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7_ORNL default 0812</vt:lpstr>
      <vt:lpstr>Default Theme</vt:lpstr>
      <vt:lpstr>!OLE_LINK2</vt:lpstr>
      <vt:lpstr>radfordd:Desktop:SA_talks:GSchedule_mod1.docx!OLE_LINK1</vt:lpstr>
      <vt:lpstr>Introduction</vt:lpstr>
      <vt:lpstr>Richmond Workshop</vt:lpstr>
      <vt:lpstr>Richmond Workshop</vt:lpstr>
      <vt:lpstr>GRETINA Physics Schedule</vt:lpstr>
      <vt:lpstr>GRETINA Physics Schedule</vt:lpstr>
      <vt:lpstr>What’s Next?</vt:lpstr>
      <vt:lpstr>Users Executive Committee</vt:lpstr>
      <vt:lpstr>Project People</vt:lpstr>
      <vt:lpstr>Summary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Radford David</cp:lastModifiedBy>
  <cp:revision>552</cp:revision>
  <cp:lastPrinted>2010-09-13T16:29:25Z</cp:lastPrinted>
  <dcterms:created xsi:type="dcterms:W3CDTF">2012-02-12T12:52:46Z</dcterms:created>
  <dcterms:modified xsi:type="dcterms:W3CDTF">2013-03-01T14:05:43Z</dcterms:modified>
</cp:coreProperties>
</file>