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25" r:id="rId2"/>
    <p:sldId id="526" r:id="rId3"/>
    <p:sldId id="530" r:id="rId4"/>
    <p:sldId id="520" r:id="rId5"/>
    <p:sldId id="531" r:id="rId6"/>
    <p:sldId id="518" r:id="rId7"/>
    <p:sldId id="527" r:id="rId8"/>
    <p:sldId id="517" r:id="rId9"/>
    <p:sldId id="511" r:id="rId10"/>
    <p:sldId id="506" r:id="rId11"/>
    <p:sldId id="519" r:id="rId12"/>
  </p:sldIdLst>
  <p:sldSz cx="9144000" cy="6858000" type="screen4x3"/>
  <p:notesSz cx="9220200" cy="6934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FF"/>
    <a:srgbClr val="FFFF00"/>
    <a:srgbClr val="66FF33"/>
    <a:srgbClr val="00FFFF"/>
    <a:srgbClr val="D60093"/>
    <a:srgbClr val="339933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5" autoAdjust="0"/>
    <p:restoredTop sz="93878" autoAdjust="0"/>
  </p:normalViewPr>
  <p:slideViewPr>
    <p:cSldViewPr>
      <p:cViewPr varScale="1">
        <p:scale>
          <a:sx n="85" d="100"/>
          <a:sy n="85" d="100"/>
        </p:scale>
        <p:origin x="-3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3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228" y="-78"/>
      </p:cViewPr>
      <p:guideLst>
        <p:guide orient="horz" pos="2184"/>
        <p:guide pos="290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94150" cy="34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2" tIns="46121" rIns="92242" bIns="46121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26050" y="0"/>
            <a:ext cx="3994150" cy="34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2" tIns="46121" rIns="92242" bIns="4612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89791"/>
            <a:ext cx="3994150" cy="34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2" tIns="46121" rIns="92242" bIns="46121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26050" y="6589791"/>
            <a:ext cx="3994150" cy="34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2" tIns="46121" rIns="92242" bIns="4612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3D9D1D40-0C2E-436F-9098-BEB694F0E6B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960813" cy="38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59388" y="0"/>
            <a:ext cx="3960812" cy="38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86075" y="534988"/>
            <a:ext cx="3454400" cy="259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74263"/>
            <a:ext cx="6781800" cy="312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551699"/>
            <a:ext cx="3960813" cy="38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9388" y="6551699"/>
            <a:ext cx="3960812" cy="38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0B10AF-3C96-473B-AD01-F7F36461034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057867-3438-43BC-9F34-F40E470DD649}" type="slidenum">
              <a:rPr lang="en-US"/>
              <a:pPr/>
              <a:t>1</a:t>
            </a:fld>
            <a:endParaRPr lang="en-US"/>
          </a:p>
        </p:txBody>
      </p:sp>
      <p:sp>
        <p:nvSpPr>
          <p:cNvPr id="517122" name="Rectangle 7"/>
          <p:cNvSpPr txBox="1">
            <a:spLocks noGrp="1" noChangeArrowheads="1"/>
          </p:cNvSpPr>
          <p:nvPr/>
        </p:nvSpPr>
        <p:spPr bwMode="auto">
          <a:xfrm>
            <a:off x="5259388" y="6551699"/>
            <a:ext cx="3960812" cy="38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6" tIns="45688" rIns="91376" bIns="45688" anchor="b"/>
          <a:lstStyle/>
          <a:p>
            <a:pPr algn="r"/>
            <a:fld id="{FFD1DBE0-9F83-4450-9466-F8FF807E5189}" type="slidenum">
              <a:rPr lang="en-US" sz="1200"/>
              <a:pPr algn="r"/>
              <a:t>1</a:t>
            </a:fld>
            <a:endParaRPr lang="en-US" sz="1200"/>
          </a:p>
        </p:txBody>
      </p:sp>
      <p:sp>
        <p:nvSpPr>
          <p:cNvPr id="517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NS has ~13-year history with GS (+MB+FMA), many successes</a:t>
            </a:r>
            <a:r>
              <a:rPr lang="en-US" dirty="0"/>
              <a:t>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8FDA70-6B1B-4064-AABB-524112593D37}" type="slidenum">
              <a:rPr lang="en-US"/>
              <a:pPr/>
              <a:t>10</a:t>
            </a:fld>
            <a:endParaRPr lang="en-US"/>
          </a:p>
        </p:txBody>
      </p:sp>
      <p:sp>
        <p:nvSpPr>
          <p:cNvPr id="576514" name="Rectangle 7"/>
          <p:cNvSpPr txBox="1">
            <a:spLocks noGrp="1" noChangeArrowheads="1"/>
          </p:cNvSpPr>
          <p:nvPr/>
        </p:nvSpPr>
        <p:spPr bwMode="auto">
          <a:xfrm>
            <a:off x="5259388" y="6551699"/>
            <a:ext cx="3960812" cy="38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6" tIns="45688" rIns="91376" bIns="45688" anchor="b"/>
          <a:lstStyle/>
          <a:p>
            <a:pPr algn="r"/>
            <a:fld id="{58CC6446-1C41-4216-9E71-1C80516A1133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576515" name="Rectangle 7"/>
          <p:cNvSpPr txBox="1">
            <a:spLocks noGrp="1" noChangeArrowheads="1"/>
          </p:cNvSpPr>
          <p:nvPr/>
        </p:nvSpPr>
        <p:spPr bwMode="auto">
          <a:xfrm>
            <a:off x="5259388" y="6551699"/>
            <a:ext cx="3960812" cy="38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6" tIns="45688" rIns="91376" bIns="45688" anchor="b"/>
          <a:lstStyle/>
          <a:p>
            <a:pPr algn="r"/>
            <a:fld id="{25DA502E-4122-418D-A77A-079A1977A91F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576516" name="Rectangle 7"/>
          <p:cNvSpPr txBox="1">
            <a:spLocks noGrp="1" noChangeArrowheads="1"/>
          </p:cNvSpPr>
          <p:nvPr/>
        </p:nvSpPr>
        <p:spPr bwMode="auto">
          <a:xfrm>
            <a:off x="5259388" y="6551699"/>
            <a:ext cx="3960812" cy="38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6" tIns="45688" rIns="91376" bIns="45688" anchor="b"/>
          <a:lstStyle/>
          <a:p>
            <a:pPr algn="r"/>
            <a:fld id="{A46123AB-5780-4B9C-A565-342B894A0101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5765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B10AF-3C96-473B-AD01-F7F36461034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E840E3-B79D-484B-8821-77F63F13C235}" type="slidenum">
              <a:rPr lang="en-US"/>
              <a:pPr/>
              <a:t>2</a:t>
            </a:fld>
            <a:endParaRPr lang="en-US"/>
          </a:p>
        </p:txBody>
      </p:sp>
      <p:sp>
        <p:nvSpPr>
          <p:cNvPr id="551938" name="Rectangle 7"/>
          <p:cNvSpPr txBox="1">
            <a:spLocks noGrp="1" noChangeArrowheads="1"/>
          </p:cNvSpPr>
          <p:nvPr/>
        </p:nvSpPr>
        <p:spPr bwMode="auto">
          <a:xfrm>
            <a:off x="5259388" y="6551699"/>
            <a:ext cx="3960812" cy="38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6" tIns="45688" rIns="91376" bIns="45688" anchor="b"/>
          <a:lstStyle/>
          <a:p>
            <a:pPr algn="r"/>
            <a:fld id="{22D4DBEA-900A-4BCE-B604-0529080C4903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551939" name="Rectangle 7"/>
          <p:cNvSpPr txBox="1">
            <a:spLocks noGrp="1" noChangeArrowheads="1"/>
          </p:cNvSpPr>
          <p:nvPr/>
        </p:nvSpPr>
        <p:spPr bwMode="auto">
          <a:xfrm>
            <a:off x="5259388" y="6551699"/>
            <a:ext cx="3960812" cy="38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6" tIns="45688" rIns="91376" bIns="45688" anchor="b"/>
          <a:lstStyle/>
          <a:p>
            <a:pPr algn="r"/>
            <a:fld id="{6C02288D-11D6-4657-B8A6-3C90E5EC731E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551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Suggested</a:t>
            </a:r>
            <a:r>
              <a:rPr lang="en-US" baseline="0" dirty="0" smtClean="0"/>
              <a:t> 100-MeV 24Mg(39K,2n), but 39K not listed on ATLAS beams list?? Previous study used (40Ca,p2n).</a:t>
            </a:r>
          </a:p>
          <a:p>
            <a:r>
              <a:rPr lang="en-US" baseline="0" dirty="0" smtClean="0"/>
              <a:t>In 61Zn, the 9/2+ is n(g9/2), for 61Ga it would be p(g9/2) and could thus p decay.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E840E3-B79D-484B-8821-77F63F13C235}" type="slidenum">
              <a:rPr lang="en-US"/>
              <a:pPr/>
              <a:t>3</a:t>
            </a:fld>
            <a:endParaRPr lang="en-US"/>
          </a:p>
        </p:txBody>
      </p:sp>
      <p:sp>
        <p:nvSpPr>
          <p:cNvPr id="551938" name="Rectangle 7"/>
          <p:cNvSpPr txBox="1">
            <a:spLocks noGrp="1" noChangeArrowheads="1"/>
          </p:cNvSpPr>
          <p:nvPr/>
        </p:nvSpPr>
        <p:spPr bwMode="auto">
          <a:xfrm>
            <a:off x="5259388" y="6551699"/>
            <a:ext cx="3960812" cy="38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6" tIns="45688" rIns="91376" bIns="45688" anchor="b"/>
          <a:lstStyle/>
          <a:p>
            <a:pPr algn="r"/>
            <a:fld id="{22D4DBEA-900A-4BCE-B604-0529080C4903}" type="slidenum">
              <a:rPr lang="en-US" sz="1200"/>
              <a:pPr algn="r"/>
              <a:t>3</a:t>
            </a:fld>
            <a:endParaRPr lang="en-US" sz="1200"/>
          </a:p>
        </p:txBody>
      </p:sp>
      <p:sp>
        <p:nvSpPr>
          <p:cNvPr id="551939" name="Rectangle 7"/>
          <p:cNvSpPr txBox="1">
            <a:spLocks noGrp="1" noChangeArrowheads="1"/>
          </p:cNvSpPr>
          <p:nvPr/>
        </p:nvSpPr>
        <p:spPr bwMode="auto">
          <a:xfrm>
            <a:off x="5259388" y="6551699"/>
            <a:ext cx="3960812" cy="38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6" tIns="45688" rIns="91376" bIns="45688" anchor="b"/>
          <a:lstStyle/>
          <a:p>
            <a:pPr algn="r"/>
            <a:fld id="{6C02288D-11D6-4657-B8A6-3C90E5EC731E}" type="slidenum">
              <a:rPr lang="en-US" sz="1200"/>
              <a:pPr algn="r"/>
              <a:t>3</a:t>
            </a:fld>
            <a:endParaRPr lang="en-US" sz="1200"/>
          </a:p>
        </p:txBody>
      </p:sp>
      <p:sp>
        <p:nvSpPr>
          <p:cNvPr id="551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Mechanical components along the axis—not</a:t>
            </a:r>
            <a:r>
              <a:rPr lang="en-US" baseline="0" dirty="0" smtClean="0"/>
              <a:t> trivial to use it for </a:t>
            </a:r>
            <a:r>
              <a:rPr lang="en-US" baseline="0" dirty="0" err="1" smtClean="0"/>
              <a:t>beamline</a:t>
            </a:r>
            <a:r>
              <a:rPr lang="en-US" baseline="0" dirty="0" smtClean="0"/>
              <a:t>, but represents limiting case.</a:t>
            </a:r>
          </a:p>
          <a:p>
            <a:r>
              <a:rPr lang="en-US" dirty="0" smtClean="0"/>
              <a:t>Have not accounted for higher </a:t>
            </a:r>
            <a:r>
              <a:rPr lang="en-US" dirty="0" err="1" smtClean="0"/>
              <a:t>eff</a:t>
            </a:r>
            <a:r>
              <a:rPr lang="en-US" dirty="0" smtClean="0"/>
              <a:t> and less scattering due</a:t>
            </a:r>
            <a:r>
              <a:rPr lang="en-US" baseline="0" dirty="0" smtClean="0"/>
              <a:t> to the lower E’s.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B10AF-3C96-473B-AD01-F7F36461034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B10AF-3C96-473B-AD01-F7F36461034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B10AF-3C96-473B-AD01-F7F36461034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8DBEEF-96D1-4BFA-85D8-584B58EB84F2}" type="slidenum">
              <a:rPr lang="en-US"/>
              <a:pPr/>
              <a:t>7</a:t>
            </a:fld>
            <a:endParaRPr lang="en-US"/>
          </a:p>
        </p:txBody>
      </p:sp>
      <p:sp>
        <p:nvSpPr>
          <p:cNvPr id="592898" name="Rectangle 7"/>
          <p:cNvSpPr txBox="1">
            <a:spLocks noGrp="1" noChangeArrowheads="1"/>
          </p:cNvSpPr>
          <p:nvPr/>
        </p:nvSpPr>
        <p:spPr bwMode="auto">
          <a:xfrm>
            <a:off x="5259388" y="6551699"/>
            <a:ext cx="3960812" cy="38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6" tIns="45688" rIns="91376" bIns="45688" anchor="b"/>
          <a:lstStyle/>
          <a:p>
            <a:pPr algn="r"/>
            <a:fld id="{EECD7FA8-7F04-4BA9-9BC3-329143016193}" type="slidenum">
              <a:rPr lang="en-US" sz="1200"/>
              <a:pPr algn="r"/>
              <a:t>7</a:t>
            </a:fld>
            <a:endParaRPr lang="en-US" sz="1200"/>
          </a:p>
        </p:txBody>
      </p:sp>
      <p:sp>
        <p:nvSpPr>
          <p:cNvPr id="592899" name="Rectangle 7"/>
          <p:cNvSpPr txBox="1">
            <a:spLocks noGrp="1" noChangeArrowheads="1"/>
          </p:cNvSpPr>
          <p:nvPr/>
        </p:nvSpPr>
        <p:spPr bwMode="auto">
          <a:xfrm>
            <a:off x="5259388" y="6551699"/>
            <a:ext cx="3960812" cy="38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6" tIns="45688" rIns="91376" bIns="45688" anchor="b"/>
          <a:lstStyle/>
          <a:p>
            <a:pPr algn="r"/>
            <a:fld id="{008759C8-42B6-4CAB-B95A-D262187A8A92}" type="slidenum">
              <a:rPr lang="en-US" sz="1200"/>
              <a:pPr algn="r"/>
              <a:t>7</a:t>
            </a:fld>
            <a:endParaRPr lang="en-US" sz="1200"/>
          </a:p>
        </p:txBody>
      </p:sp>
      <p:sp>
        <p:nvSpPr>
          <p:cNvPr id="592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9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B10AF-3C96-473B-AD01-F7F36461034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52F02F-1583-4974-8BFE-AB074F07ABD0}" type="slidenum">
              <a:rPr lang="en-US"/>
              <a:pPr/>
              <a:t>9</a:t>
            </a:fld>
            <a:endParaRPr lang="en-US"/>
          </a:p>
        </p:txBody>
      </p:sp>
      <p:sp>
        <p:nvSpPr>
          <p:cNvPr id="584706" name="Rectangle 7"/>
          <p:cNvSpPr txBox="1">
            <a:spLocks noGrp="1" noChangeArrowheads="1"/>
          </p:cNvSpPr>
          <p:nvPr/>
        </p:nvSpPr>
        <p:spPr bwMode="auto">
          <a:xfrm>
            <a:off x="5259388" y="6551699"/>
            <a:ext cx="3960812" cy="38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6" tIns="45688" rIns="91376" bIns="45688" anchor="b"/>
          <a:lstStyle/>
          <a:p>
            <a:pPr algn="r"/>
            <a:fld id="{E6C83EAC-A3DD-4F99-B6CF-6B1E94F23B31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584707" name="Rectangle 7"/>
          <p:cNvSpPr txBox="1">
            <a:spLocks noGrp="1" noChangeArrowheads="1"/>
          </p:cNvSpPr>
          <p:nvPr/>
        </p:nvSpPr>
        <p:spPr bwMode="auto">
          <a:xfrm>
            <a:off x="5259388" y="6551699"/>
            <a:ext cx="3960812" cy="38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6" tIns="45688" rIns="91376" bIns="45688" anchor="b"/>
          <a:lstStyle/>
          <a:p>
            <a:pPr algn="r"/>
            <a:fld id="{356BC2A9-AB38-486B-BB11-C3DA53D932B9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584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2/20/13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1280D-7934-4C48-AE40-5DB6F464BD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2/20/13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5E27A-2326-419E-A253-B0597D4276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2/20/13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4F5AD-9D28-472D-8D35-23083BE8D2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2/20/13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6FAF7-8D16-4F43-B1BC-DE1ED5C8FF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2/20/13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1EA58-6942-422E-8078-12E0D40E9F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2/20/13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E924C-CFA9-43FD-8AC6-50AB30C29C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2/20/13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44987-D9DA-4A45-BA40-DB99FB3116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2/20/13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80B3D-B107-434A-A4D6-4180667243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2/20/13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D2677-8F14-4844-A447-3594F74D95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2/20/13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BA27F-3348-427E-B921-F71A71E74E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2/20/13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9D5F4-575A-4E8C-A964-118DE59A89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smtClean="0"/>
              <a:t>2/20/13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36370B-9F27-43F3-A2D5-7D2D36ADEB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58838" y="304800"/>
            <a:ext cx="7377112" cy="868362"/>
          </a:xfrm>
        </p:spPr>
        <p:txBody>
          <a:bodyPr/>
          <a:lstStyle/>
          <a:p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~Z studies with 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Gretina and neutron detectors</a:t>
            </a:r>
          </a:p>
        </p:txBody>
      </p:sp>
      <p:sp>
        <p:nvSpPr>
          <p:cNvPr id="516102" name="Text Box 4"/>
          <p:cNvSpPr txBox="1">
            <a:spLocks noChangeArrowheads="1"/>
          </p:cNvSpPr>
          <p:nvPr/>
        </p:nvSpPr>
        <p:spPr bwMode="auto">
          <a:xfrm>
            <a:off x="1187450" y="1143001"/>
            <a:ext cx="68643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/>
            <a:r>
              <a:rPr lang="en-US" sz="1800" dirty="0" smtClean="0"/>
              <a:t>W</a:t>
            </a:r>
            <a:r>
              <a:rPr lang="en-US" sz="1800" dirty="0"/>
              <a:t>. Reviol, D. Rudolph, D.G. Sarantites, </a:t>
            </a:r>
            <a:r>
              <a:rPr lang="en-US" sz="1800" u="sng" dirty="0" smtClean="0"/>
              <a:t>C.J. Chiara</a:t>
            </a:r>
            <a:r>
              <a:rPr lang="en-US" sz="1800" dirty="0" smtClean="0"/>
              <a:t>, D</a:t>
            </a:r>
            <a:r>
              <a:rPr lang="en-US" sz="1800" dirty="0"/>
              <a:t>. </a:t>
            </a:r>
            <a:r>
              <a:rPr lang="en-US" sz="1800" dirty="0" smtClean="0"/>
              <a:t>Seweryniak</a:t>
            </a:r>
            <a:endParaRPr lang="en-US" sz="1800" dirty="0"/>
          </a:p>
          <a:p>
            <a:pPr marL="609600" indent="-609600" algn="ctr"/>
            <a:endParaRPr lang="en-US" sz="1000" dirty="0"/>
          </a:p>
          <a:p>
            <a:pPr marL="609600" indent="-609600" algn="ctr"/>
            <a:r>
              <a:rPr lang="en-US" sz="1800" dirty="0"/>
              <a:t>Washington </a:t>
            </a:r>
            <a:r>
              <a:rPr lang="en-US" sz="1800" dirty="0" smtClean="0"/>
              <a:t>U. / Lund U. / U. of Maryland / ANL</a:t>
            </a:r>
            <a:endParaRPr lang="en-US" sz="1800" dirty="0"/>
          </a:p>
          <a:p>
            <a:pPr marL="609600" indent="-609600" algn="ctr"/>
            <a:endParaRPr lang="en-US" sz="1600" b="1" i="1" dirty="0"/>
          </a:p>
          <a:p>
            <a:pPr marL="609600" indent="-609600" algn="ctr"/>
            <a:r>
              <a:rPr lang="en-US" sz="2000" b="1" i="1" dirty="0"/>
              <a:t>Gretina Workshop, </a:t>
            </a:r>
            <a:r>
              <a:rPr lang="en-US" sz="2000" b="1" i="1" dirty="0" smtClean="0"/>
              <a:t>ANL, </a:t>
            </a:r>
            <a:r>
              <a:rPr lang="en-US" sz="2000" b="1" i="1" dirty="0"/>
              <a:t>March </a:t>
            </a:r>
            <a:r>
              <a:rPr lang="en-US" sz="2000" b="1" i="1" dirty="0" smtClean="0"/>
              <a:t>2013</a:t>
            </a:r>
            <a:endParaRPr lang="en-US" sz="2000" b="1" i="1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9621" y="3348037"/>
            <a:ext cx="2555579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609600" y="2738437"/>
            <a:ext cx="33498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Neutron-Shell </a:t>
            </a:r>
            <a:r>
              <a:rPr lang="en-US" b="1" dirty="0">
                <a:solidFill>
                  <a:srgbClr val="FF0000"/>
                </a:solidFill>
              </a:rPr>
              <a:t>Detectors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038600" y="3271837"/>
            <a:ext cx="4953000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FontTx/>
              <a:buChar char="•"/>
            </a:pPr>
            <a:r>
              <a:rPr lang="en-US" sz="2000" dirty="0"/>
              <a:t> 35 hexagonal, tapered detectors.</a:t>
            </a:r>
          </a:p>
          <a:p>
            <a:pPr>
              <a:buFontTx/>
              <a:buChar char="•"/>
            </a:pPr>
            <a:endParaRPr lang="en-US" sz="500" dirty="0"/>
          </a:p>
          <a:p>
            <a:pPr>
              <a:buFontTx/>
              <a:buChar char="•"/>
            </a:pPr>
            <a:r>
              <a:rPr lang="en-US" sz="2000" dirty="0"/>
              <a:t> BC501A liquid </a:t>
            </a:r>
            <a:r>
              <a:rPr lang="en-US" sz="2000" dirty="0" err="1" smtClean="0"/>
              <a:t>scintillator</a:t>
            </a:r>
            <a:r>
              <a:rPr lang="en-US" sz="2000" dirty="0"/>
              <a:t>.</a:t>
            </a:r>
          </a:p>
          <a:p>
            <a:pPr>
              <a:buFontTx/>
              <a:buChar char="•"/>
            </a:pPr>
            <a:endParaRPr lang="en-US" sz="500" dirty="0"/>
          </a:p>
          <a:p>
            <a:pPr>
              <a:buFontTx/>
              <a:buChar char="•"/>
            </a:pPr>
            <a:r>
              <a:rPr lang="en-US" sz="2000" dirty="0"/>
              <a:t> Active </a:t>
            </a:r>
            <a:r>
              <a:rPr lang="en-US" sz="2000" dirty="0" err="1"/>
              <a:t>scintillator</a:t>
            </a:r>
            <a:r>
              <a:rPr lang="en-US" sz="2000" dirty="0"/>
              <a:t> length 15 cm. </a:t>
            </a:r>
          </a:p>
          <a:p>
            <a:pPr>
              <a:buFontTx/>
              <a:buChar char="•"/>
            </a:pPr>
            <a:endParaRPr lang="en-US" sz="500" dirty="0"/>
          </a:p>
          <a:p>
            <a:pPr>
              <a:buFontTx/>
              <a:buChar char="•"/>
            </a:pPr>
            <a:r>
              <a:rPr lang="en-US" sz="2000" b="1" i="1" dirty="0"/>
              <a:t> n</a:t>
            </a:r>
            <a:r>
              <a:rPr lang="en-US" sz="2000" dirty="0"/>
              <a:t>-</a:t>
            </a:r>
            <a:r>
              <a:rPr lang="el-GR" sz="2000" dirty="0">
                <a:cs typeface="Times New Roman" pitchFamily="18" charset="0"/>
              </a:rPr>
              <a:t>γ</a:t>
            </a:r>
            <a:r>
              <a:rPr lang="en-US" sz="2000" dirty="0">
                <a:cs typeface="Times New Roman" pitchFamily="18" charset="0"/>
              </a:rPr>
              <a:t> separation: PSD and </a:t>
            </a:r>
            <a:r>
              <a:rPr lang="en-US" sz="2000" dirty="0" err="1">
                <a:cs typeface="Times New Roman" pitchFamily="18" charset="0"/>
              </a:rPr>
              <a:t>ToF</a:t>
            </a:r>
            <a:r>
              <a:rPr lang="en-US" sz="2000" dirty="0">
                <a:cs typeface="Times New Roman" pitchFamily="18" charset="0"/>
              </a:rPr>
              <a:t>.</a:t>
            </a:r>
            <a:endParaRPr lang="el-GR" sz="2000" dirty="0"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500" dirty="0"/>
          </a:p>
          <a:p>
            <a:pPr>
              <a:buFontTx/>
              <a:buChar char="•"/>
            </a:pPr>
            <a:r>
              <a:rPr lang="en-US" sz="2000" dirty="0"/>
              <a:t> “Coverage”, efficiency for a r = 25 cm</a:t>
            </a:r>
          </a:p>
          <a:p>
            <a:r>
              <a:rPr lang="en-US" sz="2000" dirty="0"/>
              <a:t>   shell: 28% 4</a:t>
            </a:r>
            <a:r>
              <a:rPr lang="el-GR" sz="2000" dirty="0">
                <a:cs typeface="Times New Roman" pitchFamily="18" charset="0"/>
              </a:rPr>
              <a:t>π</a:t>
            </a:r>
            <a:r>
              <a:rPr lang="en-US" sz="2000" dirty="0">
                <a:cs typeface="Times New Roman" pitchFamily="18" charset="0"/>
              </a:rPr>
              <a:t>, </a:t>
            </a:r>
            <a:r>
              <a:rPr lang="el-GR" sz="2000" dirty="0">
                <a:cs typeface="Times New Roman" pitchFamily="18" charset="0"/>
              </a:rPr>
              <a:t>ε</a:t>
            </a:r>
            <a:r>
              <a:rPr lang="en-US" sz="2000" dirty="0"/>
              <a:t>(1n) </a:t>
            </a:r>
            <a:r>
              <a:rPr lang="en-US" sz="2000" dirty="0">
                <a:cs typeface="Times New Roman" pitchFamily="18" charset="0"/>
              </a:rPr>
              <a:t>&gt; 30%.</a:t>
            </a:r>
            <a:endParaRPr lang="el-GR" sz="2000" dirty="0"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500" dirty="0"/>
          </a:p>
          <a:p>
            <a:pPr>
              <a:buFontTx/>
              <a:buChar char="•"/>
            </a:pPr>
            <a:r>
              <a:rPr lang="en-US" sz="2000" dirty="0"/>
              <a:t> Fast detectors, no severe </a:t>
            </a:r>
            <a:r>
              <a:rPr lang="en-US" sz="2000" dirty="0" smtClean="0"/>
              <a:t>rate limitation</a:t>
            </a:r>
            <a:r>
              <a:rPr lang="en-US" sz="2000" dirty="0"/>
              <a:t>.</a:t>
            </a:r>
          </a:p>
          <a:p>
            <a:r>
              <a:rPr lang="en-US" sz="600" dirty="0"/>
              <a:t>  </a:t>
            </a:r>
          </a:p>
          <a:p>
            <a:pPr>
              <a:buFontTx/>
              <a:buChar char="•"/>
            </a:pPr>
            <a:r>
              <a:rPr lang="en-US" sz="2000" dirty="0"/>
              <a:t> Hence useful in FMA experiments.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438400" y="6324600"/>
            <a:ext cx="4191000" cy="3476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1700" dirty="0">
                <a:solidFill>
                  <a:srgbClr val="FF0000"/>
                </a:solidFill>
              </a:rPr>
              <a:t>D.G. Sarantites </a:t>
            </a:r>
            <a:r>
              <a:rPr lang="en-US" sz="1700" i="1" dirty="0">
                <a:solidFill>
                  <a:srgbClr val="FF0000"/>
                </a:solidFill>
              </a:rPr>
              <a:t>et al</a:t>
            </a:r>
            <a:r>
              <a:rPr lang="en-US" sz="1700" dirty="0">
                <a:solidFill>
                  <a:srgbClr val="FF0000"/>
                </a:solidFill>
              </a:rPr>
              <a:t>., </a:t>
            </a:r>
            <a:r>
              <a:rPr lang="en-US" sz="1700" dirty="0" smtClean="0">
                <a:solidFill>
                  <a:srgbClr val="FF0000"/>
                </a:solidFill>
              </a:rPr>
              <a:t>NIMA</a:t>
            </a:r>
            <a:r>
              <a:rPr lang="en-US" sz="1700" b="1" dirty="0" smtClean="0">
                <a:solidFill>
                  <a:srgbClr val="FF0000"/>
                </a:solidFill>
              </a:rPr>
              <a:t>530</a:t>
            </a:r>
            <a:r>
              <a:rPr lang="en-US" sz="1700" dirty="0" smtClean="0">
                <a:solidFill>
                  <a:srgbClr val="FF0000"/>
                </a:solidFill>
              </a:rPr>
              <a:t>, 473 </a:t>
            </a:r>
            <a:r>
              <a:rPr lang="en-US" sz="1700" dirty="0">
                <a:solidFill>
                  <a:srgbClr val="FF0000"/>
                </a:solidFill>
              </a:rPr>
              <a:t>(2004</a:t>
            </a:r>
            <a:r>
              <a:rPr lang="en-US" sz="1700" dirty="0" smtClean="0">
                <a:solidFill>
                  <a:srgbClr val="FF0000"/>
                </a:solidFill>
              </a:rPr>
              <a:t>)</a:t>
            </a:r>
            <a:endParaRPr lang="en-US" sz="17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63" r="4728"/>
          <a:stretch/>
        </p:blipFill>
        <p:spPr>
          <a:xfrm>
            <a:off x="2243538" y="3625759"/>
            <a:ext cx="3707999" cy="2572790"/>
          </a:xfrm>
          <a:prstGeom prst="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75542" name="Text Box 54"/>
          <p:cNvSpPr txBox="1">
            <a:spLocks noChangeArrowheads="1"/>
          </p:cNvSpPr>
          <p:nvPr/>
        </p:nvSpPr>
        <p:spPr bwMode="auto">
          <a:xfrm>
            <a:off x="593725" y="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75543" name="Text Box 55"/>
          <p:cNvSpPr txBox="1">
            <a:spLocks noChangeArrowheads="1"/>
          </p:cNvSpPr>
          <p:nvPr/>
        </p:nvSpPr>
        <p:spPr bwMode="auto">
          <a:xfrm>
            <a:off x="746125" y="117475"/>
            <a:ext cx="676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rgbClr val="339933"/>
                </a:solidFill>
              </a:rPr>
              <a:t>Improved ability for in-beam proton-decay studies</a:t>
            </a:r>
            <a:endParaRPr lang="en-US"/>
          </a:p>
        </p:txBody>
      </p:sp>
      <p:pic>
        <p:nvPicPr>
          <p:cNvPr id="575544" name="Picture 56" descr="MB-DSSD-scheme-simp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788" y="762000"/>
            <a:ext cx="5392737" cy="2698750"/>
          </a:xfrm>
          <a:prstGeom prst="rect">
            <a:avLst/>
          </a:prstGeom>
          <a:noFill/>
        </p:spPr>
      </p:pic>
      <p:sp>
        <p:nvSpPr>
          <p:cNvPr id="575545" name="Text Box 57"/>
          <p:cNvSpPr txBox="1">
            <a:spLocks noChangeArrowheads="1"/>
          </p:cNvSpPr>
          <p:nvPr/>
        </p:nvSpPr>
        <p:spPr bwMode="auto">
          <a:xfrm>
            <a:off x="6735763" y="1409700"/>
            <a:ext cx="1919287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CC3300"/>
                </a:solidFill>
              </a:rPr>
              <a:t>Microball</a:t>
            </a:r>
          </a:p>
          <a:p>
            <a:r>
              <a:rPr lang="en-US" sz="1700" b="1" dirty="0">
                <a:cs typeface="Times New Roman" pitchFamily="18" charset="0"/>
              </a:rPr>
              <a:t>→ high efficiency</a:t>
            </a:r>
          </a:p>
          <a:p>
            <a:endParaRPr lang="en-US" sz="1200" b="1" dirty="0">
              <a:cs typeface="Times New Roman" pitchFamily="18" charset="0"/>
            </a:endParaRPr>
          </a:p>
          <a:p>
            <a:r>
              <a:rPr lang="en-US" sz="1800" b="1" dirty="0">
                <a:solidFill>
                  <a:srgbClr val="339933"/>
                </a:solidFill>
                <a:cs typeface="Times New Roman" pitchFamily="18" charset="0"/>
              </a:rPr>
              <a:t>CD DSSD</a:t>
            </a:r>
          </a:p>
          <a:p>
            <a:r>
              <a:rPr lang="en-US" sz="1700" b="1" dirty="0">
                <a:cs typeface="Times New Roman" pitchFamily="18" charset="0"/>
              </a:rPr>
              <a:t>→high granularity</a:t>
            </a:r>
          </a:p>
          <a:p>
            <a:endParaRPr lang="en-US" sz="1200" b="1" dirty="0">
              <a:cs typeface="Times New Roman" pitchFamily="18" charset="0"/>
            </a:endParaRPr>
          </a:p>
          <a:p>
            <a:r>
              <a:rPr lang="en-US" sz="1800" b="1" dirty="0"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1800" b="1" dirty="0">
                <a:cs typeface="Times New Roman" pitchFamily="18" charset="0"/>
              </a:rPr>
              <a:t>E-E capability</a:t>
            </a:r>
          </a:p>
        </p:txBody>
      </p:sp>
      <p:sp>
        <p:nvSpPr>
          <p:cNvPr id="575546" name="Text Box 58"/>
          <p:cNvSpPr txBox="1">
            <a:spLocks noChangeArrowheads="1"/>
          </p:cNvSpPr>
          <p:nvPr/>
        </p:nvSpPr>
        <p:spPr bwMode="auto">
          <a:xfrm>
            <a:off x="3116263" y="3276600"/>
            <a:ext cx="238125" cy="301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/>
              <a:t>x</a:t>
            </a:r>
          </a:p>
        </p:txBody>
      </p:sp>
      <p:sp>
        <p:nvSpPr>
          <p:cNvPr id="575547" name="Text Box 59"/>
          <p:cNvSpPr txBox="1">
            <a:spLocks noChangeArrowheads="1"/>
          </p:cNvSpPr>
          <p:nvPr/>
        </p:nvSpPr>
        <p:spPr bwMode="auto">
          <a:xfrm>
            <a:off x="6735763" y="3810000"/>
            <a:ext cx="1314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/>
              <a:t>x </a:t>
            </a:r>
            <a:r>
              <a:rPr lang="en-US" sz="1800" b="1" dirty="0"/>
              <a:t>no Ring 4</a:t>
            </a:r>
          </a:p>
        </p:txBody>
      </p:sp>
      <p:sp>
        <p:nvSpPr>
          <p:cNvPr id="575548" name="Text Box 60"/>
          <p:cNvSpPr txBox="1">
            <a:spLocks noChangeArrowheads="1"/>
          </p:cNvSpPr>
          <p:nvPr/>
        </p:nvSpPr>
        <p:spPr bwMode="auto">
          <a:xfrm>
            <a:off x="6735763" y="5840413"/>
            <a:ext cx="1612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i="1" dirty="0"/>
              <a:t>D. Rudolph et 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5197" t="13146" r="14173" b="5164"/>
          <a:stretch>
            <a:fillRect/>
          </a:stretch>
        </p:blipFill>
        <p:spPr bwMode="auto">
          <a:xfrm>
            <a:off x="3968531" y="228600"/>
            <a:ext cx="499066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27784" y="6019800"/>
            <a:ext cx="4535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R. </a:t>
            </a:r>
            <a:r>
              <a:rPr lang="en-US" sz="2000" dirty="0" err="1" smtClean="0"/>
              <a:t>Orlandi</a:t>
            </a:r>
            <a:r>
              <a:rPr lang="en-US" sz="2000" dirty="0" smtClean="0"/>
              <a:t> </a:t>
            </a:r>
            <a:r>
              <a:rPr lang="en-US" sz="2000" i="1" dirty="0" smtClean="0"/>
              <a:t>et al</a:t>
            </a:r>
            <a:r>
              <a:rPr lang="en-US" sz="2000" dirty="0" smtClean="0"/>
              <a:t>., PRL</a:t>
            </a:r>
            <a:r>
              <a:rPr lang="en-US" sz="2000" b="1" dirty="0" smtClean="0"/>
              <a:t>103</a:t>
            </a:r>
            <a:r>
              <a:rPr lang="en-US" sz="2000" dirty="0" smtClean="0"/>
              <a:t>, 052501 (2009).</a:t>
            </a:r>
          </a:p>
          <a:p>
            <a:r>
              <a:rPr lang="en-US" sz="2000" baseline="30000" dirty="0" smtClean="0"/>
              <a:t>40</a:t>
            </a:r>
            <a:r>
              <a:rPr lang="en-US" sz="2000" dirty="0" smtClean="0"/>
              <a:t>Ca(</a:t>
            </a:r>
            <a:r>
              <a:rPr lang="en-US" sz="2000" baseline="30000" dirty="0" smtClean="0"/>
              <a:t>32</a:t>
            </a:r>
            <a:r>
              <a:rPr lang="en-US" sz="2000" dirty="0" smtClean="0"/>
              <a:t>S,</a:t>
            </a:r>
            <a:r>
              <a:rPr lang="en-US" sz="2000" dirty="0" smtClean="0">
                <a:latin typeface="Symbol" pitchFamily="18" charset="2"/>
              </a:rPr>
              <a:t>a</a:t>
            </a:r>
            <a:r>
              <a:rPr lang="en-US" sz="2000" dirty="0" smtClean="0"/>
              <a:t>n) and </a:t>
            </a:r>
            <a:r>
              <a:rPr lang="en-US" sz="2000" baseline="30000" dirty="0" smtClean="0"/>
              <a:t>40</a:t>
            </a:r>
            <a:r>
              <a:rPr lang="en-US" sz="2000" dirty="0" smtClean="0"/>
              <a:t>Ca(</a:t>
            </a:r>
            <a:r>
              <a:rPr lang="en-US" sz="2000" baseline="30000" dirty="0" smtClean="0"/>
              <a:t>32</a:t>
            </a:r>
            <a:r>
              <a:rPr lang="en-US" sz="2000" dirty="0" smtClean="0"/>
              <a:t>S,</a:t>
            </a:r>
            <a:r>
              <a:rPr lang="en-US" sz="2000" dirty="0" smtClean="0">
                <a:latin typeface="Symbol" pitchFamily="18" charset="2"/>
              </a:rPr>
              <a:t>a</a:t>
            </a:r>
            <a:r>
              <a:rPr lang="en-US" sz="2000" dirty="0" smtClean="0"/>
              <a:t>p)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762000"/>
            <a:ext cx="36576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Isospin</a:t>
            </a:r>
            <a:r>
              <a:rPr lang="en-US" dirty="0" smtClean="0"/>
              <a:t> mixing in mirror pairs—relies on comparisons of E1 transitions.</a:t>
            </a:r>
          </a:p>
          <a:p>
            <a:r>
              <a:rPr lang="en-US" dirty="0" smtClean="0"/>
              <a:t>Also in N=Z nuclei (should be “forbidden” between states of same T).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8" name="Rectangle 4"/>
          <p:cNvSpPr>
            <a:spLocks noChangeArrowheads="1"/>
          </p:cNvSpPr>
          <p:nvPr/>
        </p:nvSpPr>
        <p:spPr bwMode="auto">
          <a:xfrm>
            <a:off x="417513" y="2057400"/>
            <a:ext cx="2925866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/>
              <a:t>Some future projects</a:t>
            </a:r>
            <a:endParaRPr lang="en-US" b="1" dirty="0"/>
          </a:p>
        </p:txBody>
      </p:sp>
      <p:sp>
        <p:nvSpPr>
          <p:cNvPr id="550931" name="Text Box 19"/>
          <p:cNvSpPr txBox="1">
            <a:spLocks noChangeArrowheads="1"/>
          </p:cNvSpPr>
          <p:nvPr/>
        </p:nvSpPr>
        <p:spPr bwMode="auto">
          <a:xfrm>
            <a:off x="381000" y="2514600"/>
            <a:ext cx="79047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smtClean="0"/>
              <a:t>Nearly unboun</a:t>
            </a:r>
            <a:r>
              <a:rPr lang="en-US" sz="2000" dirty="0" smtClean="0"/>
              <a:t>d odd-Z, N=Z-1 nuclei (</a:t>
            </a:r>
            <a:r>
              <a:rPr lang="en-US" sz="2000" baseline="30000" dirty="0" smtClean="0"/>
              <a:t>57</a:t>
            </a:r>
            <a:r>
              <a:rPr lang="en-US" sz="2000" dirty="0" smtClean="0"/>
              <a:t>Cu, </a:t>
            </a:r>
            <a:r>
              <a:rPr lang="en-US" sz="2000" baseline="30000" dirty="0" smtClean="0"/>
              <a:t>61</a:t>
            </a:r>
            <a:r>
              <a:rPr lang="en-US" sz="2000" dirty="0" smtClean="0"/>
              <a:t>Ga, </a:t>
            </a:r>
            <a:r>
              <a:rPr lang="en-US" sz="2000" baseline="30000" dirty="0" smtClean="0"/>
              <a:t>65</a:t>
            </a:r>
            <a:r>
              <a:rPr lang="en-US" sz="2000" dirty="0" smtClean="0"/>
              <a:t>As) via *</a:t>
            </a:r>
            <a:r>
              <a:rPr lang="en-US" sz="2000" dirty="0" err="1" smtClean="0"/>
              <a:t>xn</a:t>
            </a:r>
            <a:r>
              <a:rPr lang="en-US" sz="2000" dirty="0" smtClean="0"/>
              <a:t> channels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/>
              <a:t> </a:t>
            </a:r>
            <a:r>
              <a:rPr lang="en-US" sz="1800" dirty="0" smtClean="0"/>
              <a:t>Prompt proton (g</a:t>
            </a:r>
            <a:r>
              <a:rPr lang="en-US" sz="1800" baseline="-25000" dirty="0" smtClean="0"/>
              <a:t>9/2</a:t>
            </a:r>
            <a:r>
              <a:rPr lang="en-US" sz="1800" dirty="0" smtClean="0"/>
              <a:t>) emission competing with </a:t>
            </a:r>
            <a:r>
              <a:rPr lang="en-US" sz="1800" dirty="0" smtClean="0">
                <a:latin typeface="Symbol" pitchFamily="18" charset="2"/>
              </a:rPr>
              <a:t>g</a:t>
            </a:r>
            <a:r>
              <a:rPr lang="en-US" sz="1800" dirty="0" smtClean="0"/>
              <a:t> decay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/>
              <a:t> </a:t>
            </a:r>
            <a:r>
              <a:rPr lang="en-US" sz="1800" dirty="0" err="1" smtClean="0"/>
              <a:t>Isospin</a:t>
            </a:r>
            <a:r>
              <a:rPr lang="en-US" sz="1800" dirty="0" smtClean="0"/>
              <a:t> symmetry, shape changes, tunneling…</a:t>
            </a:r>
            <a:endParaRPr lang="en-US" sz="1800" dirty="0" smtClean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17513" y="228600"/>
            <a:ext cx="7298023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Fusion-evaporation experiments with </a:t>
            </a:r>
            <a:r>
              <a:rPr lang="en-US" b="1" dirty="0" err="1" smtClean="0"/>
              <a:t>Gretina@FMA</a:t>
            </a:r>
            <a:endParaRPr lang="en-US" b="1" dirty="0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381000" y="703263"/>
            <a:ext cx="78111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/>
              <a:t> Better energy resolution than Gammasphere (important for large E</a:t>
            </a:r>
            <a:r>
              <a:rPr lang="el-GR" sz="2000" baseline="-25000" dirty="0">
                <a:cs typeface="Times New Roman" pitchFamily="18" charset="0"/>
              </a:rPr>
              <a:t>γ</a:t>
            </a:r>
            <a:r>
              <a:rPr lang="en-US" sz="2000" dirty="0"/>
              <a:t>).</a:t>
            </a:r>
          </a:p>
          <a:p>
            <a:endParaRPr lang="en-US" sz="600" dirty="0"/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 Better linear-polarization sensitivity than Gammasphere</a:t>
            </a:r>
            <a:r>
              <a:rPr lang="en-US" sz="2000" dirty="0" smtClean="0"/>
              <a:t>.</a:t>
            </a:r>
          </a:p>
          <a:p>
            <a:endParaRPr lang="en-US" sz="6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dirty="0" smtClean="0"/>
              <a:t>For N ~ Z studies, neutron detection adds to reaction-channel selectivity.</a:t>
            </a:r>
            <a:endParaRPr lang="en-US" sz="2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524000" y="3810000"/>
            <a:ext cx="6270625" cy="2609165"/>
            <a:chOff x="1524000" y="3810000"/>
            <a:chExt cx="6270625" cy="2609165"/>
          </a:xfrm>
        </p:grpSpPr>
        <p:pic>
          <p:nvPicPr>
            <p:cNvPr id="10" name="Picture 10" descr="Andersson-PRC71-Ga61-Fig3-modifi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0" y="3810000"/>
              <a:ext cx="6270625" cy="2190750"/>
            </a:xfrm>
            <a:prstGeom prst="rect">
              <a:avLst/>
            </a:prstGeom>
            <a:noFill/>
          </p:spPr>
        </p:pic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5018088" y="4170439"/>
              <a:ext cx="547687" cy="347663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895600" y="4191000"/>
              <a:ext cx="1441498" cy="584775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</a:rPr>
                <a:t>9/2</a:t>
              </a:r>
              <a:r>
                <a:rPr lang="en-US" sz="1600" b="1" baseline="30000" dirty="0">
                  <a:solidFill>
                    <a:schemeClr val="accent2"/>
                  </a:solidFill>
                </a:rPr>
                <a:t>+</a:t>
              </a:r>
              <a:r>
                <a:rPr lang="en-US" sz="1600" b="1" dirty="0">
                  <a:solidFill>
                    <a:schemeClr val="accent2"/>
                  </a:solidFill>
                </a:rPr>
                <a:t> not </a:t>
              </a:r>
              <a:r>
                <a:rPr lang="en-US" sz="1600" b="1" dirty="0" smtClean="0">
                  <a:solidFill>
                    <a:schemeClr val="accent2"/>
                  </a:solidFill>
                </a:rPr>
                <a:t>seen;</a:t>
              </a:r>
              <a:endParaRPr lang="en-US" sz="1600" b="1" dirty="0">
                <a:solidFill>
                  <a:schemeClr val="accent2"/>
                </a:solidFill>
              </a:endParaRPr>
            </a:p>
            <a:p>
              <a:pPr algn="ctr"/>
              <a:r>
                <a:rPr lang="en-US" sz="1600" b="1" baseline="30000" dirty="0">
                  <a:solidFill>
                    <a:schemeClr val="accent2"/>
                  </a:solidFill>
                </a:rPr>
                <a:t>61</a:t>
              </a:r>
              <a:r>
                <a:rPr lang="en-US" sz="1600" b="1" dirty="0">
                  <a:solidFill>
                    <a:schemeClr val="accent2"/>
                  </a:solidFill>
                </a:rPr>
                <a:t>Ga </a:t>
              </a:r>
              <a:r>
                <a:rPr lang="en-US" sz="1600" b="1" dirty="0">
                  <a:solidFill>
                    <a:schemeClr val="accent2"/>
                  </a:solidFill>
                  <a:cs typeface="Times New Roman" pitchFamily="18" charset="0"/>
                </a:rPr>
                <a:t>→ </a:t>
              </a:r>
              <a:r>
                <a:rPr lang="en-US" sz="1600" b="1" baseline="30000" dirty="0" smtClean="0">
                  <a:solidFill>
                    <a:schemeClr val="accent2"/>
                  </a:solidFill>
                  <a:cs typeface="Times New Roman" pitchFamily="18" charset="0"/>
                </a:rPr>
                <a:t>60</a:t>
              </a:r>
              <a:r>
                <a:rPr lang="en-US" sz="1600" b="1" dirty="0" smtClean="0">
                  <a:solidFill>
                    <a:schemeClr val="accent2"/>
                  </a:solidFill>
                  <a:cs typeface="Times New Roman" pitchFamily="18" charset="0"/>
                </a:rPr>
                <a:t>Zn</a:t>
              </a:r>
              <a:r>
                <a:rPr lang="en-US" sz="1600" b="1" dirty="0" smtClean="0">
                  <a:solidFill>
                    <a:schemeClr val="accent2"/>
                  </a:solidFill>
                </a:rPr>
                <a:t>?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438400" y="6096000"/>
              <a:ext cx="3996479" cy="32316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500" dirty="0" smtClean="0">
                  <a:solidFill>
                    <a:srgbClr val="FF0000"/>
                  </a:solidFill>
                </a:rPr>
                <a:t>L-L. </a:t>
              </a:r>
              <a:r>
                <a:rPr lang="en-US" sz="1500" dirty="0" err="1">
                  <a:solidFill>
                    <a:srgbClr val="FF0000"/>
                  </a:solidFill>
                </a:rPr>
                <a:t>Andersson</a:t>
              </a:r>
              <a:r>
                <a:rPr lang="en-US" sz="1500" dirty="0">
                  <a:solidFill>
                    <a:srgbClr val="FF0000"/>
                  </a:solidFill>
                </a:rPr>
                <a:t> </a:t>
              </a:r>
              <a:r>
                <a:rPr lang="en-US" sz="1500" i="1" dirty="0">
                  <a:solidFill>
                    <a:srgbClr val="FF0000"/>
                  </a:solidFill>
                </a:rPr>
                <a:t>et al</a:t>
              </a:r>
              <a:r>
                <a:rPr lang="en-US" sz="1500" dirty="0">
                  <a:solidFill>
                    <a:srgbClr val="FF0000"/>
                  </a:solidFill>
                </a:rPr>
                <a:t>., </a:t>
              </a:r>
              <a:r>
                <a:rPr lang="en-US" sz="1500" dirty="0" smtClean="0">
                  <a:solidFill>
                    <a:srgbClr val="FF0000"/>
                  </a:solidFill>
                </a:rPr>
                <a:t>PRC</a:t>
              </a:r>
              <a:r>
                <a:rPr lang="en-US" sz="1500" b="1" dirty="0" smtClean="0">
                  <a:solidFill>
                    <a:srgbClr val="FF0000"/>
                  </a:solidFill>
                </a:rPr>
                <a:t>71</a:t>
              </a:r>
              <a:r>
                <a:rPr lang="en-US" sz="1500" dirty="0">
                  <a:solidFill>
                    <a:srgbClr val="FF0000"/>
                  </a:solidFill>
                </a:rPr>
                <a:t>, </a:t>
              </a:r>
              <a:r>
                <a:rPr lang="en-US" sz="1500" dirty="0" smtClean="0">
                  <a:solidFill>
                    <a:srgbClr val="FF0000"/>
                  </a:solidFill>
                </a:rPr>
                <a:t>011303(R) </a:t>
              </a:r>
              <a:r>
                <a:rPr lang="en-US" sz="1500" dirty="0">
                  <a:solidFill>
                    <a:srgbClr val="FF0000"/>
                  </a:solidFill>
                </a:rPr>
                <a:t>(2005)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8" name="Rectangle 4"/>
          <p:cNvSpPr>
            <a:spLocks noChangeArrowheads="1"/>
          </p:cNvSpPr>
          <p:nvPr/>
        </p:nvSpPr>
        <p:spPr bwMode="auto">
          <a:xfrm>
            <a:off x="417513" y="2057400"/>
            <a:ext cx="2925866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/>
              <a:t>Some f</a:t>
            </a:r>
            <a:r>
              <a:rPr lang="en-US" b="1" dirty="0" smtClean="0"/>
              <a:t>uture projects</a:t>
            </a:r>
            <a:endParaRPr lang="en-US" b="1" dirty="0"/>
          </a:p>
        </p:txBody>
      </p:sp>
      <p:sp>
        <p:nvSpPr>
          <p:cNvPr id="550931" name="Text Box 19"/>
          <p:cNvSpPr txBox="1">
            <a:spLocks noChangeArrowheads="1"/>
          </p:cNvSpPr>
          <p:nvPr/>
        </p:nvSpPr>
        <p:spPr bwMode="auto">
          <a:xfrm>
            <a:off x="381000" y="2514600"/>
            <a:ext cx="8014758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smtClean="0"/>
              <a:t>Nearly unboun</a:t>
            </a:r>
            <a:r>
              <a:rPr lang="en-US" sz="2000" dirty="0" smtClean="0"/>
              <a:t>d odd-Z, N=Z-1 nuclei (</a:t>
            </a:r>
            <a:r>
              <a:rPr lang="en-US" sz="2000" baseline="30000" dirty="0" smtClean="0"/>
              <a:t>57</a:t>
            </a:r>
            <a:r>
              <a:rPr lang="en-US" sz="2000" dirty="0" smtClean="0"/>
              <a:t>Cu, </a:t>
            </a:r>
            <a:r>
              <a:rPr lang="en-US" sz="2000" baseline="30000" dirty="0" smtClean="0"/>
              <a:t>61</a:t>
            </a:r>
            <a:r>
              <a:rPr lang="en-US" sz="2000" dirty="0" smtClean="0"/>
              <a:t>Ga, </a:t>
            </a:r>
            <a:r>
              <a:rPr lang="en-US" sz="2000" baseline="30000" dirty="0" smtClean="0"/>
              <a:t>65</a:t>
            </a:r>
            <a:r>
              <a:rPr lang="en-US" sz="2000" dirty="0" smtClean="0"/>
              <a:t>As) via *</a:t>
            </a:r>
            <a:r>
              <a:rPr lang="en-US" sz="2000" dirty="0" err="1" smtClean="0"/>
              <a:t>xn</a:t>
            </a:r>
            <a:r>
              <a:rPr lang="en-US" sz="2000" dirty="0" smtClean="0"/>
              <a:t> channels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/>
              <a:t> </a:t>
            </a:r>
            <a:r>
              <a:rPr lang="en-US" sz="1800" dirty="0" smtClean="0"/>
              <a:t>Prompt proton (g</a:t>
            </a:r>
            <a:r>
              <a:rPr lang="en-US" sz="1800" baseline="-25000" dirty="0" smtClean="0"/>
              <a:t>9/2</a:t>
            </a:r>
            <a:r>
              <a:rPr lang="en-US" sz="1800" dirty="0" smtClean="0"/>
              <a:t>) emission competing with </a:t>
            </a:r>
            <a:r>
              <a:rPr lang="en-US" sz="1800" dirty="0" smtClean="0">
                <a:latin typeface="Symbol" pitchFamily="18" charset="2"/>
              </a:rPr>
              <a:t>g</a:t>
            </a:r>
            <a:r>
              <a:rPr lang="en-US" sz="1800" dirty="0" smtClean="0"/>
              <a:t> decay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/>
              <a:t> </a:t>
            </a:r>
            <a:r>
              <a:rPr lang="en-US" sz="1800" dirty="0" err="1" smtClean="0"/>
              <a:t>Isospin</a:t>
            </a:r>
            <a:r>
              <a:rPr lang="en-US" sz="1800" dirty="0" smtClean="0"/>
              <a:t> symmetry, shape changes, tunneling…</a:t>
            </a:r>
          </a:p>
          <a:p>
            <a:endParaRPr lang="en-US" sz="18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dirty="0" smtClean="0">
                <a:latin typeface="Symbol" pitchFamily="18" charset="2"/>
              </a:rPr>
              <a:t>b</a:t>
            </a:r>
            <a:r>
              <a:rPr lang="en-US" sz="2000" dirty="0" smtClean="0"/>
              <a:t> tagging in </a:t>
            </a:r>
            <a:r>
              <a:rPr lang="en-US" sz="2000" baseline="30000" dirty="0" smtClean="0"/>
              <a:t>100</a:t>
            </a:r>
            <a:r>
              <a:rPr lang="en-US" sz="2000" dirty="0" smtClean="0"/>
              <a:t>Sn region with FMA+DSSD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/>
              <a:t> Not as selective as discrete proton- or </a:t>
            </a:r>
            <a:r>
              <a:rPr lang="en-US" sz="1800" dirty="0" smtClean="0">
                <a:latin typeface="Symbol" pitchFamily="18" charset="2"/>
              </a:rPr>
              <a:t>a</a:t>
            </a:r>
            <a:r>
              <a:rPr lang="en-US" sz="1800" dirty="0" smtClean="0"/>
              <a:t>-decay tags</a:t>
            </a:r>
            <a:r>
              <a:rPr lang="en-US" sz="1800" dirty="0" smtClean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/>
              <a:t> </a:t>
            </a:r>
            <a:r>
              <a:rPr lang="en-US" sz="1800" dirty="0" err="1" smtClean="0"/>
              <a:t>Ndets</a:t>
            </a:r>
            <a:r>
              <a:rPr lang="en-US" sz="1800" dirty="0" smtClean="0"/>
              <a:t> reduce background from dominant, less </a:t>
            </a:r>
            <a:r>
              <a:rPr lang="en-US" sz="1800" dirty="0" smtClean="0"/>
              <a:t>exotic </a:t>
            </a:r>
            <a:r>
              <a:rPr lang="en-US" sz="1800" dirty="0" smtClean="0"/>
              <a:t>isobars.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/>
              <a:t> </a:t>
            </a:r>
            <a:r>
              <a:rPr lang="en-US" sz="1800" dirty="0" smtClean="0"/>
              <a:t>Gretina: </a:t>
            </a:r>
            <a:r>
              <a:rPr lang="en-US" sz="1800" dirty="0" smtClean="0">
                <a:latin typeface="Symbol" pitchFamily="18" charset="2"/>
              </a:rPr>
              <a:t>g</a:t>
            </a:r>
            <a:r>
              <a:rPr lang="en-US" sz="1800" dirty="0" smtClean="0"/>
              <a:t> polarizations to locate h</a:t>
            </a:r>
            <a:r>
              <a:rPr lang="en-US" sz="1800" baseline="-25000" dirty="0" smtClean="0"/>
              <a:t>11/2</a:t>
            </a:r>
            <a:r>
              <a:rPr lang="en-US" sz="1800" dirty="0" smtClean="0"/>
              <a:t>.</a:t>
            </a:r>
          </a:p>
          <a:p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dirty="0" err="1" smtClean="0"/>
              <a:t>Octupole</a:t>
            </a:r>
            <a:r>
              <a:rPr lang="en-US" sz="2000" dirty="0" smtClean="0"/>
              <a:t> correlations in the neutron-deficient </a:t>
            </a:r>
            <a:r>
              <a:rPr lang="en-US" sz="2000" dirty="0" err="1" smtClean="0"/>
              <a:t>Ba</a:t>
            </a:r>
            <a:r>
              <a:rPr lang="en-US" sz="2000" dirty="0" smtClean="0"/>
              <a:t>/Te region</a:t>
            </a: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r>
              <a:rPr lang="en-US" sz="1800" dirty="0" smtClean="0"/>
              <a:t> </a:t>
            </a:r>
            <a:r>
              <a:rPr lang="en-US" sz="1800" dirty="0" smtClean="0"/>
              <a:t>In many cases, bands are identified but </a:t>
            </a:r>
            <a:r>
              <a:rPr lang="en-US" sz="1800" i="1" dirty="0" smtClean="0"/>
              <a:t>assumed</a:t>
            </a:r>
            <a:r>
              <a:rPr lang="en-US" sz="1800" dirty="0" smtClean="0"/>
              <a:t> to have opposite parity.</a:t>
            </a:r>
            <a:endParaRPr lang="en-US" sz="1800" dirty="0" smtClean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17513" y="228600"/>
            <a:ext cx="7298023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Fusion-evaporation experiments with </a:t>
            </a:r>
            <a:r>
              <a:rPr lang="en-US" b="1" dirty="0" err="1" smtClean="0"/>
              <a:t>Gretina@FMA</a:t>
            </a:r>
            <a:endParaRPr lang="en-US" b="1" dirty="0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381000" y="703263"/>
            <a:ext cx="78111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/>
              <a:t> Better energy resolution than Gammasphere (important for large E</a:t>
            </a:r>
            <a:r>
              <a:rPr lang="el-GR" sz="2000" baseline="-25000" dirty="0">
                <a:cs typeface="Times New Roman" pitchFamily="18" charset="0"/>
              </a:rPr>
              <a:t>γ</a:t>
            </a:r>
            <a:r>
              <a:rPr lang="en-US" sz="2000" dirty="0"/>
              <a:t>).</a:t>
            </a:r>
          </a:p>
          <a:p>
            <a:endParaRPr lang="en-US" sz="600" dirty="0"/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 Better linear-polarization sensitivity than Gammasphere</a:t>
            </a:r>
            <a:r>
              <a:rPr lang="en-US" sz="2000" dirty="0" smtClean="0"/>
              <a:t>.</a:t>
            </a:r>
          </a:p>
          <a:p>
            <a:endParaRPr lang="en-US" sz="6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dirty="0" smtClean="0"/>
              <a:t>For N ~ Z studies, neutron detection adds to reaction-channel selectivity.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4800" y="1066800"/>
            <a:ext cx="3200400" cy="287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19600" y="1524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[How] will it work with Gretina?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898" y="1524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Neutron Shell was designed for use with Gammasphere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114800" y="4013537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dirty="0" smtClean="0"/>
              <a:t>Pulling Gretina back to</a:t>
            </a:r>
          </a:p>
          <a:p>
            <a:pPr marL="457200" indent="-457200"/>
            <a:r>
              <a:rPr lang="en-US" sz="2000" dirty="0" smtClean="0"/>
              <a:t>60cm improves this to</a:t>
            </a:r>
          </a:p>
          <a:p>
            <a:pPr marL="457200" indent="-457200"/>
            <a:r>
              <a:rPr lang="en-US" sz="2000" dirty="0" err="1" smtClean="0">
                <a:latin typeface="Symbol" pitchFamily="18" charset="2"/>
                <a:sym typeface="Wingdings" pitchFamily="2" charset="2"/>
              </a:rPr>
              <a:t>e</a:t>
            </a:r>
            <a:r>
              <a:rPr lang="en-US" sz="2000" baseline="-25000" dirty="0" err="1" smtClean="0">
                <a:sym typeface="Wingdings" pitchFamily="2" charset="2"/>
              </a:rPr>
              <a:t>NS,Gr</a:t>
            </a:r>
            <a:r>
              <a:rPr lang="en-US" sz="2000" dirty="0" smtClean="0">
                <a:sym typeface="Wingdings" pitchFamily="2" charset="2"/>
              </a:rPr>
              <a:t>/</a:t>
            </a:r>
            <a:r>
              <a:rPr lang="en-US" sz="2000" dirty="0" err="1" smtClean="0">
                <a:latin typeface="Symbol" pitchFamily="18" charset="2"/>
                <a:sym typeface="Wingdings" pitchFamily="2" charset="2"/>
              </a:rPr>
              <a:t>e</a:t>
            </a:r>
            <a:r>
              <a:rPr lang="en-US" sz="2000" baseline="-25000" dirty="0" err="1" smtClean="0">
                <a:sym typeface="Wingdings" pitchFamily="2" charset="2"/>
              </a:rPr>
              <a:t>NS,DGS</a:t>
            </a:r>
            <a:r>
              <a:rPr lang="en-US" sz="2000" baseline="-25000" dirty="0" smtClean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~ </a:t>
            </a:r>
            <a:r>
              <a:rPr lang="en-US" sz="2000" dirty="0" smtClean="0">
                <a:sym typeface="Wingdings" pitchFamily="2" charset="2"/>
              </a:rPr>
              <a:t>0.45, </a:t>
            </a:r>
          </a:p>
          <a:p>
            <a:pPr marL="457200" indent="-457200"/>
            <a:r>
              <a:rPr lang="en-US" sz="2000" dirty="0" smtClean="0">
                <a:sym typeface="Wingdings" pitchFamily="2" charset="2"/>
              </a:rPr>
              <a:t>but at the cost of </a:t>
            </a:r>
            <a:r>
              <a:rPr lang="en-US" sz="2000" dirty="0" err="1" smtClean="0">
                <a:latin typeface="Symbol" pitchFamily="18" charset="2"/>
                <a:sym typeface="Wingdings" pitchFamily="2" charset="2"/>
              </a:rPr>
              <a:t>e</a:t>
            </a:r>
            <a:r>
              <a:rPr lang="en-US" sz="2000" baseline="-25000" dirty="0" err="1" smtClean="0">
                <a:sym typeface="Wingdings" pitchFamily="2" charset="2"/>
              </a:rPr>
              <a:t>FMA</a:t>
            </a:r>
            <a:r>
              <a:rPr lang="en-US" sz="2000" dirty="0" smtClean="0">
                <a:sym typeface="Wingdings" pitchFamily="2" charset="2"/>
              </a:rPr>
              <a:t>.</a:t>
            </a:r>
            <a:endParaRPr lang="en-US" sz="20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4191000" y="760056"/>
            <a:ext cx="4799354" cy="1981200"/>
            <a:chOff x="4191000" y="760056"/>
            <a:chExt cx="4799354" cy="1981200"/>
          </a:xfrm>
        </p:grpSpPr>
        <p:sp>
          <p:nvSpPr>
            <p:cNvPr id="32" name="Block Arc 31"/>
            <p:cNvSpPr/>
            <p:nvPr/>
          </p:nvSpPr>
          <p:spPr>
            <a:xfrm rot="8079463">
              <a:off x="7047254" y="742318"/>
              <a:ext cx="1905000" cy="1981200"/>
            </a:xfrm>
            <a:prstGeom prst="blockArc">
              <a:avLst>
                <a:gd name="adj1" fmla="val 15789638"/>
                <a:gd name="adj2" fmla="val 0"/>
                <a:gd name="adj3" fmla="val 844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6690360" y="1771101"/>
              <a:ext cx="1920240" cy="0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8610600" y="1356648"/>
              <a:ext cx="304800" cy="762000"/>
            </a:xfrm>
            <a:prstGeom prst="rect">
              <a:avLst/>
            </a:prstGeom>
            <a:solidFill>
              <a:schemeClr val="accent6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8001000" y="1616844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 rot="16200000">
              <a:off x="8418811" y="1558728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QUAD</a:t>
              </a:r>
              <a:endParaRPr lang="en-US" b="1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8001000" y="1759950"/>
              <a:ext cx="914400" cy="60960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191000" y="914400"/>
              <a:ext cx="2667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en-US" sz="2000" dirty="0" smtClean="0"/>
                <a:t>At 30cm, </a:t>
              </a:r>
              <a:r>
                <a:rPr lang="en-US" sz="2000" dirty="0" err="1" smtClean="0">
                  <a:latin typeface="Symbol" pitchFamily="18" charset="2"/>
                </a:rPr>
                <a:t>q</a:t>
              </a:r>
              <a:r>
                <a:rPr lang="en-US" sz="2000" baseline="-25000" dirty="0" err="1" smtClean="0"/>
                <a:t>min</a:t>
              </a:r>
              <a:r>
                <a:rPr lang="en-US" sz="2000" baseline="-25000" dirty="0" smtClean="0"/>
                <a:t> </a:t>
              </a:r>
              <a:r>
                <a:rPr lang="en-US" sz="2000" dirty="0" smtClean="0"/>
                <a:t>~ 55</a:t>
              </a:r>
              <a:r>
                <a:rPr lang="en-US" sz="2000" baseline="30000" dirty="0" smtClean="0"/>
                <a:t>o</a:t>
              </a:r>
              <a:r>
                <a:rPr lang="en-US" sz="2000" dirty="0" smtClean="0"/>
                <a:t> and</a:t>
              </a:r>
            </a:p>
            <a:p>
              <a:r>
                <a:rPr lang="en-US" sz="2000" b="1" dirty="0" err="1" smtClean="0">
                  <a:solidFill>
                    <a:srgbClr val="FF0000"/>
                  </a:solidFill>
                </a:rPr>
                <a:t>Ndets</a:t>
              </a:r>
              <a:r>
                <a:rPr lang="en-US" sz="2000" dirty="0" smtClean="0"/>
                <a:t> only on one side </a:t>
              </a:r>
              <a:r>
                <a:rPr lang="en-US" sz="2000" dirty="0" smtClean="0">
                  <a:sym typeface="Wingdings" pitchFamily="2" charset="2"/>
                </a:rPr>
                <a:t> </a:t>
              </a:r>
              <a:r>
                <a:rPr lang="en-US" sz="2000" dirty="0" err="1" smtClean="0">
                  <a:latin typeface="Symbol" pitchFamily="18" charset="2"/>
                  <a:sym typeface="Wingdings" pitchFamily="2" charset="2"/>
                </a:rPr>
                <a:t>e</a:t>
              </a:r>
              <a:r>
                <a:rPr lang="en-US" sz="2000" baseline="-25000" dirty="0" err="1" smtClean="0">
                  <a:sym typeface="Wingdings" pitchFamily="2" charset="2"/>
                </a:rPr>
                <a:t>NS,Gr</a:t>
              </a:r>
              <a:r>
                <a:rPr lang="en-US" sz="2000" dirty="0" smtClean="0">
                  <a:sym typeface="Wingdings" pitchFamily="2" charset="2"/>
                </a:rPr>
                <a:t>/</a:t>
              </a:r>
              <a:r>
                <a:rPr lang="en-US" sz="2000" dirty="0" err="1" smtClean="0">
                  <a:latin typeface="Symbol" pitchFamily="18" charset="2"/>
                  <a:sym typeface="Wingdings" pitchFamily="2" charset="2"/>
                </a:rPr>
                <a:t>e</a:t>
              </a:r>
              <a:r>
                <a:rPr lang="en-US" sz="2000" baseline="-25000" dirty="0" err="1" smtClean="0">
                  <a:sym typeface="Wingdings" pitchFamily="2" charset="2"/>
                </a:rPr>
                <a:t>NS,DGS</a:t>
              </a:r>
              <a:r>
                <a:rPr lang="en-US" sz="2000" baseline="-25000" dirty="0" smtClean="0">
                  <a:sym typeface="Wingdings" pitchFamily="2" charset="2"/>
                </a:rPr>
                <a:t> </a:t>
              </a:r>
              <a:r>
                <a:rPr lang="en-US" sz="2000" dirty="0" smtClean="0">
                  <a:sym typeface="Wingdings" pitchFamily="2" charset="2"/>
                </a:rPr>
                <a:t>~ 0.2;</a:t>
              </a:r>
            </a:p>
            <a:p>
              <a:r>
                <a:rPr lang="en-US" sz="2000" dirty="0" err="1" smtClean="0">
                  <a:latin typeface="Symbol" pitchFamily="18" charset="2"/>
                  <a:sym typeface="Wingdings" pitchFamily="2" charset="2"/>
                </a:rPr>
                <a:t>e</a:t>
              </a:r>
              <a:r>
                <a:rPr lang="en-US" sz="2000" baseline="-25000" dirty="0" err="1" smtClean="0">
                  <a:sym typeface="Wingdings" pitchFamily="2" charset="2"/>
                </a:rPr>
                <a:t>FMA,Gr</a:t>
              </a:r>
              <a:r>
                <a:rPr lang="en-US" sz="2000" dirty="0" smtClean="0">
                  <a:sym typeface="Wingdings" pitchFamily="2" charset="2"/>
                </a:rPr>
                <a:t>/</a:t>
              </a:r>
              <a:r>
                <a:rPr lang="en-US" sz="2000" dirty="0" err="1" smtClean="0">
                  <a:latin typeface="Symbol" pitchFamily="18" charset="2"/>
                  <a:sym typeface="Wingdings" pitchFamily="2" charset="2"/>
                </a:rPr>
                <a:t>e</a:t>
              </a:r>
              <a:r>
                <a:rPr lang="en-US" sz="2000" baseline="-25000" dirty="0" err="1" smtClean="0">
                  <a:sym typeface="Wingdings" pitchFamily="2" charset="2"/>
                </a:rPr>
                <a:t>FMA,DGS</a:t>
              </a:r>
              <a:r>
                <a:rPr lang="en-US" sz="2000" baseline="-25000" dirty="0" smtClean="0">
                  <a:sym typeface="Wingdings" pitchFamily="2" charset="2"/>
                </a:rPr>
                <a:t> </a:t>
              </a:r>
              <a:r>
                <a:rPr lang="en-US" sz="2000" dirty="0" smtClean="0">
                  <a:sym typeface="Wingdings" pitchFamily="2" charset="2"/>
                </a:rPr>
                <a:t>~ 4.</a:t>
              </a:r>
              <a:endParaRPr lang="en-US" sz="2000" dirty="0"/>
            </a:p>
          </p:txBody>
        </p:sp>
        <p:sp>
          <p:nvSpPr>
            <p:cNvPr id="39" name="Block Arc 38"/>
            <p:cNvSpPr/>
            <p:nvPr/>
          </p:nvSpPr>
          <p:spPr>
            <a:xfrm rot="19077112">
              <a:off x="7049331" y="760056"/>
              <a:ext cx="1905000" cy="1981200"/>
            </a:xfrm>
            <a:prstGeom prst="blockArc">
              <a:avLst>
                <a:gd name="adj1" fmla="val 10800000"/>
                <a:gd name="adj2" fmla="val 0"/>
                <a:gd name="adj3" fmla="val 844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114800" y="2743200"/>
            <a:ext cx="4877631" cy="2155534"/>
            <a:chOff x="4114800" y="2743200"/>
            <a:chExt cx="4877631" cy="2155534"/>
          </a:xfrm>
        </p:grpSpPr>
        <p:sp>
          <p:nvSpPr>
            <p:cNvPr id="44" name="TextBox 43"/>
            <p:cNvSpPr txBox="1"/>
            <p:nvPr/>
          </p:nvSpPr>
          <p:spPr>
            <a:xfrm>
              <a:off x="4114800" y="2743200"/>
              <a:ext cx="2590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en-US" sz="2000" dirty="0" smtClean="0"/>
                <a:t>With Gretina at back </a:t>
              </a:r>
            </a:p>
            <a:p>
              <a:pPr marL="457200" indent="-457200"/>
              <a:r>
                <a:rPr lang="en-US" sz="2000" dirty="0" smtClean="0"/>
                <a:t>hemisphere, gain some,</a:t>
              </a:r>
            </a:p>
            <a:p>
              <a:pPr marL="457200" indent="-457200"/>
              <a:r>
                <a:rPr lang="en-US" sz="2000" dirty="0" err="1" smtClean="0">
                  <a:latin typeface="Symbol" pitchFamily="18" charset="2"/>
                  <a:sym typeface="Wingdings" pitchFamily="2" charset="2"/>
                </a:rPr>
                <a:t>e</a:t>
              </a:r>
              <a:r>
                <a:rPr lang="en-US" sz="2000" baseline="-25000" dirty="0" err="1" smtClean="0">
                  <a:sym typeface="Wingdings" pitchFamily="2" charset="2"/>
                </a:rPr>
                <a:t>NS,Gr</a:t>
              </a:r>
              <a:r>
                <a:rPr lang="en-US" sz="2000" dirty="0" smtClean="0">
                  <a:sym typeface="Wingdings" pitchFamily="2" charset="2"/>
                </a:rPr>
                <a:t>/</a:t>
              </a:r>
              <a:r>
                <a:rPr lang="en-US" sz="2000" dirty="0" err="1" smtClean="0">
                  <a:latin typeface="Symbol" pitchFamily="18" charset="2"/>
                  <a:sym typeface="Wingdings" pitchFamily="2" charset="2"/>
                </a:rPr>
                <a:t>e</a:t>
              </a:r>
              <a:r>
                <a:rPr lang="en-US" sz="2000" baseline="-25000" dirty="0" err="1" smtClean="0">
                  <a:sym typeface="Wingdings" pitchFamily="2" charset="2"/>
                </a:rPr>
                <a:t>NS,DGS</a:t>
              </a:r>
              <a:r>
                <a:rPr lang="en-US" sz="2000" baseline="-25000" dirty="0" smtClean="0">
                  <a:sym typeface="Wingdings" pitchFamily="2" charset="2"/>
                </a:rPr>
                <a:t> </a:t>
              </a:r>
              <a:r>
                <a:rPr lang="en-US" sz="2000" dirty="0" smtClean="0">
                  <a:sym typeface="Wingdings" pitchFamily="2" charset="2"/>
                </a:rPr>
                <a:t>~ </a:t>
              </a:r>
              <a:r>
                <a:rPr lang="en-US" sz="2000" dirty="0" smtClean="0">
                  <a:sym typeface="Wingdings" pitchFamily="2" charset="2"/>
                </a:rPr>
                <a:t>0.3.</a:t>
              </a:r>
              <a:endParaRPr lang="en-US" sz="2000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6690360" y="3904701"/>
              <a:ext cx="1920240" cy="0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8610600" y="3490248"/>
              <a:ext cx="304800" cy="762000"/>
            </a:xfrm>
            <a:prstGeom prst="rect">
              <a:avLst/>
            </a:prstGeom>
            <a:solidFill>
              <a:schemeClr val="accent6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8001000" y="3750444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 rot="16200000">
              <a:off x="8418811" y="3692328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QUAD</a:t>
              </a:r>
              <a:endParaRPr lang="en-US" b="1" dirty="0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8001000" y="3893550"/>
              <a:ext cx="914400" cy="60960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Block Arc 49"/>
            <p:cNvSpPr/>
            <p:nvPr/>
          </p:nvSpPr>
          <p:spPr>
            <a:xfrm rot="16200000">
              <a:off x="7049331" y="2893656"/>
              <a:ext cx="1905000" cy="1981200"/>
            </a:xfrm>
            <a:prstGeom prst="blockArc">
              <a:avLst>
                <a:gd name="adj1" fmla="val 10800000"/>
                <a:gd name="adj2" fmla="val 0"/>
                <a:gd name="adj3" fmla="val 844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Block Arc 50"/>
            <p:cNvSpPr/>
            <p:nvPr/>
          </p:nvSpPr>
          <p:spPr>
            <a:xfrm rot="19352394">
              <a:off x="7047254" y="2917534"/>
              <a:ext cx="1905000" cy="1981200"/>
            </a:xfrm>
            <a:prstGeom prst="blockArc">
              <a:avLst>
                <a:gd name="adj1" fmla="val 18582913"/>
                <a:gd name="adj2" fmla="val 0"/>
                <a:gd name="adj3" fmla="val 844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Block Arc 51"/>
            <p:cNvSpPr/>
            <p:nvPr/>
          </p:nvSpPr>
          <p:spPr>
            <a:xfrm rot="5226278">
              <a:off x="7047254" y="2875918"/>
              <a:ext cx="1905000" cy="1981200"/>
            </a:xfrm>
            <a:prstGeom prst="blockArc">
              <a:avLst>
                <a:gd name="adj1" fmla="val 18582913"/>
                <a:gd name="adj2" fmla="val 0"/>
                <a:gd name="adj3" fmla="val 844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6200" y="4029119"/>
            <a:ext cx="3886200" cy="2676481"/>
            <a:chOff x="76200" y="4029119"/>
            <a:chExt cx="3886200" cy="2676481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658771" y="5019802"/>
              <a:ext cx="1920240" cy="0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2579011" y="4605349"/>
              <a:ext cx="304800" cy="762000"/>
            </a:xfrm>
            <a:prstGeom prst="rect">
              <a:avLst/>
            </a:prstGeom>
            <a:solidFill>
              <a:schemeClr val="accent6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969411" y="4865545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 rot="16200000">
              <a:off x="2387222" y="4807429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QUAD</a:t>
              </a:r>
              <a:endParaRPr lang="en-US" b="1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969411" y="5008651"/>
              <a:ext cx="914400" cy="60960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Block Arc 22"/>
            <p:cNvSpPr/>
            <p:nvPr/>
          </p:nvSpPr>
          <p:spPr>
            <a:xfrm rot="16200000">
              <a:off x="1017742" y="4008757"/>
              <a:ext cx="1905000" cy="1981200"/>
            </a:xfrm>
            <a:prstGeom prst="blockArc">
              <a:avLst>
                <a:gd name="adj1" fmla="val 10800000"/>
                <a:gd name="adj2" fmla="val 0"/>
                <a:gd name="adj3" fmla="val 844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Block Arc 39"/>
            <p:cNvSpPr/>
            <p:nvPr/>
          </p:nvSpPr>
          <p:spPr>
            <a:xfrm rot="19352394">
              <a:off x="1015665" y="4032635"/>
              <a:ext cx="1905000" cy="1981200"/>
            </a:xfrm>
            <a:prstGeom prst="blockArc">
              <a:avLst>
                <a:gd name="adj1" fmla="val 18582913"/>
                <a:gd name="adj2" fmla="val 0"/>
                <a:gd name="adj3" fmla="val 844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Block Arc 41"/>
            <p:cNvSpPr/>
            <p:nvPr/>
          </p:nvSpPr>
          <p:spPr>
            <a:xfrm rot="5226278">
              <a:off x="1015665" y="3991019"/>
              <a:ext cx="1905000" cy="1981200"/>
            </a:xfrm>
            <a:prstGeom prst="blockArc">
              <a:avLst>
                <a:gd name="adj1" fmla="val 18582913"/>
                <a:gd name="adj2" fmla="val 0"/>
                <a:gd name="adj3" fmla="val 844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6200" y="5997714"/>
              <a:ext cx="3886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Recover forward </a:t>
              </a:r>
              <a:r>
                <a:rPr lang="en-US" sz="2000" dirty="0" err="1" smtClean="0"/>
                <a:t>n’s</a:t>
              </a:r>
              <a:r>
                <a:rPr lang="en-US" sz="2000" dirty="0" smtClean="0"/>
                <a:t> with a plane of </a:t>
              </a:r>
              <a:r>
                <a:rPr lang="en-US" sz="2000" dirty="0" err="1" smtClean="0">
                  <a:sym typeface="Wingdings" pitchFamily="2" charset="2"/>
                </a:rPr>
                <a:t>Ndets</a:t>
              </a:r>
              <a:r>
                <a:rPr lang="en-US" sz="2000" dirty="0" smtClean="0">
                  <a:sym typeface="Wingdings" pitchFamily="2" charset="2"/>
                </a:rPr>
                <a:t> perpendicular to </a:t>
              </a:r>
              <a:r>
                <a:rPr lang="en-US" sz="2000" dirty="0" err="1" smtClean="0">
                  <a:sym typeface="Wingdings" pitchFamily="2" charset="2"/>
                </a:rPr>
                <a:t>beamline</a:t>
              </a:r>
              <a:r>
                <a:rPr lang="en-US" sz="2000" dirty="0" smtClean="0">
                  <a:sym typeface="Wingdings" pitchFamily="2" charset="2"/>
                </a:rPr>
                <a:t>?</a:t>
              </a:r>
              <a:endParaRPr lang="en-US" sz="2000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438400" y="5136217"/>
              <a:ext cx="109728" cy="381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438400" y="4537768"/>
              <a:ext cx="109728" cy="381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114800" y="55626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[In all cases, </a:t>
            </a:r>
            <a:r>
              <a:rPr lang="en-US" sz="2000" dirty="0" err="1" smtClean="0">
                <a:latin typeface="Symbol" pitchFamily="18" charset="2"/>
                <a:sym typeface="Wingdings" pitchFamily="2" charset="2"/>
              </a:rPr>
              <a:t>e</a:t>
            </a:r>
            <a:r>
              <a:rPr lang="en-US" sz="2000" baseline="-25000" dirty="0" err="1" smtClean="0">
                <a:latin typeface="Symbol" pitchFamily="18" charset="2"/>
                <a:sym typeface="Wingdings" pitchFamily="2" charset="2"/>
              </a:rPr>
              <a:t>g</a:t>
            </a:r>
            <a:r>
              <a:rPr lang="en-US" sz="2000" baseline="-25000" dirty="0" err="1" smtClean="0">
                <a:sym typeface="Wingdings" pitchFamily="2" charset="2"/>
              </a:rPr>
              <a:t>,Gr</a:t>
            </a:r>
            <a:r>
              <a:rPr lang="en-US" sz="2000" dirty="0" smtClean="0">
                <a:sym typeface="Wingdings" pitchFamily="2" charset="2"/>
              </a:rPr>
              <a:t>/</a:t>
            </a:r>
            <a:r>
              <a:rPr lang="en-US" sz="2000" dirty="0" err="1" smtClean="0">
                <a:latin typeface="Symbol" pitchFamily="18" charset="2"/>
                <a:sym typeface="Wingdings" pitchFamily="2" charset="2"/>
              </a:rPr>
              <a:t>e</a:t>
            </a:r>
            <a:r>
              <a:rPr lang="en-US" sz="2000" baseline="-25000" dirty="0" err="1" smtClean="0">
                <a:latin typeface="Symbol" pitchFamily="18" charset="2"/>
                <a:sym typeface="Wingdings" pitchFamily="2" charset="2"/>
              </a:rPr>
              <a:t>g</a:t>
            </a:r>
            <a:r>
              <a:rPr lang="en-US" sz="2000" baseline="-25000" dirty="0" err="1" smtClean="0">
                <a:sym typeface="Wingdings" pitchFamily="2" charset="2"/>
              </a:rPr>
              <a:t>,DGS</a:t>
            </a:r>
            <a:r>
              <a:rPr lang="en-US" sz="2000" baseline="-25000" dirty="0" smtClean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~ </a:t>
            </a:r>
            <a:r>
              <a:rPr lang="en-US" sz="2000" dirty="0" smtClean="0">
                <a:sym typeface="Wingdings" pitchFamily="2" charset="2"/>
              </a:rPr>
              <a:t>1 because </a:t>
            </a:r>
            <a:r>
              <a:rPr lang="en-US" sz="2000" dirty="0" err="1" smtClean="0">
                <a:sym typeface="Wingdings" pitchFamily="2" charset="2"/>
              </a:rPr>
              <a:t>Ndets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do not displace any </a:t>
            </a:r>
            <a:r>
              <a:rPr lang="en-US" sz="2000" dirty="0" err="1" smtClean="0">
                <a:sym typeface="Wingdings" pitchFamily="2" charset="2"/>
              </a:rPr>
              <a:t>Ge</a:t>
            </a:r>
            <a:r>
              <a:rPr lang="en-US" sz="2000" dirty="0" smtClean="0">
                <a:sym typeface="Wingdings" pitchFamily="2" charset="2"/>
              </a:rPr>
              <a:t> with Gretina.]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oid 6"/>
          <p:cNvSpPr/>
          <p:nvPr/>
        </p:nvSpPr>
        <p:spPr>
          <a:xfrm>
            <a:off x="3752824" y="4137102"/>
            <a:ext cx="1447800" cy="1349298"/>
          </a:xfrm>
          <a:prstGeom prst="trapezoid">
            <a:avLst>
              <a:gd name="adj" fmla="val 1799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9"/>
          <p:cNvSpPr/>
          <p:nvPr/>
        </p:nvSpPr>
        <p:spPr>
          <a:xfrm rot="3600000">
            <a:off x="2432114" y="3382195"/>
            <a:ext cx="1447800" cy="1349298"/>
          </a:xfrm>
          <a:prstGeom prst="trapezoid">
            <a:avLst>
              <a:gd name="adj" fmla="val 1799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 rot="7200000">
            <a:off x="2441408" y="1866310"/>
            <a:ext cx="1447800" cy="1349298"/>
          </a:xfrm>
          <a:prstGeom prst="trapezoid">
            <a:avLst>
              <a:gd name="adj" fmla="val 1799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 rot="10800000">
            <a:off x="3752824" y="1122554"/>
            <a:ext cx="1447800" cy="1349298"/>
          </a:xfrm>
          <a:prstGeom prst="trapezoid">
            <a:avLst>
              <a:gd name="adj" fmla="val 1799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/>
          <p:cNvSpPr/>
          <p:nvPr/>
        </p:nvSpPr>
        <p:spPr>
          <a:xfrm rot="14400000">
            <a:off x="5075391" y="1847044"/>
            <a:ext cx="1447800" cy="1349298"/>
          </a:xfrm>
          <a:prstGeom prst="trapezoid">
            <a:avLst>
              <a:gd name="adj" fmla="val 1799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 rot="-3600000">
            <a:off x="5075390" y="3371045"/>
            <a:ext cx="1447800" cy="1349298"/>
          </a:xfrm>
          <a:prstGeom prst="trapezoid">
            <a:avLst>
              <a:gd name="adj" fmla="val 1799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05583" y="2819400"/>
            <a:ext cx="969264" cy="9692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7795" t="23474" r="11811" b="13615"/>
          <a:stretch>
            <a:fillRect/>
          </a:stretch>
        </p:blipFill>
        <p:spPr bwMode="auto">
          <a:xfrm>
            <a:off x="1104331" y="286941"/>
            <a:ext cx="6058469" cy="634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2222" t="14645" r="41111" b="4805"/>
          <a:stretch>
            <a:fillRect/>
          </a:stretch>
        </p:blipFill>
        <p:spPr bwMode="auto">
          <a:xfrm>
            <a:off x="4495800" y="1676400"/>
            <a:ext cx="4197928" cy="439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52778" t="11556" r="8333" b="2403"/>
          <a:stretch>
            <a:fillRect/>
          </a:stretch>
        </p:blipFill>
        <p:spPr bwMode="auto">
          <a:xfrm>
            <a:off x="0" y="304800"/>
            <a:ext cx="4270443" cy="573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6" name="Rectangle 4"/>
          <p:cNvSpPr>
            <a:spLocks noChangeArrowheads="1"/>
          </p:cNvSpPr>
          <p:nvPr/>
        </p:nvSpPr>
        <p:spPr bwMode="auto">
          <a:xfrm>
            <a:off x="657225" y="620713"/>
            <a:ext cx="3762375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A past example: N = Z </a:t>
            </a:r>
            <a:r>
              <a:rPr lang="en-US" b="1" baseline="30000"/>
              <a:t>54</a:t>
            </a:r>
            <a:r>
              <a:rPr lang="en-US" b="1"/>
              <a:t>Co</a:t>
            </a:r>
          </a:p>
        </p:txBody>
      </p:sp>
      <p:sp>
        <p:nvSpPr>
          <p:cNvPr id="583687" name="Rectangle 7"/>
          <p:cNvSpPr>
            <a:spLocks noChangeArrowheads="1"/>
          </p:cNvSpPr>
          <p:nvPr/>
        </p:nvSpPr>
        <p:spPr bwMode="auto">
          <a:xfrm>
            <a:off x="5483225" y="538163"/>
            <a:ext cx="3217863" cy="359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583689" name="Text Box 7"/>
          <p:cNvSpPr txBox="1">
            <a:spLocks noChangeArrowheads="1"/>
          </p:cNvSpPr>
          <p:nvPr/>
        </p:nvSpPr>
        <p:spPr bwMode="auto">
          <a:xfrm rot="-5400000">
            <a:off x="6946901" y="2751137"/>
            <a:ext cx="3738562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sz="1700" b="1" i="1">
              <a:solidFill>
                <a:srgbClr val="FF0000"/>
              </a:solidFill>
            </a:endParaRPr>
          </a:p>
        </p:txBody>
      </p:sp>
      <p:pic>
        <p:nvPicPr>
          <p:cNvPr id="583690" name="Picture 1"/>
          <p:cNvPicPr preferRelativeResize="0"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1360488"/>
            <a:ext cx="482600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691" name="TextBox 2"/>
          <p:cNvSpPr txBox="1">
            <a:spLocks noChangeArrowheads="1"/>
          </p:cNvSpPr>
          <p:nvPr/>
        </p:nvSpPr>
        <p:spPr bwMode="auto">
          <a:xfrm>
            <a:off x="3108325" y="1087438"/>
            <a:ext cx="15224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b="1" i="1"/>
              <a:t>D. Rudolph et al.</a:t>
            </a:r>
          </a:p>
        </p:txBody>
      </p:sp>
      <p:sp>
        <p:nvSpPr>
          <p:cNvPr id="583692" name="TextBox 3"/>
          <p:cNvSpPr txBox="1">
            <a:spLocks noChangeArrowheads="1"/>
          </p:cNvSpPr>
          <p:nvPr/>
        </p:nvSpPr>
        <p:spPr bwMode="auto">
          <a:xfrm>
            <a:off x="520700" y="1223963"/>
            <a:ext cx="23828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b="1" baseline="30000">
                <a:solidFill>
                  <a:srgbClr val="FF0000"/>
                </a:solidFill>
              </a:rPr>
              <a:t>28</a:t>
            </a:r>
            <a:r>
              <a:rPr lang="en-US" sz="1500" b="1">
                <a:solidFill>
                  <a:srgbClr val="FF0000"/>
                </a:solidFill>
              </a:rPr>
              <a:t>Si(</a:t>
            </a:r>
            <a:r>
              <a:rPr lang="en-US" sz="1500" b="1" baseline="30000">
                <a:solidFill>
                  <a:srgbClr val="FF0000"/>
                </a:solidFill>
              </a:rPr>
              <a:t>32</a:t>
            </a:r>
            <a:r>
              <a:rPr lang="en-US" sz="1500" b="1">
                <a:solidFill>
                  <a:srgbClr val="FF0000"/>
                </a:solidFill>
              </a:rPr>
              <a:t>S,</a:t>
            </a:r>
            <a:r>
              <a:rPr lang="el-GR" sz="1500" b="1">
                <a:solidFill>
                  <a:srgbClr val="FF0000"/>
                </a:solidFill>
              </a:rPr>
              <a:t>α</a:t>
            </a:r>
            <a:r>
              <a:rPr lang="en-US" sz="1500" b="1">
                <a:solidFill>
                  <a:srgbClr val="FF0000"/>
                </a:solidFill>
              </a:rPr>
              <a:t>pn) E</a:t>
            </a:r>
            <a:r>
              <a:rPr lang="en-US" sz="1500" b="1" baseline="-25000">
                <a:solidFill>
                  <a:srgbClr val="FF0000"/>
                </a:solidFill>
              </a:rPr>
              <a:t>lab</a:t>
            </a:r>
            <a:r>
              <a:rPr lang="en-US" sz="1500" b="1">
                <a:solidFill>
                  <a:srgbClr val="FF0000"/>
                </a:solidFill>
              </a:rPr>
              <a:t>=130 MeV</a:t>
            </a:r>
          </a:p>
        </p:txBody>
      </p:sp>
      <p:sp>
        <p:nvSpPr>
          <p:cNvPr id="583694" name="TextBox 5"/>
          <p:cNvSpPr txBox="1">
            <a:spLocks noChangeArrowheads="1"/>
          </p:cNvSpPr>
          <p:nvPr/>
        </p:nvSpPr>
        <p:spPr bwMode="auto">
          <a:xfrm>
            <a:off x="593725" y="1598613"/>
            <a:ext cx="544513" cy="320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b="1" baseline="30000"/>
              <a:t>54</a:t>
            </a:r>
            <a:r>
              <a:rPr lang="en-US" sz="1500" b="1"/>
              <a:t>Co</a:t>
            </a:r>
            <a:endParaRPr lang="en-US" sz="1500" b="1" baseline="-25000"/>
          </a:p>
        </p:txBody>
      </p:sp>
      <p:sp>
        <p:nvSpPr>
          <p:cNvPr id="583695" name="TextBox 6"/>
          <p:cNvSpPr txBox="1">
            <a:spLocks noChangeArrowheads="1"/>
          </p:cNvSpPr>
          <p:nvPr/>
        </p:nvSpPr>
        <p:spPr bwMode="auto">
          <a:xfrm>
            <a:off x="2933700" y="1544638"/>
            <a:ext cx="8524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/>
              <a:t>high-spin </a:t>
            </a:r>
          </a:p>
          <a:p>
            <a:r>
              <a:rPr lang="en-US" sz="1200" b="1" i="1"/>
              <a:t>parallel</a:t>
            </a:r>
          </a:p>
          <a:p>
            <a:r>
              <a:rPr lang="en-US" sz="1200" b="1" i="1"/>
              <a:t>transitions</a:t>
            </a:r>
          </a:p>
        </p:txBody>
      </p:sp>
      <p:sp>
        <p:nvSpPr>
          <p:cNvPr id="583696" name="TextBox 7"/>
          <p:cNvSpPr txBox="1">
            <a:spLocks noChangeArrowheads="1"/>
          </p:cNvSpPr>
          <p:nvPr/>
        </p:nvSpPr>
        <p:spPr bwMode="auto">
          <a:xfrm>
            <a:off x="1920875" y="2632075"/>
            <a:ext cx="1423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/>
              <a:t>low-spin transitions</a:t>
            </a:r>
          </a:p>
          <a:p>
            <a:r>
              <a:rPr lang="en-US" sz="1200" b="1" i="1"/>
              <a:t>(gate 5524 keV)</a:t>
            </a:r>
          </a:p>
        </p:txBody>
      </p:sp>
      <p:sp>
        <p:nvSpPr>
          <p:cNvPr id="583697" name="TextBox 8"/>
          <p:cNvSpPr txBox="1">
            <a:spLocks noChangeArrowheads="1"/>
          </p:cNvSpPr>
          <p:nvPr/>
        </p:nvSpPr>
        <p:spPr bwMode="auto">
          <a:xfrm>
            <a:off x="320675" y="5757863"/>
            <a:ext cx="2582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baseline="30000"/>
              <a:t>54</a:t>
            </a:r>
            <a:r>
              <a:rPr lang="en-US" sz="1600" b="1" i="1"/>
              <a:t>Co: no hint for collectivity.</a:t>
            </a:r>
          </a:p>
        </p:txBody>
      </p:sp>
      <p:pic>
        <p:nvPicPr>
          <p:cNvPr id="583698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8100" y="1581150"/>
            <a:ext cx="38258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699" name="Text Box 19"/>
          <p:cNvSpPr txBox="1">
            <a:spLocks noChangeArrowheads="1"/>
          </p:cNvSpPr>
          <p:nvPr/>
        </p:nvSpPr>
        <p:spPr bwMode="auto">
          <a:xfrm>
            <a:off x="3636963" y="5748338"/>
            <a:ext cx="52578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The Neutron Shell provides selectivity at N ≤ Z</a:t>
            </a:r>
          </a:p>
        </p:txBody>
      </p:sp>
      <p:sp>
        <p:nvSpPr>
          <p:cNvPr id="583700" name="Text Box 20"/>
          <p:cNvSpPr txBox="1">
            <a:spLocks noChangeArrowheads="1"/>
          </p:cNvSpPr>
          <p:nvPr/>
        </p:nvSpPr>
        <p:spPr bwMode="auto">
          <a:xfrm>
            <a:off x="5064125" y="5164138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Setup: 30 n detectors in Gammasphere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7837</TotalTime>
  <Words>712</Words>
  <Application>Microsoft Office PowerPoint</Application>
  <PresentationFormat>On-screen Show (4:3)</PresentationFormat>
  <Paragraphs>127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Symbol</vt:lpstr>
      <vt:lpstr>Wingdings</vt:lpstr>
      <vt:lpstr>Default Design</vt:lpstr>
      <vt:lpstr>N~Z studies with Gretina and neutron detectors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Washington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Demetrios Sarantites</dc:creator>
  <cp:lastModifiedBy>Chris</cp:lastModifiedBy>
  <cp:revision>1521</cp:revision>
  <dcterms:created xsi:type="dcterms:W3CDTF">2004-01-24T21:43:51Z</dcterms:created>
  <dcterms:modified xsi:type="dcterms:W3CDTF">2013-03-01T19:59:58Z</dcterms:modified>
</cp:coreProperties>
</file>