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70" r:id="rId2"/>
    <p:sldId id="260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5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A73B6-1460-EB44-B658-0F5A450D10D0}" type="datetimeFigureOut">
              <a:rPr lang="en-US" smtClean="0"/>
              <a:t>3/1/13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11A01-0FC6-354F-8A9E-8F623C6EB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2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29057" indent="-280406" defTabSz="914437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21626" indent="-224325" defTabSz="914437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570276" indent="-224325" defTabSz="914437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18927" indent="-224325" defTabSz="914437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040D5F02-8B16-094C-B146-DAC5D6DB0E75}" type="slidenum">
              <a:rPr lang="en-US" sz="1200">
                <a:latin typeface="Times New Roman" charset="0"/>
              </a:rPr>
              <a:pPr eaLnBrk="1" hangingPunct="1"/>
              <a:t>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C911695-938C-534E-BF15-50742F55225A}" type="slidenum">
              <a:rPr lang="en-US" sz="1200">
                <a:latin typeface="Times New Roman" charset="0"/>
              </a:rPr>
              <a:pPr eaLnBrk="1" hangingPunct="1"/>
              <a:t>6</a:t>
            </a:fld>
            <a:endParaRPr lang="en-US" sz="1200">
              <a:latin typeface="Times New Roman" charset="0"/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77863"/>
            <a:ext cx="4532313" cy="34004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4875" y="4379913"/>
            <a:ext cx="5043488" cy="4079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4FB27E-E0E3-7140-8F35-8FF69E6EA9F3}" type="slidenum">
              <a:rPr lang="en-US"/>
              <a:pPr/>
              <a:t>7</a:t>
            </a:fld>
            <a:endParaRPr lang="en-US"/>
          </a:p>
        </p:txBody>
      </p:sp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0725" cy="3398838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F0AB-300A-3047-8C50-33EC351E90F3}" type="datetimeFigureOut">
              <a:rPr lang="en-US" smtClean="0"/>
              <a:t>3/1/13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6797-135C-BF42-87E2-6A5082434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78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F0AB-300A-3047-8C50-33EC351E90F3}" type="datetimeFigureOut">
              <a:rPr lang="en-US" smtClean="0"/>
              <a:t>3/1/13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6797-135C-BF42-87E2-6A5082434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0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F0AB-300A-3047-8C50-33EC351E90F3}" type="datetimeFigureOut">
              <a:rPr lang="en-US" smtClean="0"/>
              <a:t>3/1/13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6797-135C-BF42-87E2-6A5082434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7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F0AB-300A-3047-8C50-33EC351E90F3}" type="datetimeFigureOut">
              <a:rPr lang="en-US" smtClean="0"/>
              <a:t>3/1/13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6797-135C-BF42-87E2-6A5082434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6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F0AB-300A-3047-8C50-33EC351E90F3}" type="datetimeFigureOut">
              <a:rPr lang="en-US" smtClean="0"/>
              <a:t>3/1/13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6797-135C-BF42-87E2-6A5082434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8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F0AB-300A-3047-8C50-33EC351E90F3}" type="datetimeFigureOut">
              <a:rPr lang="en-US" smtClean="0"/>
              <a:t>3/1/13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6797-135C-BF42-87E2-6A5082434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5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F0AB-300A-3047-8C50-33EC351E90F3}" type="datetimeFigureOut">
              <a:rPr lang="en-US" smtClean="0"/>
              <a:t>3/1/13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6797-135C-BF42-87E2-6A5082434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F0AB-300A-3047-8C50-33EC351E90F3}" type="datetimeFigureOut">
              <a:rPr lang="en-US" smtClean="0"/>
              <a:t>3/1/13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6797-135C-BF42-87E2-6A5082434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48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F0AB-300A-3047-8C50-33EC351E90F3}" type="datetimeFigureOut">
              <a:rPr lang="en-US" smtClean="0"/>
              <a:t>3/1/13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6797-135C-BF42-87E2-6A5082434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04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F0AB-300A-3047-8C50-33EC351E90F3}" type="datetimeFigureOut">
              <a:rPr lang="en-US" smtClean="0"/>
              <a:t>3/1/13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6797-135C-BF42-87E2-6A5082434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7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F0AB-300A-3047-8C50-33EC351E90F3}" type="datetimeFigureOut">
              <a:rPr lang="en-US" smtClean="0"/>
              <a:t>3/1/13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36797-135C-BF42-87E2-6A5082434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0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F0AB-300A-3047-8C50-33EC351E90F3}" type="datetimeFigureOut">
              <a:rPr lang="en-US" smtClean="0"/>
              <a:t>3/1/13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36797-135C-BF42-87E2-6A5082434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3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8"/>
          <p:cNvSpPr txBox="1">
            <a:spLocks noChangeArrowheads="1"/>
          </p:cNvSpPr>
          <p:nvPr/>
        </p:nvSpPr>
        <p:spPr bwMode="auto">
          <a:xfrm>
            <a:off x="300038" y="314346"/>
            <a:ext cx="754231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0000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GRETINA at ATLAS:</a:t>
            </a:r>
          </a:p>
          <a:p>
            <a:pPr algn="ctr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0000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Two Possible Experiments</a:t>
            </a:r>
            <a:endParaRPr lang="en-US" dirty="0">
              <a:solidFill>
                <a:srgbClr val="000000"/>
              </a:solidFill>
              <a:latin typeface="Arial" pitchFamily="-107" charset="0"/>
              <a:ea typeface="Arial" pitchFamily="-107" charset="0"/>
              <a:cs typeface="Arial" pitchFamily="-107" charset="0"/>
            </a:endParaRPr>
          </a:p>
        </p:txBody>
      </p:sp>
      <p:sp>
        <p:nvSpPr>
          <p:cNvPr id="36869" name="Text Box 10"/>
          <p:cNvSpPr txBox="1">
            <a:spLocks noChangeArrowheads="1"/>
          </p:cNvSpPr>
          <p:nvPr/>
        </p:nvSpPr>
        <p:spPr bwMode="auto">
          <a:xfrm>
            <a:off x="1469506" y="1779347"/>
            <a:ext cx="5181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b="1" i="1" dirty="0" smtClean="0">
                <a:solidFill>
                  <a:srgbClr val="1F497D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Augusto O. Macchiavelli </a:t>
            </a:r>
            <a:endParaRPr lang="en-US" b="1" i="1" dirty="0" smtClean="0">
              <a:solidFill>
                <a:srgbClr val="1F497D"/>
              </a:solidFill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 algn="ctr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b="1" i="1" dirty="0" smtClean="0">
                <a:solidFill>
                  <a:srgbClr val="1F497D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Nuclear </a:t>
            </a:r>
            <a:r>
              <a:rPr lang="en-US" b="1" i="1" dirty="0">
                <a:solidFill>
                  <a:srgbClr val="1F497D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Science </a:t>
            </a:r>
            <a:r>
              <a:rPr lang="en-US" b="1" i="1" dirty="0" smtClean="0">
                <a:solidFill>
                  <a:srgbClr val="1F497D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Division                           Lawrence </a:t>
            </a:r>
            <a:r>
              <a:rPr lang="en-US" b="1" i="1" dirty="0">
                <a:solidFill>
                  <a:srgbClr val="1F497D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Berkeley National Laboratory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77998" y="5499465"/>
            <a:ext cx="6805467" cy="1067339"/>
            <a:chOff x="1237864" y="5499465"/>
            <a:chExt cx="6805467" cy="1067339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37864" y="5499465"/>
              <a:ext cx="6664357" cy="1067339"/>
            </a:xfrm>
            <a:prstGeom prst="rect">
              <a:avLst/>
            </a:prstGeom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36870" name="Rectangle 10"/>
            <p:cNvSpPr>
              <a:spLocks noChangeArrowheads="1"/>
            </p:cNvSpPr>
            <p:nvPr/>
          </p:nvSpPr>
          <p:spPr bwMode="auto">
            <a:xfrm>
              <a:off x="2595439" y="6179189"/>
              <a:ext cx="544789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prstClr val="black"/>
                  </a:solidFill>
                  <a:latin typeface="Times New Roman" pitchFamily="-107" charset="0"/>
                </a:rPr>
                <a:t>Work supported </a:t>
              </a:r>
              <a:r>
                <a:rPr lang="en-US" sz="1600" dirty="0" smtClean="0">
                  <a:solidFill>
                    <a:prstClr val="black"/>
                  </a:solidFill>
                  <a:latin typeface="Times New Roman" pitchFamily="-107" charset="0"/>
                </a:rPr>
                <a:t>under </a:t>
              </a:r>
              <a:r>
                <a:rPr lang="en-US" sz="1600" dirty="0">
                  <a:solidFill>
                    <a:prstClr val="black"/>
                  </a:solidFill>
                  <a:latin typeface="Times New Roman" pitchFamily="-107" charset="0"/>
                </a:rPr>
                <a:t>contract number DE-AC02-05CH11231. </a:t>
              </a:r>
            </a:p>
          </p:txBody>
        </p:sp>
      </p:grpSp>
      <p:sp>
        <p:nvSpPr>
          <p:cNvPr id="4" name="Rectangle 3"/>
          <p:cNvSpPr/>
          <p:nvPr/>
        </p:nvSpPr>
        <p:spPr>
          <a:xfrm>
            <a:off x="686950" y="4246435"/>
            <a:ext cx="7513410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Workshop On Future GRETINA Science </a:t>
            </a:r>
            <a:r>
              <a:rPr lang="en-US" sz="2800" dirty="0" smtClean="0"/>
              <a:t>Campaigns</a:t>
            </a:r>
          </a:p>
          <a:p>
            <a:pPr algn="ctr"/>
            <a:r>
              <a:rPr lang="en-US" sz="2800" dirty="0" smtClean="0"/>
              <a:t>ANL  --  March 1-2, 2013 </a:t>
            </a:r>
            <a:endParaRPr lang="en-US" sz="2800" dirty="0"/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45901" y="303067"/>
            <a:ext cx="2015524" cy="364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8759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649" y="190113"/>
            <a:ext cx="8389017" cy="6247863"/>
          </a:xfrm>
          <a:prstGeom prst="rect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F497D"/>
                </a:solidFill>
              </a:rPr>
              <a:t>Possible  Experiment</a:t>
            </a:r>
          </a:p>
          <a:p>
            <a:endParaRPr lang="en-US" sz="2800" dirty="0"/>
          </a:p>
          <a:p>
            <a:r>
              <a:rPr lang="en-US" sz="2800" dirty="0" smtClean="0"/>
              <a:t>GRETINA and CHICO2 (Kinematic selection)</a:t>
            </a:r>
          </a:p>
          <a:p>
            <a:endParaRPr lang="en-US" sz="2800" dirty="0" smtClean="0"/>
          </a:p>
          <a:p>
            <a:r>
              <a:rPr lang="en-US" sz="2800" baseline="30000" dirty="0" smtClean="0"/>
              <a:t>132,136,138(140)</a:t>
            </a:r>
            <a:r>
              <a:rPr lang="en-US" sz="2800" dirty="0" err="1" smtClean="0"/>
              <a:t>Xe</a:t>
            </a:r>
            <a:r>
              <a:rPr lang="en-US" sz="2800" dirty="0" smtClean="0"/>
              <a:t>  beams from CARIBU (purity monitoring)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Current ~ </a:t>
            </a:r>
            <a:r>
              <a:rPr lang="en-US" sz="3200" dirty="0"/>
              <a:t> </a:t>
            </a:r>
            <a:r>
              <a:rPr lang="en-US" sz="3200" dirty="0" smtClean="0"/>
              <a:t>1x10</a:t>
            </a:r>
            <a:r>
              <a:rPr lang="en-US" sz="3200" baseline="30000" dirty="0" smtClean="0"/>
              <a:t>5</a:t>
            </a:r>
            <a:r>
              <a:rPr lang="en-US" sz="3200" dirty="0" smtClean="0"/>
              <a:t> part/sec</a:t>
            </a:r>
          </a:p>
          <a:p>
            <a:endParaRPr lang="en-US" sz="3200" dirty="0"/>
          </a:p>
          <a:p>
            <a:r>
              <a:rPr lang="en-US" sz="3200" baseline="30000" dirty="0" smtClean="0"/>
              <a:t>58</a:t>
            </a:r>
            <a:r>
              <a:rPr lang="en-US" sz="3200" dirty="0" smtClean="0"/>
              <a:t>Ni target  ~</a:t>
            </a:r>
            <a:r>
              <a:rPr lang="en-US" sz="3200" dirty="0"/>
              <a:t> 1</a:t>
            </a:r>
            <a:r>
              <a:rPr lang="en-US" sz="3200" dirty="0" smtClean="0"/>
              <a:t>mg/cm</a:t>
            </a:r>
            <a:r>
              <a:rPr lang="en-US" sz="3200" baseline="30000" dirty="0" smtClean="0"/>
              <a:t>2</a:t>
            </a:r>
          </a:p>
          <a:p>
            <a:endParaRPr lang="en-US" sz="3200" dirty="0"/>
          </a:p>
          <a:p>
            <a:r>
              <a:rPr lang="en-US" sz="3200" dirty="0" smtClean="0"/>
              <a:t>Sigma ~ 10mb</a:t>
            </a:r>
          </a:p>
          <a:p>
            <a:endParaRPr lang="en-US" sz="3200" dirty="0"/>
          </a:p>
          <a:p>
            <a:r>
              <a:rPr lang="en-US" sz="3200" dirty="0" err="1" smtClean="0"/>
              <a:t>N</a:t>
            </a:r>
            <a:r>
              <a:rPr lang="en-US" sz="3200" baseline="-25000" dirty="0" err="1" smtClean="0"/>
              <a:t>counts</a:t>
            </a:r>
            <a:r>
              <a:rPr lang="en-US" sz="3200" dirty="0" smtClean="0"/>
              <a:t> in 2</a:t>
            </a:r>
            <a:r>
              <a:rPr lang="en-US" sz="3200" baseline="30000" dirty="0" smtClean="0"/>
              <a:t>+ </a:t>
            </a:r>
            <a:r>
              <a:rPr lang="en-US" sz="3200" dirty="0" smtClean="0">
                <a:sym typeface="Wingdings"/>
              </a:rPr>
              <a:t>0</a:t>
            </a:r>
            <a:r>
              <a:rPr lang="en-US" sz="3200" baseline="30000" dirty="0" smtClean="0">
                <a:sym typeface="Wingdings"/>
              </a:rPr>
              <a:t>+</a:t>
            </a:r>
            <a:r>
              <a:rPr lang="en-US" sz="3200" dirty="0" smtClean="0">
                <a:sym typeface="Wingdings"/>
              </a:rPr>
              <a:t> gamma </a:t>
            </a:r>
            <a:r>
              <a:rPr lang="en-US" sz="3200" dirty="0" smtClean="0"/>
              <a:t>~ 150 counts/day</a:t>
            </a:r>
          </a:p>
        </p:txBody>
      </p:sp>
    </p:spTree>
    <p:extLst>
      <p:ext uri="{BB962C8B-B14F-4D97-AF65-F5344CB8AC3E}">
        <p14:creationId xmlns:p14="http://schemas.microsoft.com/office/powerpoint/2010/main" val="3253162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>
          <a:xfrm>
            <a:off x="573089" y="1486020"/>
            <a:ext cx="8177212" cy="4712758"/>
          </a:xfr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The Carbon isotopes provide an interesting ground to study the evolution of shell structure with </a:t>
            </a:r>
            <a:r>
              <a:rPr lang="en-US" sz="2000" dirty="0" err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isospin</a:t>
            </a:r>
            <a:r>
              <a:rPr lang="en-US" sz="2000" dirty="0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 and the influence of weak binding.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  </a:t>
            </a:r>
            <a:r>
              <a:rPr lang="en-US" sz="2000" dirty="0" smtClean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Experimentally accessible up to the drip line, systematically examine spectroscopic information</a:t>
            </a:r>
          </a:p>
          <a:p>
            <a:pPr lvl="1"/>
            <a:endParaRPr lang="en-US" sz="2000" dirty="0" smtClean="0">
              <a:solidFill>
                <a:schemeClr val="accent2"/>
              </a:solidFill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 lvl="1"/>
            <a:r>
              <a:rPr lang="en-US" sz="2000" dirty="0" smtClean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Opportunity to understand how the proton and neutron degrees of freedom are coupled near the drip line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000" dirty="0">
              <a:solidFill>
                <a:srgbClr val="002060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E2 Transition rates offer a unique probe to </a:t>
            </a:r>
            <a:r>
              <a:rPr lang="en-US" sz="2000" dirty="0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isolate these effects.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buNone/>
              <a:defRPr/>
            </a:pPr>
            <a:r>
              <a:rPr lang="en-US" sz="2000" dirty="0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buNone/>
              <a:defRPr/>
            </a:pPr>
            <a:r>
              <a:rPr lang="en-US" sz="1800" b="0" dirty="0" smtClean="0">
                <a:solidFill>
                  <a:srgbClr val="008000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  		</a:t>
            </a:r>
            <a:r>
              <a:rPr lang="en-US" sz="1800" dirty="0" smtClean="0">
                <a:solidFill>
                  <a:srgbClr val="008000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Quantitative </a:t>
            </a:r>
            <a:r>
              <a:rPr lang="en-US" sz="1800" dirty="0">
                <a:solidFill>
                  <a:srgbClr val="008000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test of models requiring </a:t>
            </a:r>
            <a:r>
              <a:rPr lang="en-US" sz="1800" dirty="0" smtClean="0">
                <a:solidFill>
                  <a:srgbClr val="008000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a </a:t>
            </a:r>
            <a:r>
              <a:rPr lang="en-US" sz="1800" dirty="0">
                <a:solidFill>
                  <a:srgbClr val="008000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consistent description </a:t>
            </a:r>
            <a:r>
              <a:rPr lang="en-US" sz="1800" dirty="0" smtClean="0">
                <a:solidFill>
                  <a:srgbClr val="008000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from stability to    	the </a:t>
            </a:r>
            <a:r>
              <a:rPr lang="en-US" sz="1800" dirty="0" err="1">
                <a:solidFill>
                  <a:srgbClr val="008000"/>
                </a:solidFill>
                <a:latin typeface="Arial" pitchFamily="-107" charset="0"/>
                <a:ea typeface="Arial" pitchFamily="-107" charset="0"/>
                <a:cs typeface="Arial" pitchFamily="-107" charset="0"/>
                <a:sym typeface="Wingdings" pitchFamily="-107" charset="2"/>
              </a:rPr>
              <a:t>dripline</a:t>
            </a:r>
            <a:r>
              <a:rPr lang="en-US" sz="1800" dirty="0">
                <a:solidFill>
                  <a:srgbClr val="008000"/>
                </a:solidFill>
                <a:latin typeface="Arial" pitchFamily="-107" charset="0"/>
                <a:ea typeface="Arial" pitchFamily="-107" charset="0"/>
                <a:cs typeface="Arial" pitchFamily="-107" charset="0"/>
                <a:sym typeface="Wingdings" pitchFamily="-107" charset="2"/>
              </a:rPr>
              <a:t>. </a:t>
            </a:r>
            <a:endParaRPr lang="en-US" sz="1800" dirty="0" smtClean="0">
              <a:solidFill>
                <a:srgbClr val="008000"/>
              </a:solidFill>
              <a:latin typeface="Arial" pitchFamily="-107" charset="0"/>
              <a:ea typeface="Arial" pitchFamily="-107" charset="0"/>
              <a:cs typeface="Arial" pitchFamily="-107" charset="0"/>
              <a:sym typeface="Wingdings" pitchFamily="-107" charset="2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buNone/>
              <a:defRPr/>
            </a:pPr>
            <a:r>
              <a:rPr lang="en-US" sz="1800" dirty="0" smtClean="0">
                <a:solidFill>
                  <a:srgbClr val="008000"/>
                </a:solidFill>
                <a:latin typeface="Arial" pitchFamily="-107" charset="0"/>
                <a:ea typeface="Arial" pitchFamily="-107" charset="0"/>
                <a:cs typeface="Arial" pitchFamily="-107" charset="0"/>
                <a:sym typeface="Wingdings" pitchFamily="-107" charset="2"/>
              </a:rPr>
              <a:t>  In  </a:t>
            </a:r>
            <a:r>
              <a:rPr lang="en-US" sz="1800" dirty="0">
                <a:solidFill>
                  <a:srgbClr val="008000"/>
                </a:solidFill>
                <a:latin typeface="Arial" pitchFamily="-107" charset="0"/>
                <a:ea typeface="Arial" pitchFamily="-107" charset="0"/>
                <a:cs typeface="Arial" pitchFamily="-107" charset="0"/>
                <a:sym typeface="Wingdings" pitchFamily="-107" charset="2"/>
              </a:rPr>
              <a:t>particular No-core and </a:t>
            </a:r>
            <a:r>
              <a:rPr lang="en-US" sz="1800" dirty="0" err="1">
                <a:solidFill>
                  <a:srgbClr val="008000"/>
                </a:solidFill>
                <a:latin typeface="Arial" pitchFamily="-107" charset="0"/>
                <a:ea typeface="Arial" pitchFamily="-107" charset="0"/>
                <a:cs typeface="Arial" pitchFamily="-107" charset="0"/>
                <a:sym typeface="Wingdings" pitchFamily="-107" charset="2"/>
              </a:rPr>
              <a:t>ab</a:t>
            </a:r>
            <a:r>
              <a:rPr lang="en-US" sz="1800" dirty="0">
                <a:solidFill>
                  <a:srgbClr val="008000"/>
                </a:solidFill>
                <a:latin typeface="Arial" pitchFamily="-107" charset="0"/>
                <a:ea typeface="Arial" pitchFamily="-107" charset="0"/>
                <a:cs typeface="Arial" pitchFamily="-107" charset="0"/>
                <a:sym typeface="Wingdings" pitchFamily="-107" charset="2"/>
              </a:rPr>
              <a:t>-</a:t>
            </a:r>
            <a:r>
              <a:rPr lang="en-US" sz="1800" dirty="0" smtClean="0">
                <a:solidFill>
                  <a:srgbClr val="008000"/>
                </a:solidFill>
                <a:latin typeface="Arial" pitchFamily="-107" charset="0"/>
                <a:ea typeface="Arial" pitchFamily="-107" charset="0"/>
                <a:cs typeface="Arial" pitchFamily="-107" charset="0"/>
                <a:sym typeface="Wingdings" pitchFamily="-107" charset="2"/>
              </a:rPr>
              <a:t>initio</a:t>
            </a:r>
            <a:endParaRPr lang="en-US" sz="2000" dirty="0" smtClean="0">
              <a:solidFill>
                <a:srgbClr val="002060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   A weakening </a:t>
            </a:r>
            <a:r>
              <a:rPr lang="en-US" sz="1800" dirty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of the proton </a:t>
            </a:r>
            <a:r>
              <a:rPr lang="en-US" sz="18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p</a:t>
            </a:r>
            <a:r>
              <a:rPr lang="en-US" sz="1800" baseline="-25000" dirty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3</a:t>
            </a:r>
            <a:r>
              <a:rPr lang="en-US" sz="1800" baseline="-250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/2</a:t>
            </a:r>
            <a:r>
              <a:rPr lang="en-US" sz="18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-p</a:t>
            </a:r>
            <a:r>
              <a:rPr lang="en-US" sz="1800" baseline="-25000" dirty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1</a:t>
            </a:r>
            <a:r>
              <a:rPr lang="en-US" sz="1800" baseline="-250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/2</a:t>
            </a:r>
            <a:r>
              <a:rPr lang="en-US" sz="18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 spin</a:t>
            </a:r>
            <a:r>
              <a:rPr lang="en-US" sz="1800" dirty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-orbit </a:t>
            </a:r>
            <a:r>
              <a:rPr lang="en-US" sz="18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splitting due to the tensor force with the d</a:t>
            </a:r>
            <a:r>
              <a:rPr lang="en-US" sz="1800" baseline="-250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5/2 </a:t>
            </a:r>
            <a:r>
              <a:rPr lang="en-US" sz="18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neutrons </a:t>
            </a:r>
            <a:r>
              <a:rPr lang="en-US" sz="1800" dirty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increases the proton contribution in the 2</a:t>
            </a:r>
            <a:r>
              <a:rPr lang="en-US" sz="1800" baseline="30000" dirty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+</a:t>
            </a:r>
            <a:r>
              <a:rPr lang="en-US" sz="1800" dirty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US" sz="18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800" dirty="0">
              <a:solidFill>
                <a:srgbClr val="008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Text Box 1029"/>
          <p:cNvSpPr txBox="1">
            <a:spLocks noChangeArrowheads="1"/>
          </p:cNvSpPr>
          <p:nvPr/>
        </p:nvSpPr>
        <p:spPr bwMode="auto">
          <a:xfrm>
            <a:off x="1526988" y="178547"/>
            <a:ext cx="6146800" cy="95410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kern="0" dirty="0" err="1" smtClean="0">
                <a:solidFill>
                  <a:schemeClr val="tx2"/>
                </a:solidFill>
                <a:latin typeface="Arial" charset="0"/>
              </a:rPr>
              <a:t>Quadrupole</a:t>
            </a:r>
            <a:r>
              <a:rPr lang="en-US" sz="2800" b="1" kern="0" dirty="0" smtClean="0">
                <a:solidFill>
                  <a:schemeClr val="tx2"/>
                </a:solidFill>
                <a:latin typeface="Arial" charset="0"/>
              </a:rPr>
              <a:t> Collectivity of </a:t>
            </a:r>
            <a:r>
              <a:rPr lang="en-US" sz="2800" b="1" kern="0" dirty="0">
                <a:solidFill>
                  <a:schemeClr val="tx2"/>
                </a:solidFill>
                <a:latin typeface="Arial" charset="0"/>
              </a:rPr>
              <a:t>Neutron-rich Carbon Isotopes</a:t>
            </a:r>
            <a:endParaRPr lang="en-US" sz="2800" b="1" dirty="0">
              <a:solidFill>
                <a:srgbClr val="000000"/>
              </a:solidFill>
              <a:latin typeface="Arial" pitchFamily="-112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497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767" r="-12767"/>
          <a:stretch>
            <a:fillRect/>
          </a:stretch>
        </p:blipFill>
        <p:spPr>
          <a:xfrm>
            <a:off x="-388195" y="219205"/>
            <a:ext cx="5757862" cy="3806825"/>
          </a:xfrm>
        </p:spPr>
      </p:pic>
      <p:sp>
        <p:nvSpPr>
          <p:cNvPr id="5" name="Rectangle 4"/>
          <p:cNvSpPr>
            <a:spLocks/>
          </p:cNvSpPr>
          <p:nvPr/>
        </p:nvSpPr>
        <p:spPr bwMode="auto">
          <a:xfrm>
            <a:off x="5011737" y="419323"/>
            <a:ext cx="4132263" cy="1079500"/>
          </a:xfrm>
          <a:prstGeom prst="rect">
            <a:avLst/>
          </a:prstGeom>
          <a:noFill/>
          <a:ln w="12700">
            <a:noFill/>
            <a:miter lim="800000"/>
            <a:headEnd type="none" w="med" len="med"/>
            <a:tailEnd type="none" w="med" len="med"/>
          </a:ln>
        </p:spPr>
        <p:txBody>
          <a:bodyPr lIns="0" tIns="0" rIns="36468" bIns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14338" indent="-9525" algn="l" rtl="0" fontAlgn="base">
              <a:spcBef>
                <a:spcPct val="0"/>
              </a:spcBef>
              <a:spcAft>
                <a:spcPct val="0"/>
              </a:spcAft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828675" indent="-19050" algn="l" rtl="0" fontAlgn="base">
              <a:spcBef>
                <a:spcPct val="0"/>
              </a:spcBef>
              <a:spcAft>
                <a:spcPct val="0"/>
              </a:spcAft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244600" indent="-30163" algn="l" rtl="0" fontAlgn="base">
              <a:spcBef>
                <a:spcPct val="0"/>
              </a:spcBef>
              <a:spcAft>
                <a:spcPct val="0"/>
              </a:spcAft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660525" indent="-39688" algn="l" rtl="0" fontAlgn="base">
              <a:spcBef>
                <a:spcPct val="0"/>
              </a:spcBef>
              <a:spcAft>
                <a:spcPct val="0"/>
              </a:spcAft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35900">
              <a:defRPr/>
            </a:pPr>
            <a:r>
              <a:rPr lang="en-US" sz="1400" b="1" dirty="0" smtClean="0">
                <a:solidFill>
                  <a:srgbClr val="3366FF"/>
                </a:solidFill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N</a:t>
            </a:r>
            <a:r>
              <a:rPr lang="en-US" sz="1400" b="1" dirty="0">
                <a:solidFill>
                  <a:srgbClr val="3366FF"/>
                </a:solidFill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. Imai et al., PRL </a:t>
            </a:r>
            <a:r>
              <a:rPr lang="en-US" sz="1400" b="1" dirty="0">
                <a:solidFill>
                  <a:srgbClr val="3366FF"/>
                </a:solidFill>
                <a:latin typeface="+mj-lt"/>
                <a:ea typeface="Comic Sans MS Bold" pitchFamily="-110" charset="0"/>
                <a:cs typeface="Comic Sans MS Bold" pitchFamily="-110" charset="0"/>
                <a:sym typeface="Comic Sans MS Bold" pitchFamily="-110" charset="0"/>
              </a:rPr>
              <a:t>92</a:t>
            </a:r>
            <a:r>
              <a:rPr lang="en-US" sz="1400" b="1" dirty="0">
                <a:solidFill>
                  <a:srgbClr val="3366FF"/>
                </a:solidFill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, 062501 (2004)</a:t>
            </a:r>
          </a:p>
          <a:p>
            <a:pPr marL="35900">
              <a:defRPr/>
            </a:pPr>
            <a:r>
              <a:rPr lang="en-US" sz="1400" b="1" dirty="0">
                <a:solidFill>
                  <a:srgbClr val="3366FF"/>
                </a:solidFill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M. </a:t>
            </a:r>
            <a:r>
              <a:rPr lang="en-US" sz="1400" b="1" dirty="0" err="1">
                <a:solidFill>
                  <a:srgbClr val="3366FF"/>
                </a:solidFill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Wiedeking</a:t>
            </a:r>
            <a:r>
              <a:rPr lang="en-US" sz="1400" b="1" dirty="0">
                <a:solidFill>
                  <a:srgbClr val="3366FF"/>
                </a:solidFill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 et al., PRL </a:t>
            </a:r>
            <a:r>
              <a:rPr lang="en-US" sz="1400" b="1" dirty="0">
                <a:solidFill>
                  <a:srgbClr val="3366FF"/>
                </a:solidFill>
                <a:latin typeface="+mj-lt"/>
                <a:ea typeface="Comic Sans MS Bold" pitchFamily="-110" charset="0"/>
                <a:cs typeface="Comic Sans MS Bold" pitchFamily="-110" charset="0"/>
                <a:sym typeface="Comic Sans MS Bold" pitchFamily="-110" charset="0"/>
              </a:rPr>
              <a:t>100</a:t>
            </a:r>
            <a:r>
              <a:rPr lang="en-US" sz="1400" b="1" dirty="0">
                <a:solidFill>
                  <a:srgbClr val="3366FF"/>
                </a:solidFill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, 152501 (2008)</a:t>
            </a:r>
          </a:p>
          <a:p>
            <a:pPr marL="35900">
              <a:defRPr/>
            </a:pPr>
            <a:r>
              <a:rPr lang="en-US" sz="1400" b="1" dirty="0">
                <a:solidFill>
                  <a:srgbClr val="3366FF"/>
                </a:solidFill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H. J. </a:t>
            </a:r>
            <a:r>
              <a:rPr lang="en-US" sz="1400" b="1" dirty="0" err="1">
                <a:solidFill>
                  <a:srgbClr val="3366FF"/>
                </a:solidFill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Ong</a:t>
            </a:r>
            <a:r>
              <a:rPr lang="en-US" sz="1400" b="1" dirty="0">
                <a:solidFill>
                  <a:srgbClr val="3366FF"/>
                </a:solidFill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 et al., PRC </a:t>
            </a:r>
            <a:r>
              <a:rPr lang="en-US" sz="1400" b="1" dirty="0">
                <a:solidFill>
                  <a:srgbClr val="3366FF"/>
                </a:solidFill>
                <a:latin typeface="+mj-lt"/>
                <a:ea typeface="Comic Sans MS Bold" pitchFamily="-110" charset="0"/>
                <a:cs typeface="Comic Sans MS Bold" pitchFamily="-110" charset="0"/>
                <a:sym typeface="Comic Sans MS Bold" pitchFamily="-110" charset="0"/>
              </a:rPr>
              <a:t>78</a:t>
            </a:r>
            <a:r>
              <a:rPr lang="en-US" sz="1400" b="1" dirty="0">
                <a:solidFill>
                  <a:srgbClr val="3366FF"/>
                </a:solidFill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, 014308 (2008)</a:t>
            </a:r>
          </a:p>
          <a:p>
            <a:pPr marL="35900">
              <a:defRPr/>
            </a:pPr>
            <a:r>
              <a:rPr lang="en-US" sz="1400" b="1" dirty="0">
                <a:solidFill>
                  <a:srgbClr val="3366FF"/>
                </a:solidFill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Z. </a:t>
            </a:r>
            <a:r>
              <a:rPr lang="en-US" sz="1400" b="1" dirty="0" err="1">
                <a:solidFill>
                  <a:srgbClr val="3366FF"/>
                </a:solidFill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Elekes</a:t>
            </a:r>
            <a:r>
              <a:rPr lang="en-US" sz="1400" b="1" dirty="0">
                <a:solidFill>
                  <a:srgbClr val="3366FF"/>
                </a:solidFill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 et al. PRC </a:t>
            </a:r>
            <a:r>
              <a:rPr lang="en-US" sz="1400" b="1" dirty="0">
                <a:solidFill>
                  <a:srgbClr val="3366FF"/>
                </a:solidFill>
                <a:latin typeface="+mj-lt"/>
                <a:ea typeface="Comic Sans MS Bold" pitchFamily="-110" charset="0"/>
                <a:cs typeface="Comic Sans MS Bold" pitchFamily="-110" charset="0"/>
                <a:sym typeface="Comic Sans MS Bold" pitchFamily="-110" charset="0"/>
              </a:rPr>
              <a:t>79</a:t>
            </a:r>
            <a:r>
              <a:rPr lang="en-US" sz="1400" b="1" dirty="0">
                <a:solidFill>
                  <a:srgbClr val="3366FF"/>
                </a:solidFill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, 011302(R) (2009) </a:t>
            </a:r>
          </a:p>
          <a:p>
            <a:pPr marL="35900">
              <a:defRPr/>
            </a:pPr>
            <a:endParaRPr lang="en-US" sz="1400" dirty="0">
              <a:latin typeface="+mj-lt"/>
              <a:ea typeface="Comic Sans MS" pitchFamily="-110" charset="0"/>
              <a:cs typeface="Comic Sans MS" pitchFamily="-110" charset="0"/>
              <a:sym typeface="Comic Sans MS" pitchFamily="-110" charset="0"/>
            </a:endParaRPr>
          </a:p>
        </p:txBody>
      </p:sp>
      <p:sp>
        <p:nvSpPr>
          <p:cNvPr id="49156" name="TextBox 5"/>
          <p:cNvSpPr txBox="1">
            <a:spLocks noChangeArrowheads="1"/>
          </p:cNvSpPr>
          <p:nvPr/>
        </p:nvSpPr>
        <p:spPr bwMode="auto">
          <a:xfrm>
            <a:off x="4962217" y="2868253"/>
            <a:ext cx="3990022" cy="2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016" tIns="40508" rIns="81016" bIns="4050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FF0000"/>
                </a:solidFill>
                <a:latin typeface="Arial" charset="0"/>
              </a:rPr>
              <a:t>Shell Model:  WBT  interaction (</a:t>
            </a:r>
            <a:r>
              <a:rPr lang="en-US" b="1" dirty="0" err="1">
                <a:solidFill>
                  <a:srgbClr val="FF0000"/>
                </a:solidFill>
                <a:latin typeface="Arial" charset="0"/>
              </a:rPr>
              <a:t>B.A.Brown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)</a:t>
            </a:r>
            <a:r>
              <a:rPr lang="en-US" b="1" dirty="0">
                <a:solidFill>
                  <a:srgbClr val="000000"/>
                </a:solidFill>
                <a:latin typeface="Comic Sans MS" charset="0"/>
                <a:cs typeface="Arial" charset="0"/>
              </a:rPr>
              <a:t> </a:t>
            </a: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5011737" y="1658758"/>
            <a:ext cx="4000266" cy="592137"/>
          </a:xfrm>
          <a:prstGeom prst="rect">
            <a:avLst/>
          </a:prstGeom>
          <a:noFill/>
          <a:ln w="12700">
            <a:noFill/>
            <a:miter lim="800000"/>
            <a:headEnd type="none" w="med" len="med"/>
            <a:tailEnd type="none" w="med" len="med"/>
          </a:ln>
        </p:spPr>
        <p:txBody>
          <a:bodyPr lIns="0" tIns="0" rIns="36468" bIns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14338" indent="-9525" algn="l" rtl="0" fontAlgn="base">
              <a:spcBef>
                <a:spcPct val="0"/>
              </a:spcBef>
              <a:spcAft>
                <a:spcPct val="0"/>
              </a:spcAft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828675" indent="-19050" algn="l" rtl="0" fontAlgn="base">
              <a:spcBef>
                <a:spcPct val="0"/>
              </a:spcBef>
              <a:spcAft>
                <a:spcPct val="0"/>
              </a:spcAft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244600" indent="-30163" algn="l" rtl="0" fontAlgn="base">
              <a:spcBef>
                <a:spcPct val="0"/>
              </a:spcBef>
              <a:spcAft>
                <a:spcPct val="0"/>
              </a:spcAft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660525" indent="-39688" algn="l" rtl="0" fontAlgn="base">
              <a:spcBef>
                <a:spcPct val="0"/>
              </a:spcBef>
              <a:spcAft>
                <a:spcPct val="0"/>
              </a:spcAft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6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35900">
              <a:defRPr/>
            </a:pPr>
            <a:r>
              <a:rPr lang="en-US" sz="1400" b="1" dirty="0" err="1" smtClean="0"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M.Petri</a:t>
            </a:r>
            <a:r>
              <a:rPr lang="en-US" sz="1400" b="1" dirty="0" smtClean="0"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 </a:t>
            </a:r>
            <a:r>
              <a:rPr lang="en-US" sz="1400" b="1" dirty="0"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et al.  </a:t>
            </a:r>
            <a:r>
              <a:rPr lang="en-US" sz="1400" b="1" baseline="30000" dirty="0"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20</a:t>
            </a:r>
            <a:r>
              <a:rPr lang="en-US" sz="1400" b="1" dirty="0"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C:  </a:t>
            </a:r>
            <a:r>
              <a:rPr lang="en-US" sz="1400" b="1" dirty="0" smtClean="0"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PRL 107, 102501 (2011)</a:t>
            </a:r>
          </a:p>
          <a:p>
            <a:pPr marL="35900">
              <a:defRPr/>
            </a:pPr>
            <a:r>
              <a:rPr lang="en-US" sz="1400" b="1" dirty="0" smtClean="0"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                          </a:t>
            </a:r>
            <a:r>
              <a:rPr lang="en-US" sz="1400" b="1" baseline="30000" dirty="0" smtClean="0"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16</a:t>
            </a:r>
            <a:r>
              <a:rPr lang="en-US" sz="1400" b="1" dirty="0" smtClean="0"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C</a:t>
            </a:r>
            <a:r>
              <a:rPr lang="en-US" sz="1400" b="1" dirty="0"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:  </a:t>
            </a:r>
            <a:r>
              <a:rPr lang="en-US" sz="1400" b="1" dirty="0" smtClean="0"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Submitted to PRC</a:t>
            </a:r>
          </a:p>
          <a:p>
            <a:pPr marL="35900">
              <a:defRPr/>
            </a:pPr>
            <a:endParaRPr lang="en-US" sz="1400" b="1" dirty="0">
              <a:latin typeface="+mj-lt"/>
              <a:ea typeface="Comic Sans MS" pitchFamily="-110" charset="0"/>
              <a:cs typeface="Comic Sans MS" pitchFamily="-110" charset="0"/>
              <a:sym typeface="Comic Sans MS" pitchFamily="-110" charset="0"/>
            </a:endParaRPr>
          </a:p>
          <a:p>
            <a:pPr marL="35900">
              <a:defRPr/>
            </a:pPr>
            <a:r>
              <a:rPr lang="en-US" sz="1400" b="1" dirty="0" err="1"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P.Voss</a:t>
            </a:r>
            <a:r>
              <a:rPr lang="en-US" sz="1400" b="1" dirty="0"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 et al.   </a:t>
            </a:r>
            <a:r>
              <a:rPr lang="en-US" sz="1400" b="1" baseline="30000" dirty="0"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18</a:t>
            </a:r>
            <a:r>
              <a:rPr lang="en-US" sz="1400" b="1" dirty="0"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C: </a:t>
            </a:r>
            <a:r>
              <a:rPr lang="en-US" sz="1400" b="1" dirty="0"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 </a:t>
            </a:r>
            <a:r>
              <a:rPr lang="en-US" sz="1400" b="1" dirty="0" smtClean="0">
                <a:latin typeface="+mj-lt"/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PRC 86, 011303(R) (2012)</a:t>
            </a:r>
            <a:endParaRPr lang="en-US" sz="1400" b="1" dirty="0">
              <a:latin typeface="+mj-lt"/>
              <a:ea typeface="Comic Sans MS" pitchFamily="-110" charset="0"/>
              <a:cs typeface="Comic Sans MS" pitchFamily="-110" charset="0"/>
              <a:sym typeface="Comic Sans MS" pitchFamily="-110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121261" y="2250895"/>
            <a:ext cx="792123" cy="691616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36353" y="3518198"/>
            <a:ext cx="42158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latin typeface="Helvetica" pitchFamily="-107" charset="0"/>
                <a:ea typeface="Arial" pitchFamily="-107" charset="0"/>
                <a:cs typeface="Arial" pitchFamily="-107" charset="0"/>
              </a:rPr>
              <a:t>Reduced </a:t>
            </a:r>
            <a:r>
              <a:rPr lang="en-US" b="1" kern="0" dirty="0">
                <a:solidFill>
                  <a:srgbClr val="FF0000"/>
                </a:solidFill>
                <a:latin typeface="Symbol" charset="2"/>
                <a:ea typeface="Arial" pitchFamily="-107" charset="0"/>
                <a:cs typeface="Symbol" charset="2"/>
              </a:rPr>
              <a:t>p</a:t>
            </a:r>
            <a:r>
              <a:rPr lang="en-US" b="1" kern="0" dirty="0" smtClean="0">
                <a:solidFill>
                  <a:srgbClr val="FF0000"/>
                </a:solidFill>
                <a:latin typeface="Helvetica" pitchFamily="-107" charset="0"/>
                <a:ea typeface="Arial" pitchFamily="-107" charset="0"/>
                <a:cs typeface="Arial" pitchFamily="-107" charset="0"/>
              </a:rPr>
              <a:t>p</a:t>
            </a:r>
            <a:r>
              <a:rPr lang="en-US" b="1" kern="0" baseline="-25000" dirty="0" smtClean="0">
                <a:solidFill>
                  <a:srgbClr val="FF0000"/>
                </a:solidFill>
                <a:latin typeface="Helvetica" pitchFamily="-107" charset="0"/>
                <a:ea typeface="Arial" pitchFamily="-107" charset="0"/>
                <a:cs typeface="Arial" pitchFamily="-107" charset="0"/>
              </a:rPr>
              <a:t>3</a:t>
            </a:r>
            <a:r>
              <a:rPr lang="en-US" b="1" kern="0" baseline="-25000" dirty="0">
                <a:solidFill>
                  <a:srgbClr val="FF0000"/>
                </a:solidFill>
                <a:latin typeface="Helvetica" pitchFamily="-107" charset="0"/>
                <a:ea typeface="Arial" pitchFamily="-107" charset="0"/>
                <a:cs typeface="Arial" pitchFamily="-107" charset="0"/>
              </a:rPr>
              <a:t>/2</a:t>
            </a:r>
            <a:r>
              <a:rPr lang="en-US" b="1" kern="0" dirty="0">
                <a:solidFill>
                  <a:srgbClr val="FF0000"/>
                </a:solidFill>
                <a:latin typeface="Helvetica" pitchFamily="-107" charset="0"/>
                <a:ea typeface="Arial" pitchFamily="-107" charset="0"/>
                <a:cs typeface="Arial" pitchFamily="-107" charset="0"/>
              </a:rPr>
              <a:t>-p</a:t>
            </a:r>
            <a:r>
              <a:rPr lang="en-US" b="1" kern="0" baseline="-25000" dirty="0">
                <a:solidFill>
                  <a:srgbClr val="FF0000"/>
                </a:solidFill>
                <a:latin typeface="Helvetica" pitchFamily="-107" charset="0"/>
                <a:ea typeface="Arial" pitchFamily="-107" charset="0"/>
                <a:cs typeface="Arial" pitchFamily="-107" charset="0"/>
              </a:rPr>
              <a:t>1/2</a:t>
            </a:r>
            <a:r>
              <a:rPr lang="en-US" b="1" kern="0" dirty="0">
                <a:solidFill>
                  <a:srgbClr val="FF0000"/>
                </a:solidFill>
                <a:latin typeface="Helvetica" pitchFamily="-107" charset="0"/>
                <a:ea typeface="Arial" pitchFamily="-107" charset="0"/>
                <a:cs typeface="Arial" pitchFamily="-107" charset="0"/>
              </a:rPr>
              <a:t> </a:t>
            </a:r>
            <a:r>
              <a:rPr lang="en-US" b="1" kern="0" dirty="0" smtClean="0">
                <a:solidFill>
                  <a:srgbClr val="FF0000"/>
                </a:solidFill>
                <a:latin typeface="Helvetica" pitchFamily="-107" charset="0"/>
                <a:ea typeface="Arial" pitchFamily="-107" charset="0"/>
                <a:cs typeface="Arial" pitchFamily="-107" charset="0"/>
              </a:rPr>
              <a:t>spin-orbit splitting</a:t>
            </a:r>
            <a:endParaRPr lang="en-US" b="1" kern="0" dirty="0">
              <a:solidFill>
                <a:srgbClr val="FF0000"/>
              </a:solidFill>
              <a:latin typeface="Helvetica" pitchFamily="-107" charset="0"/>
              <a:ea typeface="Arial" pitchFamily="-107" charset="0"/>
              <a:cs typeface="Arial" pitchFamily="-107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5994" y="4573264"/>
            <a:ext cx="41260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900">
              <a:defRPr/>
            </a:pPr>
            <a:r>
              <a:rPr lang="en-US" sz="2000" b="1" dirty="0">
                <a:solidFill>
                  <a:srgbClr val="3366FF"/>
                </a:solidFill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S. Raman et al., ADNDT </a:t>
            </a:r>
            <a:r>
              <a:rPr lang="en-US" sz="2000" b="1" dirty="0" smtClean="0">
                <a:solidFill>
                  <a:srgbClr val="3366FF"/>
                </a:solidFill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78, </a:t>
            </a:r>
            <a:r>
              <a:rPr lang="en-US" sz="2000" b="1" dirty="0">
                <a:solidFill>
                  <a:srgbClr val="3366FF"/>
                </a:solidFill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1 </a:t>
            </a:r>
            <a:r>
              <a:rPr lang="en-US" sz="2000" b="1" dirty="0" smtClean="0">
                <a:solidFill>
                  <a:srgbClr val="3366FF"/>
                </a:solidFill>
                <a:ea typeface="Comic Sans MS" pitchFamily="-110" charset="0"/>
                <a:cs typeface="Comic Sans MS" pitchFamily="-110" charset="0"/>
                <a:sym typeface="Comic Sans MS" pitchFamily="-110" charset="0"/>
              </a:rPr>
              <a:t>(2001)</a:t>
            </a:r>
            <a:endParaRPr lang="en-US" sz="2000" b="1" dirty="0">
              <a:solidFill>
                <a:srgbClr val="3366FF"/>
              </a:solidFill>
              <a:ea typeface="Comic Sans MS" pitchFamily="-110" charset="0"/>
              <a:cs typeface="Comic Sans MS" pitchFamily="-110" charset="0"/>
              <a:sym typeface="Comic Sans MS" pitchFamily="-110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496" y="4393023"/>
            <a:ext cx="2438400" cy="609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" y="5417580"/>
            <a:ext cx="8258263" cy="570322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>
            <a:off x="732118" y="2942511"/>
            <a:ext cx="627529" cy="1406237"/>
          </a:xfrm>
          <a:prstGeom prst="straightConnector1">
            <a:avLst/>
          </a:prstGeom>
          <a:ln w="57150" cmpd="sng">
            <a:solidFill>
              <a:schemeClr val="tx2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27191" y="4542981"/>
            <a:ext cx="1520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3.74 e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fm</a:t>
            </a:r>
            <a:r>
              <a:rPr lang="en-US" sz="2000" baseline="30000" dirty="0" smtClean="0"/>
              <a:t>4</a:t>
            </a:r>
            <a:endParaRPr lang="en-US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3366421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570" y="952500"/>
            <a:ext cx="7449530" cy="5297746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H="1" flipV="1">
            <a:off x="3174606" y="3311345"/>
            <a:ext cx="1179140" cy="11113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287059" y="1807882"/>
            <a:ext cx="1066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Transfer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28353" y="3884706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Safe angle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843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3651" y="453837"/>
            <a:ext cx="7664407" cy="6186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F497D"/>
                </a:solidFill>
              </a:rPr>
              <a:t>Possible  Experiment</a:t>
            </a:r>
          </a:p>
          <a:p>
            <a:endParaRPr lang="en-US" sz="2800" dirty="0"/>
          </a:p>
          <a:p>
            <a:r>
              <a:rPr lang="en-US" sz="2800" dirty="0" smtClean="0"/>
              <a:t>GRETINA ( 2+ -&gt; 0+ gamma;  </a:t>
            </a:r>
            <a:r>
              <a:rPr lang="en-US" sz="2800" dirty="0" err="1" smtClean="0"/>
              <a:t>Eff</a:t>
            </a:r>
            <a:r>
              <a:rPr lang="en-US" sz="2800" dirty="0" smtClean="0"/>
              <a:t> ~0.02 )</a:t>
            </a:r>
          </a:p>
          <a:p>
            <a:r>
              <a:rPr lang="en-US" sz="2800" dirty="0" smtClean="0"/>
              <a:t>and CHICO2 (kinematic selection)</a:t>
            </a:r>
          </a:p>
          <a:p>
            <a:endParaRPr lang="en-US" sz="2800" dirty="0"/>
          </a:p>
          <a:p>
            <a:r>
              <a:rPr lang="en-US" sz="3200" dirty="0" smtClean="0"/>
              <a:t>Current ~ 1pnA</a:t>
            </a:r>
          </a:p>
          <a:p>
            <a:endParaRPr lang="en-US" sz="3200" dirty="0"/>
          </a:p>
          <a:p>
            <a:r>
              <a:rPr lang="en-US" sz="3200" baseline="30000" dirty="0" smtClean="0"/>
              <a:t>208</a:t>
            </a:r>
            <a:r>
              <a:rPr lang="en-US" sz="3200" dirty="0" smtClean="0"/>
              <a:t>Pb target  ~0.5mg/cm2</a:t>
            </a:r>
          </a:p>
          <a:p>
            <a:endParaRPr lang="en-US" sz="3200" dirty="0"/>
          </a:p>
          <a:p>
            <a:r>
              <a:rPr lang="en-US" sz="3200" dirty="0" smtClean="0"/>
              <a:t>Sigma ~ 0.01mb</a:t>
            </a:r>
          </a:p>
          <a:p>
            <a:endParaRPr lang="en-US" sz="3200" dirty="0"/>
          </a:p>
          <a:p>
            <a:r>
              <a:rPr lang="en-US" sz="3200" dirty="0" err="1" smtClean="0"/>
              <a:t>N</a:t>
            </a:r>
            <a:r>
              <a:rPr lang="en-US" sz="3200" baseline="-25000" dirty="0" err="1" smtClean="0"/>
              <a:t>counts</a:t>
            </a:r>
            <a:r>
              <a:rPr lang="en-US" sz="3200" dirty="0" smtClean="0"/>
              <a:t> in 7MeV peak  ~ 1000 in 5 days.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66602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1044650" y="323794"/>
            <a:ext cx="7315200" cy="4572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1" smtClean="0">
                <a:latin typeface="Arial" charset="0"/>
              </a:rPr>
              <a:t>Pairing Phase Transition in Neutron Rich Nuclei</a:t>
            </a:r>
            <a:endParaRPr lang="en-US" b="1" u="sng" smtClean="0">
              <a:latin typeface="Arial" charset="0"/>
            </a:endParaRPr>
          </a:p>
        </p:txBody>
      </p:sp>
      <p:sp>
        <p:nvSpPr>
          <p:cNvPr id="97282" name="Text Box 7"/>
          <p:cNvSpPr txBox="1">
            <a:spLocks noChangeArrowheads="1"/>
          </p:cNvSpPr>
          <p:nvPr/>
        </p:nvSpPr>
        <p:spPr bwMode="auto">
          <a:xfrm>
            <a:off x="381000" y="1413883"/>
            <a:ext cx="84582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CC"/>
                </a:solidFill>
              </a:rPr>
              <a:t>Properties of pairing phonons near </a:t>
            </a:r>
            <a:r>
              <a:rPr lang="en-US" sz="1800" b="1" dirty="0" smtClean="0">
                <a:solidFill>
                  <a:srgbClr val="0000CC"/>
                </a:solidFill>
              </a:rPr>
              <a:t> </a:t>
            </a:r>
            <a:r>
              <a:rPr lang="en-US" sz="1800" b="1" baseline="30000" dirty="0" smtClean="0">
                <a:solidFill>
                  <a:srgbClr val="0000CC"/>
                </a:solidFill>
              </a:rPr>
              <a:t>132</a:t>
            </a:r>
            <a:r>
              <a:rPr lang="en-US" sz="1800" b="1" dirty="0" smtClean="0">
                <a:solidFill>
                  <a:srgbClr val="0000CC"/>
                </a:solidFill>
              </a:rPr>
              <a:t>Sn </a:t>
            </a:r>
            <a:r>
              <a:rPr lang="en-US" sz="1800" b="1" dirty="0">
                <a:solidFill>
                  <a:srgbClr val="0000CC"/>
                </a:solidFill>
              </a:rPr>
              <a:t>doubly magic nuclei, transition to superfluid.  </a:t>
            </a: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CC"/>
                </a:solidFill>
              </a:rPr>
              <a:t>    </a:t>
            </a:r>
            <a:endParaRPr lang="en-US" sz="1800" b="1" dirty="0" smtClean="0">
              <a:solidFill>
                <a:srgbClr val="0000CC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CC"/>
                </a:solidFill>
              </a:rPr>
              <a:t> </a:t>
            </a:r>
            <a:r>
              <a:rPr lang="en-US" sz="1800" b="1" dirty="0" smtClean="0">
                <a:solidFill>
                  <a:srgbClr val="0000CC"/>
                </a:solidFill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</a:rPr>
              <a:t>Do </a:t>
            </a:r>
            <a:r>
              <a:rPr lang="en-US" sz="1800" b="1" dirty="0">
                <a:solidFill>
                  <a:srgbClr val="FF0000"/>
                </a:solidFill>
              </a:rPr>
              <a:t>we expect a different behavior ?</a:t>
            </a: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</a:rPr>
              <a:t>    Opportunity to study the density dependence of nucleon pairing.           </a:t>
            </a:r>
            <a:r>
              <a:rPr lang="en-US" sz="1800" b="1" dirty="0">
                <a:solidFill>
                  <a:srgbClr val="0000CC"/>
                </a:solidFill>
              </a:rPr>
              <a:t>	</a:t>
            </a:r>
            <a:r>
              <a:rPr lang="en-US" sz="1800" b="1" dirty="0">
                <a:solidFill>
                  <a:srgbClr val="00664D"/>
                </a:solidFill>
              </a:rPr>
              <a:t>Cross sections to 0</a:t>
            </a:r>
            <a:r>
              <a:rPr lang="en-US" sz="1800" b="1" baseline="30000" dirty="0">
                <a:solidFill>
                  <a:srgbClr val="00664D"/>
                </a:solidFill>
              </a:rPr>
              <a:t>+</a:t>
            </a:r>
            <a:r>
              <a:rPr lang="en-US" sz="1800" b="1" dirty="0">
                <a:solidFill>
                  <a:srgbClr val="00664D"/>
                </a:solidFill>
              </a:rPr>
              <a:t> and first excited 0+ and 2</a:t>
            </a:r>
            <a:r>
              <a:rPr lang="en-US" sz="1800" b="1" baseline="30000" dirty="0">
                <a:solidFill>
                  <a:srgbClr val="00664D"/>
                </a:solidFill>
              </a:rPr>
              <a:t>+</a:t>
            </a:r>
            <a:r>
              <a:rPr lang="en-US" sz="1800" b="1" dirty="0">
                <a:solidFill>
                  <a:srgbClr val="00664D"/>
                </a:solidFill>
              </a:rPr>
              <a:t> show sensitivity to the 	volume/surface nature of pairing correlations.                                  		              </a:t>
            </a:r>
            <a:r>
              <a:rPr lang="en-US" sz="1800" b="1" dirty="0" smtClean="0">
                <a:solidFill>
                  <a:srgbClr val="00664D"/>
                </a:solidFill>
              </a:rPr>
              <a:t>							</a:t>
            </a: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664D"/>
                </a:solidFill>
              </a:rPr>
              <a:t>	</a:t>
            </a:r>
            <a:r>
              <a:rPr lang="en-US" sz="1800" b="1" dirty="0" smtClean="0">
                <a:solidFill>
                  <a:srgbClr val="00664D"/>
                </a:solidFill>
              </a:rPr>
              <a:t>							</a:t>
            </a:r>
            <a:r>
              <a:rPr lang="en-US" sz="1800" b="1" i="1" dirty="0" smtClean="0">
                <a:solidFill>
                  <a:srgbClr val="00664D"/>
                </a:solidFill>
              </a:rPr>
              <a:t>(</a:t>
            </a:r>
            <a:r>
              <a:rPr lang="en-US" sz="1800" b="1" i="1" dirty="0">
                <a:solidFill>
                  <a:srgbClr val="00664D"/>
                </a:solidFill>
              </a:rPr>
              <a:t>cf. M. Matsuo, Nuclear Structure 2010) </a:t>
            </a:r>
          </a:p>
        </p:txBody>
      </p:sp>
      <p:sp>
        <p:nvSpPr>
          <p:cNvPr id="402444" name="Text Box 12"/>
          <p:cNvSpPr txBox="1">
            <a:spLocks noChangeArrowheads="1"/>
          </p:cNvSpPr>
          <p:nvPr/>
        </p:nvSpPr>
        <p:spPr bwMode="auto">
          <a:xfrm>
            <a:off x="994422" y="5115932"/>
            <a:ext cx="7365428" cy="1061829"/>
          </a:xfrm>
          <a:prstGeom prst="rect">
            <a:avLst/>
          </a:prstGeom>
          <a:solidFill>
            <a:srgbClr val="FFF081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>
              <a:buClr>
                <a:schemeClr val="accent2"/>
              </a:buClr>
              <a:buFont typeface="Wingdings" charset="0"/>
              <a:buNone/>
              <a:defRPr/>
            </a:pPr>
            <a:endParaRPr lang="en-US" sz="1800" b="1" dirty="0" smtClean="0">
              <a:solidFill>
                <a:srgbClr val="0000CC"/>
              </a:solidFill>
            </a:endParaRPr>
          </a:p>
          <a:p>
            <a:pPr algn="ctr">
              <a:buClr>
                <a:schemeClr val="accent2"/>
              </a:buClr>
              <a:buFont typeface="Wingdings" charset="0"/>
              <a:buNone/>
              <a:defRPr/>
            </a:pPr>
            <a:r>
              <a:rPr lang="en-US" sz="1800" b="1" dirty="0" smtClean="0"/>
              <a:t>(</a:t>
            </a:r>
            <a:r>
              <a:rPr lang="en-US" sz="1800" b="1" dirty="0" err="1" smtClean="0"/>
              <a:t>t,p</a:t>
            </a:r>
            <a:r>
              <a:rPr lang="en-US" sz="1800" b="1" dirty="0" smtClean="0"/>
              <a:t>)  reactions in reverse kinematics with HELIOS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000000"/>
                </a:solidFill>
                <a:cs typeface="Zapf Dingbats" charset="0"/>
                <a:sym typeface="Wingdings"/>
              </a:rPr>
              <a:t>tritium target ??</a:t>
            </a:r>
            <a:endParaRPr lang="en-US" sz="1800" b="1" dirty="0" smtClean="0">
              <a:solidFill>
                <a:srgbClr val="000000"/>
              </a:solidFill>
              <a:cs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292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2" name="Text Box 4"/>
          <p:cNvSpPr txBox="1">
            <a:spLocks noChangeArrowheads="1"/>
          </p:cNvSpPr>
          <p:nvPr/>
        </p:nvSpPr>
        <p:spPr bwMode="auto">
          <a:xfrm>
            <a:off x="4893434" y="1272577"/>
            <a:ext cx="4086614" cy="203132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b="1" dirty="0">
                <a:latin typeface="Symbol" charset="0"/>
              </a:rPr>
              <a:t>D</a:t>
            </a:r>
            <a:r>
              <a:rPr lang="en-US" sz="1800" b="1" dirty="0"/>
              <a:t>M/M, </a:t>
            </a:r>
            <a:r>
              <a:rPr lang="en-US" sz="1800" b="1" dirty="0">
                <a:latin typeface="Symbol" charset="0"/>
              </a:rPr>
              <a:t>D</a:t>
            </a:r>
            <a:r>
              <a:rPr lang="en-US" sz="1800" b="1" dirty="0"/>
              <a:t>L/L and </a:t>
            </a:r>
            <a:r>
              <a:rPr lang="en-US" sz="1800" b="1" dirty="0">
                <a:latin typeface="Symbol" charset="0"/>
              </a:rPr>
              <a:t>D</a:t>
            </a:r>
            <a:r>
              <a:rPr lang="en-US" sz="1800" b="1" dirty="0"/>
              <a:t>E/E &lt;&lt; 1 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Large </a:t>
            </a:r>
            <a:r>
              <a:rPr lang="en-US" sz="1800" b="1" dirty="0" err="1"/>
              <a:t>Sommerfeld</a:t>
            </a:r>
            <a:r>
              <a:rPr lang="en-US" sz="1800" b="1" dirty="0"/>
              <a:t> parameter </a:t>
            </a:r>
            <a:r>
              <a:rPr lang="en-US" sz="1800" b="1" dirty="0">
                <a:latin typeface="Symbol" charset="0"/>
              </a:rPr>
              <a:t>h</a:t>
            </a:r>
            <a:r>
              <a:rPr lang="en-US" sz="1800" b="1" dirty="0"/>
              <a:t>&gt;&gt;1 </a:t>
            </a:r>
            <a:endParaRPr lang="en-US" sz="1800" b="1" dirty="0" smtClean="0"/>
          </a:p>
          <a:p>
            <a:endParaRPr lang="en-US" b="1" dirty="0"/>
          </a:p>
          <a:p>
            <a:r>
              <a:rPr lang="en-US" b="1" dirty="0"/>
              <a:t>S</a:t>
            </a:r>
            <a:r>
              <a:rPr lang="en-US" sz="1800" b="1" dirty="0" smtClean="0"/>
              <a:t>emi</a:t>
            </a:r>
            <a:r>
              <a:rPr lang="en-US" sz="1800" b="1" dirty="0"/>
              <a:t>-classical </a:t>
            </a:r>
            <a:r>
              <a:rPr lang="en-US" sz="1800" b="1" dirty="0" smtClean="0"/>
              <a:t>description     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 </a:t>
            </a:r>
            <a:r>
              <a:rPr lang="en-US" sz="1800" b="1" dirty="0">
                <a:sym typeface="Wingdings 3" charset="0"/>
              </a:rPr>
              <a:t></a:t>
            </a:r>
            <a:r>
              <a:rPr lang="en-US" sz="1800" b="1" dirty="0"/>
              <a:t>  Classical trajectory and tunneling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816689" y="305706"/>
            <a:ext cx="5777226" cy="4572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latin typeface="Arial" charset="0"/>
              </a:rPr>
              <a:t>Can we consider Heavy Ion Transfer ?</a:t>
            </a:r>
            <a:endParaRPr lang="en-US" b="1" u="sng" dirty="0" smtClean="0">
              <a:latin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7252" y="3505934"/>
            <a:ext cx="3650895" cy="10464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6085" y="4509634"/>
            <a:ext cx="2774942" cy="9509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028238"/>
            <a:ext cx="4723277" cy="4258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/>
          <a:srcRect t="10632" r="61331" b="76187"/>
          <a:stretch/>
        </p:blipFill>
        <p:spPr>
          <a:xfrm>
            <a:off x="4922966" y="5998254"/>
            <a:ext cx="4177086" cy="49990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/>
          <a:srcRect t="85227" r="60019"/>
          <a:stretch/>
        </p:blipFill>
        <p:spPr>
          <a:xfrm>
            <a:off x="1944443" y="5938490"/>
            <a:ext cx="3297055" cy="42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0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034" y="1178463"/>
            <a:ext cx="8206314" cy="451958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4358394" y="1178463"/>
            <a:ext cx="0" cy="4231105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887057" y="1174063"/>
            <a:ext cx="1" cy="4235505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5032532" y="1818869"/>
            <a:ext cx="1944030" cy="1128954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765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20" name="Group 20"/>
          <p:cNvGrpSpPr>
            <a:grpSpLocks/>
          </p:cNvGrpSpPr>
          <p:nvPr/>
        </p:nvGrpSpPr>
        <p:grpSpPr bwMode="auto">
          <a:xfrm>
            <a:off x="750433" y="928687"/>
            <a:ext cx="8001000" cy="3338513"/>
            <a:chOff x="384" y="768"/>
            <a:chExt cx="5040" cy="2103"/>
          </a:xfrm>
        </p:grpSpPr>
        <p:grpSp>
          <p:nvGrpSpPr>
            <p:cNvPr id="25617" name="Group 17"/>
            <p:cNvGrpSpPr>
              <a:grpSpLocks/>
            </p:cNvGrpSpPr>
            <p:nvPr/>
          </p:nvGrpSpPr>
          <p:grpSpPr bwMode="auto">
            <a:xfrm>
              <a:off x="384" y="768"/>
              <a:ext cx="3240" cy="2103"/>
              <a:chOff x="912" y="912"/>
              <a:chExt cx="3240" cy="2103"/>
            </a:xfrm>
          </p:grpSpPr>
          <p:sp>
            <p:nvSpPr>
              <p:cNvPr id="25603" name="Line 3"/>
              <p:cNvSpPr>
                <a:spLocks noChangeShapeType="1"/>
              </p:cNvSpPr>
              <p:nvPr/>
            </p:nvSpPr>
            <p:spPr bwMode="auto">
              <a:xfrm>
                <a:off x="1584" y="912"/>
                <a:ext cx="0" cy="17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4" name="Line 4"/>
              <p:cNvSpPr>
                <a:spLocks noChangeShapeType="1"/>
              </p:cNvSpPr>
              <p:nvPr/>
            </p:nvSpPr>
            <p:spPr bwMode="auto">
              <a:xfrm>
                <a:off x="1584" y="2688"/>
                <a:ext cx="24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5" name="Text Box 5"/>
              <p:cNvSpPr txBox="1">
                <a:spLocks noChangeArrowheads="1"/>
              </p:cNvSpPr>
              <p:nvPr/>
            </p:nvSpPr>
            <p:spPr bwMode="auto">
              <a:xfrm>
                <a:off x="3360" y="2784"/>
                <a:ext cx="7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dirty="0"/>
                  <a:t>D</a:t>
                </a:r>
                <a:r>
                  <a:rPr lang="en-US" b="1" baseline="-25000" dirty="0"/>
                  <a:t>0 </a:t>
                </a:r>
                <a:r>
                  <a:rPr lang="en-US" b="1" dirty="0" smtClean="0"/>
                  <a:t>(</a:t>
                </a:r>
                <a:r>
                  <a:rPr lang="en-US" b="1" dirty="0">
                    <a:latin typeface="Symbol" charset="2"/>
                    <a:cs typeface="Symbol" charset="2"/>
                  </a:rPr>
                  <a:t>q</a:t>
                </a:r>
                <a:r>
                  <a:rPr lang="en-US" b="1" dirty="0" smtClean="0"/>
                  <a:t>)</a:t>
                </a:r>
                <a:endParaRPr lang="en-US" dirty="0"/>
              </a:p>
            </p:txBody>
          </p:sp>
          <p:sp>
            <p:nvSpPr>
              <p:cNvPr id="25606" name="Text Box 6"/>
              <p:cNvSpPr txBox="1">
                <a:spLocks noChangeArrowheads="1"/>
              </p:cNvSpPr>
              <p:nvPr/>
            </p:nvSpPr>
            <p:spPr bwMode="auto">
              <a:xfrm>
                <a:off x="912" y="912"/>
                <a:ext cx="7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P(D</a:t>
                </a:r>
                <a:r>
                  <a:rPr lang="en-US" b="1" baseline="-25000"/>
                  <a:t>0</a:t>
                </a:r>
                <a:r>
                  <a:rPr lang="en-US" b="1"/>
                  <a:t>)</a:t>
                </a:r>
                <a:endParaRPr lang="en-US"/>
              </a:p>
            </p:txBody>
          </p:sp>
          <p:grpSp>
            <p:nvGrpSpPr>
              <p:cNvPr id="25607" name="Group 7"/>
              <p:cNvGrpSpPr>
                <a:grpSpLocks/>
              </p:cNvGrpSpPr>
              <p:nvPr/>
            </p:nvGrpSpPr>
            <p:grpSpPr bwMode="auto">
              <a:xfrm>
                <a:off x="2160" y="1008"/>
                <a:ext cx="1872" cy="768"/>
                <a:chOff x="2016" y="2160"/>
                <a:chExt cx="1872" cy="768"/>
              </a:xfrm>
            </p:grpSpPr>
            <p:sp>
              <p:nvSpPr>
                <p:cNvPr id="25608" name="Line 8"/>
                <p:cNvSpPr>
                  <a:spLocks noChangeShapeType="1"/>
                </p:cNvSpPr>
                <p:nvPr/>
              </p:nvSpPr>
              <p:spPr bwMode="auto">
                <a:xfrm>
                  <a:off x="2016" y="2160"/>
                  <a:ext cx="576" cy="240"/>
                </a:xfrm>
                <a:prstGeom prst="line">
                  <a:avLst/>
                </a:prstGeom>
                <a:noFill/>
                <a:ln w="38100">
                  <a:solidFill>
                    <a:srgbClr val="FF660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09" name="Line 9"/>
                <p:cNvSpPr>
                  <a:spLocks noChangeShapeType="1"/>
                </p:cNvSpPr>
                <p:nvPr/>
              </p:nvSpPr>
              <p:spPr bwMode="auto">
                <a:xfrm>
                  <a:off x="2496" y="2352"/>
                  <a:ext cx="1392" cy="576"/>
                </a:xfrm>
                <a:prstGeom prst="line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610" name="Group 10"/>
              <p:cNvGrpSpPr>
                <a:grpSpLocks/>
              </p:cNvGrpSpPr>
              <p:nvPr/>
            </p:nvGrpSpPr>
            <p:grpSpPr bwMode="auto">
              <a:xfrm>
                <a:off x="2160" y="1200"/>
                <a:ext cx="1584" cy="1200"/>
                <a:chOff x="2016" y="2160"/>
                <a:chExt cx="1872" cy="768"/>
              </a:xfrm>
            </p:grpSpPr>
            <p:sp>
              <p:nvSpPr>
                <p:cNvPr id="25611" name="Line 11"/>
                <p:cNvSpPr>
                  <a:spLocks noChangeShapeType="1"/>
                </p:cNvSpPr>
                <p:nvPr/>
              </p:nvSpPr>
              <p:spPr bwMode="auto">
                <a:xfrm>
                  <a:off x="2016" y="2160"/>
                  <a:ext cx="576" cy="240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12" name="Line 12"/>
                <p:cNvSpPr>
                  <a:spLocks noChangeShapeType="1"/>
                </p:cNvSpPr>
                <p:nvPr/>
              </p:nvSpPr>
              <p:spPr bwMode="auto">
                <a:xfrm>
                  <a:off x="2496" y="2352"/>
                  <a:ext cx="1392" cy="57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5613" name="Line 13"/>
              <p:cNvSpPr>
                <a:spLocks noChangeShapeType="1"/>
              </p:cNvSpPr>
              <p:nvPr/>
            </p:nvSpPr>
            <p:spPr bwMode="auto">
              <a:xfrm>
                <a:off x="3264" y="2012"/>
                <a:ext cx="0" cy="444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4" name="Text Box 14"/>
              <p:cNvSpPr txBox="1">
                <a:spLocks noChangeArrowheads="1"/>
              </p:cNvSpPr>
              <p:nvPr/>
            </p:nvSpPr>
            <p:spPr bwMode="auto">
              <a:xfrm>
                <a:off x="3504" y="1152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 dirty="0">
                    <a:solidFill>
                      <a:srgbClr val="FF8000"/>
                    </a:solidFill>
                  </a:rPr>
                  <a:t>1n</a:t>
                </a:r>
                <a:endParaRPr lang="en-US" dirty="0"/>
              </a:p>
            </p:txBody>
          </p:sp>
          <p:sp>
            <p:nvSpPr>
              <p:cNvPr id="25615" name="Text Box 15"/>
              <p:cNvSpPr txBox="1">
                <a:spLocks noChangeArrowheads="1"/>
              </p:cNvSpPr>
              <p:nvPr/>
            </p:nvSpPr>
            <p:spPr bwMode="auto">
              <a:xfrm>
                <a:off x="3624" y="2012"/>
                <a:ext cx="52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dirty="0">
                    <a:solidFill>
                      <a:schemeClr val="accent1"/>
                    </a:solidFill>
                  </a:rPr>
                  <a:t>2n</a:t>
                </a:r>
                <a:endParaRPr lang="en-US" dirty="0"/>
              </a:p>
            </p:txBody>
          </p:sp>
        </p:grpSp>
        <p:sp>
          <p:nvSpPr>
            <p:cNvPr id="25619" name="Text Box 19"/>
            <p:cNvSpPr txBox="1">
              <a:spLocks noChangeArrowheads="1"/>
            </p:cNvSpPr>
            <p:nvPr/>
          </p:nvSpPr>
          <p:spPr bwMode="auto">
            <a:xfrm>
              <a:off x="3888" y="1584"/>
              <a:ext cx="1536" cy="989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/>
                <a:t>Compare</a:t>
              </a:r>
            </a:p>
            <a:p>
              <a:pPr>
                <a:spcBef>
                  <a:spcPct val="50000"/>
                </a:spcBef>
              </a:pPr>
              <a:r>
                <a:rPr lang="en-US" sz="2400" dirty="0"/>
                <a:t>P</a:t>
              </a:r>
              <a:r>
                <a:rPr lang="en-US" sz="2400" baseline="-25000" dirty="0"/>
                <a:t>1n</a:t>
              </a:r>
              <a:r>
                <a:rPr lang="en-US" sz="2400" baseline="30000" dirty="0"/>
                <a:t>2</a:t>
              </a:r>
              <a:r>
                <a:rPr lang="en-US" sz="2400" dirty="0"/>
                <a:t>  with </a:t>
              </a:r>
              <a:r>
                <a:rPr lang="en-US" sz="2400" dirty="0" smtClean="0"/>
                <a:t>P</a:t>
              </a:r>
              <a:r>
                <a:rPr lang="en-US" sz="2400" baseline="-25000" dirty="0" smtClean="0"/>
                <a:t>2n</a:t>
              </a:r>
            </a:p>
            <a:p>
              <a:pPr>
                <a:spcBef>
                  <a:spcPct val="50000"/>
                </a:spcBef>
              </a:pPr>
              <a:r>
                <a:rPr lang="en-US" sz="2400" dirty="0" smtClean="0"/>
                <a:t>-&gt; </a:t>
              </a:r>
              <a:r>
                <a:rPr lang="en-US" sz="2400" b="1" dirty="0" smtClean="0">
                  <a:solidFill>
                    <a:schemeClr val="tx2"/>
                  </a:solidFill>
                </a:rPr>
                <a:t>EF</a:t>
              </a:r>
              <a:endParaRPr lang="en-US" sz="24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1390456" y="5410623"/>
            <a:ext cx="6492353" cy="46166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EF(A) </a:t>
            </a:r>
            <a:r>
              <a:rPr lang="en-US" sz="2400" dirty="0"/>
              <a:t>= </a:t>
            </a:r>
            <a:r>
              <a:rPr lang="en-US" sz="2400" dirty="0">
                <a:latin typeface="Arial"/>
                <a:cs typeface="Arial"/>
              </a:rPr>
              <a:t>P</a:t>
            </a:r>
            <a:r>
              <a:rPr lang="en-US" sz="2400" baseline="-25000" dirty="0" smtClean="0"/>
              <a:t>2n</a:t>
            </a:r>
            <a:r>
              <a:rPr lang="en-US" sz="2400" dirty="0" smtClean="0"/>
              <a:t>(</a:t>
            </a:r>
            <a:r>
              <a:rPr lang="en-US" sz="2400" baseline="30000" dirty="0" err="1" smtClean="0"/>
              <a:t>A</a:t>
            </a:r>
            <a:r>
              <a:rPr lang="en-US" sz="2400" dirty="0" err="1"/>
              <a:t>X</a:t>
            </a:r>
            <a:r>
              <a:rPr lang="en-US" sz="2400" dirty="0" err="1" smtClean="0"/>
              <a:t>e</a:t>
            </a:r>
            <a:r>
              <a:rPr lang="en-US" sz="2400" dirty="0" smtClean="0"/>
              <a:t>)/</a:t>
            </a:r>
            <a:r>
              <a:rPr lang="en-US" sz="2400" dirty="0" smtClean="0">
                <a:latin typeface="Arial"/>
                <a:cs typeface="Arial"/>
              </a:rPr>
              <a:t>P</a:t>
            </a:r>
            <a:r>
              <a:rPr lang="en-US" sz="2400" baseline="-25000" dirty="0" smtClean="0"/>
              <a:t>1n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(</a:t>
            </a:r>
            <a:r>
              <a:rPr lang="en-US" sz="2400" baseline="30000" dirty="0" err="1" smtClean="0"/>
              <a:t>A</a:t>
            </a:r>
            <a:r>
              <a:rPr lang="en-US" sz="2400" dirty="0" err="1"/>
              <a:t>X</a:t>
            </a:r>
            <a:r>
              <a:rPr lang="en-US" sz="2400" dirty="0" err="1" smtClean="0"/>
              <a:t>e</a:t>
            </a:r>
            <a:r>
              <a:rPr lang="en-US" sz="2400" dirty="0" smtClean="0"/>
              <a:t>)/ </a:t>
            </a:r>
            <a:r>
              <a:rPr lang="en-US" sz="2400" dirty="0">
                <a:latin typeface="Arial"/>
                <a:cs typeface="Arial"/>
              </a:rPr>
              <a:t>P</a:t>
            </a:r>
            <a:r>
              <a:rPr lang="en-US" sz="2400" baseline="-25000" dirty="0" smtClean="0"/>
              <a:t>2n</a:t>
            </a:r>
            <a:r>
              <a:rPr lang="en-US" sz="2400" dirty="0" smtClean="0"/>
              <a:t>(</a:t>
            </a:r>
            <a:r>
              <a:rPr lang="en-US" sz="2400" baseline="30000" dirty="0" smtClean="0"/>
              <a:t>136</a:t>
            </a:r>
            <a:r>
              <a:rPr lang="en-US" sz="2400" dirty="0" smtClean="0"/>
              <a:t>Xe)/</a:t>
            </a:r>
            <a:r>
              <a:rPr lang="en-US" sz="2400" dirty="0" smtClean="0">
                <a:latin typeface="Arial"/>
                <a:cs typeface="Arial"/>
              </a:rPr>
              <a:t>P</a:t>
            </a:r>
            <a:r>
              <a:rPr lang="en-US" sz="2400" baseline="-25000" dirty="0" smtClean="0"/>
              <a:t>1n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(</a:t>
            </a:r>
            <a:r>
              <a:rPr lang="en-US" sz="2400" baseline="30000" dirty="0" smtClean="0"/>
              <a:t>136</a:t>
            </a:r>
            <a:r>
              <a:rPr lang="en-US" sz="2400" dirty="0" smtClean="0"/>
              <a:t>Xe)</a:t>
            </a:r>
            <a:endParaRPr lang="en-US" sz="2400" baseline="-25000" dirty="0"/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>
            <a:off x="3121174" y="2249737"/>
            <a:ext cx="1744059" cy="1428750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3188833" y="290255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FF8000"/>
                </a:solidFill>
              </a:rPr>
              <a:t>1n</a:t>
            </a:r>
            <a:r>
              <a:rPr lang="en-US" sz="2000" b="1" baseline="30000" dirty="0" smtClean="0">
                <a:solidFill>
                  <a:srgbClr val="FF8000"/>
                </a:solidFill>
              </a:rPr>
              <a:t>2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67492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486</Words>
  <Application>Microsoft Macintosh PowerPoint</Application>
  <PresentationFormat>On-screen Show (4:3)</PresentationFormat>
  <Paragraphs>86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Augusto O. Macchiavelli</dc:creator>
  <cp:lastModifiedBy>Augusto O. Macchiavelli</cp:lastModifiedBy>
  <cp:revision>12</cp:revision>
  <dcterms:created xsi:type="dcterms:W3CDTF">2013-02-26T05:27:25Z</dcterms:created>
  <dcterms:modified xsi:type="dcterms:W3CDTF">2013-03-01T17:17:06Z</dcterms:modified>
</cp:coreProperties>
</file>