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41"/>
  </p:notesMasterIdLst>
  <p:handoutMasterIdLst>
    <p:handoutMasterId r:id="rId42"/>
  </p:handoutMasterIdLst>
  <p:sldIdLst>
    <p:sldId id="493" r:id="rId3"/>
    <p:sldId id="536" r:id="rId4"/>
    <p:sldId id="603" r:id="rId5"/>
    <p:sldId id="543" r:id="rId6"/>
    <p:sldId id="545" r:id="rId7"/>
    <p:sldId id="546" r:id="rId8"/>
    <p:sldId id="547" r:id="rId9"/>
    <p:sldId id="557" r:id="rId10"/>
    <p:sldId id="548" r:id="rId11"/>
    <p:sldId id="555" r:id="rId12"/>
    <p:sldId id="556" r:id="rId13"/>
    <p:sldId id="558" r:id="rId14"/>
    <p:sldId id="559" r:id="rId15"/>
    <p:sldId id="544" r:id="rId16"/>
    <p:sldId id="589" r:id="rId17"/>
    <p:sldId id="590" r:id="rId18"/>
    <p:sldId id="585" r:id="rId19"/>
    <p:sldId id="586" r:id="rId20"/>
    <p:sldId id="587" r:id="rId21"/>
    <p:sldId id="588" r:id="rId22"/>
    <p:sldId id="583" r:id="rId23"/>
    <p:sldId id="579" r:id="rId24"/>
    <p:sldId id="580" r:id="rId25"/>
    <p:sldId id="581" r:id="rId26"/>
    <p:sldId id="568" r:id="rId27"/>
    <p:sldId id="578" r:id="rId28"/>
    <p:sldId id="601" r:id="rId29"/>
    <p:sldId id="602" r:id="rId30"/>
    <p:sldId id="576" r:id="rId31"/>
    <p:sldId id="577" r:id="rId32"/>
    <p:sldId id="592" r:id="rId33"/>
    <p:sldId id="593" r:id="rId34"/>
    <p:sldId id="594" r:id="rId35"/>
    <p:sldId id="604" r:id="rId36"/>
    <p:sldId id="598" r:id="rId37"/>
    <p:sldId id="599" r:id="rId38"/>
    <p:sldId id="600" r:id="rId39"/>
    <p:sldId id="537" r:id="rId40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7" autoAdjust="0"/>
    <p:restoredTop sz="85260" autoAdjust="0"/>
  </p:normalViewPr>
  <p:slideViewPr>
    <p:cSldViewPr snapToGrid="0">
      <p:cViewPr varScale="1">
        <p:scale>
          <a:sx n="139" d="100"/>
          <a:sy n="139" d="100"/>
        </p:scale>
        <p:origin x="-584" y="-104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98" y="-9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Calibri" pitchFamily="34" charset="0"/>
              </a:rPr>
              <a:pPr/>
              <a:t>8/7/12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D8B0A143-2353-BE4A-A6C4-57C9AE3FBC68}" type="datetimeFigureOut">
              <a:rPr lang="en-US" smtClean="0"/>
              <a:pPr/>
              <a:t>8/7/12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Calibri" pitchFamily="34" charset="0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LLNL-PRES-</a:t>
            </a:r>
            <a:r>
              <a:rPr lang="en-US" sz="1000" dirty="0" smtClean="0">
                <a:solidFill>
                  <a:schemeClr val="bg1"/>
                </a:solidFill>
              </a:rPr>
              <a:t>570332</a:t>
            </a:r>
            <a:endParaRPr lang="en-US" sz="1000" kern="1200" dirty="0" smtClean="0"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905521" y="6591164"/>
            <a:ext cx="674599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Calibri" pitchFamily="34" charset="0"/>
                <a:cs typeface="Calibri" pitchFamily="34" charset="0"/>
              </a:rPr>
              <a:t>LLNL-PRES-</a:t>
            </a:r>
            <a:r>
              <a:rPr lang="en-US" sz="600" dirty="0" smtClean="0"/>
              <a:t>570332</a:t>
            </a:r>
            <a:endParaRPr lang="en-US" sz="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Calibri" pitchFamily="34" charset="0"/>
          <a:ea typeface="+mj-ea"/>
          <a:cs typeface="Calibri" pitchFamily="34" charset="0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937958" y="6591164"/>
            <a:ext cx="642162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Calibri" pitchFamily="34" charset="0"/>
                <a:cs typeface="Calibri" pitchFamily="34" charset="0"/>
              </a:rPr>
              <a:t>LLNL-PRES-</a:t>
            </a:r>
            <a:r>
              <a:rPr lang="en-US" sz="600" dirty="0" err="1" smtClean="0">
                <a:latin typeface="Calibri" pitchFamily="34" charset="0"/>
                <a:cs typeface="Calibri" pitchFamily="34" charset="0"/>
              </a:rPr>
              <a:t>xxxxxx</a:t>
            </a:r>
            <a:endParaRPr lang="en-US" sz="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Calibri" pitchFamily="34" charset="0"/>
          <a:ea typeface="+mj-ea"/>
          <a:cs typeface="Calibri" pitchFamily="34" charset="0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4" Type="http://schemas.openxmlformats.org/officeDocument/2006/relationships/image" Target="../media/image52.jp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eg"/><Relationship Id="rId3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6" Type="http://schemas.openxmlformats.org/officeDocument/2006/relationships/image" Target="../media/image10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Nuclear Structure Theory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475" y="1746385"/>
            <a:ext cx="5434199" cy="369888"/>
          </a:xfrm>
        </p:spPr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Exotic Beam Summer School 2012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7563" y="2606094"/>
            <a:ext cx="4184539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Nicolas </a:t>
            </a:r>
            <a:r>
              <a:rPr kumimoji="0" lang="en-US" sz="20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Schunck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6438" y="2075538"/>
            <a:ext cx="1903862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Lucida Handwriting"/>
              </a:rPr>
              <a:t>August, 4-11</a:t>
            </a:r>
            <a:r>
              <a:rPr lang="en-US" sz="1600" baseline="30000" dirty="0" smtClean="0">
                <a:latin typeface="Calibri" pitchFamily="34" charset="0"/>
                <a:cs typeface="Lucida Handwriting"/>
              </a:rPr>
              <a:t>th</a:t>
            </a:r>
            <a:r>
              <a:rPr lang="en-US" sz="1600" dirty="0" smtClean="0">
                <a:latin typeface="Calibri" pitchFamily="34" charset="0"/>
                <a:cs typeface="Lucida Handwriting"/>
              </a:rPr>
              <a:t>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Binding Energies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9" y="982506"/>
            <a:ext cx="4329111" cy="33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223026" y="4292145"/>
            <a:ext cx="454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S.G. Nilsson and I. </a:t>
            </a:r>
            <a:r>
              <a:rPr lang="en-US" sz="1000" dirty="0" err="1" smtClean="0"/>
              <a:t>Ragnarsson</a:t>
            </a:r>
            <a:r>
              <a:rPr lang="en-US" sz="1000" dirty="0" smtClean="0"/>
              <a:t>, in </a:t>
            </a:r>
            <a:r>
              <a:rPr lang="en-US" sz="1000" i="1" dirty="0" smtClean="0"/>
              <a:t>Shapes and Shells in Nuclear structure</a:t>
            </a:r>
            <a:r>
              <a:rPr lang="en-US" sz="1000" dirty="0" smtClean="0"/>
              <a:t>, Cambridge University Press (1995)</a:t>
            </a:r>
            <a:endParaRPr lang="en-US" sz="1000" dirty="0"/>
          </a:p>
        </p:txBody>
      </p:sp>
      <p:pic>
        <p:nvPicPr>
          <p:cNvPr id="287" name="Picture 286" descr="1000px-Liquid_drop_model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4711700"/>
            <a:ext cx="6092074" cy="1577847"/>
          </a:xfrm>
          <a:prstGeom prst="rect">
            <a:avLst/>
          </a:prstGeom>
        </p:spPr>
      </p:pic>
      <p:sp>
        <p:nvSpPr>
          <p:cNvPr id="288" name="TextBox 287"/>
          <p:cNvSpPr txBox="1"/>
          <p:nvPr/>
        </p:nvSpPr>
        <p:spPr>
          <a:xfrm>
            <a:off x="6223000" y="5575300"/>
            <a:ext cx="271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Wikipedia, “</a:t>
            </a:r>
            <a:r>
              <a:rPr lang="en-US" sz="1000" i="1" dirty="0" smtClean="0"/>
              <a:t>Semi-Empirical Mass Formula</a:t>
            </a:r>
            <a:r>
              <a:rPr lang="en-US" sz="1000" dirty="0" smtClean="0"/>
              <a:t>”, </a:t>
            </a:r>
          </a:p>
          <a:p>
            <a:r>
              <a:rPr lang="en-US" sz="1000" dirty="0" smtClean="0"/>
              <a:t>http://en.wikipedia.org/wiki/Semi-empirical_mass_formula</a:t>
            </a:r>
            <a:endParaRPr lang="en-US" sz="1000" dirty="0"/>
          </a:p>
        </p:txBody>
      </p:sp>
      <p:grpSp>
        <p:nvGrpSpPr>
          <p:cNvPr id="2508" name="Group 46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734684" y="4152900"/>
            <a:ext cx="4142275" cy="1130300"/>
            <a:chOff x="-1" y="0"/>
            <a:chExt cx="5761" cy="1572"/>
          </a:xfrm>
        </p:grpSpPr>
        <p:sp>
          <p:nvSpPr>
            <p:cNvPr id="2509" name="Freeform 461"/>
            <p:cNvSpPr>
              <a:spLocks noChangeAspect="1"/>
            </p:cNvSpPr>
            <p:nvPr/>
          </p:nvSpPr>
          <p:spPr bwMode="auto">
            <a:xfrm>
              <a:off x="14" y="0"/>
              <a:ext cx="269" cy="254"/>
            </a:xfrm>
            <a:custGeom>
              <a:avLst/>
              <a:gdLst/>
              <a:ahLst/>
              <a:cxnLst>
                <a:cxn ang="0">
                  <a:pos x="251" y="164"/>
                </a:cxn>
                <a:cxn ang="0">
                  <a:pos x="251" y="159"/>
                </a:cxn>
                <a:cxn ang="0">
                  <a:pos x="244" y="159"/>
                </a:cxn>
                <a:cxn ang="0">
                  <a:pos x="234" y="181"/>
                </a:cxn>
                <a:cxn ang="0">
                  <a:pos x="217" y="211"/>
                </a:cxn>
                <a:cxn ang="0">
                  <a:pos x="194" y="231"/>
                </a:cxn>
                <a:cxn ang="0">
                  <a:pos x="162" y="241"/>
                </a:cxn>
                <a:cxn ang="0">
                  <a:pos x="87" y="242"/>
                </a:cxn>
                <a:cxn ang="0">
                  <a:pos x="78" y="242"/>
                </a:cxn>
                <a:cxn ang="0">
                  <a:pos x="73" y="238"/>
                </a:cxn>
                <a:cxn ang="0">
                  <a:pos x="75" y="229"/>
                </a:cxn>
                <a:cxn ang="0">
                  <a:pos x="138" y="128"/>
                </a:cxn>
                <a:cxn ang="0">
                  <a:pos x="156" y="129"/>
                </a:cxn>
                <a:cxn ang="0">
                  <a:pos x="165" y="133"/>
                </a:cxn>
                <a:cxn ang="0">
                  <a:pos x="169" y="138"/>
                </a:cxn>
                <a:cxn ang="0">
                  <a:pos x="169" y="145"/>
                </a:cxn>
                <a:cxn ang="0">
                  <a:pos x="167" y="163"/>
                </a:cxn>
                <a:cxn ang="0">
                  <a:pos x="167" y="170"/>
                </a:cxn>
                <a:cxn ang="0">
                  <a:pos x="174" y="170"/>
                </a:cxn>
                <a:cxn ang="0">
                  <a:pos x="197" y="77"/>
                </a:cxn>
                <a:cxn ang="0">
                  <a:pos x="192" y="73"/>
                </a:cxn>
                <a:cxn ang="0">
                  <a:pos x="187" y="79"/>
                </a:cxn>
                <a:cxn ang="0">
                  <a:pos x="181" y="97"/>
                </a:cxn>
                <a:cxn ang="0">
                  <a:pos x="173" y="108"/>
                </a:cxn>
                <a:cxn ang="0">
                  <a:pos x="160" y="114"/>
                </a:cxn>
                <a:cxn ang="0">
                  <a:pos x="139" y="116"/>
                </a:cxn>
                <a:cxn ang="0">
                  <a:pos x="126" y="26"/>
                </a:cxn>
                <a:cxn ang="0">
                  <a:pos x="131" y="14"/>
                </a:cxn>
                <a:cxn ang="0">
                  <a:pos x="146" y="12"/>
                </a:cxn>
                <a:cxn ang="0">
                  <a:pos x="214" y="12"/>
                </a:cxn>
                <a:cxn ang="0">
                  <a:pos x="236" y="17"/>
                </a:cxn>
                <a:cxn ang="0">
                  <a:pos x="249" y="27"/>
                </a:cxn>
                <a:cxn ang="0">
                  <a:pos x="254" y="43"/>
                </a:cxn>
                <a:cxn ang="0">
                  <a:pos x="255" y="59"/>
                </a:cxn>
                <a:cxn ang="0">
                  <a:pos x="254" y="67"/>
                </a:cxn>
                <a:cxn ang="0">
                  <a:pos x="253" y="80"/>
                </a:cxn>
                <a:cxn ang="0">
                  <a:pos x="258" y="84"/>
                </a:cxn>
                <a:cxn ang="0">
                  <a:pos x="263" y="75"/>
                </a:cxn>
                <a:cxn ang="0">
                  <a:pos x="270" y="5"/>
                </a:cxn>
                <a:cxn ang="0">
                  <a:pos x="266" y="1"/>
                </a:cxn>
                <a:cxn ang="0">
                  <a:pos x="72" y="0"/>
                </a:cxn>
                <a:cxn ang="0">
                  <a:pos x="64" y="1"/>
                </a:cxn>
                <a:cxn ang="0">
                  <a:pos x="61" y="8"/>
                </a:cxn>
                <a:cxn ang="0">
                  <a:pos x="72" y="12"/>
                </a:cxn>
                <a:cxn ang="0">
                  <a:pos x="89" y="13"/>
                </a:cxn>
                <a:cxn ang="0">
                  <a:pos x="96" y="19"/>
                </a:cxn>
                <a:cxn ang="0">
                  <a:pos x="94" y="28"/>
                </a:cxn>
                <a:cxn ang="0">
                  <a:pos x="44" y="229"/>
                </a:cxn>
                <a:cxn ang="0">
                  <a:pos x="40" y="236"/>
                </a:cxn>
                <a:cxn ang="0">
                  <a:pos x="34" y="240"/>
                </a:cxn>
                <a:cxn ang="0">
                  <a:pos x="21" y="242"/>
                </a:cxn>
                <a:cxn ang="0">
                  <a:pos x="7" y="242"/>
                </a:cxn>
                <a:cxn ang="0">
                  <a:pos x="1" y="245"/>
                </a:cxn>
                <a:cxn ang="0">
                  <a:pos x="3" y="253"/>
                </a:cxn>
                <a:cxn ang="0">
                  <a:pos x="204" y="254"/>
                </a:cxn>
                <a:cxn ang="0">
                  <a:pos x="212" y="253"/>
                </a:cxn>
                <a:cxn ang="0">
                  <a:pos x="216" y="247"/>
                </a:cxn>
              </a:cxnLst>
              <a:rect l="0" t="0" r="r" b="b"/>
              <a:pathLst>
                <a:path w="270" h="254">
                  <a:moveTo>
                    <a:pt x="250" y="167"/>
                  </a:moveTo>
                  <a:lnTo>
                    <a:pt x="251" y="164"/>
                  </a:lnTo>
                  <a:lnTo>
                    <a:pt x="252" y="162"/>
                  </a:lnTo>
                  <a:lnTo>
                    <a:pt x="251" y="159"/>
                  </a:lnTo>
                  <a:lnTo>
                    <a:pt x="247" y="157"/>
                  </a:lnTo>
                  <a:lnTo>
                    <a:pt x="244" y="159"/>
                  </a:lnTo>
                  <a:lnTo>
                    <a:pt x="242" y="162"/>
                  </a:lnTo>
                  <a:lnTo>
                    <a:pt x="234" y="181"/>
                  </a:lnTo>
                  <a:lnTo>
                    <a:pt x="225" y="198"/>
                  </a:lnTo>
                  <a:lnTo>
                    <a:pt x="217" y="211"/>
                  </a:lnTo>
                  <a:lnTo>
                    <a:pt x="206" y="223"/>
                  </a:lnTo>
                  <a:lnTo>
                    <a:pt x="194" y="231"/>
                  </a:lnTo>
                  <a:lnTo>
                    <a:pt x="180" y="237"/>
                  </a:lnTo>
                  <a:lnTo>
                    <a:pt x="162" y="241"/>
                  </a:lnTo>
                  <a:lnTo>
                    <a:pt x="141" y="242"/>
                  </a:lnTo>
                  <a:lnTo>
                    <a:pt x="87" y="242"/>
                  </a:lnTo>
                  <a:lnTo>
                    <a:pt x="81" y="242"/>
                  </a:lnTo>
                  <a:lnTo>
                    <a:pt x="78" y="242"/>
                  </a:lnTo>
                  <a:lnTo>
                    <a:pt x="75" y="241"/>
                  </a:lnTo>
                  <a:lnTo>
                    <a:pt x="73" y="238"/>
                  </a:lnTo>
                  <a:lnTo>
                    <a:pt x="74" y="236"/>
                  </a:lnTo>
                  <a:lnTo>
                    <a:pt x="75" y="229"/>
                  </a:lnTo>
                  <a:lnTo>
                    <a:pt x="101" y="128"/>
                  </a:lnTo>
                  <a:lnTo>
                    <a:pt x="138" y="128"/>
                  </a:lnTo>
                  <a:lnTo>
                    <a:pt x="148" y="128"/>
                  </a:lnTo>
                  <a:lnTo>
                    <a:pt x="156" y="129"/>
                  </a:lnTo>
                  <a:lnTo>
                    <a:pt x="161" y="131"/>
                  </a:lnTo>
                  <a:lnTo>
                    <a:pt x="165" y="133"/>
                  </a:lnTo>
                  <a:lnTo>
                    <a:pt x="167" y="135"/>
                  </a:lnTo>
                  <a:lnTo>
                    <a:pt x="169" y="138"/>
                  </a:lnTo>
                  <a:lnTo>
                    <a:pt x="169" y="141"/>
                  </a:lnTo>
                  <a:lnTo>
                    <a:pt x="169" y="145"/>
                  </a:lnTo>
                  <a:lnTo>
                    <a:pt x="169" y="151"/>
                  </a:lnTo>
                  <a:lnTo>
                    <a:pt x="167" y="163"/>
                  </a:lnTo>
                  <a:lnTo>
                    <a:pt x="165" y="167"/>
                  </a:lnTo>
                  <a:lnTo>
                    <a:pt x="167" y="170"/>
                  </a:lnTo>
                  <a:lnTo>
                    <a:pt x="170" y="171"/>
                  </a:lnTo>
                  <a:lnTo>
                    <a:pt x="174" y="170"/>
                  </a:lnTo>
                  <a:lnTo>
                    <a:pt x="176" y="164"/>
                  </a:lnTo>
                  <a:lnTo>
                    <a:pt x="197" y="77"/>
                  </a:lnTo>
                  <a:lnTo>
                    <a:pt x="196" y="74"/>
                  </a:lnTo>
                  <a:lnTo>
                    <a:pt x="192" y="73"/>
                  </a:lnTo>
                  <a:lnTo>
                    <a:pt x="189" y="74"/>
                  </a:lnTo>
                  <a:lnTo>
                    <a:pt x="187" y="79"/>
                  </a:lnTo>
                  <a:lnTo>
                    <a:pt x="184" y="89"/>
                  </a:lnTo>
                  <a:lnTo>
                    <a:pt x="181" y="97"/>
                  </a:lnTo>
                  <a:lnTo>
                    <a:pt x="178" y="103"/>
                  </a:lnTo>
                  <a:lnTo>
                    <a:pt x="173" y="108"/>
                  </a:lnTo>
                  <a:lnTo>
                    <a:pt x="167" y="112"/>
                  </a:lnTo>
                  <a:lnTo>
                    <a:pt x="160" y="114"/>
                  </a:lnTo>
                  <a:lnTo>
                    <a:pt x="150" y="116"/>
                  </a:lnTo>
                  <a:lnTo>
                    <a:pt x="139" y="116"/>
                  </a:lnTo>
                  <a:lnTo>
                    <a:pt x="104" y="116"/>
                  </a:lnTo>
                  <a:lnTo>
                    <a:pt x="126" y="26"/>
                  </a:lnTo>
                  <a:lnTo>
                    <a:pt x="128" y="19"/>
                  </a:lnTo>
                  <a:lnTo>
                    <a:pt x="131" y="14"/>
                  </a:lnTo>
                  <a:lnTo>
                    <a:pt x="136" y="12"/>
                  </a:lnTo>
                  <a:lnTo>
                    <a:pt x="146" y="12"/>
                  </a:lnTo>
                  <a:lnTo>
                    <a:pt x="199" y="12"/>
                  </a:lnTo>
                  <a:lnTo>
                    <a:pt x="214" y="12"/>
                  </a:lnTo>
                  <a:lnTo>
                    <a:pt x="226" y="14"/>
                  </a:lnTo>
                  <a:lnTo>
                    <a:pt x="236" y="17"/>
                  </a:lnTo>
                  <a:lnTo>
                    <a:pt x="244" y="21"/>
                  </a:lnTo>
                  <a:lnTo>
                    <a:pt x="249" y="27"/>
                  </a:lnTo>
                  <a:lnTo>
                    <a:pt x="253" y="34"/>
                  </a:lnTo>
                  <a:lnTo>
                    <a:pt x="254" y="43"/>
                  </a:lnTo>
                  <a:lnTo>
                    <a:pt x="255" y="53"/>
                  </a:lnTo>
                  <a:lnTo>
                    <a:pt x="255" y="59"/>
                  </a:lnTo>
                  <a:lnTo>
                    <a:pt x="255" y="63"/>
                  </a:lnTo>
                  <a:lnTo>
                    <a:pt x="254" y="67"/>
                  </a:lnTo>
                  <a:lnTo>
                    <a:pt x="254" y="73"/>
                  </a:lnTo>
                  <a:lnTo>
                    <a:pt x="253" y="80"/>
                  </a:lnTo>
                  <a:lnTo>
                    <a:pt x="254" y="83"/>
                  </a:lnTo>
                  <a:lnTo>
                    <a:pt x="258" y="84"/>
                  </a:lnTo>
                  <a:lnTo>
                    <a:pt x="262" y="82"/>
                  </a:lnTo>
                  <a:lnTo>
                    <a:pt x="263" y="75"/>
                  </a:lnTo>
                  <a:lnTo>
                    <a:pt x="270" y="10"/>
                  </a:lnTo>
                  <a:lnTo>
                    <a:pt x="270" y="5"/>
                  </a:lnTo>
                  <a:lnTo>
                    <a:pt x="269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64" y="1"/>
                  </a:lnTo>
                  <a:lnTo>
                    <a:pt x="62" y="4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72" y="12"/>
                  </a:lnTo>
                  <a:lnTo>
                    <a:pt x="81" y="12"/>
                  </a:lnTo>
                  <a:lnTo>
                    <a:pt x="89" y="13"/>
                  </a:lnTo>
                  <a:lnTo>
                    <a:pt x="94" y="15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4" y="28"/>
                  </a:lnTo>
                  <a:lnTo>
                    <a:pt x="45" y="224"/>
                  </a:lnTo>
                  <a:lnTo>
                    <a:pt x="44" y="229"/>
                  </a:lnTo>
                  <a:lnTo>
                    <a:pt x="42" y="233"/>
                  </a:lnTo>
                  <a:lnTo>
                    <a:pt x="40" y="236"/>
                  </a:lnTo>
                  <a:lnTo>
                    <a:pt x="37" y="239"/>
                  </a:lnTo>
                  <a:lnTo>
                    <a:pt x="34" y="240"/>
                  </a:lnTo>
                  <a:lnTo>
                    <a:pt x="28" y="241"/>
                  </a:lnTo>
                  <a:lnTo>
                    <a:pt x="21" y="242"/>
                  </a:lnTo>
                  <a:lnTo>
                    <a:pt x="11" y="242"/>
                  </a:lnTo>
                  <a:lnTo>
                    <a:pt x="7" y="242"/>
                  </a:lnTo>
                  <a:lnTo>
                    <a:pt x="4" y="243"/>
                  </a:lnTo>
                  <a:lnTo>
                    <a:pt x="1" y="245"/>
                  </a:lnTo>
                  <a:lnTo>
                    <a:pt x="0" y="249"/>
                  </a:lnTo>
                  <a:lnTo>
                    <a:pt x="3" y="253"/>
                  </a:lnTo>
                  <a:lnTo>
                    <a:pt x="11" y="254"/>
                  </a:lnTo>
                  <a:lnTo>
                    <a:pt x="204" y="254"/>
                  </a:lnTo>
                  <a:lnTo>
                    <a:pt x="209" y="253"/>
                  </a:lnTo>
                  <a:lnTo>
                    <a:pt x="212" y="253"/>
                  </a:lnTo>
                  <a:lnTo>
                    <a:pt x="214" y="251"/>
                  </a:lnTo>
                  <a:lnTo>
                    <a:pt x="216" y="247"/>
                  </a:lnTo>
                  <a:lnTo>
                    <a:pt x="25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0" name="Line 462"/>
            <p:cNvSpPr>
              <a:spLocks noChangeAspect="1" noChangeShapeType="1"/>
            </p:cNvSpPr>
            <p:nvPr/>
          </p:nvSpPr>
          <p:spPr bwMode="auto">
            <a:xfrm>
              <a:off x="-1" y="413"/>
              <a:ext cx="297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" name="Freeform 463"/>
            <p:cNvSpPr>
              <a:spLocks noChangeAspect="1" noEditPoints="1"/>
            </p:cNvSpPr>
            <p:nvPr/>
          </p:nvSpPr>
          <p:spPr bwMode="auto">
            <a:xfrm>
              <a:off x="21" y="495"/>
              <a:ext cx="255" cy="266"/>
            </a:xfrm>
            <a:custGeom>
              <a:avLst/>
              <a:gdLst/>
              <a:ahLst/>
              <a:cxnLst>
                <a:cxn ang="0">
                  <a:pos x="42" y="239"/>
                </a:cxn>
                <a:cxn ang="0">
                  <a:pos x="20" y="253"/>
                </a:cxn>
                <a:cxn ang="0">
                  <a:pos x="5" y="255"/>
                </a:cxn>
                <a:cxn ang="0">
                  <a:pos x="0" y="258"/>
                </a:cxn>
                <a:cxn ang="0">
                  <a:pos x="1" y="265"/>
                </a:cxn>
                <a:cxn ang="0">
                  <a:pos x="21" y="266"/>
                </a:cxn>
                <a:cxn ang="0">
                  <a:pos x="74" y="266"/>
                </a:cxn>
                <a:cxn ang="0">
                  <a:pos x="78" y="265"/>
                </a:cxn>
                <a:cxn ang="0">
                  <a:pos x="81" y="259"/>
                </a:cxn>
                <a:cxn ang="0">
                  <a:pos x="75" y="255"/>
                </a:cxn>
                <a:cxn ang="0">
                  <a:pos x="63" y="251"/>
                </a:cxn>
                <a:cxn ang="0">
                  <a:pos x="58" y="242"/>
                </a:cxn>
                <a:cxn ang="0">
                  <a:pos x="63" y="228"/>
                </a:cxn>
                <a:cxn ang="0">
                  <a:pos x="184" y="180"/>
                </a:cxn>
                <a:cxn ang="0">
                  <a:pos x="188" y="213"/>
                </a:cxn>
                <a:cxn ang="0">
                  <a:pos x="190" y="242"/>
                </a:cxn>
                <a:cxn ang="0">
                  <a:pos x="180" y="253"/>
                </a:cxn>
                <a:cxn ang="0">
                  <a:pos x="164" y="255"/>
                </a:cxn>
                <a:cxn ang="0">
                  <a:pos x="157" y="256"/>
                </a:cxn>
                <a:cxn ang="0">
                  <a:pos x="155" y="262"/>
                </a:cxn>
                <a:cxn ang="0">
                  <a:pos x="160" y="266"/>
                </a:cxn>
                <a:cxn ang="0">
                  <a:pos x="216" y="265"/>
                </a:cxn>
                <a:cxn ang="0">
                  <a:pos x="239" y="266"/>
                </a:cxn>
                <a:cxn ang="0">
                  <a:pos x="251" y="266"/>
                </a:cxn>
                <a:cxn ang="0">
                  <a:pos x="254" y="263"/>
                </a:cxn>
                <a:cxn ang="0">
                  <a:pos x="253" y="255"/>
                </a:cxn>
                <a:cxn ang="0">
                  <a:pos x="233" y="254"/>
                </a:cxn>
                <a:cxn ang="0">
                  <a:pos x="223" y="248"/>
                </a:cxn>
                <a:cxn ang="0">
                  <a:pos x="200" y="9"/>
                </a:cxn>
                <a:cxn ang="0">
                  <a:pos x="198" y="1"/>
                </a:cxn>
                <a:cxn ang="0">
                  <a:pos x="193" y="0"/>
                </a:cxn>
                <a:cxn ang="0">
                  <a:pos x="183" y="6"/>
                </a:cxn>
                <a:cxn ang="0">
                  <a:pos x="98" y="169"/>
                </a:cxn>
                <a:cxn ang="0">
                  <a:pos x="183" y="169"/>
                </a:cxn>
              </a:cxnLst>
              <a:rect l="0" t="0" r="r" b="b"/>
              <a:pathLst>
                <a:path w="255" h="266">
                  <a:moveTo>
                    <a:pt x="54" y="224"/>
                  </a:moveTo>
                  <a:lnTo>
                    <a:pt x="42" y="239"/>
                  </a:lnTo>
                  <a:lnTo>
                    <a:pt x="31" y="248"/>
                  </a:lnTo>
                  <a:lnTo>
                    <a:pt x="20" y="253"/>
                  </a:lnTo>
                  <a:lnTo>
                    <a:pt x="8" y="255"/>
                  </a:lnTo>
                  <a:lnTo>
                    <a:pt x="5" y="255"/>
                  </a:lnTo>
                  <a:lnTo>
                    <a:pt x="2" y="256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1" y="265"/>
                  </a:lnTo>
                  <a:lnTo>
                    <a:pt x="5" y="266"/>
                  </a:lnTo>
                  <a:lnTo>
                    <a:pt x="21" y="266"/>
                  </a:lnTo>
                  <a:lnTo>
                    <a:pt x="37" y="265"/>
                  </a:lnTo>
                  <a:lnTo>
                    <a:pt x="74" y="266"/>
                  </a:lnTo>
                  <a:lnTo>
                    <a:pt x="76" y="266"/>
                  </a:lnTo>
                  <a:lnTo>
                    <a:pt x="78" y="265"/>
                  </a:lnTo>
                  <a:lnTo>
                    <a:pt x="80" y="263"/>
                  </a:lnTo>
                  <a:lnTo>
                    <a:pt x="81" y="259"/>
                  </a:lnTo>
                  <a:lnTo>
                    <a:pt x="79" y="255"/>
                  </a:lnTo>
                  <a:lnTo>
                    <a:pt x="75" y="255"/>
                  </a:lnTo>
                  <a:lnTo>
                    <a:pt x="69" y="254"/>
                  </a:lnTo>
                  <a:lnTo>
                    <a:pt x="63" y="251"/>
                  </a:lnTo>
                  <a:lnTo>
                    <a:pt x="59" y="248"/>
                  </a:lnTo>
                  <a:lnTo>
                    <a:pt x="58" y="242"/>
                  </a:lnTo>
                  <a:lnTo>
                    <a:pt x="59" y="235"/>
                  </a:lnTo>
                  <a:lnTo>
                    <a:pt x="63" y="228"/>
                  </a:lnTo>
                  <a:lnTo>
                    <a:pt x="91" y="180"/>
                  </a:lnTo>
                  <a:lnTo>
                    <a:pt x="184" y="180"/>
                  </a:lnTo>
                  <a:lnTo>
                    <a:pt x="186" y="193"/>
                  </a:lnTo>
                  <a:lnTo>
                    <a:pt x="188" y="213"/>
                  </a:lnTo>
                  <a:lnTo>
                    <a:pt x="190" y="232"/>
                  </a:lnTo>
                  <a:lnTo>
                    <a:pt x="190" y="242"/>
                  </a:lnTo>
                  <a:lnTo>
                    <a:pt x="187" y="249"/>
                  </a:lnTo>
                  <a:lnTo>
                    <a:pt x="180" y="253"/>
                  </a:lnTo>
                  <a:lnTo>
                    <a:pt x="171" y="254"/>
                  </a:lnTo>
                  <a:lnTo>
                    <a:pt x="164" y="255"/>
                  </a:lnTo>
                  <a:lnTo>
                    <a:pt x="160" y="255"/>
                  </a:lnTo>
                  <a:lnTo>
                    <a:pt x="157" y="256"/>
                  </a:lnTo>
                  <a:lnTo>
                    <a:pt x="155" y="258"/>
                  </a:lnTo>
                  <a:lnTo>
                    <a:pt x="155" y="262"/>
                  </a:lnTo>
                  <a:lnTo>
                    <a:pt x="157" y="266"/>
                  </a:lnTo>
                  <a:lnTo>
                    <a:pt x="160" y="266"/>
                  </a:lnTo>
                  <a:lnTo>
                    <a:pt x="206" y="265"/>
                  </a:lnTo>
                  <a:lnTo>
                    <a:pt x="216" y="265"/>
                  </a:lnTo>
                  <a:lnTo>
                    <a:pt x="227" y="266"/>
                  </a:lnTo>
                  <a:lnTo>
                    <a:pt x="239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3" y="265"/>
                  </a:lnTo>
                  <a:lnTo>
                    <a:pt x="254" y="263"/>
                  </a:lnTo>
                  <a:lnTo>
                    <a:pt x="255" y="259"/>
                  </a:lnTo>
                  <a:lnTo>
                    <a:pt x="253" y="255"/>
                  </a:lnTo>
                  <a:lnTo>
                    <a:pt x="247" y="255"/>
                  </a:lnTo>
                  <a:lnTo>
                    <a:pt x="233" y="254"/>
                  </a:lnTo>
                  <a:lnTo>
                    <a:pt x="226" y="252"/>
                  </a:lnTo>
                  <a:lnTo>
                    <a:pt x="223" y="248"/>
                  </a:lnTo>
                  <a:lnTo>
                    <a:pt x="222" y="241"/>
                  </a:lnTo>
                  <a:lnTo>
                    <a:pt x="200" y="9"/>
                  </a:lnTo>
                  <a:lnTo>
                    <a:pt x="199" y="4"/>
                  </a:lnTo>
                  <a:lnTo>
                    <a:pt x="198" y="1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86" y="1"/>
                  </a:lnTo>
                  <a:lnTo>
                    <a:pt x="183" y="6"/>
                  </a:lnTo>
                  <a:lnTo>
                    <a:pt x="54" y="224"/>
                  </a:lnTo>
                  <a:close/>
                  <a:moveTo>
                    <a:pt x="98" y="169"/>
                  </a:moveTo>
                  <a:lnTo>
                    <a:pt x="171" y="46"/>
                  </a:lnTo>
                  <a:lnTo>
                    <a:pt x="183" y="169"/>
                  </a:lnTo>
                  <a:lnTo>
                    <a:pt x="98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2" name="Freeform 464"/>
            <p:cNvSpPr>
              <a:spLocks noChangeAspect="1" noEditPoints="1"/>
            </p:cNvSpPr>
            <p:nvPr/>
          </p:nvSpPr>
          <p:spPr bwMode="auto">
            <a:xfrm>
              <a:off x="465" y="369"/>
              <a:ext cx="247" cy="87"/>
            </a:xfrm>
            <a:custGeom>
              <a:avLst/>
              <a:gdLst/>
              <a:ahLst/>
              <a:cxnLst>
                <a:cxn ang="0">
                  <a:pos x="234" y="15"/>
                </a:cxn>
                <a:cxn ang="0">
                  <a:pos x="239" y="15"/>
                </a:cxn>
                <a:cxn ang="0">
                  <a:pos x="243" y="14"/>
                </a:cxn>
                <a:cxn ang="0">
                  <a:pos x="246" y="12"/>
                </a:cxn>
                <a:cxn ang="0">
                  <a:pos x="247" y="8"/>
                </a:cxn>
                <a:cxn ang="0">
                  <a:pos x="246" y="3"/>
                </a:cxn>
                <a:cxn ang="0">
                  <a:pos x="243" y="1"/>
                </a:cxn>
                <a:cxn ang="0">
                  <a:pos x="239" y="0"/>
                </a:cxn>
                <a:cxn ang="0">
                  <a:pos x="235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4" y="14"/>
                </a:cxn>
                <a:cxn ang="0">
                  <a:pos x="8" y="15"/>
                </a:cxn>
                <a:cxn ang="0">
                  <a:pos x="12" y="15"/>
                </a:cxn>
                <a:cxn ang="0">
                  <a:pos x="234" y="15"/>
                </a:cxn>
                <a:cxn ang="0">
                  <a:pos x="235" y="87"/>
                </a:cxn>
                <a:cxn ang="0">
                  <a:pos x="239" y="87"/>
                </a:cxn>
                <a:cxn ang="0">
                  <a:pos x="243" y="86"/>
                </a:cxn>
                <a:cxn ang="0">
                  <a:pos x="246" y="84"/>
                </a:cxn>
                <a:cxn ang="0">
                  <a:pos x="247" y="80"/>
                </a:cxn>
                <a:cxn ang="0">
                  <a:pos x="246" y="76"/>
                </a:cxn>
                <a:cxn ang="0">
                  <a:pos x="243" y="73"/>
                </a:cxn>
                <a:cxn ang="0">
                  <a:pos x="239" y="73"/>
                </a:cxn>
                <a:cxn ang="0">
                  <a:pos x="234" y="72"/>
                </a:cxn>
                <a:cxn ang="0">
                  <a:pos x="12" y="72"/>
                </a:cxn>
                <a:cxn ang="0">
                  <a:pos x="8" y="73"/>
                </a:cxn>
                <a:cxn ang="0">
                  <a:pos x="4" y="73"/>
                </a:cxn>
                <a:cxn ang="0">
                  <a:pos x="1" y="76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4" y="86"/>
                </a:cxn>
                <a:cxn ang="0">
                  <a:pos x="8" y="87"/>
                </a:cxn>
                <a:cxn ang="0">
                  <a:pos x="12" y="87"/>
                </a:cxn>
                <a:cxn ang="0">
                  <a:pos x="235" y="87"/>
                </a:cxn>
              </a:cxnLst>
              <a:rect l="0" t="0" r="r" b="b"/>
              <a:pathLst>
                <a:path w="247" h="87">
                  <a:moveTo>
                    <a:pt x="234" y="15"/>
                  </a:moveTo>
                  <a:lnTo>
                    <a:pt x="239" y="15"/>
                  </a:lnTo>
                  <a:lnTo>
                    <a:pt x="243" y="14"/>
                  </a:lnTo>
                  <a:lnTo>
                    <a:pt x="246" y="12"/>
                  </a:lnTo>
                  <a:lnTo>
                    <a:pt x="247" y="8"/>
                  </a:lnTo>
                  <a:lnTo>
                    <a:pt x="246" y="3"/>
                  </a:lnTo>
                  <a:lnTo>
                    <a:pt x="243" y="1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34" y="15"/>
                  </a:lnTo>
                  <a:close/>
                  <a:moveTo>
                    <a:pt x="235" y="87"/>
                  </a:moveTo>
                  <a:lnTo>
                    <a:pt x="239" y="87"/>
                  </a:lnTo>
                  <a:lnTo>
                    <a:pt x="243" y="86"/>
                  </a:lnTo>
                  <a:lnTo>
                    <a:pt x="246" y="84"/>
                  </a:lnTo>
                  <a:lnTo>
                    <a:pt x="247" y="80"/>
                  </a:lnTo>
                  <a:lnTo>
                    <a:pt x="246" y="76"/>
                  </a:lnTo>
                  <a:lnTo>
                    <a:pt x="243" y="73"/>
                  </a:lnTo>
                  <a:lnTo>
                    <a:pt x="239" y="73"/>
                  </a:lnTo>
                  <a:lnTo>
                    <a:pt x="234" y="72"/>
                  </a:lnTo>
                  <a:lnTo>
                    <a:pt x="12" y="72"/>
                  </a:lnTo>
                  <a:lnTo>
                    <a:pt x="8" y="73"/>
                  </a:lnTo>
                  <a:lnTo>
                    <a:pt x="4" y="73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6"/>
                  </a:lnTo>
                  <a:lnTo>
                    <a:pt x="8" y="87"/>
                  </a:lnTo>
                  <a:lnTo>
                    <a:pt x="12" y="87"/>
                  </a:lnTo>
                  <a:lnTo>
                    <a:pt x="235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3" name="Freeform 465"/>
            <p:cNvSpPr>
              <a:spLocks noChangeAspect="1" noEditPoints="1"/>
            </p:cNvSpPr>
            <p:nvPr/>
          </p:nvSpPr>
          <p:spPr bwMode="auto">
            <a:xfrm>
              <a:off x="852" y="341"/>
              <a:ext cx="170" cy="169"/>
            </a:xfrm>
            <a:custGeom>
              <a:avLst/>
              <a:gdLst/>
              <a:ahLst/>
              <a:cxnLst>
                <a:cxn ang="0">
                  <a:pos x="118" y="15"/>
                </a:cxn>
                <a:cxn ang="0">
                  <a:pos x="101" y="2"/>
                </a:cxn>
                <a:cxn ang="0">
                  <a:pos x="73" y="3"/>
                </a:cxn>
                <a:cxn ang="0">
                  <a:pos x="42" y="20"/>
                </a:cxn>
                <a:cxn ang="0">
                  <a:pos x="17" y="51"/>
                </a:cxn>
                <a:cxn ang="0">
                  <a:pos x="2" y="89"/>
                </a:cxn>
                <a:cxn ang="0">
                  <a:pos x="3" y="133"/>
                </a:cxn>
                <a:cxn ang="0">
                  <a:pos x="29" y="164"/>
                </a:cxn>
                <a:cxn ang="0">
                  <a:pos x="57" y="168"/>
                </a:cxn>
                <a:cxn ang="0">
                  <a:pos x="81" y="156"/>
                </a:cxn>
                <a:cxn ang="0">
                  <a:pos x="102" y="152"/>
                </a:cxn>
                <a:cxn ang="0">
                  <a:pos x="119" y="167"/>
                </a:cxn>
                <a:cxn ang="0">
                  <a:pos x="140" y="167"/>
                </a:cxn>
                <a:cxn ang="0">
                  <a:pos x="154" y="157"/>
                </a:cxn>
                <a:cxn ang="0">
                  <a:pos x="163" y="137"/>
                </a:cxn>
                <a:cxn ang="0">
                  <a:pos x="169" y="116"/>
                </a:cxn>
                <a:cxn ang="0">
                  <a:pos x="168" y="108"/>
                </a:cxn>
                <a:cxn ang="0">
                  <a:pos x="162" y="109"/>
                </a:cxn>
                <a:cxn ang="0">
                  <a:pos x="155" y="132"/>
                </a:cxn>
                <a:cxn ang="0">
                  <a:pos x="142" y="157"/>
                </a:cxn>
                <a:cxn ang="0">
                  <a:pos x="126" y="159"/>
                </a:cxn>
                <a:cxn ang="0">
                  <a:pos x="121" y="149"/>
                </a:cxn>
                <a:cxn ang="0">
                  <a:pos x="121" y="138"/>
                </a:cxn>
                <a:cxn ang="0">
                  <a:pos x="123" y="126"/>
                </a:cxn>
                <a:cxn ang="0">
                  <a:pos x="128" y="106"/>
                </a:cxn>
                <a:cxn ang="0">
                  <a:pos x="132" y="91"/>
                </a:cxn>
                <a:cxn ang="0">
                  <a:pos x="147" y="30"/>
                </a:cxn>
                <a:cxn ang="0">
                  <a:pos x="150" y="21"/>
                </a:cxn>
                <a:cxn ang="0">
                  <a:pos x="150" y="18"/>
                </a:cxn>
                <a:cxn ang="0">
                  <a:pos x="139" y="8"/>
                </a:cxn>
                <a:cxn ang="0">
                  <a:pos x="128" y="13"/>
                </a:cxn>
                <a:cxn ang="0">
                  <a:pos x="123" y="24"/>
                </a:cxn>
                <a:cxn ang="0">
                  <a:pos x="98" y="125"/>
                </a:cxn>
                <a:cxn ang="0">
                  <a:pos x="95" y="130"/>
                </a:cxn>
                <a:cxn ang="0">
                  <a:pos x="80" y="147"/>
                </a:cxn>
                <a:cxn ang="0">
                  <a:pos x="58" y="159"/>
                </a:cxn>
                <a:cxn ang="0">
                  <a:pos x="38" y="157"/>
                </a:cxn>
                <a:cxn ang="0">
                  <a:pos x="27" y="137"/>
                </a:cxn>
                <a:cxn ang="0">
                  <a:pos x="28" y="107"/>
                </a:cxn>
                <a:cxn ang="0">
                  <a:pos x="40" y="62"/>
                </a:cxn>
                <a:cxn ang="0">
                  <a:pos x="56" y="29"/>
                </a:cxn>
                <a:cxn ang="0">
                  <a:pos x="78" y="11"/>
                </a:cxn>
                <a:cxn ang="0">
                  <a:pos x="98" y="10"/>
                </a:cxn>
                <a:cxn ang="0">
                  <a:pos x="110" y="18"/>
                </a:cxn>
                <a:cxn ang="0">
                  <a:pos x="116" y="30"/>
                </a:cxn>
                <a:cxn ang="0">
                  <a:pos x="119" y="39"/>
                </a:cxn>
                <a:cxn ang="0">
                  <a:pos x="118" y="47"/>
                </a:cxn>
              </a:cxnLst>
              <a:rect l="0" t="0" r="r" b="b"/>
              <a:pathLst>
                <a:path w="170" h="169">
                  <a:moveTo>
                    <a:pt x="123" y="24"/>
                  </a:moveTo>
                  <a:lnTo>
                    <a:pt x="118" y="15"/>
                  </a:lnTo>
                  <a:lnTo>
                    <a:pt x="110" y="7"/>
                  </a:lnTo>
                  <a:lnTo>
                    <a:pt x="101" y="2"/>
                  </a:lnTo>
                  <a:lnTo>
                    <a:pt x="89" y="0"/>
                  </a:lnTo>
                  <a:lnTo>
                    <a:pt x="73" y="3"/>
                  </a:lnTo>
                  <a:lnTo>
                    <a:pt x="57" y="10"/>
                  </a:lnTo>
                  <a:lnTo>
                    <a:pt x="42" y="20"/>
                  </a:lnTo>
                  <a:lnTo>
                    <a:pt x="28" y="34"/>
                  </a:lnTo>
                  <a:lnTo>
                    <a:pt x="17" y="51"/>
                  </a:lnTo>
                  <a:lnTo>
                    <a:pt x="8" y="69"/>
                  </a:lnTo>
                  <a:lnTo>
                    <a:pt x="2" y="89"/>
                  </a:lnTo>
                  <a:lnTo>
                    <a:pt x="0" y="109"/>
                  </a:lnTo>
                  <a:lnTo>
                    <a:pt x="3" y="133"/>
                  </a:lnTo>
                  <a:lnTo>
                    <a:pt x="13" y="152"/>
                  </a:lnTo>
                  <a:lnTo>
                    <a:pt x="29" y="164"/>
                  </a:lnTo>
                  <a:lnTo>
                    <a:pt x="49" y="169"/>
                  </a:lnTo>
                  <a:lnTo>
                    <a:pt x="57" y="168"/>
                  </a:lnTo>
                  <a:lnTo>
                    <a:pt x="68" y="165"/>
                  </a:lnTo>
                  <a:lnTo>
                    <a:pt x="81" y="156"/>
                  </a:lnTo>
                  <a:lnTo>
                    <a:pt x="97" y="141"/>
                  </a:lnTo>
                  <a:lnTo>
                    <a:pt x="102" y="152"/>
                  </a:lnTo>
                  <a:lnTo>
                    <a:pt x="109" y="161"/>
                  </a:lnTo>
                  <a:lnTo>
                    <a:pt x="119" y="167"/>
                  </a:lnTo>
                  <a:lnTo>
                    <a:pt x="131" y="169"/>
                  </a:lnTo>
                  <a:lnTo>
                    <a:pt x="140" y="167"/>
                  </a:lnTo>
                  <a:lnTo>
                    <a:pt x="148" y="163"/>
                  </a:lnTo>
                  <a:lnTo>
                    <a:pt x="154" y="157"/>
                  </a:lnTo>
                  <a:lnTo>
                    <a:pt x="159" y="148"/>
                  </a:lnTo>
                  <a:lnTo>
                    <a:pt x="163" y="137"/>
                  </a:lnTo>
                  <a:lnTo>
                    <a:pt x="167" y="125"/>
                  </a:lnTo>
                  <a:lnTo>
                    <a:pt x="169" y="116"/>
                  </a:lnTo>
                  <a:lnTo>
                    <a:pt x="170" y="112"/>
                  </a:lnTo>
                  <a:lnTo>
                    <a:pt x="168" y="108"/>
                  </a:lnTo>
                  <a:lnTo>
                    <a:pt x="165" y="108"/>
                  </a:lnTo>
                  <a:lnTo>
                    <a:pt x="162" y="109"/>
                  </a:lnTo>
                  <a:lnTo>
                    <a:pt x="160" y="114"/>
                  </a:lnTo>
                  <a:lnTo>
                    <a:pt x="155" y="132"/>
                  </a:lnTo>
                  <a:lnTo>
                    <a:pt x="150" y="147"/>
                  </a:lnTo>
                  <a:lnTo>
                    <a:pt x="142" y="157"/>
                  </a:lnTo>
                  <a:lnTo>
                    <a:pt x="132" y="161"/>
                  </a:lnTo>
                  <a:lnTo>
                    <a:pt x="126" y="159"/>
                  </a:lnTo>
                  <a:lnTo>
                    <a:pt x="123" y="155"/>
                  </a:lnTo>
                  <a:lnTo>
                    <a:pt x="121" y="149"/>
                  </a:lnTo>
                  <a:lnTo>
                    <a:pt x="121" y="144"/>
                  </a:lnTo>
                  <a:lnTo>
                    <a:pt x="121" y="138"/>
                  </a:lnTo>
                  <a:lnTo>
                    <a:pt x="122" y="133"/>
                  </a:lnTo>
                  <a:lnTo>
                    <a:pt x="123" y="126"/>
                  </a:lnTo>
                  <a:lnTo>
                    <a:pt x="126" y="11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1"/>
                  </a:lnTo>
                  <a:lnTo>
                    <a:pt x="134" y="82"/>
                  </a:lnTo>
                  <a:lnTo>
                    <a:pt x="147" y="30"/>
                  </a:lnTo>
                  <a:lnTo>
                    <a:pt x="149" y="24"/>
                  </a:lnTo>
                  <a:lnTo>
                    <a:pt x="150" y="21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47" y="10"/>
                  </a:lnTo>
                  <a:lnTo>
                    <a:pt x="139" y="8"/>
                  </a:lnTo>
                  <a:lnTo>
                    <a:pt x="133" y="9"/>
                  </a:lnTo>
                  <a:lnTo>
                    <a:pt x="128" y="13"/>
                  </a:lnTo>
                  <a:lnTo>
                    <a:pt x="125" y="18"/>
                  </a:lnTo>
                  <a:lnTo>
                    <a:pt x="123" y="24"/>
                  </a:lnTo>
                  <a:close/>
                  <a:moveTo>
                    <a:pt x="99" y="120"/>
                  </a:moveTo>
                  <a:lnTo>
                    <a:pt x="98" y="125"/>
                  </a:lnTo>
                  <a:lnTo>
                    <a:pt x="97" y="127"/>
                  </a:lnTo>
                  <a:lnTo>
                    <a:pt x="95" y="130"/>
                  </a:lnTo>
                  <a:lnTo>
                    <a:pt x="92" y="134"/>
                  </a:lnTo>
                  <a:lnTo>
                    <a:pt x="80" y="147"/>
                  </a:lnTo>
                  <a:lnTo>
                    <a:pt x="69" y="155"/>
                  </a:lnTo>
                  <a:lnTo>
                    <a:pt x="58" y="159"/>
                  </a:lnTo>
                  <a:lnTo>
                    <a:pt x="50" y="161"/>
                  </a:lnTo>
                  <a:lnTo>
                    <a:pt x="38" y="157"/>
                  </a:lnTo>
                  <a:lnTo>
                    <a:pt x="31" y="149"/>
                  </a:lnTo>
                  <a:lnTo>
                    <a:pt x="27" y="137"/>
                  </a:lnTo>
                  <a:lnTo>
                    <a:pt x="26" y="126"/>
                  </a:lnTo>
                  <a:lnTo>
                    <a:pt x="28" y="107"/>
                  </a:lnTo>
                  <a:lnTo>
                    <a:pt x="33" y="84"/>
                  </a:lnTo>
                  <a:lnTo>
                    <a:pt x="40" y="62"/>
                  </a:lnTo>
                  <a:lnTo>
                    <a:pt x="47" y="44"/>
                  </a:lnTo>
                  <a:lnTo>
                    <a:pt x="56" y="29"/>
                  </a:lnTo>
                  <a:lnTo>
                    <a:pt x="67" y="18"/>
                  </a:lnTo>
                  <a:lnTo>
                    <a:pt x="78" y="11"/>
                  </a:lnTo>
                  <a:lnTo>
                    <a:pt x="90" y="8"/>
                  </a:lnTo>
                  <a:lnTo>
                    <a:pt x="98" y="10"/>
                  </a:lnTo>
                  <a:lnTo>
                    <a:pt x="104" y="13"/>
                  </a:lnTo>
                  <a:lnTo>
                    <a:pt x="110" y="18"/>
                  </a:lnTo>
                  <a:lnTo>
                    <a:pt x="113" y="24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19" y="39"/>
                  </a:lnTo>
                  <a:lnTo>
                    <a:pt x="119" y="41"/>
                  </a:lnTo>
                  <a:lnTo>
                    <a:pt x="118" y="47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4" name="Freeform 466"/>
            <p:cNvSpPr>
              <a:spLocks noChangeAspect="1"/>
            </p:cNvSpPr>
            <p:nvPr/>
          </p:nvSpPr>
          <p:spPr bwMode="auto">
            <a:xfrm>
              <a:off x="1041" y="449"/>
              <a:ext cx="140" cy="115"/>
            </a:xfrm>
            <a:custGeom>
              <a:avLst/>
              <a:gdLst/>
              <a:ahLst/>
              <a:cxnLst>
                <a:cxn ang="0">
                  <a:pos x="116" y="26"/>
                </a:cxn>
                <a:cxn ang="0">
                  <a:pos x="122" y="17"/>
                </a:cxn>
                <a:cxn ang="0">
                  <a:pos x="129" y="12"/>
                </a:cxn>
                <a:cxn ang="0">
                  <a:pos x="136" y="10"/>
                </a:cxn>
                <a:cxn ang="0">
                  <a:pos x="140" y="10"/>
                </a:cxn>
                <a:cxn ang="0">
                  <a:pos x="140" y="0"/>
                </a:cxn>
                <a:cxn ang="0">
                  <a:pos x="121" y="1"/>
                </a:cxn>
                <a:cxn ang="0">
                  <a:pos x="109" y="1"/>
                </a:cxn>
                <a:cxn ang="0">
                  <a:pos x="97" y="0"/>
                </a:cxn>
                <a:cxn ang="0">
                  <a:pos x="97" y="10"/>
                </a:cxn>
                <a:cxn ang="0">
                  <a:pos x="103" y="11"/>
                </a:cxn>
                <a:cxn ang="0">
                  <a:pos x="106" y="14"/>
                </a:cxn>
                <a:cxn ang="0">
                  <a:pos x="108" y="18"/>
                </a:cxn>
                <a:cxn ang="0">
                  <a:pos x="108" y="19"/>
                </a:cxn>
                <a:cxn ang="0">
                  <a:pos x="107" y="22"/>
                </a:cxn>
                <a:cxn ang="0">
                  <a:pos x="106" y="27"/>
                </a:cxn>
                <a:cxn ang="0">
                  <a:pos x="76" y="92"/>
                </a:cxn>
                <a:cxn ang="0">
                  <a:pos x="44" y="21"/>
                </a:cxn>
                <a:cxn ang="0">
                  <a:pos x="43" y="19"/>
                </a:cxn>
                <a:cxn ang="0">
                  <a:pos x="42" y="16"/>
                </a:cxn>
                <a:cxn ang="0">
                  <a:pos x="44" y="12"/>
                </a:cxn>
                <a:cxn ang="0">
                  <a:pos x="47" y="10"/>
                </a:cxn>
                <a:cxn ang="0">
                  <a:pos x="52" y="10"/>
                </a:cxn>
                <a:cxn ang="0">
                  <a:pos x="56" y="10"/>
                </a:cxn>
                <a:cxn ang="0">
                  <a:pos x="56" y="0"/>
                </a:cxn>
                <a:cxn ang="0">
                  <a:pos x="52" y="0"/>
                </a:cxn>
                <a:cxn ang="0">
                  <a:pos x="45" y="1"/>
                </a:cxn>
                <a:cxn ang="0">
                  <a:pos x="35" y="1"/>
                </a:cxn>
                <a:cxn ang="0">
                  <a:pos x="26" y="1"/>
                </a:cxn>
                <a:cxn ang="0">
                  <a:pos x="13" y="1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15" y="11"/>
                </a:cxn>
                <a:cxn ang="0">
                  <a:pos x="19" y="14"/>
                </a:cxn>
                <a:cxn ang="0">
                  <a:pos x="22" y="19"/>
                </a:cxn>
                <a:cxn ang="0">
                  <a:pos x="63" y="110"/>
                </a:cxn>
                <a:cxn ang="0">
                  <a:pos x="65" y="114"/>
                </a:cxn>
                <a:cxn ang="0">
                  <a:pos x="70" y="115"/>
                </a:cxn>
                <a:cxn ang="0">
                  <a:pos x="75" y="114"/>
                </a:cxn>
                <a:cxn ang="0">
                  <a:pos x="78" y="110"/>
                </a:cxn>
                <a:cxn ang="0">
                  <a:pos x="116" y="26"/>
                </a:cxn>
              </a:cxnLst>
              <a:rect l="0" t="0" r="r" b="b"/>
              <a:pathLst>
                <a:path w="140" h="115">
                  <a:moveTo>
                    <a:pt x="116" y="26"/>
                  </a:moveTo>
                  <a:lnTo>
                    <a:pt x="122" y="17"/>
                  </a:lnTo>
                  <a:lnTo>
                    <a:pt x="129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0" y="0"/>
                  </a:lnTo>
                  <a:lnTo>
                    <a:pt x="121" y="1"/>
                  </a:lnTo>
                  <a:lnTo>
                    <a:pt x="109" y="1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03" y="11"/>
                  </a:lnTo>
                  <a:lnTo>
                    <a:pt x="106" y="14"/>
                  </a:lnTo>
                  <a:lnTo>
                    <a:pt x="108" y="18"/>
                  </a:lnTo>
                  <a:lnTo>
                    <a:pt x="108" y="19"/>
                  </a:lnTo>
                  <a:lnTo>
                    <a:pt x="107" y="22"/>
                  </a:lnTo>
                  <a:lnTo>
                    <a:pt x="106" y="27"/>
                  </a:lnTo>
                  <a:lnTo>
                    <a:pt x="76" y="92"/>
                  </a:lnTo>
                  <a:lnTo>
                    <a:pt x="44" y="21"/>
                  </a:lnTo>
                  <a:lnTo>
                    <a:pt x="43" y="19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5" y="1"/>
                  </a:lnTo>
                  <a:lnTo>
                    <a:pt x="35" y="1"/>
                  </a:lnTo>
                  <a:lnTo>
                    <a:pt x="26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5" y="11"/>
                  </a:lnTo>
                  <a:lnTo>
                    <a:pt x="19" y="14"/>
                  </a:lnTo>
                  <a:lnTo>
                    <a:pt x="22" y="19"/>
                  </a:lnTo>
                  <a:lnTo>
                    <a:pt x="63" y="110"/>
                  </a:lnTo>
                  <a:lnTo>
                    <a:pt x="65" y="114"/>
                  </a:lnTo>
                  <a:lnTo>
                    <a:pt x="70" y="115"/>
                  </a:lnTo>
                  <a:lnTo>
                    <a:pt x="75" y="114"/>
                  </a:lnTo>
                  <a:lnTo>
                    <a:pt x="78" y="110"/>
                  </a:lnTo>
                  <a:lnTo>
                    <a:pt x="1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5" name="Freeform 467"/>
            <p:cNvSpPr>
              <a:spLocks noChangeAspect="1" noEditPoints="1"/>
            </p:cNvSpPr>
            <p:nvPr/>
          </p:nvSpPr>
          <p:spPr bwMode="auto">
            <a:xfrm>
              <a:off x="1192" y="445"/>
              <a:ext cx="128" cy="119"/>
            </a:xfrm>
            <a:custGeom>
              <a:avLst/>
              <a:gdLst/>
              <a:ahLst/>
              <a:cxnLst>
                <a:cxn ang="0">
                  <a:pos x="128" y="61"/>
                </a:cxn>
                <a:cxn ang="0">
                  <a:pos x="123" y="38"/>
                </a:cxn>
                <a:cxn ang="0">
                  <a:pos x="109" y="18"/>
                </a:cxn>
                <a:cxn ang="0">
                  <a:pos x="89" y="5"/>
                </a:cxn>
                <a:cxn ang="0">
                  <a:pos x="64" y="0"/>
                </a:cxn>
                <a:cxn ang="0">
                  <a:pos x="39" y="5"/>
                </a:cxn>
                <a:cxn ang="0">
                  <a:pos x="18" y="18"/>
                </a:cxn>
                <a:cxn ang="0">
                  <a:pos x="5" y="38"/>
                </a:cxn>
                <a:cxn ang="0">
                  <a:pos x="0" y="61"/>
                </a:cxn>
                <a:cxn ang="0">
                  <a:pos x="5" y="84"/>
                </a:cxn>
                <a:cxn ang="0">
                  <a:pos x="19" y="102"/>
                </a:cxn>
                <a:cxn ang="0">
                  <a:pos x="39" y="115"/>
                </a:cxn>
                <a:cxn ang="0">
                  <a:pos x="64" y="119"/>
                </a:cxn>
                <a:cxn ang="0">
                  <a:pos x="89" y="115"/>
                </a:cxn>
                <a:cxn ang="0">
                  <a:pos x="109" y="102"/>
                </a:cxn>
                <a:cxn ang="0">
                  <a:pos x="123" y="84"/>
                </a:cxn>
                <a:cxn ang="0">
                  <a:pos x="128" y="61"/>
                </a:cxn>
                <a:cxn ang="0">
                  <a:pos x="64" y="111"/>
                </a:cxn>
                <a:cxn ang="0">
                  <a:pos x="56" y="110"/>
                </a:cxn>
                <a:cxn ang="0">
                  <a:pos x="47" y="108"/>
                </a:cxn>
                <a:cxn ang="0">
                  <a:pos x="39" y="103"/>
                </a:cxn>
                <a:cxn ang="0">
                  <a:pos x="31" y="95"/>
                </a:cxn>
                <a:cxn ang="0">
                  <a:pos x="25" y="77"/>
                </a:cxn>
                <a:cxn ang="0">
                  <a:pos x="24" y="59"/>
                </a:cxn>
                <a:cxn ang="0">
                  <a:pos x="24" y="50"/>
                </a:cxn>
                <a:cxn ang="0">
                  <a:pos x="25" y="40"/>
                </a:cxn>
                <a:cxn ang="0">
                  <a:pos x="28" y="30"/>
                </a:cxn>
                <a:cxn ang="0">
                  <a:pos x="33" y="21"/>
                </a:cxn>
                <a:cxn ang="0">
                  <a:pos x="39" y="16"/>
                </a:cxn>
                <a:cxn ang="0">
                  <a:pos x="46" y="11"/>
                </a:cxn>
                <a:cxn ang="0">
                  <a:pos x="54" y="9"/>
                </a:cxn>
                <a:cxn ang="0">
                  <a:pos x="64" y="8"/>
                </a:cxn>
                <a:cxn ang="0">
                  <a:pos x="74" y="9"/>
                </a:cxn>
                <a:cxn ang="0">
                  <a:pos x="83" y="12"/>
                </a:cxn>
                <a:cxn ang="0">
                  <a:pos x="91" y="17"/>
                </a:cxn>
                <a:cxn ang="0">
                  <a:pos x="96" y="23"/>
                </a:cxn>
                <a:cxn ang="0">
                  <a:pos x="103" y="40"/>
                </a:cxn>
                <a:cxn ang="0">
                  <a:pos x="104" y="59"/>
                </a:cxn>
                <a:cxn ang="0">
                  <a:pos x="104" y="68"/>
                </a:cxn>
                <a:cxn ang="0">
                  <a:pos x="103" y="78"/>
                </a:cxn>
                <a:cxn ang="0">
                  <a:pos x="100" y="87"/>
                </a:cxn>
                <a:cxn ang="0">
                  <a:pos x="96" y="96"/>
                </a:cxn>
                <a:cxn ang="0">
                  <a:pos x="90" y="102"/>
                </a:cxn>
                <a:cxn ang="0">
                  <a:pos x="82" y="107"/>
                </a:cxn>
                <a:cxn ang="0">
                  <a:pos x="73" y="110"/>
                </a:cxn>
                <a:cxn ang="0">
                  <a:pos x="64" y="111"/>
                </a:cxn>
              </a:cxnLst>
              <a:rect l="0" t="0" r="r" b="b"/>
              <a:pathLst>
                <a:path w="128" h="119">
                  <a:moveTo>
                    <a:pt x="128" y="61"/>
                  </a:moveTo>
                  <a:lnTo>
                    <a:pt x="123" y="38"/>
                  </a:lnTo>
                  <a:lnTo>
                    <a:pt x="109" y="18"/>
                  </a:lnTo>
                  <a:lnTo>
                    <a:pt x="89" y="5"/>
                  </a:lnTo>
                  <a:lnTo>
                    <a:pt x="64" y="0"/>
                  </a:lnTo>
                  <a:lnTo>
                    <a:pt x="39" y="5"/>
                  </a:lnTo>
                  <a:lnTo>
                    <a:pt x="18" y="18"/>
                  </a:lnTo>
                  <a:lnTo>
                    <a:pt x="5" y="38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9" y="102"/>
                  </a:lnTo>
                  <a:lnTo>
                    <a:pt x="39" y="115"/>
                  </a:lnTo>
                  <a:lnTo>
                    <a:pt x="64" y="119"/>
                  </a:lnTo>
                  <a:lnTo>
                    <a:pt x="89" y="115"/>
                  </a:lnTo>
                  <a:lnTo>
                    <a:pt x="109" y="102"/>
                  </a:lnTo>
                  <a:lnTo>
                    <a:pt x="123" y="84"/>
                  </a:lnTo>
                  <a:lnTo>
                    <a:pt x="128" y="61"/>
                  </a:lnTo>
                  <a:close/>
                  <a:moveTo>
                    <a:pt x="64" y="111"/>
                  </a:moveTo>
                  <a:lnTo>
                    <a:pt x="56" y="110"/>
                  </a:lnTo>
                  <a:lnTo>
                    <a:pt x="47" y="108"/>
                  </a:lnTo>
                  <a:lnTo>
                    <a:pt x="39" y="103"/>
                  </a:lnTo>
                  <a:lnTo>
                    <a:pt x="31" y="95"/>
                  </a:lnTo>
                  <a:lnTo>
                    <a:pt x="25" y="77"/>
                  </a:lnTo>
                  <a:lnTo>
                    <a:pt x="24" y="59"/>
                  </a:lnTo>
                  <a:lnTo>
                    <a:pt x="24" y="50"/>
                  </a:lnTo>
                  <a:lnTo>
                    <a:pt x="25" y="40"/>
                  </a:lnTo>
                  <a:lnTo>
                    <a:pt x="28" y="30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6" y="11"/>
                  </a:lnTo>
                  <a:lnTo>
                    <a:pt x="54" y="9"/>
                  </a:lnTo>
                  <a:lnTo>
                    <a:pt x="64" y="8"/>
                  </a:lnTo>
                  <a:lnTo>
                    <a:pt x="74" y="9"/>
                  </a:lnTo>
                  <a:lnTo>
                    <a:pt x="83" y="12"/>
                  </a:lnTo>
                  <a:lnTo>
                    <a:pt x="91" y="17"/>
                  </a:lnTo>
                  <a:lnTo>
                    <a:pt x="96" y="23"/>
                  </a:lnTo>
                  <a:lnTo>
                    <a:pt x="103" y="40"/>
                  </a:lnTo>
                  <a:lnTo>
                    <a:pt x="104" y="59"/>
                  </a:lnTo>
                  <a:lnTo>
                    <a:pt x="104" y="68"/>
                  </a:lnTo>
                  <a:lnTo>
                    <a:pt x="103" y="78"/>
                  </a:lnTo>
                  <a:lnTo>
                    <a:pt x="100" y="87"/>
                  </a:lnTo>
                  <a:lnTo>
                    <a:pt x="96" y="96"/>
                  </a:lnTo>
                  <a:lnTo>
                    <a:pt x="90" y="102"/>
                  </a:lnTo>
                  <a:lnTo>
                    <a:pt x="82" y="107"/>
                  </a:lnTo>
                  <a:lnTo>
                    <a:pt x="73" y="110"/>
                  </a:lnTo>
                  <a:lnTo>
                    <a:pt x="64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6" name="Freeform 468"/>
            <p:cNvSpPr>
              <a:spLocks noChangeAspect="1"/>
            </p:cNvSpPr>
            <p:nvPr/>
          </p:nvSpPr>
          <p:spPr bwMode="auto">
            <a:xfrm>
              <a:off x="1345" y="381"/>
              <a:ext cx="58" cy="1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16" y="14"/>
                </a:cxn>
                <a:cxn ang="0">
                  <a:pos x="19" y="19"/>
                </a:cxn>
                <a:cxn ang="0">
                  <a:pos x="19" y="27"/>
                </a:cxn>
                <a:cxn ang="0">
                  <a:pos x="19" y="160"/>
                </a:cxn>
                <a:cxn ang="0">
                  <a:pos x="19" y="167"/>
                </a:cxn>
                <a:cxn ang="0">
                  <a:pos x="16" y="170"/>
                </a:cxn>
                <a:cxn ang="0">
                  <a:pos x="10" y="171"/>
                </a:cxn>
                <a:cxn ang="0">
                  <a:pos x="0" y="171"/>
                </a:cxn>
                <a:cxn ang="0">
                  <a:pos x="0" y="181"/>
                </a:cxn>
                <a:cxn ang="0">
                  <a:pos x="3" y="180"/>
                </a:cxn>
                <a:cxn ang="0">
                  <a:pos x="11" y="180"/>
                </a:cxn>
                <a:cxn ang="0">
                  <a:pos x="20" y="180"/>
                </a:cxn>
                <a:cxn ang="0">
                  <a:pos x="29" y="180"/>
                </a:cxn>
                <a:cxn ang="0">
                  <a:pos x="58" y="181"/>
                </a:cxn>
                <a:cxn ang="0">
                  <a:pos x="58" y="171"/>
                </a:cxn>
                <a:cxn ang="0">
                  <a:pos x="48" y="171"/>
                </a:cxn>
                <a:cxn ang="0">
                  <a:pos x="42" y="170"/>
                </a:cxn>
                <a:cxn ang="0">
                  <a:pos x="40" y="167"/>
                </a:cxn>
                <a:cxn ang="0">
                  <a:pos x="39" y="160"/>
                </a:cxn>
                <a:cxn ang="0">
                  <a:pos x="39" y="0"/>
                </a:cxn>
              </a:cxnLst>
              <a:rect l="0" t="0" r="r" b="b"/>
              <a:pathLst>
                <a:path w="58" h="181">
                  <a:moveTo>
                    <a:pt x="39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19" y="27"/>
                  </a:lnTo>
                  <a:lnTo>
                    <a:pt x="19" y="160"/>
                  </a:lnTo>
                  <a:lnTo>
                    <a:pt x="19" y="167"/>
                  </a:lnTo>
                  <a:lnTo>
                    <a:pt x="16" y="170"/>
                  </a:lnTo>
                  <a:lnTo>
                    <a:pt x="10" y="171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3" y="180"/>
                  </a:lnTo>
                  <a:lnTo>
                    <a:pt x="11" y="180"/>
                  </a:lnTo>
                  <a:lnTo>
                    <a:pt x="20" y="180"/>
                  </a:lnTo>
                  <a:lnTo>
                    <a:pt x="29" y="180"/>
                  </a:lnTo>
                  <a:lnTo>
                    <a:pt x="58" y="181"/>
                  </a:lnTo>
                  <a:lnTo>
                    <a:pt x="58" y="171"/>
                  </a:lnTo>
                  <a:lnTo>
                    <a:pt x="48" y="171"/>
                  </a:lnTo>
                  <a:lnTo>
                    <a:pt x="42" y="170"/>
                  </a:lnTo>
                  <a:lnTo>
                    <a:pt x="40" y="167"/>
                  </a:lnTo>
                  <a:lnTo>
                    <a:pt x="39" y="16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7" name="Freeform 469"/>
            <p:cNvSpPr>
              <a:spLocks noChangeAspect="1"/>
            </p:cNvSpPr>
            <p:nvPr/>
          </p:nvSpPr>
          <p:spPr bwMode="auto">
            <a:xfrm>
              <a:off x="1547" y="405"/>
              <a:ext cx="227" cy="15"/>
            </a:xfrm>
            <a:custGeom>
              <a:avLst/>
              <a:gdLst/>
              <a:ahLst/>
              <a:cxnLst>
                <a:cxn ang="0">
                  <a:pos x="214" y="15"/>
                </a:cxn>
                <a:cxn ang="0">
                  <a:pos x="219" y="15"/>
                </a:cxn>
                <a:cxn ang="0">
                  <a:pos x="223" y="14"/>
                </a:cxn>
                <a:cxn ang="0">
                  <a:pos x="226" y="12"/>
                </a:cxn>
                <a:cxn ang="0">
                  <a:pos x="227" y="8"/>
                </a:cxn>
                <a:cxn ang="0">
                  <a:pos x="226" y="3"/>
                </a:cxn>
                <a:cxn ang="0">
                  <a:pos x="223" y="1"/>
                </a:cxn>
                <a:cxn ang="0">
                  <a:pos x="219" y="0"/>
                </a:cxn>
                <a:cxn ang="0">
                  <a:pos x="214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4" y="14"/>
                </a:cxn>
                <a:cxn ang="0">
                  <a:pos x="8" y="15"/>
                </a:cxn>
                <a:cxn ang="0">
                  <a:pos x="13" y="15"/>
                </a:cxn>
                <a:cxn ang="0">
                  <a:pos x="214" y="15"/>
                </a:cxn>
              </a:cxnLst>
              <a:rect l="0" t="0" r="r" b="b"/>
              <a:pathLst>
                <a:path w="227" h="15">
                  <a:moveTo>
                    <a:pt x="214" y="15"/>
                  </a:moveTo>
                  <a:lnTo>
                    <a:pt x="219" y="15"/>
                  </a:lnTo>
                  <a:lnTo>
                    <a:pt x="223" y="14"/>
                  </a:lnTo>
                  <a:lnTo>
                    <a:pt x="226" y="12"/>
                  </a:lnTo>
                  <a:lnTo>
                    <a:pt x="227" y="8"/>
                  </a:lnTo>
                  <a:lnTo>
                    <a:pt x="226" y="3"/>
                  </a:lnTo>
                  <a:lnTo>
                    <a:pt x="223" y="1"/>
                  </a:lnTo>
                  <a:lnTo>
                    <a:pt x="219" y="0"/>
                  </a:lnTo>
                  <a:lnTo>
                    <a:pt x="214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1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" name="Freeform 470"/>
            <p:cNvSpPr>
              <a:spLocks noChangeAspect="1" noEditPoints="1"/>
            </p:cNvSpPr>
            <p:nvPr/>
          </p:nvSpPr>
          <p:spPr bwMode="auto">
            <a:xfrm>
              <a:off x="1903" y="341"/>
              <a:ext cx="171" cy="169"/>
            </a:xfrm>
            <a:custGeom>
              <a:avLst/>
              <a:gdLst/>
              <a:ahLst/>
              <a:cxnLst>
                <a:cxn ang="0">
                  <a:pos x="118" y="15"/>
                </a:cxn>
                <a:cxn ang="0">
                  <a:pos x="101" y="2"/>
                </a:cxn>
                <a:cxn ang="0">
                  <a:pos x="74" y="3"/>
                </a:cxn>
                <a:cxn ang="0">
                  <a:pos x="42" y="20"/>
                </a:cxn>
                <a:cxn ang="0">
                  <a:pos x="17" y="51"/>
                </a:cxn>
                <a:cxn ang="0">
                  <a:pos x="2" y="89"/>
                </a:cxn>
                <a:cxn ang="0">
                  <a:pos x="4" y="133"/>
                </a:cxn>
                <a:cxn ang="0">
                  <a:pos x="30" y="164"/>
                </a:cxn>
                <a:cxn ang="0">
                  <a:pos x="57" y="168"/>
                </a:cxn>
                <a:cxn ang="0">
                  <a:pos x="82" y="156"/>
                </a:cxn>
                <a:cxn ang="0">
                  <a:pos x="102" y="152"/>
                </a:cxn>
                <a:cxn ang="0">
                  <a:pos x="120" y="167"/>
                </a:cxn>
                <a:cxn ang="0">
                  <a:pos x="141" y="167"/>
                </a:cxn>
                <a:cxn ang="0">
                  <a:pos x="155" y="157"/>
                </a:cxn>
                <a:cxn ang="0">
                  <a:pos x="164" y="137"/>
                </a:cxn>
                <a:cxn ang="0">
                  <a:pos x="170" y="116"/>
                </a:cxn>
                <a:cxn ang="0">
                  <a:pos x="169" y="108"/>
                </a:cxn>
                <a:cxn ang="0">
                  <a:pos x="163" y="109"/>
                </a:cxn>
                <a:cxn ang="0">
                  <a:pos x="156" y="132"/>
                </a:cxn>
                <a:cxn ang="0">
                  <a:pos x="143" y="157"/>
                </a:cxn>
                <a:cxn ang="0">
                  <a:pos x="127" y="159"/>
                </a:cxn>
                <a:cxn ang="0">
                  <a:pos x="122" y="149"/>
                </a:cxn>
                <a:cxn ang="0">
                  <a:pos x="122" y="138"/>
                </a:cxn>
                <a:cxn ang="0">
                  <a:pos x="124" y="126"/>
                </a:cxn>
                <a:cxn ang="0">
                  <a:pos x="129" y="106"/>
                </a:cxn>
                <a:cxn ang="0">
                  <a:pos x="133" y="91"/>
                </a:cxn>
                <a:cxn ang="0">
                  <a:pos x="148" y="30"/>
                </a:cxn>
                <a:cxn ang="0">
                  <a:pos x="150" y="21"/>
                </a:cxn>
                <a:cxn ang="0">
                  <a:pos x="151" y="18"/>
                </a:cxn>
                <a:cxn ang="0">
                  <a:pos x="140" y="8"/>
                </a:cxn>
                <a:cxn ang="0">
                  <a:pos x="129" y="13"/>
                </a:cxn>
                <a:cxn ang="0">
                  <a:pos x="124" y="24"/>
                </a:cxn>
                <a:cxn ang="0">
                  <a:pos x="99" y="125"/>
                </a:cxn>
                <a:cxn ang="0">
                  <a:pos x="96" y="130"/>
                </a:cxn>
                <a:cxn ang="0">
                  <a:pos x="80" y="147"/>
                </a:cxn>
                <a:cxn ang="0">
                  <a:pos x="59" y="159"/>
                </a:cxn>
                <a:cxn ang="0">
                  <a:pos x="39" y="157"/>
                </a:cxn>
                <a:cxn ang="0">
                  <a:pos x="28" y="137"/>
                </a:cxn>
                <a:cxn ang="0">
                  <a:pos x="29" y="107"/>
                </a:cxn>
                <a:cxn ang="0">
                  <a:pos x="40" y="62"/>
                </a:cxn>
                <a:cxn ang="0">
                  <a:pos x="57" y="29"/>
                </a:cxn>
                <a:cxn ang="0">
                  <a:pos x="79" y="11"/>
                </a:cxn>
                <a:cxn ang="0">
                  <a:pos x="99" y="10"/>
                </a:cxn>
                <a:cxn ang="0">
                  <a:pos x="110" y="18"/>
                </a:cxn>
                <a:cxn ang="0">
                  <a:pos x="117" y="30"/>
                </a:cxn>
                <a:cxn ang="0">
                  <a:pos x="119" y="39"/>
                </a:cxn>
                <a:cxn ang="0">
                  <a:pos x="119" y="47"/>
                </a:cxn>
              </a:cxnLst>
              <a:rect l="0" t="0" r="r" b="b"/>
              <a:pathLst>
                <a:path w="171" h="169">
                  <a:moveTo>
                    <a:pt x="124" y="24"/>
                  </a:moveTo>
                  <a:lnTo>
                    <a:pt x="118" y="15"/>
                  </a:lnTo>
                  <a:lnTo>
                    <a:pt x="111" y="7"/>
                  </a:lnTo>
                  <a:lnTo>
                    <a:pt x="101" y="2"/>
                  </a:lnTo>
                  <a:lnTo>
                    <a:pt x="90" y="0"/>
                  </a:lnTo>
                  <a:lnTo>
                    <a:pt x="74" y="3"/>
                  </a:lnTo>
                  <a:lnTo>
                    <a:pt x="58" y="10"/>
                  </a:lnTo>
                  <a:lnTo>
                    <a:pt x="42" y="20"/>
                  </a:lnTo>
                  <a:lnTo>
                    <a:pt x="29" y="34"/>
                  </a:lnTo>
                  <a:lnTo>
                    <a:pt x="17" y="51"/>
                  </a:lnTo>
                  <a:lnTo>
                    <a:pt x="8" y="69"/>
                  </a:lnTo>
                  <a:lnTo>
                    <a:pt x="2" y="89"/>
                  </a:lnTo>
                  <a:lnTo>
                    <a:pt x="0" y="109"/>
                  </a:lnTo>
                  <a:lnTo>
                    <a:pt x="4" y="133"/>
                  </a:lnTo>
                  <a:lnTo>
                    <a:pt x="14" y="152"/>
                  </a:lnTo>
                  <a:lnTo>
                    <a:pt x="30" y="164"/>
                  </a:lnTo>
                  <a:lnTo>
                    <a:pt x="50" y="169"/>
                  </a:lnTo>
                  <a:lnTo>
                    <a:pt x="57" y="168"/>
                  </a:lnTo>
                  <a:lnTo>
                    <a:pt x="68" y="165"/>
                  </a:lnTo>
                  <a:lnTo>
                    <a:pt x="82" y="156"/>
                  </a:lnTo>
                  <a:lnTo>
                    <a:pt x="98" y="141"/>
                  </a:lnTo>
                  <a:lnTo>
                    <a:pt x="102" y="152"/>
                  </a:lnTo>
                  <a:lnTo>
                    <a:pt x="109" y="161"/>
                  </a:lnTo>
                  <a:lnTo>
                    <a:pt x="120" y="167"/>
                  </a:lnTo>
                  <a:lnTo>
                    <a:pt x="132" y="169"/>
                  </a:lnTo>
                  <a:lnTo>
                    <a:pt x="141" y="167"/>
                  </a:lnTo>
                  <a:lnTo>
                    <a:pt x="148" y="163"/>
                  </a:lnTo>
                  <a:lnTo>
                    <a:pt x="155" y="157"/>
                  </a:lnTo>
                  <a:lnTo>
                    <a:pt x="159" y="148"/>
                  </a:lnTo>
                  <a:lnTo>
                    <a:pt x="164" y="137"/>
                  </a:lnTo>
                  <a:lnTo>
                    <a:pt x="168" y="125"/>
                  </a:lnTo>
                  <a:lnTo>
                    <a:pt x="170" y="116"/>
                  </a:lnTo>
                  <a:lnTo>
                    <a:pt x="171" y="112"/>
                  </a:lnTo>
                  <a:lnTo>
                    <a:pt x="169" y="108"/>
                  </a:lnTo>
                  <a:lnTo>
                    <a:pt x="166" y="108"/>
                  </a:lnTo>
                  <a:lnTo>
                    <a:pt x="163" y="109"/>
                  </a:lnTo>
                  <a:lnTo>
                    <a:pt x="161" y="114"/>
                  </a:lnTo>
                  <a:lnTo>
                    <a:pt x="156" y="132"/>
                  </a:lnTo>
                  <a:lnTo>
                    <a:pt x="150" y="147"/>
                  </a:lnTo>
                  <a:lnTo>
                    <a:pt x="143" y="157"/>
                  </a:lnTo>
                  <a:lnTo>
                    <a:pt x="133" y="161"/>
                  </a:lnTo>
                  <a:lnTo>
                    <a:pt x="127" y="159"/>
                  </a:lnTo>
                  <a:lnTo>
                    <a:pt x="123" y="155"/>
                  </a:lnTo>
                  <a:lnTo>
                    <a:pt x="122" y="149"/>
                  </a:lnTo>
                  <a:lnTo>
                    <a:pt x="122" y="144"/>
                  </a:lnTo>
                  <a:lnTo>
                    <a:pt x="122" y="138"/>
                  </a:lnTo>
                  <a:lnTo>
                    <a:pt x="122" y="133"/>
                  </a:lnTo>
                  <a:lnTo>
                    <a:pt x="124" y="126"/>
                  </a:lnTo>
                  <a:lnTo>
                    <a:pt x="127" y="116"/>
                  </a:lnTo>
                  <a:lnTo>
                    <a:pt x="129" y="106"/>
                  </a:lnTo>
                  <a:lnTo>
                    <a:pt x="131" y="99"/>
                  </a:lnTo>
                  <a:lnTo>
                    <a:pt x="133" y="91"/>
                  </a:lnTo>
                  <a:lnTo>
                    <a:pt x="135" y="82"/>
                  </a:lnTo>
                  <a:lnTo>
                    <a:pt x="148" y="30"/>
                  </a:lnTo>
                  <a:lnTo>
                    <a:pt x="150" y="24"/>
                  </a:lnTo>
                  <a:lnTo>
                    <a:pt x="150" y="21"/>
                  </a:lnTo>
                  <a:lnTo>
                    <a:pt x="151" y="19"/>
                  </a:lnTo>
                  <a:lnTo>
                    <a:pt x="151" y="18"/>
                  </a:lnTo>
                  <a:lnTo>
                    <a:pt x="148" y="10"/>
                  </a:lnTo>
                  <a:lnTo>
                    <a:pt x="140" y="8"/>
                  </a:lnTo>
                  <a:lnTo>
                    <a:pt x="134" y="9"/>
                  </a:lnTo>
                  <a:lnTo>
                    <a:pt x="129" y="13"/>
                  </a:lnTo>
                  <a:lnTo>
                    <a:pt x="126" y="18"/>
                  </a:lnTo>
                  <a:lnTo>
                    <a:pt x="124" y="24"/>
                  </a:lnTo>
                  <a:close/>
                  <a:moveTo>
                    <a:pt x="100" y="120"/>
                  </a:moveTo>
                  <a:lnTo>
                    <a:pt x="99" y="125"/>
                  </a:lnTo>
                  <a:lnTo>
                    <a:pt x="98" y="127"/>
                  </a:lnTo>
                  <a:lnTo>
                    <a:pt x="96" y="130"/>
                  </a:lnTo>
                  <a:lnTo>
                    <a:pt x="93" y="134"/>
                  </a:lnTo>
                  <a:lnTo>
                    <a:pt x="80" y="147"/>
                  </a:lnTo>
                  <a:lnTo>
                    <a:pt x="69" y="155"/>
                  </a:lnTo>
                  <a:lnTo>
                    <a:pt x="59" y="159"/>
                  </a:lnTo>
                  <a:lnTo>
                    <a:pt x="51" y="161"/>
                  </a:lnTo>
                  <a:lnTo>
                    <a:pt x="39" y="157"/>
                  </a:lnTo>
                  <a:lnTo>
                    <a:pt x="32" y="149"/>
                  </a:lnTo>
                  <a:lnTo>
                    <a:pt x="28" y="137"/>
                  </a:lnTo>
                  <a:lnTo>
                    <a:pt x="27" y="126"/>
                  </a:lnTo>
                  <a:lnTo>
                    <a:pt x="29" y="107"/>
                  </a:lnTo>
                  <a:lnTo>
                    <a:pt x="34" y="84"/>
                  </a:lnTo>
                  <a:lnTo>
                    <a:pt x="40" y="62"/>
                  </a:lnTo>
                  <a:lnTo>
                    <a:pt x="47" y="44"/>
                  </a:lnTo>
                  <a:lnTo>
                    <a:pt x="57" y="29"/>
                  </a:lnTo>
                  <a:lnTo>
                    <a:pt x="68" y="18"/>
                  </a:lnTo>
                  <a:lnTo>
                    <a:pt x="79" y="11"/>
                  </a:lnTo>
                  <a:lnTo>
                    <a:pt x="90" y="8"/>
                  </a:lnTo>
                  <a:lnTo>
                    <a:pt x="99" y="10"/>
                  </a:lnTo>
                  <a:lnTo>
                    <a:pt x="105" y="13"/>
                  </a:lnTo>
                  <a:lnTo>
                    <a:pt x="110" y="18"/>
                  </a:lnTo>
                  <a:lnTo>
                    <a:pt x="114" y="24"/>
                  </a:lnTo>
                  <a:lnTo>
                    <a:pt x="117" y="30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41"/>
                  </a:lnTo>
                  <a:lnTo>
                    <a:pt x="119" y="47"/>
                  </a:lnTo>
                  <a:lnTo>
                    <a:pt x="100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" name="Freeform 471"/>
            <p:cNvSpPr>
              <a:spLocks noChangeAspect="1"/>
            </p:cNvSpPr>
            <p:nvPr/>
          </p:nvSpPr>
          <p:spPr bwMode="auto">
            <a:xfrm>
              <a:off x="2097" y="445"/>
              <a:ext cx="94" cy="11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1" y="1"/>
                </a:cxn>
                <a:cxn ang="0">
                  <a:pos x="76" y="5"/>
                </a:cxn>
                <a:cxn ang="0">
                  <a:pos x="60" y="2"/>
                </a:cxn>
                <a:cxn ang="0">
                  <a:pos x="33" y="1"/>
                </a:cxn>
                <a:cxn ang="0">
                  <a:pos x="15" y="7"/>
                </a:cxn>
                <a:cxn ang="0">
                  <a:pos x="5" y="17"/>
                </a:cxn>
                <a:cxn ang="0">
                  <a:pos x="0" y="28"/>
                </a:cxn>
                <a:cxn ang="0">
                  <a:pos x="3" y="44"/>
                </a:cxn>
                <a:cxn ang="0">
                  <a:pos x="17" y="59"/>
                </a:cxn>
                <a:cxn ang="0">
                  <a:pos x="35" y="64"/>
                </a:cxn>
                <a:cxn ang="0">
                  <a:pos x="57" y="68"/>
                </a:cxn>
                <a:cxn ang="0">
                  <a:pos x="76" y="79"/>
                </a:cxn>
                <a:cxn ang="0">
                  <a:pos x="78" y="98"/>
                </a:cxn>
                <a:cxn ang="0">
                  <a:pos x="63" y="110"/>
                </a:cxn>
                <a:cxn ang="0">
                  <a:pos x="32" y="109"/>
                </a:cxn>
                <a:cxn ang="0">
                  <a:pos x="14" y="91"/>
                </a:cxn>
                <a:cxn ang="0">
                  <a:pos x="8" y="74"/>
                </a:cxn>
                <a:cxn ang="0">
                  <a:pos x="0" y="75"/>
                </a:cxn>
                <a:cxn ang="0">
                  <a:pos x="0" y="112"/>
                </a:cxn>
                <a:cxn ang="0">
                  <a:pos x="4" y="119"/>
                </a:cxn>
                <a:cxn ang="0">
                  <a:pos x="16" y="108"/>
                </a:cxn>
                <a:cxn ang="0">
                  <a:pos x="34" y="118"/>
                </a:cxn>
                <a:cxn ang="0">
                  <a:pos x="48" y="119"/>
                </a:cxn>
                <a:cxn ang="0">
                  <a:pos x="69" y="116"/>
                </a:cxn>
                <a:cxn ang="0">
                  <a:pos x="84" y="108"/>
                </a:cxn>
                <a:cxn ang="0">
                  <a:pos x="92" y="96"/>
                </a:cxn>
                <a:cxn ang="0">
                  <a:pos x="94" y="82"/>
                </a:cxn>
                <a:cxn ang="0">
                  <a:pos x="83" y="59"/>
                </a:cxn>
                <a:cxn ang="0">
                  <a:pos x="67" y="49"/>
                </a:cxn>
                <a:cxn ang="0">
                  <a:pos x="52" y="46"/>
                </a:cxn>
                <a:cxn ang="0">
                  <a:pos x="25" y="39"/>
                </a:cxn>
                <a:cxn ang="0">
                  <a:pos x="14" y="25"/>
                </a:cxn>
                <a:cxn ang="0">
                  <a:pos x="21" y="13"/>
                </a:cxn>
                <a:cxn ang="0">
                  <a:pos x="46" y="7"/>
                </a:cxn>
                <a:cxn ang="0">
                  <a:pos x="64" y="10"/>
                </a:cxn>
                <a:cxn ang="0">
                  <a:pos x="73" y="18"/>
                </a:cxn>
                <a:cxn ang="0">
                  <a:pos x="77" y="28"/>
                </a:cxn>
                <a:cxn ang="0">
                  <a:pos x="78" y="35"/>
                </a:cxn>
                <a:cxn ang="0">
                  <a:pos x="82" y="38"/>
                </a:cxn>
                <a:cxn ang="0">
                  <a:pos x="87" y="31"/>
                </a:cxn>
              </a:cxnLst>
              <a:rect l="0" t="0" r="r" b="b"/>
              <a:pathLst>
                <a:path w="94" h="119">
                  <a:moveTo>
                    <a:pt x="87" y="7"/>
                  </a:moveTo>
                  <a:lnTo>
                    <a:pt x="86" y="2"/>
                  </a:lnTo>
                  <a:lnTo>
                    <a:pt x="83" y="0"/>
                  </a:lnTo>
                  <a:lnTo>
                    <a:pt x="81" y="1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7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33" y="1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10" y="53"/>
                  </a:lnTo>
                  <a:lnTo>
                    <a:pt x="17" y="59"/>
                  </a:lnTo>
                  <a:lnTo>
                    <a:pt x="25" y="62"/>
                  </a:lnTo>
                  <a:lnTo>
                    <a:pt x="35" y="64"/>
                  </a:lnTo>
                  <a:lnTo>
                    <a:pt x="46" y="66"/>
                  </a:lnTo>
                  <a:lnTo>
                    <a:pt x="57" y="68"/>
                  </a:lnTo>
                  <a:lnTo>
                    <a:pt x="68" y="72"/>
                  </a:lnTo>
                  <a:lnTo>
                    <a:pt x="76" y="79"/>
                  </a:lnTo>
                  <a:lnTo>
                    <a:pt x="80" y="90"/>
                  </a:lnTo>
                  <a:lnTo>
                    <a:pt x="78" y="98"/>
                  </a:lnTo>
                  <a:lnTo>
                    <a:pt x="73" y="105"/>
                  </a:lnTo>
                  <a:lnTo>
                    <a:pt x="63" y="110"/>
                  </a:lnTo>
                  <a:lnTo>
                    <a:pt x="48" y="112"/>
                  </a:lnTo>
                  <a:lnTo>
                    <a:pt x="32" y="109"/>
                  </a:lnTo>
                  <a:lnTo>
                    <a:pt x="21" y="101"/>
                  </a:lnTo>
                  <a:lnTo>
                    <a:pt x="14" y="91"/>
                  </a:lnTo>
                  <a:lnTo>
                    <a:pt x="9" y="78"/>
                  </a:lnTo>
                  <a:lnTo>
                    <a:pt x="8" y="74"/>
                  </a:lnTo>
                  <a:lnTo>
                    <a:pt x="4" y="73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4" y="119"/>
                  </a:lnTo>
                  <a:lnTo>
                    <a:pt x="9" y="116"/>
                  </a:lnTo>
                  <a:lnTo>
                    <a:pt x="16" y="108"/>
                  </a:lnTo>
                  <a:lnTo>
                    <a:pt x="25" y="114"/>
                  </a:lnTo>
                  <a:lnTo>
                    <a:pt x="34" y="118"/>
                  </a:lnTo>
                  <a:lnTo>
                    <a:pt x="42" y="119"/>
                  </a:lnTo>
                  <a:lnTo>
                    <a:pt x="48" y="119"/>
                  </a:lnTo>
                  <a:lnTo>
                    <a:pt x="59" y="118"/>
                  </a:lnTo>
                  <a:lnTo>
                    <a:pt x="69" y="116"/>
                  </a:lnTo>
                  <a:lnTo>
                    <a:pt x="77" y="112"/>
                  </a:lnTo>
                  <a:lnTo>
                    <a:pt x="84" y="108"/>
                  </a:lnTo>
                  <a:lnTo>
                    <a:pt x="88" y="102"/>
                  </a:lnTo>
                  <a:lnTo>
                    <a:pt x="92" y="96"/>
                  </a:lnTo>
                  <a:lnTo>
                    <a:pt x="94" y="89"/>
                  </a:lnTo>
                  <a:lnTo>
                    <a:pt x="94" y="82"/>
                  </a:lnTo>
                  <a:lnTo>
                    <a:pt x="91" y="69"/>
                  </a:lnTo>
                  <a:lnTo>
                    <a:pt x="83" y="59"/>
                  </a:lnTo>
                  <a:lnTo>
                    <a:pt x="75" y="53"/>
                  </a:lnTo>
                  <a:lnTo>
                    <a:pt x="67" y="49"/>
                  </a:lnTo>
                  <a:lnTo>
                    <a:pt x="59" y="47"/>
                  </a:lnTo>
                  <a:lnTo>
                    <a:pt x="52" y="46"/>
                  </a:lnTo>
                  <a:lnTo>
                    <a:pt x="37" y="43"/>
                  </a:lnTo>
                  <a:lnTo>
                    <a:pt x="25" y="39"/>
                  </a:lnTo>
                  <a:lnTo>
                    <a:pt x="17" y="34"/>
                  </a:lnTo>
                  <a:lnTo>
                    <a:pt x="14" y="25"/>
                  </a:lnTo>
                  <a:lnTo>
                    <a:pt x="16" y="19"/>
                  </a:lnTo>
                  <a:lnTo>
                    <a:pt x="21" y="13"/>
                  </a:lnTo>
                  <a:lnTo>
                    <a:pt x="31" y="8"/>
                  </a:lnTo>
                  <a:lnTo>
                    <a:pt x="46" y="7"/>
                  </a:lnTo>
                  <a:lnTo>
                    <a:pt x="56" y="8"/>
                  </a:lnTo>
                  <a:lnTo>
                    <a:pt x="64" y="10"/>
                  </a:lnTo>
                  <a:lnTo>
                    <a:pt x="69" y="14"/>
                  </a:lnTo>
                  <a:lnTo>
                    <a:pt x="73" y="18"/>
                  </a:lnTo>
                  <a:lnTo>
                    <a:pt x="76" y="23"/>
                  </a:lnTo>
                  <a:lnTo>
                    <a:pt x="77" y="28"/>
                  </a:lnTo>
                  <a:lnTo>
                    <a:pt x="78" y="32"/>
                  </a:lnTo>
                  <a:lnTo>
                    <a:pt x="78" y="35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6" y="37"/>
                  </a:lnTo>
                  <a:lnTo>
                    <a:pt x="87" y="31"/>
                  </a:lnTo>
                  <a:lnTo>
                    <a:pt x="8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" name="Freeform 472"/>
            <p:cNvSpPr>
              <a:spLocks noChangeAspect="1"/>
            </p:cNvSpPr>
            <p:nvPr/>
          </p:nvSpPr>
          <p:spPr bwMode="auto">
            <a:xfrm>
              <a:off x="2217" y="447"/>
              <a:ext cx="140" cy="117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80" y="12"/>
                </a:cxn>
                <a:cxn ang="0">
                  <a:pos x="90" y="12"/>
                </a:cxn>
                <a:cxn ang="0">
                  <a:pos x="96" y="14"/>
                </a:cxn>
                <a:cxn ang="0">
                  <a:pos x="99" y="19"/>
                </a:cxn>
                <a:cxn ang="0">
                  <a:pos x="100" y="26"/>
                </a:cxn>
                <a:cxn ang="0">
                  <a:pos x="100" y="71"/>
                </a:cxn>
                <a:cxn ang="0">
                  <a:pos x="97" y="87"/>
                </a:cxn>
                <a:cxn ang="0">
                  <a:pos x="90" y="99"/>
                </a:cxn>
                <a:cxn ang="0">
                  <a:pos x="79" y="107"/>
                </a:cxn>
                <a:cxn ang="0">
                  <a:pos x="65" y="110"/>
                </a:cxn>
                <a:cxn ang="0">
                  <a:pos x="51" y="108"/>
                </a:cxn>
                <a:cxn ang="0">
                  <a:pos x="44" y="103"/>
                </a:cxn>
                <a:cxn ang="0">
                  <a:pos x="41" y="95"/>
                </a:cxn>
                <a:cxn ang="0">
                  <a:pos x="40" y="85"/>
                </a:cxn>
                <a:cxn ang="0">
                  <a:pos x="40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15" y="13"/>
                </a:cxn>
                <a:cxn ang="0">
                  <a:pos x="17" y="15"/>
                </a:cxn>
                <a:cxn ang="0">
                  <a:pos x="18" y="18"/>
                </a:cxn>
                <a:cxn ang="0">
                  <a:pos x="19" y="22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75"/>
                </a:cxn>
                <a:cxn ang="0">
                  <a:pos x="20" y="82"/>
                </a:cxn>
                <a:cxn ang="0">
                  <a:pos x="20" y="89"/>
                </a:cxn>
                <a:cxn ang="0">
                  <a:pos x="22" y="96"/>
                </a:cxn>
                <a:cxn ang="0">
                  <a:pos x="25" y="103"/>
                </a:cxn>
                <a:cxn ang="0">
                  <a:pos x="30" y="109"/>
                </a:cxn>
                <a:cxn ang="0">
                  <a:pos x="38" y="113"/>
                </a:cxn>
                <a:cxn ang="0">
                  <a:pos x="49" y="116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9" y="115"/>
                </a:cxn>
                <a:cxn ang="0">
                  <a:pos x="90" y="108"/>
                </a:cxn>
                <a:cxn ang="0">
                  <a:pos x="100" y="95"/>
                </a:cxn>
                <a:cxn ang="0">
                  <a:pos x="101" y="95"/>
                </a:cxn>
                <a:cxn ang="0">
                  <a:pos x="101" y="117"/>
                </a:cxn>
                <a:cxn ang="0">
                  <a:pos x="140" y="115"/>
                </a:cxn>
                <a:cxn ang="0">
                  <a:pos x="140" y="105"/>
                </a:cxn>
                <a:cxn ang="0">
                  <a:pos x="129" y="105"/>
                </a:cxn>
                <a:cxn ang="0">
                  <a:pos x="123" y="103"/>
                </a:cxn>
                <a:cxn ang="0">
                  <a:pos x="121" y="98"/>
                </a:cxn>
                <a:cxn ang="0">
                  <a:pos x="120" y="91"/>
                </a:cxn>
                <a:cxn ang="0">
                  <a:pos x="120" y="0"/>
                </a:cxn>
                <a:cxn ang="0">
                  <a:pos x="80" y="3"/>
                </a:cxn>
              </a:cxnLst>
              <a:rect l="0" t="0" r="r" b="b"/>
              <a:pathLst>
                <a:path w="140" h="117">
                  <a:moveTo>
                    <a:pt x="80" y="3"/>
                  </a:moveTo>
                  <a:lnTo>
                    <a:pt x="80" y="12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99" y="19"/>
                  </a:lnTo>
                  <a:lnTo>
                    <a:pt x="100" y="26"/>
                  </a:lnTo>
                  <a:lnTo>
                    <a:pt x="100" y="71"/>
                  </a:lnTo>
                  <a:lnTo>
                    <a:pt x="97" y="87"/>
                  </a:lnTo>
                  <a:lnTo>
                    <a:pt x="90" y="99"/>
                  </a:lnTo>
                  <a:lnTo>
                    <a:pt x="79" y="107"/>
                  </a:lnTo>
                  <a:lnTo>
                    <a:pt x="65" y="110"/>
                  </a:lnTo>
                  <a:lnTo>
                    <a:pt x="51" y="108"/>
                  </a:lnTo>
                  <a:lnTo>
                    <a:pt x="44" y="103"/>
                  </a:lnTo>
                  <a:lnTo>
                    <a:pt x="41" y="95"/>
                  </a:lnTo>
                  <a:lnTo>
                    <a:pt x="40" y="85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75"/>
                  </a:lnTo>
                  <a:lnTo>
                    <a:pt x="20" y="82"/>
                  </a:lnTo>
                  <a:lnTo>
                    <a:pt x="20" y="89"/>
                  </a:lnTo>
                  <a:lnTo>
                    <a:pt x="22" y="96"/>
                  </a:lnTo>
                  <a:lnTo>
                    <a:pt x="25" y="103"/>
                  </a:lnTo>
                  <a:lnTo>
                    <a:pt x="30" y="109"/>
                  </a:lnTo>
                  <a:lnTo>
                    <a:pt x="38" y="113"/>
                  </a:lnTo>
                  <a:lnTo>
                    <a:pt x="49" y="116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9" y="115"/>
                  </a:lnTo>
                  <a:lnTo>
                    <a:pt x="90" y="108"/>
                  </a:lnTo>
                  <a:lnTo>
                    <a:pt x="100" y="95"/>
                  </a:lnTo>
                  <a:lnTo>
                    <a:pt x="101" y="95"/>
                  </a:lnTo>
                  <a:lnTo>
                    <a:pt x="101" y="117"/>
                  </a:lnTo>
                  <a:lnTo>
                    <a:pt x="140" y="115"/>
                  </a:lnTo>
                  <a:lnTo>
                    <a:pt x="140" y="105"/>
                  </a:lnTo>
                  <a:lnTo>
                    <a:pt x="129" y="105"/>
                  </a:lnTo>
                  <a:lnTo>
                    <a:pt x="123" y="103"/>
                  </a:lnTo>
                  <a:lnTo>
                    <a:pt x="121" y="98"/>
                  </a:lnTo>
                  <a:lnTo>
                    <a:pt x="120" y="91"/>
                  </a:lnTo>
                  <a:lnTo>
                    <a:pt x="120" y="0"/>
                  </a:lnTo>
                  <a:lnTo>
                    <a:pt x="8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" name="Freeform 473"/>
            <p:cNvSpPr>
              <a:spLocks noChangeAspect="1"/>
            </p:cNvSpPr>
            <p:nvPr/>
          </p:nvSpPr>
          <p:spPr bwMode="auto">
            <a:xfrm>
              <a:off x="2380" y="447"/>
              <a:ext cx="94" cy="115"/>
            </a:xfrm>
            <a:custGeom>
              <a:avLst/>
              <a:gdLst/>
              <a:ahLst/>
              <a:cxnLst>
                <a:cxn ang="0">
                  <a:pos x="39" y="55"/>
                </a:cxn>
                <a:cxn ang="0">
                  <a:pos x="40" y="47"/>
                </a:cxn>
                <a:cxn ang="0">
                  <a:pos x="41" y="38"/>
                </a:cxn>
                <a:cxn ang="0">
                  <a:pos x="44" y="30"/>
                </a:cxn>
                <a:cxn ang="0">
                  <a:pos x="47" y="23"/>
                </a:cxn>
                <a:cxn ang="0">
                  <a:pos x="52" y="16"/>
                </a:cxn>
                <a:cxn ang="0">
                  <a:pos x="58" y="11"/>
                </a:cxn>
                <a:cxn ang="0">
                  <a:pos x="66" y="8"/>
                </a:cxn>
                <a:cxn ang="0">
                  <a:pos x="74" y="7"/>
                </a:cxn>
                <a:cxn ang="0">
                  <a:pos x="71" y="11"/>
                </a:cxn>
                <a:cxn ang="0">
                  <a:pos x="70" y="16"/>
                </a:cxn>
                <a:cxn ang="0">
                  <a:pos x="71" y="22"/>
                </a:cxn>
                <a:cxn ang="0">
                  <a:pos x="74" y="26"/>
                </a:cxn>
                <a:cxn ang="0">
                  <a:pos x="78" y="28"/>
                </a:cxn>
                <a:cxn ang="0">
                  <a:pos x="81" y="28"/>
                </a:cxn>
                <a:cxn ang="0">
                  <a:pos x="86" y="27"/>
                </a:cxn>
                <a:cxn ang="0">
                  <a:pos x="90" y="25"/>
                </a:cxn>
                <a:cxn ang="0">
                  <a:pos x="92" y="21"/>
                </a:cxn>
                <a:cxn ang="0">
                  <a:pos x="94" y="16"/>
                </a:cxn>
                <a:cxn ang="0">
                  <a:pos x="92" y="10"/>
                </a:cxn>
                <a:cxn ang="0">
                  <a:pos x="88" y="5"/>
                </a:cxn>
                <a:cxn ang="0">
                  <a:pos x="81" y="1"/>
                </a:cxn>
                <a:cxn ang="0">
                  <a:pos x="73" y="0"/>
                </a:cxn>
                <a:cxn ang="0">
                  <a:pos x="63" y="1"/>
                </a:cxn>
                <a:cxn ang="0">
                  <a:pos x="53" y="6"/>
                </a:cxn>
                <a:cxn ang="0">
                  <a:pos x="45" y="15"/>
                </a:cxn>
                <a:cxn ang="0">
                  <a:pos x="38" y="27"/>
                </a:cxn>
                <a:cxn ang="0">
                  <a:pos x="37" y="27"/>
                </a:cxn>
                <a:cxn ang="0">
                  <a:pos x="37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11" y="12"/>
                </a:cxn>
                <a:cxn ang="0">
                  <a:pos x="16" y="14"/>
                </a:cxn>
                <a:cxn ang="0">
                  <a:pos x="19" y="19"/>
                </a:cxn>
                <a:cxn ang="0">
                  <a:pos x="20" y="26"/>
                </a:cxn>
                <a:cxn ang="0">
                  <a:pos x="20" y="94"/>
                </a:cxn>
                <a:cxn ang="0">
                  <a:pos x="19" y="101"/>
                </a:cxn>
                <a:cxn ang="0">
                  <a:pos x="16" y="104"/>
                </a:cxn>
                <a:cxn ang="0">
                  <a:pos x="10" y="105"/>
                </a:cxn>
                <a:cxn ang="0">
                  <a:pos x="0" y="105"/>
                </a:cxn>
                <a:cxn ang="0">
                  <a:pos x="0" y="115"/>
                </a:cxn>
                <a:cxn ang="0">
                  <a:pos x="4" y="114"/>
                </a:cxn>
                <a:cxn ang="0">
                  <a:pos x="12" y="114"/>
                </a:cxn>
                <a:cxn ang="0">
                  <a:pos x="21" y="114"/>
                </a:cxn>
                <a:cxn ang="0">
                  <a:pos x="30" y="114"/>
                </a:cxn>
                <a:cxn ang="0">
                  <a:pos x="64" y="115"/>
                </a:cxn>
                <a:cxn ang="0">
                  <a:pos x="64" y="105"/>
                </a:cxn>
                <a:cxn ang="0">
                  <a:pos x="58" y="105"/>
                </a:cxn>
                <a:cxn ang="0">
                  <a:pos x="47" y="105"/>
                </a:cxn>
                <a:cxn ang="0">
                  <a:pos x="42" y="103"/>
                </a:cxn>
                <a:cxn ang="0">
                  <a:pos x="39" y="99"/>
                </a:cxn>
                <a:cxn ang="0">
                  <a:pos x="39" y="94"/>
                </a:cxn>
                <a:cxn ang="0">
                  <a:pos x="39" y="55"/>
                </a:cxn>
              </a:cxnLst>
              <a:rect l="0" t="0" r="r" b="b"/>
              <a:pathLst>
                <a:path w="94" h="115">
                  <a:moveTo>
                    <a:pt x="39" y="55"/>
                  </a:moveTo>
                  <a:lnTo>
                    <a:pt x="40" y="47"/>
                  </a:lnTo>
                  <a:lnTo>
                    <a:pt x="41" y="38"/>
                  </a:lnTo>
                  <a:lnTo>
                    <a:pt x="44" y="30"/>
                  </a:lnTo>
                  <a:lnTo>
                    <a:pt x="47" y="23"/>
                  </a:lnTo>
                  <a:lnTo>
                    <a:pt x="52" y="16"/>
                  </a:lnTo>
                  <a:lnTo>
                    <a:pt x="58" y="11"/>
                  </a:lnTo>
                  <a:lnTo>
                    <a:pt x="66" y="8"/>
                  </a:lnTo>
                  <a:lnTo>
                    <a:pt x="74" y="7"/>
                  </a:lnTo>
                  <a:lnTo>
                    <a:pt x="71" y="11"/>
                  </a:lnTo>
                  <a:lnTo>
                    <a:pt x="70" y="16"/>
                  </a:lnTo>
                  <a:lnTo>
                    <a:pt x="71" y="22"/>
                  </a:lnTo>
                  <a:lnTo>
                    <a:pt x="74" y="26"/>
                  </a:lnTo>
                  <a:lnTo>
                    <a:pt x="78" y="28"/>
                  </a:lnTo>
                  <a:lnTo>
                    <a:pt x="81" y="28"/>
                  </a:lnTo>
                  <a:lnTo>
                    <a:pt x="86" y="27"/>
                  </a:lnTo>
                  <a:lnTo>
                    <a:pt x="90" y="25"/>
                  </a:lnTo>
                  <a:lnTo>
                    <a:pt x="92" y="21"/>
                  </a:lnTo>
                  <a:lnTo>
                    <a:pt x="94" y="16"/>
                  </a:lnTo>
                  <a:lnTo>
                    <a:pt x="92" y="10"/>
                  </a:lnTo>
                  <a:lnTo>
                    <a:pt x="88" y="5"/>
                  </a:lnTo>
                  <a:lnTo>
                    <a:pt x="81" y="1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6"/>
                  </a:lnTo>
                  <a:lnTo>
                    <a:pt x="45" y="15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0" y="26"/>
                  </a:lnTo>
                  <a:lnTo>
                    <a:pt x="20" y="94"/>
                  </a:lnTo>
                  <a:lnTo>
                    <a:pt x="19" y="101"/>
                  </a:lnTo>
                  <a:lnTo>
                    <a:pt x="16" y="104"/>
                  </a:lnTo>
                  <a:lnTo>
                    <a:pt x="10" y="105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4" y="114"/>
                  </a:lnTo>
                  <a:lnTo>
                    <a:pt x="12" y="114"/>
                  </a:lnTo>
                  <a:lnTo>
                    <a:pt x="21" y="114"/>
                  </a:lnTo>
                  <a:lnTo>
                    <a:pt x="30" y="114"/>
                  </a:lnTo>
                  <a:lnTo>
                    <a:pt x="64" y="115"/>
                  </a:lnTo>
                  <a:lnTo>
                    <a:pt x="64" y="105"/>
                  </a:lnTo>
                  <a:lnTo>
                    <a:pt x="58" y="105"/>
                  </a:lnTo>
                  <a:lnTo>
                    <a:pt x="47" y="105"/>
                  </a:lnTo>
                  <a:lnTo>
                    <a:pt x="42" y="103"/>
                  </a:lnTo>
                  <a:lnTo>
                    <a:pt x="39" y="99"/>
                  </a:lnTo>
                  <a:lnTo>
                    <a:pt x="39" y="94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" name="Freeform 474"/>
            <p:cNvSpPr>
              <a:spLocks noChangeAspect="1" noEditPoints="1"/>
            </p:cNvSpPr>
            <p:nvPr/>
          </p:nvSpPr>
          <p:spPr bwMode="auto">
            <a:xfrm>
              <a:off x="2516" y="239"/>
              <a:ext cx="255" cy="267"/>
            </a:xfrm>
            <a:custGeom>
              <a:avLst/>
              <a:gdLst/>
              <a:ahLst/>
              <a:cxnLst>
                <a:cxn ang="0">
                  <a:pos x="42" y="239"/>
                </a:cxn>
                <a:cxn ang="0">
                  <a:pos x="19" y="253"/>
                </a:cxn>
                <a:cxn ang="0">
                  <a:pos x="4" y="256"/>
                </a:cxn>
                <a:cxn ang="0">
                  <a:pos x="0" y="258"/>
                </a:cxn>
                <a:cxn ang="0">
                  <a:pos x="1" y="266"/>
                </a:cxn>
                <a:cxn ang="0">
                  <a:pos x="20" y="266"/>
                </a:cxn>
                <a:cxn ang="0">
                  <a:pos x="74" y="267"/>
                </a:cxn>
                <a:cxn ang="0">
                  <a:pos x="78" y="266"/>
                </a:cxn>
                <a:cxn ang="0">
                  <a:pos x="81" y="260"/>
                </a:cxn>
                <a:cxn ang="0">
                  <a:pos x="75" y="255"/>
                </a:cxn>
                <a:cxn ang="0">
                  <a:pos x="63" y="252"/>
                </a:cxn>
                <a:cxn ang="0">
                  <a:pos x="57" y="242"/>
                </a:cxn>
                <a:cxn ang="0">
                  <a:pos x="63" y="228"/>
                </a:cxn>
                <a:cxn ang="0">
                  <a:pos x="184" y="181"/>
                </a:cxn>
                <a:cxn ang="0">
                  <a:pos x="187" y="213"/>
                </a:cxn>
                <a:cxn ang="0">
                  <a:pos x="190" y="243"/>
                </a:cxn>
                <a:cxn ang="0">
                  <a:pos x="179" y="253"/>
                </a:cxn>
                <a:cxn ang="0">
                  <a:pos x="163" y="255"/>
                </a:cxn>
                <a:cxn ang="0">
                  <a:pos x="157" y="256"/>
                </a:cxn>
                <a:cxn ang="0">
                  <a:pos x="154" y="263"/>
                </a:cxn>
                <a:cxn ang="0">
                  <a:pos x="160" y="267"/>
                </a:cxn>
                <a:cxn ang="0">
                  <a:pos x="215" y="266"/>
                </a:cxn>
                <a:cxn ang="0">
                  <a:pos x="239" y="267"/>
                </a:cxn>
                <a:cxn ang="0">
                  <a:pos x="250" y="267"/>
                </a:cxn>
                <a:cxn ang="0">
                  <a:pos x="254" y="264"/>
                </a:cxn>
                <a:cxn ang="0">
                  <a:pos x="252" y="256"/>
                </a:cxn>
                <a:cxn ang="0">
                  <a:pos x="233" y="255"/>
                </a:cxn>
                <a:cxn ang="0">
                  <a:pos x="223" y="248"/>
                </a:cxn>
                <a:cxn ang="0">
                  <a:pos x="199" y="9"/>
                </a:cxn>
                <a:cxn ang="0">
                  <a:pos x="198" y="2"/>
                </a:cxn>
                <a:cxn ang="0">
                  <a:pos x="192" y="0"/>
                </a:cxn>
                <a:cxn ang="0">
                  <a:pos x="183" y="6"/>
                </a:cxn>
                <a:cxn ang="0">
                  <a:pos x="98" y="169"/>
                </a:cxn>
                <a:cxn ang="0">
                  <a:pos x="183" y="169"/>
                </a:cxn>
              </a:cxnLst>
              <a:rect l="0" t="0" r="r" b="b"/>
              <a:pathLst>
                <a:path w="255" h="267">
                  <a:moveTo>
                    <a:pt x="53" y="224"/>
                  </a:moveTo>
                  <a:lnTo>
                    <a:pt x="42" y="239"/>
                  </a:lnTo>
                  <a:lnTo>
                    <a:pt x="31" y="248"/>
                  </a:lnTo>
                  <a:lnTo>
                    <a:pt x="19" y="253"/>
                  </a:lnTo>
                  <a:lnTo>
                    <a:pt x="7" y="255"/>
                  </a:lnTo>
                  <a:lnTo>
                    <a:pt x="4" y="256"/>
                  </a:lnTo>
                  <a:lnTo>
                    <a:pt x="2" y="257"/>
                  </a:lnTo>
                  <a:lnTo>
                    <a:pt x="0" y="258"/>
                  </a:lnTo>
                  <a:lnTo>
                    <a:pt x="0" y="263"/>
                  </a:lnTo>
                  <a:lnTo>
                    <a:pt x="1" y="266"/>
                  </a:lnTo>
                  <a:lnTo>
                    <a:pt x="4" y="267"/>
                  </a:lnTo>
                  <a:lnTo>
                    <a:pt x="20" y="266"/>
                  </a:lnTo>
                  <a:lnTo>
                    <a:pt x="36" y="266"/>
                  </a:lnTo>
                  <a:lnTo>
                    <a:pt x="74" y="267"/>
                  </a:lnTo>
                  <a:lnTo>
                    <a:pt x="76" y="267"/>
                  </a:lnTo>
                  <a:lnTo>
                    <a:pt x="78" y="266"/>
                  </a:lnTo>
                  <a:lnTo>
                    <a:pt x="80" y="264"/>
                  </a:lnTo>
                  <a:lnTo>
                    <a:pt x="81" y="260"/>
                  </a:lnTo>
                  <a:lnTo>
                    <a:pt x="79" y="256"/>
                  </a:lnTo>
                  <a:lnTo>
                    <a:pt x="75" y="255"/>
                  </a:lnTo>
                  <a:lnTo>
                    <a:pt x="68" y="254"/>
                  </a:lnTo>
                  <a:lnTo>
                    <a:pt x="63" y="252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9" y="236"/>
                  </a:lnTo>
                  <a:lnTo>
                    <a:pt x="63" y="228"/>
                  </a:lnTo>
                  <a:lnTo>
                    <a:pt x="91" y="181"/>
                  </a:lnTo>
                  <a:lnTo>
                    <a:pt x="184" y="181"/>
                  </a:lnTo>
                  <a:lnTo>
                    <a:pt x="185" y="193"/>
                  </a:lnTo>
                  <a:lnTo>
                    <a:pt x="187" y="213"/>
                  </a:lnTo>
                  <a:lnTo>
                    <a:pt x="189" y="233"/>
                  </a:lnTo>
                  <a:lnTo>
                    <a:pt x="190" y="243"/>
                  </a:lnTo>
                  <a:lnTo>
                    <a:pt x="187" y="250"/>
                  </a:lnTo>
                  <a:lnTo>
                    <a:pt x="179" y="253"/>
                  </a:lnTo>
                  <a:lnTo>
                    <a:pt x="171" y="255"/>
                  </a:lnTo>
                  <a:lnTo>
                    <a:pt x="163" y="255"/>
                  </a:lnTo>
                  <a:lnTo>
                    <a:pt x="160" y="255"/>
                  </a:lnTo>
                  <a:lnTo>
                    <a:pt x="157" y="256"/>
                  </a:lnTo>
                  <a:lnTo>
                    <a:pt x="155" y="258"/>
                  </a:lnTo>
                  <a:lnTo>
                    <a:pt x="154" y="263"/>
                  </a:lnTo>
                  <a:lnTo>
                    <a:pt x="157" y="266"/>
                  </a:lnTo>
                  <a:lnTo>
                    <a:pt x="160" y="267"/>
                  </a:lnTo>
                  <a:lnTo>
                    <a:pt x="206" y="266"/>
                  </a:lnTo>
                  <a:lnTo>
                    <a:pt x="215" y="266"/>
                  </a:lnTo>
                  <a:lnTo>
                    <a:pt x="227" y="266"/>
                  </a:lnTo>
                  <a:lnTo>
                    <a:pt x="239" y="267"/>
                  </a:lnTo>
                  <a:lnTo>
                    <a:pt x="248" y="267"/>
                  </a:lnTo>
                  <a:lnTo>
                    <a:pt x="250" y="267"/>
                  </a:lnTo>
                  <a:lnTo>
                    <a:pt x="252" y="266"/>
                  </a:lnTo>
                  <a:lnTo>
                    <a:pt x="254" y="264"/>
                  </a:lnTo>
                  <a:lnTo>
                    <a:pt x="255" y="259"/>
                  </a:lnTo>
                  <a:lnTo>
                    <a:pt x="252" y="256"/>
                  </a:lnTo>
                  <a:lnTo>
                    <a:pt x="246" y="255"/>
                  </a:lnTo>
                  <a:lnTo>
                    <a:pt x="233" y="255"/>
                  </a:lnTo>
                  <a:lnTo>
                    <a:pt x="226" y="253"/>
                  </a:lnTo>
                  <a:lnTo>
                    <a:pt x="223" y="248"/>
                  </a:lnTo>
                  <a:lnTo>
                    <a:pt x="222" y="242"/>
                  </a:lnTo>
                  <a:lnTo>
                    <a:pt x="199" y="9"/>
                  </a:lnTo>
                  <a:lnTo>
                    <a:pt x="199" y="4"/>
                  </a:lnTo>
                  <a:lnTo>
                    <a:pt x="198" y="2"/>
                  </a:lnTo>
                  <a:lnTo>
                    <a:pt x="196" y="1"/>
                  </a:lnTo>
                  <a:lnTo>
                    <a:pt x="192" y="0"/>
                  </a:lnTo>
                  <a:lnTo>
                    <a:pt x="186" y="2"/>
                  </a:lnTo>
                  <a:lnTo>
                    <a:pt x="183" y="6"/>
                  </a:lnTo>
                  <a:lnTo>
                    <a:pt x="53" y="224"/>
                  </a:lnTo>
                  <a:close/>
                  <a:moveTo>
                    <a:pt x="98" y="169"/>
                  </a:moveTo>
                  <a:lnTo>
                    <a:pt x="171" y="46"/>
                  </a:lnTo>
                  <a:lnTo>
                    <a:pt x="183" y="169"/>
                  </a:lnTo>
                  <a:lnTo>
                    <a:pt x="98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" name="Freeform 475"/>
            <p:cNvSpPr>
              <a:spLocks noChangeAspect="1"/>
            </p:cNvSpPr>
            <p:nvPr/>
          </p:nvSpPr>
          <p:spPr bwMode="auto">
            <a:xfrm>
              <a:off x="2798" y="179"/>
              <a:ext cx="115" cy="173"/>
            </a:xfrm>
            <a:custGeom>
              <a:avLst/>
              <a:gdLst/>
              <a:ahLst/>
              <a:cxnLst>
                <a:cxn ang="0">
                  <a:pos x="115" y="125"/>
                </a:cxn>
                <a:cxn ang="0">
                  <a:pos x="107" y="125"/>
                </a:cxn>
                <a:cxn ang="0">
                  <a:pos x="106" y="131"/>
                </a:cxn>
                <a:cxn ang="0">
                  <a:pos x="104" y="138"/>
                </a:cxn>
                <a:cxn ang="0">
                  <a:pos x="102" y="145"/>
                </a:cxn>
                <a:cxn ang="0">
                  <a:pos x="100" y="149"/>
                </a:cxn>
                <a:cxn ang="0">
                  <a:pos x="95" y="150"/>
                </a:cxn>
                <a:cxn ang="0">
                  <a:pos x="87" y="150"/>
                </a:cxn>
                <a:cxn ang="0">
                  <a:pos x="79" y="151"/>
                </a:cxn>
                <a:cxn ang="0">
                  <a:pos x="74" y="151"/>
                </a:cxn>
                <a:cxn ang="0">
                  <a:pos x="26" y="151"/>
                </a:cxn>
                <a:cxn ang="0">
                  <a:pos x="44" y="135"/>
                </a:cxn>
                <a:cxn ang="0">
                  <a:pos x="57" y="124"/>
                </a:cxn>
                <a:cxn ang="0">
                  <a:pos x="67" y="115"/>
                </a:cxn>
                <a:cxn ang="0">
                  <a:pos x="78" y="107"/>
                </a:cxn>
                <a:cxn ang="0">
                  <a:pos x="92" y="95"/>
                </a:cxn>
                <a:cxn ang="0">
                  <a:pos x="104" y="82"/>
                </a:cxn>
                <a:cxn ang="0">
                  <a:pos x="112" y="68"/>
                </a:cxn>
                <a:cxn ang="0">
                  <a:pos x="115" y="50"/>
                </a:cxn>
                <a:cxn ang="0">
                  <a:pos x="110" y="29"/>
                </a:cxn>
                <a:cxn ang="0">
                  <a:pos x="97" y="13"/>
                </a:cxn>
                <a:cxn ang="0">
                  <a:pos x="78" y="3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4"/>
                </a:cxn>
                <a:cxn ang="0">
                  <a:pos x="23" y="8"/>
                </a:cxn>
                <a:cxn ang="0">
                  <a:pos x="15" y="14"/>
                </a:cxn>
                <a:cxn ang="0">
                  <a:pos x="9" y="21"/>
                </a:cxn>
                <a:cxn ang="0">
                  <a:pos x="4" y="29"/>
                </a:cxn>
                <a:cxn ang="0">
                  <a:pos x="1" y="37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6" y="59"/>
                </a:cxn>
                <a:cxn ang="0">
                  <a:pos x="11" y="60"/>
                </a:cxn>
                <a:cxn ang="0">
                  <a:pos x="14" y="61"/>
                </a:cxn>
                <a:cxn ang="0">
                  <a:pos x="19" y="60"/>
                </a:cxn>
                <a:cxn ang="0">
                  <a:pos x="23" y="58"/>
                </a:cxn>
                <a:cxn ang="0">
                  <a:pos x="26" y="53"/>
                </a:cxn>
                <a:cxn ang="0">
                  <a:pos x="28" y="47"/>
                </a:cxn>
                <a:cxn ang="0">
                  <a:pos x="27" y="43"/>
                </a:cxn>
                <a:cxn ang="0">
                  <a:pos x="25" y="38"/>
                </a:cxn>
                <a:cxn ang="0">
                  <a:pos x="21" y="35"/>
                </a:cxn>
                <a:cxn ang="0">
                  <a:pos x="12" y="33"/>
                </a:cxn>
                <a:cxn ang="0">
                  <a:pos x="20" y="22"/>
                </a:cxn>
                <a:cxn ang="0">
                  <a:pos x="30" y="14"/>
                </a:cxn>
                <a:cxn ang="0">
                  <a:pos x="41" y="10"/>
                </a:cxn>
                <a:cxn ang="0">
                  <a:pos x="50" y="9"/>
                </a:cxn>
                <a:cxn ang="0">
                  <a:pos x="68" y="12"/>
                </a:cxn>
                <a:cxn ang="0">
                  <a:pos x="80" y="22"/>
                </a:cxn>
                <a:cxn ang="0">
                  <a:pos x="87" y="35"/>
                </a:cxn>
                <a:cxn ang="0">
                  <a:pos x="90" y="50"/>
                </a:cxn>
                <a:cxn ang="0">
                  <a:pos x="87" y="66"/>
                </a:cxn>
                <a:cxn ang="0">
                  <a:pos x="81" y="81"/>
                </a:cxn>
                <a:cxn ang="0">
                  <a:pos x="73" y="92"/>
                </a:cxn>
                <a:cxn ang="0">
                  <a:pos x="66" y="100"/>
                </a:cxn>
                <a:cxn ang="0">
                  <a:pos x="3" y="163"/>
                </a:cxn>
                <a:cxn ang="0">
                  <a:pos x="0" y="166"/>
                </a:cxn>
                <a:cxn ang="0">
                  <a:pos x="0" y="173"/>
                </a:cxn>
                <a:cxn ang="0">
                  <a:pos x="107" y="173"/>
                </a:cxn>
                <a:cxn ang="0">
                  <a:pos x="115" y="125"/>
                </a:cxn>
              </a:cxnLst>
              <a:rect l="0" t="0" r="r" b="b"/>
              <a:pathLst>
                <a:path w="115" h="173">
                  <a:moveTo>
                    <a:pt x="115" y="125"/>
                  </a:moveTo>
                  <a:lnTo>
                    <a:pt x="107" y="125"/>
                  </a:lnTo>
                  <a:lnTo>
                    <a:pt x="106" y="131"/>
                  </a:lnTo>
                  <a:lnTo>
                    <a:pt x="104" y="138"/>
                  </a:lnTo>
                  <a:lnTo>
                    <a:pt x="102" y="145"/>
                  </a:lnTo>
                  <a:lnTo>
                    <a:pt x="100" y="149"/>
                  </a:lnTo>
                  <a:lnTo>
                    <a:pt x="95" y="150"/>
                  </a:lnTo>
                  <a:lnTo>
                    <a:pt x="87" y="150"/>
                  </a:lnTo>
                  <a:lnTo>
                    <a:pt x="79" y="151"/>
                  </a:lnTo>
                  <a:lnTo>
                    <a:pt x="74" y="151"/>
                  </a:lnTo>
                  <a:lnTo>
                    <a:pt x="26" y="151"/>
                  </a:lnTo>
                  <a:lnTo>
                    <a:pt x="44" y="135"/>
                  </a:lnTo>
                  <a:lnTo>
                    <a:pt x="57" y="124"/>
                  </a:lnTo>
                  <a:lnTo>
                    <a:pt x="67" y="115"/>
                  </a:lnTo>
                  <a:lnTo>
                    <a:pt x="78" y="107"/>
                  </a:lnTo>
                  <a:lnTo>
                    <a:pt x="92" y="95"/>
                  </a:lnTo>
                  <a:lnTo>
                    <a:pt x="104" y="82"/>
                  </a:lnTo>
                  <a:lnTo>
                    <a:pt x="112" y="68"/>
                  </a:lnTo>
                  <a:lnTo>
                    <a:pt x="115" y="50"/>
                  </a:lnTo>
                  <a:lnTo>
                    <a:pt x="110" y="29"/>
                  </a:lnTo>
                  <a:lnTo>
                    <a:pt x="97" y="13"/>
                  </a:lnTo>
                  <a:lnTo>
                    <a:pt x="78" y="3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9" y="21"/>
                  </a:lnTo>
                  <a:lnTo>
                    <a:pt x="4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6" y="59"/>
                  </a:lnTo>
                  <a:lnTo>
                    <a:pt x="11" y="60"/>
                  </a:lnTo>
                  <a:lnTo>
                    <a:pt x="14" y="61"/>
                  </a:lnTo>
                  <a:lnTo>
                    <a:pt x="19" y="60"/>
                  </a:lnTo>
                  <a:lnTo>
                    <a:pt x="23" y="58"/>
                  </a:lnTo>
                  <a:lnTo>
                    <a:pt x="26" y="53"/>
                  </a:lnTo>
                  <a:lnTo>
                    <a:pt x="28" y="47"/>
                  </a:lnTo>
                  <a:lnTo>
                    <a:pt x="27" y="43"/>
                  </a:lnTo>
                  <a:lnTo>
                    <a:pt x="25" y="38"/>
                  </a:lnTo>
                  <a:lnTo>
                    <a:pt x="21" y="35"/>
                  </a:lnTo>
                  <a:lnTo>
                    <a:pt x="12" y="33"/>
                  </a:lnTo>
                  <a:lnTo>
                    <a:pt x="20" y="22"/>
                  </a:lnTo>
                  <a:lnTo>
                    <a:pt x="30" y="14"/>
                  </a:lnTo>
                  <a:lnTo>
                    <a:pt x="41" y="10"/>
                  </a:lnTo>
                  <a:lnTo>
                    <a:pt x="50" y="9"/>
                  </a:lnTo>
                  <a:lnTo>
                    <a:pt x="68" y="12"/>
                  </a:lnTo>
                  <a:lnTo>
                    <a:pt x="80" y="22"/>
                  </a:lnTo>
                  <a:lnTo>
                    <a:pt x="87" y="35"/>
                  </a:lnTo>
                  <a:lnTo>
                    <a:pt x="90" y="50"/>
                  </a:lnTo>
                  <a:lnTo>
                    <a:pt x="87" y="66"/>
                  </a:lnTo>
                  <a:lnTo>
                    <a:pt x="81" y="81"/>
                  </a:lnTo>
                  <a:lnTo>
                    <a:pt x="73" y="92"/>
                  </a:lnTo>
                  <a:lnTo>
                    <a:pt x="66" y="100"/>
                  </a:lnTo>
                  <a:lnTo>
                    <a:pt x="3" y="163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107" y="173"/>
                  </a:lnTo>
                  <a:lnTo>
                    <a:pt x="115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" name="Freeform 476"/>
            <p:cNvSpPr>
              <a:spLocks noChangeAspect="1"/>
            </p:cNvSpPr>
            <p:nvPr/>
          </p:nvSpPr>
          <p:spPr bwMode="auto">
            <a:xfrm>
              <a:off x="2950" y="156"/>
              <a:ext cx="112" cy="261"/>
            </a:xfrm>
            <a:custGeom>
              <a:avLst/>
              <a:gdLst/>
              <a:ahLst/>
              <a:cxnLst>
                <a:cxn ang="0">
                  <a:pos x="111" y="12"/>
                </a:cxn>
                <a:cxn ang="0">
                  <a:pos x="112" y="8"/>
                </a:cxn>
                <a:cxn ang="0">
                  <a:pos x="112" y="7"/>
                </a:cxn>
                <a:cxn ang="0">
                  <a:pos x="110" y="2"/>
                </a:cxn>
                <a:cxn ang="0">
                  <a:pos x="106" y="0"/>
                </a:cxn>
                <a:cxn ang="0">
                  <a:pos x="101" y="2"/>
                </a:cxn>
                <a:cxn ang="0">
                  <a:pos x="99" y="7"/>
                </a:cxn>
                <a:cxn ang="0">
                  <a:pos x="2" y="249"/>
                </a:cxn>
                <a:cxn ang="0">
                  <a:pos x="0" y="253"/>
                </a:cxn>
                <a:cxn ang="0">
                  <a:pos x="0" y="254"/>
                </a:cxn>
                <a:cxn ang="0">
                  <a:pos x="2" y="259"/>
                </a:cxn>
                <a:cxn ang="0">
                  <a:pos x="6" y="261"/>
                </a:cxn>
                <a:cxn ang="0">
                  <a:pos x="11" y="259"/>
                </a:cxn>
                <a:cxn ang="0">
                  <a:pos x="14" y="254"/>
                </a:cxn>
                <a:cxn ang="0">
                  <a:pos x="111" y="12"/>
                </a:cxn>
              </a:cxnLst>
              <a:rect l="0" t="0" r="r" b="b"/>
              <a:pathLst>
                <a:path w="112" h="261">
                  <a:moveTo>
                    <a:pt x="111" y="12"/>
                  </a:moveTo>
                  <a:lnTo>
                    <a:pt x="112" y="8"/>
                  </a:lnTo>
                  <a:lnTo>
                    <a:pt x="112" y="7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1" y="2"/>
                  </a:lnTo>
                  <a:lnTo>
                    <a:pt x="99" y="7"/>
                  </a:lnTo>
                  <a:lnTo>
                    <a:pt x="2" y="249"/>
                  </a:lnTo>
                  <a:lnTo>
                    <a:pt x="0" y="253"/>
                  </a:lnTo>
                  <a:lnTo>
                    <a:pt x="0" y="254"/>
                  </a:lnTo>
                  <a:lnTo>
                    <a:pt x="2" y="259"/>
                  </a:lnTo>
                  <a:lnTo>
                    <a:pt x="6" y="261"/>
                  </a:lnTo>
                  <a:lnTo>
                    <a:pt x="11" y="259"/>
                  </a:lnTo>
                  <a:lnTo>
                    <a:pt x="14" y="254"/>
                  </a:lnTo>
                  <a:lnTo>
                    <a:pt x="111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" name="Freeform 477"/>
            <p:cNvSpPr>
              <a:spLocks noChangeAspect="1"/>
            </p:cNvSpPr>
            <p:nvPr/>
          </p:nvSpPr>
          <p:spPr bwMode="auto">
            <a:xfrm>
              <a:off x="3097" y="179"/>
              <a:ext cx="120" cy="178"/>
            </a:xfrm>
            <a:custGeom>
              <a:avLst/>
              <a:gdLst/>
              <a:ahLst/>
              <a:cxnLst>
                <a:cxn ang="0">
                  <a:pos x="71" y="88"/>
                </a:cxn>
                <a:cxn ang="0">
                  <a:pos x="89" y="109"/>
                </a:cxn>
                <a:cxn ang="0">
                  <a:pos x="91" y="139"/>
                </a:cxn>
                <a:cxn ang="0">
                  <a:pos x="85" y="155"/>
                </a:cxn>
                <a:cxn ang="0">
                  <a:pos x="75" y="165"/>
                </a:cxn>
                <a:cxn ang="0">
                  <a:pos x="64" y="169"/>
                </a:cxn>
                <a:cxn ang="0">
                  <a:pos x="48" y="169"/>
                </a:cxn>
                <a:cxn ang="0">
                  <a:pos x="24" y="161"/>
                </a:cxn>
                <a:cxn ang="0">
                  <a:pos x="21" y="150"/>
                </a:cxn>
                <a:cxn ang="0">
                  <a:pos x="28" y="141"/>
                </a:cxn>
                <a:cxn ang="0">
                  <a:pos x="28" y="131"/>
                </a:cxn>
                <a:cxn ang="0">
                  <a:pos x="20" y="123"/>
                </a:cxn>
                <a:cxn ang="0">
                  <a:pos x="9" y="123"/>
                </a:cxn>
                <a:cxn ang="0">
                  <a:pos x="1" y="131"/>
                </a:cxn>
                <a:cxn ang="0">
                  <a:pos x="5" y="154"/>
                </a:cxn>
                <a:cxn ang="0">
                  <a:pos x="36" y="175"/>
                </a:cxn>
                <a:cxn ang="0">
                  <a:pos x="83" y="174"/>
                </a:cxn>
                <a:cxn ang="0">
                  <a:pos x="115" y="146"/>
                </a:cxn>
                <a:cxn ang="0">
                  <a:pos x="117" y="113"/>
                </a:cxn>
                <a:cxn ang="0">
                  <a:pos x="94" y="88"/>
                </a:cxn>
                <a:cxn ang="0">
                  <a:pos x="92" y="72"/>
                </a:cxn>
                <a:cxn ang="0">
                  <a:pos x="110" y="48"/>
                </a:cxn>
                <a:cxn ang="0">
                  <a:pos x="111" y="28"/>
                </a:cxn>
                <a:cxn ang="0">
                  <a:pos x="103" y="15"/>
                </a:cxn>
                <a:cxn ang="0">
                  <a:pos x="88" y="6"/>
                </a:cxn>
                <a:cxn ang="0">
                  <a:pos x="70" y="0"/>
                </a:cxn>
                <a:cxn ang="0">
                  <a:pos x="39" y="2"/>
                </a:cxn>
                <a:cxn ang="0">
                  <a:pos x="12" y="20"/>
                </a:cxn>
                <a:cxn ang="0">
                  <a:pos x="9" y="40"/>
                </a:cxn>
                <a:cxn ang="0">
                  <a:pos x="16" y="47"/>
                </a:cxn>
                <a:cxn ang="0">
                  <a:pos x="27" y="47"/>
                </a:cxn>
                <a:cxn ang="0">
                  <a:pos x="34" y="40"/>
                </a:cxn>
                <a:cxn ang="0">
                  <a:pos x="34" y="30"/>
                </a:cxn>
                <a:cxn ang="0">
                  <a:pos x="27" y="23"/>
                </a:cxn>
                <a:cxn ang="0">
                  <a:pos x="30" y="14"/>
                </a:cxn>
                <a:cxn ang="0">
                  <a:pos x="50" y="8"/>
                </a:cxn>
                <a:cxn ang="0">
                  <a:pos x="67" y="8"/>
                </a:cxn>
                <a:cxn ang="0">
                  <a:pos x="84" y="22"/>
                </a:cxn>
                <a:cxn ang="0">
                  <a:pos x="84" y="52"/>
                </a:cxn>
                <a:cxn ang="0">
                  <a:pos x="70" y="72"/>
                </a:cxn>
                <a:cxn ang="0">
                  <a:pos x="56" y="77"/>
                </a:cxn>
                <a:cxn ang="0">
                  <a:pos x="41" y="78"/>
                </a:cxn>
                <a:cxn ang="0">
                  <a:pos x="37" y="79"/>
                </a:cxn>
                <a:cxn ang="0">
                  <a:pos x="38" y="85"/>
                </a:cxn>
                <a:cxn ang="0">
                  <a:pos x="57" y="86"/>
                </a:cxn>
              </a:cxnLst>
              <a:rect l="0" t="0" r="r" b="b"/>
              <a:pathLst>
                <a:path w="120" h="178">
                  <a:moveTo>
                    <a:pt x="57" y="86"/>
                  </a:moveTo>
                  <a:lnTo>
                    <a:pt x="71" y="88"/>
                  </a:lnTo>
                  <a:lnTo>
                    <a:pt x="82" y="96"/>
                  </a:lnTo>
                  <a:lnTo>
                    <a:pt x="89" y="109"/>
                  </a:lnTo>
                  <a:lnTo>
                    <a:pt x="92" y="128"/>
                  </a:lnTo>
                  <a:lnTo>
                    <a:pt x="91" y="139"/>
                  </a:lnTo>
                  <a:lnTo>
                    <a:pt x="89" y="148"/>
                  </a:lnTo>
                  <a:lnTo>
                    <a:pt x="85" y="155"/>
                  </a:lnTo>
                  <a:lnTo>
                    <a:pt x="80" y="161"/>
                  </a:lnTo>
                  <a:lnTo>
                    <a:pt x="75" y="165"/>
                  </a:lnTo>
                  <a:lnTo>
                    <a:pt x="70" y="168"/>
                  </a:lnTo>
                  <a:lnTo>
                    <a:pt x="64" y="169"/>
                  </a:lnTo>
                  <a:lnTo>
                    <a:pt x="58" y="170"/>
                  </a:lnTo>
                  <a:lnTo>
                    <a:pt x="48" y="169"/>
                  </a:lnTo>
                  <a:lnTo>
                    <a:pt x="36" y="166"/>
                  </a:lnTo>
                  <a:lnTo>
                    <a:pt x="24" y="161"/>
                  </a:lnTo>
                  <a:lnTo>
                    <a:pt x="14" y="151"/>
                  </a:lnTo>
                  <a:lnTo>
                    <a:pt x="21" y="150"/>
                  </a:lnTo>
                  <a:lnTo>
                    <a:pt x="26" y="146"/>
                  </a:lnTo>
                  <a:lnTo>
                    <a:pt x="28" y="141"/>
                  </a:lnTo>
                  <a:lnTo>
                    <a:pt x="29" y="137"/>
                  </a:lnTo>
                  <a:lnTo>
                    <a:pt x="28" y="131"/>
                  </a:lnTo>
                  <a:lnTo>
                    <a:pt x="25" y="126"/>
                  </a:lnTo>
                  <a:lnTo>
                    <a:pt x="20" y="123"/>
                  </a:lnTo>
                  <a:lnTo>
                    <a:pt x="14" y="122"/>
                  </a:lnTo>
                  <a:lnTo>
                    <a:pt x="9" y="123"/>
                  </a:lnTo>
                  <a:lnTo>
                    <a:pt x="5" y="126"/>
                  </a:lnTo>
                  <a:lnTo>
                    <a:pt x="1" y="131"/>
                  </a:lnTo>
                  <a:lnTo>
                    <a:pt x="0" y="138"/>
                  </a:lnTo>
                  <a:lnTo>
                    <a:pt x="5" y="154"/>
                  </a:lnTo>
                  <a:lnTo>
                    <a:pt x="17" y="167"/>
                  </a:lnTo>
                  <a:lnTo>
                    <a:pt x="36" y="175"/>
                  </a:lnTo>
                  <a:lnTo>
                    <a:pt x="58" y="178"/>
                  </a:lnTo>
                  <a:lnTo>
                    <a:pt x="83" y="174"/>
                  </a:lnTo>
                  <a:lnTo>
                    <a:pt x="103" y="163"/>
                  </a:lnTo>
                  <a:lnTo>
                    <a:pt x="115" y="146"/>
                  </a:lnTo>
                  <a:lnTo>
                    <a:pt x="120" y="128"/>
                  </a:lnTo>
                  <a:lnTo>
                    <a:pt x="117" y="113"/>
                  </a:lnTo>
                  <a:lnTo>
                    <a:pt x="108" y="99"/>
                  </a:lnTo>
                  <a:lnTo>
                    <a:pt x="94" y="88"/>
                  </a:lnTo>
                  <a:lnTo>
                    <a:pt x="74" y="81"/>
                  </a:lnTo>
                  <a:lnTo>
                    <a:pt x="92" y="72"/>
                  </a:lnTo>
                  <a:lnTo>
                    <a:pt x="103" y="61"/>
                  </a:lnTo>
                  <a:lnTo>
                    <a:pt x="110" y="48"/>
                  </a:lnTo>
                  <a:lnTo>
                    <a:pt x="112" y="36"/>
                  </a:lnTo>
                  <a:lnTo>
                    <a:pt x="111" y="28"/>
                  </a:lnTo>
                  <a:lnTo>
                    <a:pt x="108" y="21"/>
                  </a:lnTo>
                  <a:lnTo>
                    <a:pt x="103" y="15"/>
                  </a:lnTo>
                  <a:lnTo>
                    <a:pt x="96" y="10"/>
                  </a:lnTo>
                  <a:lnTo>
                    <a:pt x="88" y="6"/>
                  </a:lnTo>
                  <a:lnTo>
                    <a:pt x="79" y="2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3" y="9"/>
                  </a:lnTo>
                  <a:lnTo>
                    <a:pt x="12" y="20"/>
                  </a:lnTo>
                  <a:lnTo>
                    <a:pt x="8" y="35"/>
                  </a:lnTo>
                  <a:lnTo>
                    <a:pt x="9" y="40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2" y="48"/>
                  </a:lnTo>
                  <a:lnTo>
                    <a:pt x="27" y="47"/>
                  </a:lnTo>
                  <a:lnTo>
                    <a:pt x="31" y="44"/>
                  </a:lnTo>
                  <a:lnTo>
                    <a:pt x="34" y="40"/>
                  </a:lnTo>
                  <a:lnTo>
                    <a:pt x="35" y="35"/>
                  </a:lnTo>
                  <a:lnTo>
                    <a:pt x="34" y="30"/>
                  </a:lnTo>
                  <a:lnTo>
                    <a:pt x="31" y="26"/>
                  </a:lnTo>
                  <a:lnTo>
                    <a:pt x="27" y="23"/>
                  </a:lnTo>
                  <a:lnTo>
                    <a:pt x="22" y="22"/>
                  </a:lnTo>
                  <a:lnTo>
                    <a:pt x="30" y="14"/>
                  </a:lnTo>
                  <a:lnTo>
                    <a:pt x="40" y="10"/>
                  </a:lnTo>
                  <a:lnTo>
                    <a:pt x="50" y="8"/>
                  </a:lnTo>
                  <a:lnTo>
                    <a:pt x="58" y="7"/>
                  </a:lnTo>
                  <a:lnTo>
                    <a:pt x="67" y="8"/>
                  </a:lnTo>
                  <a:lnTo>
                    <a:pt x="77" y="13"/>
                  </a:lnTo>
                  <a:lnTo>
                    <a:pt x="84" y="22"/>
                  </a:lnTo>
                  <a:lnTo>
                    <a:pt x="86" y="36"/>
                  </a:lnTo>
                  <a:lnTo>
                    <a:pt x="84" y="52"/>
                  </a:lnTo>
                  <a:lnTo>
                    <a:pt x="76" y="67"/>
                  </a:lnTo>
                  <a:lnTo>
                    <a:pt x="70" y="72"/>
                  </a:lnTo>
                  <a:lnTo>
                    <a:pt x="63" y="76"/>
                  </a:lnTo>
                  <a:lnTo>
                    <a:pt x="56" y="77"/>
                  </a:lnTo>
                  <a:lnTo>
                    <a:pt x="47" y="78"/>
                  </a:lnTo>
                  <a:lnTo>
                    <a:pt x="41" y="78"/>
                  </a:lnTo>
                  <a:lnTo>
                    <a:pt x="39" y="79"/>
                  </a:lnTo>
                  <a:lnTo>
                    <a:pt x="37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3" y="86"/>
                  </a:lnTo>
                  <a:lnTo>
                    <a:pt x="57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" name="Freeform 478"/>
            <p:cNvSpPr>
              <a:spLocks noChangeAspect="1"/>
            </p:cNvSpPr>
            <p:nvPr/>
          </p:nvSpPr>
          <p:spPr bwMode="auto">
            <a:xfrm>
              <a:off x="3363" y="405"/>
              <a:ext cx="227" cy="15"/>
            </a:xfrm>
            <a:custGeom>
              <a:avLst/>
              <a:gdLst/>
              <a:ahLst/>
              <a:cxnLst>
                <a:cxn ang="0">
                  <a:pos x="215" y="15"/>
                </a:cxn>
                <a:cxn ang="0">
                  <a:pos x="219" y="15"/>
                </a:cxn>
                <a:cxn ang="0">
                  <a:pos x="223" y="14"/>
                </a:cxn>
                <a:cxn ang="0">
                  <a:pos x="226" y="12"/>
                </a:cxn>
                <a:cxn ang="0">
                  <a:pos x="227" y="8"/>
                </a:cxn>
                <a:cxn ang="0">
                  <a:pos x="226" y="3"/>
                </a:cxn>
                <a:cxn ang="0">
                  <a:pos x="223" y="1"/>
                </a:cxn>
                <a:cxn ang="0">
                  <a:pos x="219" y="0"/>
                </a:cxn>
                <a:cxn ang="0">
                  <a:pos x="215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4" y="14"/>
                </a:cxn>
                <a:cxn ang="0">
                  <a:pos x="8" y="15"/>
                </a:cxn>
                <a:cxn ang="0">
                  <a:pos x="13" y="15"/>
                </a:cxn>
                <a:cxn ang="0">
                  <a:pos x="215" y="15"/>
                </a:cxn>
              </a:cxnLst>
              <a:rect l="0" t="0" r="r" b="b"/>
              <a:pathLst>
                <a:path w="227" h="15">
                  <a:moveTo>
                    <a:pt x="215" y="15"/>
                  </a:moveTo>
                  <a:lnTo>
                    <a:pt x="219" y="15"/>
                  </a:lnTo>
                  <a:lnTo>
                    <a:pt x="223" y="14"/>
                  </a:lnTo>
                  <a:lnTo>
                    <a:pt x="226" y="12"/>
                  </a:lnTo>
                  <a:lnTo>
                    <a:pt x="227" y="8"/>
                  </a:lnTo>
                  <a:lnTo>
                    <a:pt x="226" y="3"/>
                  </a:lnTo>
                  <a:lnTo>
                    <a:pt x="223" y="1"/>
                  </a:lnTo>
                  <a:lnTo>
                    <a:pt x="219" y="0"/>
                  </a:lnTo>
                  <a:lnTo>
                    <a:pt x="215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15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" name="Freeform 479"/>
            <p:cNvSpPr>
              <a:spLocks noChangeAspect="1" noEditPoints="1"/>
            </p:cNvSpPr>
            <p:nvPr/>
          </p:nvSpPr>
          <p:spPr bwMode="auto">
            <a:xfrm>
              <a:off x="3720" y="341"/>
              <a:ext cx="170" cy="169"/>
            </a:xfrm>
            <a:custGeom>
              <a:avLst/>
              <a:gdLst/>
              <a:ahLst/>
              <a:cxnLst>
                <a:cxn ang="0">
                  <a:pos x="118" y="15"/>
                </a:cxn>
                <a:cxn ang="0">
                  <a:pos x="101" y="2"/>
                </a:cxn>
                <a:cxn ang="0">
                  <a:pos x="73" y="3"/>
                </a:cxn>
                <a:cxn ang="0">
                  <a:pos x="42" y="20"/>
                </a:cxn>
                <a:cxn ang="0">
                  <a:pos x="16" y="51"/>
                </a:cxn>
                <a:cxn ang="0">
                  <a:pos x="2" y="89"/>
                </a:cxn>
                <a:cxn ang="0">
                  <a:pos x="3" y="133"/>
                </a:cxn>
                <a:cxn ang="0">
                  <a:pos x="29" y="164"/>
                </a:cxn>
                <a:cxn ang="0">
                  <a:pos x="56" y="168"/>
                </a:cxn>
                <a:cxn ang="0">
                  <a:pos x="81" y="156"/>
                </a:cxn>
                <a:cxn ang="0">
                  <a:pos x="101" y="152"/>
                </a:cxn>
                <a:cxn ang="0">
                  <a:pos x="119" y="167"/>
                </a:cxn>
                <a:cxn ang="0">
                  <a:pos x="140" y="167"/>
                </a:cxn>
                <a:cxn ang="0">
                  <a:pos x="154" y="157"/>
                </a:cxn>
                <a:cxn ang="0">
                  <a:pos x="163" y="137"/>
                </a:cxn>
                <a:cxn ang="0">
                  <a:pos x="169" y="116"/>
                </a:cxn>
                <a:cxn ang="0">
                  <a:pos x="168" y="108"/>
                </a:cxn>
                <a:cxn ang="0">
                  <a:pos x="162" y="109"/>
                </a:cxn>
                <a:cxn ang="0">
                  <a:pos x="155" y="132"/>
                </a:cxn>
                <a:cxn ang="0">
                  <a:pos x="142" y="157"/>
                </a:cxn>
                <a:cxn ang="0">
                  <a:pos x="126" y="159"/>
                </a:cxn>
                <a:cxn ang="0">
                  <a:pos x="121" y="149"/>
                </a:cxn>
                <a:cxn ang="0">
                  <a:pos x="121" y="138"/>
                </a:cxn>
                <a:cxn ang="0">
                  <a:pos x="123" y="126"/>
                </a:cxn>
                <a:cxn ang="0">
                  <a:pos x="128" y="106"/>
                </a:cxn>
                <a:cxn ang="0">
                  <a:pos x="132" y="91"/>
                </a:cxn>
                <a:cxn ang="0">
                  <a:pos x="147" y="30"/>
                </a:cxn>
                <a:cxn ang="0">
                  <a:pos x="150" y="21"/>
                </a:cxn>
                <a:cxn ang="0">
                  <a:pos x="150" y="18"/>
                </a:cxn>
                <a:cxn ang="0">
                  <a:pos x="139" y="8"/>
                </a:cxn>
                <a:cxn ang="0">
                  <a:pos x="128" y="13"/>
                </a:cxn>
                <a:cxn ang="0">
                  <a:pos x="123" y="24"/>
                </a:cxn>
                <a:cxn ang="0">
                  <a:pos x="98" y="125"/>
                </a:cxn>
                <a:cxn ang="0">
                  <a:pos x="95" y="130"/>
                </a:cxn>
                <a:cxn ang="0">
                  <a:pos x="80" y="147"/>
                </a:cxn>
                <a:cxn ang="0">
                  <a:pos x="58" y="159"/>
                </a:cxn>
                <a:cxn ang="0">
                  <a:pos x="38" y="157"/>
                </a:cxn>
                <a:cxn ang="0">
                  <a:pos x="27" y="137"/>
                </a:cxn>
                <a:cxn ang="0">
                  <a:pos x="28" y="107"/>
                </a:cxn>
                <a:cxn ang="0">
                  <a:pos x="40" y="62"/>
                </a:cxn>
                <a:cxn ang="0">
                  <a:pos x="56" y="29"/>
                </a:cxn>
                <a:cxn ang="0">
                  <a:pos x="78" y="11"/>
                </a:cxn>
                <a:cxn ang="0">
                  <a:pos x="98" y="10"/>
                </a:cxn>
                <a:cxn ang="0">
                  <a:pos x="109" y="18"/>
                </a:cxn>
                <a:cxn ang="0">
                  <a:pos x="116" y="30"/>
                </a:cxn>
                <a:cxn ang="0">
                  <a:pos x="119" y="39"/>
                </a:cxn>
                <a:cxn ang="0">
                  <a:pos x="118" y="47"/>
                </a:cxn>
              </a:cxnLst>
              <a:rect l="0" t="0" r="r" b="b"/>
              <a:pathLst>
                <a:path w="170" h="169">
                  <a:moveTo>
                    <a:pt x="123" y="24"/>
                  </a:moveTo>
                  <a:lnTo>
                    <a:pt x="118" y="15"/>
                  </a:lnTo>
                  <a:lnTo>
                    <a:pt x="110" y="7"/>
                  </a:lnTo>
                  <a:lnTo>
                    <a:pt x="101" y="2"/>
                  </a:lnTo>
                  <a:lnTo>
                    <a:pt x="89" y="0"/>
                  </a:lnTo>
                  <a:lnTo>
                    <a:pt x="73" y="3"/>
                  </a:lnTo>
                  <a:lnTo>
                    <a:pt x="57" y="10"/>
                  </a:lnTo>
                  <a:lnTo>
                    <a:pt x="42" y="20"/>
                  </a:lnTo>
                  <a:lnTo>
                    <a:pt x="28" y="34"/>
                  </a:lnTo>
                  <a:lnTo>
                    <a:pt x="16" y="51"/>
                  </a:lnTo>
                  <a:lnTo>
                    <a:pt x="7" y="69"/>
                  </a:lnTo>
                  <a:lnTo>
                    <a:pt x="2" y="89"/>
                  </a:lnTo>
                  <a:lnTo>
                    <a:pt x="0" y="109"/>
                  </a:lnTo>
                  <a:lnTo>
                    <a:pt x="3" y="133"/>
                  </a:lnTo>
                  <a:lnTo>
                    <a:pt x="13" y="152"/>
                  </a:lnTo>
                  <a:lnTo>
                    <a:pt x="29" y="164"/>
                  </a:lnTo>
                  <a:lnTo>
                    <a:pt x="49" y="169"/>
                  </a:lnTo>
                  <a:lnTo>
                    <a:pt x="56" y="168"/>
                  </a:lnTo>
                  <a:lnTo>
                    <a:pt x="68" y="165"/>
                  </a:lnTo>
                  <a:lnTo>
                    <a:pt x="81" y="156"/>
                  </a:lnTo>
                  <a:lnTo>
                    <a:pt x="97" y="141"/>
                  </a:lnTo>
                  <a:lnTo>
                    <a:pt x="101" y="152"/>
                  </a:lnTo>
                  <a:lnTo>
                    <a:pt x="109" y="161"/>
                  </a:lnTo>
                  <a:lnTo>
                    <a:pt x="119" y="167"/>
                  </a:lnTo>
                  <a:lnTo>
                    <a:pt x="131" y="169"/>
                  </a:lnTo>
                  <a:lnTo>
                    <a:pt x="140" y="167"/>
                  </a:lnTo>
                  <a:lnTo>
                    <a:pt x="148" y="163"/>
                  </a:lnTo>
                  <a:lnTo>
                    <a:pt x="154" y="157"/>
                  </a:lnTo>
                  <a:lnTo>
                    <a:pt x="159" y="148"/>
                  </a:lnTo>
                  <a:lnTo>
                    <a:pt x="163" y="137"/>
                  </a:lnTo>
                  <a:lnTo>
                    <a:pt x="167" y="125"/>
                  </a:lnTo>
                  <a:lnTo>
                    <a:pt x="169" y="116"/>
                  </a:lnTo>
                  <a:lnTo>
                    <a:pt x="170" y="112"/>
                  </a:lnTo>
                  <a:lnTo>
                    <a:pt x="168" y="108"/>
                  </a:lnTo>
                  <a:lnTo>
                    <a:pt x="166" y="108"/>
                  </a:lnTo>
                  <a:lnTo>
                    <a:pt x="162" y="109"/>
                  </a:lnTo>
                  <a:lnTo>
                    <a:pt x="160" y="114"/>
                  </a:lnTo>
                  <a:lnTo>
                    <a:pt x="155" y="132"/>
                  </a:lnTo>
                  <a:lnTo>
                    <a:pt x="150" y="147"/>
                  </a:lnTo>
                  <a:lnTo>
                    <a:pt x="142" y="157"/>
                  </a:lnTo>
                  <a:lnTo>
                    <a:pt x="132" y="161"/>
                  </a:lnTo>
                  <a:lnTo>
                    <a:pt x="126" y="159"/>
                  </a:lnTo>
                  <a:lnTo>
                    <a:pt x="123" y="155"/>
                  </a:lnTo>
                  <a:lnTo>
                    <a:pt x="121" y="149"/>
                  </a:lnTo>
                  <a:lnTo>
                    <a:pt x="121" y="144"/>
                  </a:lnTo>
                  <a:lnTo>
                    <a:pt x="121" y="138"/>
                  </a:lnTo>
                  <a:lnTo>
                    <a:pt x="122" y="133"/>
                  </a:lnTo>
                  <a:lnTo>
                    <a:pt x="123" y="126"/>
                  </a:lnTo>
                  <a:lnTo>
                    <a:pt x="126" y="11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1"/>
                  </a:lnTo>
                  <a:lnTo>
                    <a:pt x="134" y="82"/>
                  </a:lnTo>
                  <a:lnTo>
                    <a:pt x="147" y="30"/>
                  </a:lnTo>
                  <a:lnTo>
                    <a:pt x="149" y="24"/>
                  </a:lnTo>
                  <a:lnTo>
                    <a:pt x="150" y="21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47" y="10"/>
                  </a:lnTo>
                  <a:lnTo>
                    <a:pt x="139" y="8"/>
                  </a:lnTo>
                  <a:lnTo>
                    <a:pt x="133" y="9"/>
                  </a:lnTo>
                  <a:lnTo>
                    <a:pt x="128" y="13"/>
                  </a:lnTo>
                  <a:lnTo>
                    <a:pt x="125" y="18"/>
                  </a:lnTo>
                  <a:lnTo>
                    <a:pt x="123" y="24"/>
                  </a:lnTo>
                  <a:close/>
                  <a:moveTo>
                    <a:pt x="99" y="120"/>
                  </a:moveTo>
                  <a:lnTo>
                    <a:pt x="98" y="125"/>
                  </a:lnTo>
                  <a:lnTo>
                    <a:pt x="97" y="127"/>
                  </a:lnTo>
                  <a:lnTo>
                    <a:pt x="95" y="130"/>
                  </a:lnTo>
                  <a:lnTo>
                    <a:pt x="92" y="134"/>
                  </a:lnTo>
                  <a:lnTo>
                    <a:pt x="80" y="147"/>
                  </a:lnTo>
                  <a:lnTo>
                    <a:pt x="69" y="155"/>
                  </a:lnTo>
                  <a:lnTo>
                    <a:pt x="58" y="159"/>
                  </a:lnTo>
                  <a:lnTo>
                    <a:pt x="50" y="161"/>
                  </a:lnTo>
                  <a:lnTo>
                    <a:pt x="38" y="157"/>
                  </a:lnTo>
                  <a:lnTo>
                    <a:pt x="31" y="149"/>
                  </a:lnTo>
                  <a:lnTo>
                    <a:pt x="27" y="137"/>
                  </a:lnTo>
                  <a:lnTo>
                    <a:pt x="26" y="126"/>
                  </a:lnTo>
                  <a:lnTo>
                    <a:pt x="28" y="107"/>
                  </a:lnTo>
                  <a:lnTo>
                    <a:pt x="33" y="84"/>
                  </a:lnTo>
                  <a:lnTo>
                    <a:pt x="40" y="62"/>
                  </a:lnTo>
                  <a:lnTo>
                    <a:pt x="46" y="44"/>
                  </a:lnTo>
                  <a:lnTo>
                    <a:pt x="56" y="29"/>
                  </a:lnTo>
                  <a:lnTo>
                    <a:pt x="67" y="18"/>
                  </a:lnTo>
                  <a:lnTo>
                    <a:pt x="78" y="11"/>
                  </a:lnTo>
                  <a:lnTo>
                    <a:pt x="90" y="8"/>
                  </a:lnTo>
                  <a:lnTo>
                    <a:pt x="98" y="10"/>
                  </a:lnTo>
                  <a:lnTo>
                    <a:pt x="104" y="13"/>
                  </a:lnTo>
                  <a:lnTo>
                    <a:pt x="109" y="18"/>
                  </a:lnTo>
                  <a:lnTo>
                    <a:pt x="113" y="24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19" y="39"/>
                  </a:lnTo>
                  <a:lnTo>
                    <a:pt x="119" y="41"/>
                  </a:lnTo>
                  <a:lnTo>
                    <a:pt x="118" y="47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" name="Freeform 480"/>
            <p:cNvSpPr>
              <a:spLocks noChangeAspect="1"/>
            </p:cNvSpPr>
            <p:nvPr/>
          </p:nvSpPr>
          <p:spPr bwMode="auto">
            <a:xfrm>
              <a:off x="3913" y="445"/>
              <a:ext cx="110" cy="119"/>
            </a:xfrm>
            <a:custGeom>
              <a:avLst/>
              <a:gdLst/>
              <a:ahLst/>
              <a:cxnLst>
                <a:cxn ang="0">
                  <a:pos x="90" y="13"/>
                </a:cxn>
                <a:cxn ang="0">
                  <a:pos x="84" y="17"/>
                </a:cxn>
                <a:cxn ang="0">
                  <a:pos x="82" y="24"/>
                </a:cxn>
                <a:cxn ang="0">
                  <a:pos x="83" y="29"/>
                </a:cxn>
                <a:cxn ang="0">
                  <a:pos x="86" y="33"/>
                </a:cxn>
                <a:cxn ang="0">
                  <a:pos x="90" y="35"/>
                </a:cxn>
                <a:cxn ang="0">
                  <a:pos x="95" y="36"/>
                </a:cxn>
                <a:cxn ang="0">
                  <a:pos x="100" y="36"/>
                </a:cxn>
                <a:cxn ang="0">
                  <a:pos x="103" y="33"/>
                </a:cxn>
                <a:cxn ang="0">
                  <a:pos x="106" y="29"/>
                </a:cxn>
                <a:cxn ang="0">
                  <a:pos x="107" y="23"/>
                </a:cxn>
                <a:cxn ang="0">
                  <a:pos x="105" y="16"/>
                </a:cxn>
                <a:cxn ang="0">
                  <a:pos x="101" y="10"/>
                </a:cxn>
                <a:cxn ang="0">
                  <a:pos x="95" y="6"/>
                </a:cxn>
                <a:cxn ang="0">
                  <a:pos x="88" y="3"/>
                </a:cxn>
                <a:cxn ang="0">
                  <a:pos x="81" y="2"/>
                </a:cxn>
                <a:cxn ang="0">
                  <a:pos x="73" y="1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37" y="5"/>
                </a:cxn>
                <a:cxn ang="0">
                  <a:pos x="17" y="19"/>
                </a:cxn>
                <a:cxn ang="0">
                  <a:pos x="5" y="38"/>
                </a:cxn>
                <a:cxn ang="0">
                  <a:pos x="0" y="60"/>
                </a:cxn>
                <a:cxn ang="0">
                  <a:pos x="5" y="83"/>
                </a:cxn>
                <a:cxn ang="0">
                  <a:pos x="19" y="102"/>
                </a:cxn>
                <a:cxn ang="0">
                  <a:pos x="38" y="115"/>
                </a:cxn>
                <a:cxn ang="0">
                  <a:pos x="62" y="119"/>
                </a:cxn>
                <a:cxn ang="0">
                  <a:pos x="76" y="118"/>
                </a:cxn>
                <a:cxn ang="0">
                  <a:pos x="86" y="114"/>
                </a:cxn>
                <a:cxn ang="0">
                  <a:pos x="95" y="109"/>
                </a:cxn>
                <a:cxn ang="0">
                  <a:pos x="101" y="103"/>
                </a:cxn>
                <a:cxn ang="0">
                  <a:pos x="105" y="98"/>
                </a:cxn>
                <a:cxn ang="0">
                  <a:pos x="108" y="92"/>
                </a:cxn>
                <a:cxn ang="0">
                  <a:pos x="110" y="88"/>
                </a:cxn>
                <a:cxn ang="0">
                  <a:pos x="110" y="85"/>
                </a:cxn>
                <a:cxn ang="0">
                  <a:pos x="108" y="83"/>
                </a:cxn>
                <a:cxn ang="0">
                  <a:pos x="106" y="82"/>
                </a:cxn>
                <a:cxn ang="0">
                  <a:pos x="103" y="83"/>
                </a:cxn>
                <a:cxn ang="0">
                  <a:pos x="101" y="87"/>
                </a:cxn>
                <a:cxn ang="0">
                  <a:pos x="95" y="97"/>
                </a:cxn>
                <a:cxn ang="0">
                  <a:pos x="87" y="105"/>
                </a:cxn>
                <a:cxn ang="0">
                  <a:pos x="77" y="109"/>
                </a:cxn>
                <a:cxn ang="0">
                  <a:pos x="65" y="111"/>
                </a:cxn>
                <a:cxn ang="0">
                  <a:pos x="58" y="110"/>
                </a:cxn>
                <a:cxn ang="0">
                  <a:pos x="51" y="108"/>
                </a:cxn>
                <a:cxn ang="0">
                  <a:pos x="44" y="105"/>
                </a:cxn>
                <a:cxn ang="0">
                  <a:pos x="38" y="99"/>
                </a:cxn>
                <a:cxn ang="0">
                  <a:pos x="32" y="93"/>
                </a:cxn>
                <a:cxn ang="0">
                  <a:pos x="28" y="84"/>
                </a:cxn>
                <a:cxn ang="0">
                  <a:pos x="25" y="73"/>
                </a:cxn>
                <a:cxn ang="0">
                  <a:pos x="24" y="60"/>
                </a:cxn>
                <a:cxn ang="0">
                  <a:pos x="27" y="38"/>
                </a:cxn>
                <a:cxn ang="0">
                  <a:pos x="35" y="22"/>
                </a:cxn>
                <a:cxn ang="0">
                  <a:pos x="48" y="12"/>
                </a:cxn>
                <a:cxn ang="0">
                  <a:pos x="64" y="9"/>
                </a:cxn>
                <a:cxn ang="0">
                  <a:pos x="68" y="9"/>
                </a:cxn>
                <a:cxn ang="0">
                  <a:pos x="75" y="9"/>
                </a:cxn>
                <a:cxn ang="0">
                  <a:pos x="82" y="10"/>
                </a:cxn>
                <a:cxn ang="0">
                  <a:pos x="90" y="13"/>
                </a:cxn>
              </a:cxnLst>
              <a:rect l="0" t="0" r="r" b="b"/>
              <a:pathLst>
                <a:path w="110" h="119">
                  <a:moveTo>
                    <a:pt x="90" y="13"/>
                  </a:moveTo>
                  <a:lnTo>
                    <a:pt x="84" y="17"/>
                  </a:lnTo>
                  <a:lnTo>
                    <a:pt x="82" y="24"/>
                  </a:lnTo>
                  <a:lnTo>
                    <a:pt x="83" y="29"/>
                  </a:lnTo>
                  <a:lnTo>
                    <a:pt x="86" y="33"/>
                  </a:lnTo>
                  <a:lnTo>
                    <a:pt x="90" y="35"/>
                  </a:lnTo>
                  <a:lnTo>
                    <a:pt x="95" y="36"/>
                  </a:lnTo>
                  <a:lnTo>
                    <a:pt x="100" y="36"/>
                  </a:lnTo>
                  <a:lnTo>
                    <a:pt x="103" y="33"/>
                  </a:lnTo>
                  <a:lnTo>
                    <a:pt x="106" y="29"/>
                  </a:lnTo>
                  <a:lnTo>
                    <a:pt x="107" y="23"/>
                  </a:lnTo>
                  <a:lnTo>
                    <a:pt x="105" y="16"/>
                  </a:lnTo>
                  <a:lnTo>
                    <a:pt x="101" y="10"/>
                  </a:lnTo>
                  <a:lnTo>
                    <a:pt x="95" y="6"/>
                  </a:lnTo>
                  <a:lnTo>
                    <a:pt x="88" y="3"/>
                  </a:lnTo>
                  <a:lnTo>
                    <a:pt x="81" y="2"/>
                  </a:lnTo>
                  <a:lnTo>
                    <a:pt x="73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37" y="5"/>
                  </a:lnTo>
                  <a:lnTo>
                    <a:pt x="17" y="19"/>
                  </a:lnTo>
                  <a:lnTo>
                    <a:pt x="5" y="38"/>
                  </a:lnTo>
                  <a:lnTo>
                    <a:pt x="0" y="60"/>
                  </a:lnTo>
                  <a:lnTo>
                    <a:pt x="5" y="83"/>
                  </a:lnTo>
                  <a:lnTo>
                    <a:pt x="19" y="102"/>
                  </a:lnTo>
                  <a:lnTo>
                    <a:pt x="38" y="115"/>
                  </a:lnTo>
                  <a:lnTo>
                    <a:pt x="62" y="119"/>
                  </a:lnTo>
                  <a:lnTo>
                    <a:pt x="76" y="118"/>
                  </a:lnTo>
                  <a:lnTo>
                    <a:pt x="86" y="114"/>
                  </a:lnTo>
                  <a:lnTo>
                    <a:pt x="95" y="109"/>
                  </a:lnTo>
                  <a:lnTo>
                    <a:pt x="101" y="103"/>
                  </a:lnTo>
                  <a:lnTo>
                    <a:pt x="105" y="98"/>
                  </a:lnTo>
                  <a:lnTo>
                    <a:pt x="108" y="92"/>
                  </a:lnTo>
                  <a:lnTo>
                    <a:pt x="110" y="88"/>
                  </a:lnTo>
                  <a:lnTo>
                    <a:pt x="110" y="85"/>
                  </a:lnTo>
                  <a:lnTo>
                    <a:pt x="108" y="83"/>
                  </a:lnTo>
                  <a:lnTo>
                    <a:pt x="106" y="82"/>
                  </a:lnTo>
                  <a:lnTo>
                    <a:pt x="103" y="83"/>
                  </a:lnTo>
                  <a:lnTo>
                    <a:pt x="101" y="87"/>
                  </a:lnTo>
                  <a:lnTo>
                    <a:pt x="95" y="97"/>
                  </a:lnTo>
                  <a:lnTo>
                    <a:pt x="87" y="105"/>
                  </a:lnTo>
                  <a:lnTo>
                    <a:pt x="77" y="109"/>
                  </a:lnTo>
                  <a:lnTo>
                    <a:pt x="65" y="111"/>
                  </a:lnTo>
                  <a:lnTo>
                    <a:pt x="58" y="110"/>
                  </a:lnTo>
                  <a:lnTo>
                    <a:pt x="51" y="108"/>
                  </a:lnTo>
                  <a:lnTo>
                    <a:pt x="44" y="105"/>
                  </a:lnTo>
                  <a:lnTo>
                    <a:pt x="38" y="99"/>
                  </a:lnTo>
                  <a:lnTo>
                    <a:pt x="32" y="93"/>
                  </a:lnTo>
                  <a:lnTo>
                    <a:pt x="28" y="84"/>
                  </a:lnTo>
                  <a:lnTo>
                    <a:pt x="25" y="73"/>
                  </a:lnTo>
                  <a:lnTo>
                    <a:pt x="24" y="60"/>
                  </a:lnTo>
                  <a:lnTo>
                    <a:pt x="27" y="38"/>
                  </a:lnTo>
                  <a:lnTo>
                    <a:pt x="35" y="22"/>
                  </a:lnTo>
                  <a:lnTo>
                    <a:pt x="48" y="12"/>
                  </a:lnTo>
                  <a:lnTo>
                    <a:pt x="64" y="9"/>
                  </a:lnTo>
                  <a:lnTo>
                    <a:pt x="68" y="9"/>
                  </a:lnTo>
                  <a:lnTo>
                    <a:pt x="75" y="9"/>
                  </a:lnTo>
                  <a:lnTo>
                    <a:pt x="82" y="10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" name="Freeform 481"/>
            <p:cNvSpPr>
              <a:spLocks noChangeAspect="1" noEditPoints="1"/>
            </p:cNvSpPr>
            <p:nvPr/>
          </p:nvSpPr>
          <p:spPr bwMode="auto">
            <a:xfrm>
              <a:off x="4044" y="445"/>
              <a:ext cx="127" cy="119"/>
            </a:xfrm>
            <a:custGeom>
              <a:avLst/>
              <a:gdLst/>
              <a:ahLst/>
              <a:cxnLst>
                <a:cxn ang="0">
                  <a:pos x="127" y="61"/>
                </a:cxn>
                <a:cxn ang="0">
                  <a:pos x="123" y="38"/>
                </a:cxn>
                <a:cxn ang="0">
                  <a:pos x="109" y="18"/>
                </a:cxn>
                <a:cxn ang="0">
                  <a:pos x="89" y="5"/>
                </a:cxn>
                <a:cxn ang="0">
                  <a:pos x="64" y="0"/>
                </a:cxn>
                <a:cxn ang="0">
                  <a:pos x="39" y="5"/>
                </a:cxn>
                <a:cxn ang="0">
                  <a:pos x="18" y="18"/>
                </a:cxn>
                <a:cxn ang="0">
                  <a:pos x="5" y="38"/>
                </a:cxn>
                <a:cxn ang="0">
                  <a:pos x="0" y="61"/>
                </a:cxn>
                <a:cxn ang="0">
                  <a:pos x="5" y="84"/>
                </a:cxn>
                <a:cxn ang="0">
                  <a:pos x="19" y="102"/>
                </a:cxn>
                <a:cxn ang="0">
                  <a:pos x="39" y="115"/>
                </a:cxn>
                <a:cxn ang="0">
                  <a:pos x="64" y="119"/>
                </a:cxn>
                <a:cxn ang="0">
                  <a:pos x="89" y="115"/>
                </a:cxn>
                <a:cxn ang="0">
                  <a:pos x="109" y="102"/>
                </a:cxn>
                <a:cxn ang="0">
                  <a:pos x="122" y="84"/>
                </a:cxn>
                <a:cxn ang="0">
                  <a:pos x="127" y="61"/>
                </a:cxn>
                <a:cxn ang="0">
                  <a:pos x="64" y="111"/>
                </a:cxn>
                <a:cxn ang="0">
                  <a:pos x="56" y="110"/>
                </a:cxn>
                <a:cxn ang="0">
                  <a:pos x="47" y="108"/>
                </a:cxn>
                <a:cxn ang="0">
                  <a:pos x="39" y="103"/>
                </a:cxn>
                <a:cxn ang="0">
                  <a:pos x="31" y="95"/>
                </a:cxn>
                <a:cxn ang="0">
                  <a:pos x="25" y="77"/>
                </a:cxn>
                <a:cxn ang="0">
                  <a:pos x="24" y="59"/>
                </a:cxn>
                <a:cxn ang="0">
                  <a:pos x="24" y="50"/>
                </a:cxn>
                <a:cxn ang="0">
                  <a:pos x="25" y="40"/>
                </a:cxn>
                <a:cxn ang="0">
                  <a:pos x="28" y="30"/>
                </a:cxn>
                <a:cxn ang="0">
                  <a:pos x="33" y="21"/>
                </a:cxn>
                <a:cxn ang="0">
                  <a:pos x="39" y="16"/>
                </a:cxn>
                <a:cxn ang="0">
                  <a:pos x="46" y="11"/>
                </a:cxn>
                <a:cxn ang="0">
                  <a:pos x="54" y="9"/>
                </a:cxn>
                <a:cxn ang="0">
                  <a:pos x="64" y="8"/>
                </a:cxn>
                <a:cxn ang="0">
                  <a:pos x="74" y="9"/>
                </a:cxn>
                <a:cxn ang="0">
                  <a:pos x="83" y="12"/>
                </a:cxn>
                <a:cxn ang="0">
                  <a:pos x="90" y="17"/>
                </a:cxn>
                <a:cxn ang="0">
                  <a:pos x="96" y="23"/>
                </a:cxn>
                <a:cxn ang="0">
                  <a:pos x="103" y="40"/>
                </a:cxn>
                <a:cxn ang="0">
                  <a:pos x="104" y="59"/>
                </a:cxn>
                <a:cxn ang="0">
                  <a:pos x="103" y="68"/>
                </a:cxn>
                <a:cxn ang="0">
                  <a:pos x="102" y="78"/>
                </a:cxn>
                <a:cxn ang="0">
                  <a:pos x="100" y="87"/>
                </a:cxn>
                <a:cxn ang="0">
                  <a:pos x="95" y="96"/>
                </a:cxn>
                <a:cxn ang="0">
                  <a:pos x="89" y="102"/>
                </a:cxn>
                <a:cxn ang="0">
                  <a:pos x="82" y="107"/>
                </a:cxn>
                <a:cxn ang="0">
                  <a:pos x="73" y="110"/>
                </a:cxn>
                <a:cxn ang="0">
                  <a:pos x="64" y="111"/>
                </a:cxn>
              </a:cxnLst>
              <a:rect l="0" t="0" r="r" b="b"/>
              <a:pathLst>
                <a:path w="127" h="119">
                  <a:moveTo>
                    <a:pt x="127" y="61"/>
                  </a:moveTo>
                  <a:lnTo>
                    <a:pt x="123" y="38"/>
                  </a:lnTo>
                  <a:lnTo>
                    <a:pt x="109" y="18"/>
                  </a:lnTo>
                  <a:lnTo>
                    <a:pt x="89" y="5"/>
                  </a:lnTo>
                  <a:lnTo>
                    <a:pt x="64" y="0"/>
                  </a:lnTo>
                  <a:lnTo>
                    <a:pt x="39" y="5"/>
                  </a:lnTo>
                  <a:lnTo>
                    <a:pt x="18" y="18"/>
                  </a:lnTo>
                  <a:lnTo>
                    <a:pt x="5" y="38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9" y="102"/>
                  </a:lnTo>
                  <a:lnTo>
                    <a:pt x="39" y="115"/>
                  </a:lnTo>
                  <a:lnTo>
                    <a:pt x="64" y="119"/>
                  </a:lnTo>
                  <a:lnTo>
                    <a:pt x="89" y="115"/>
                  </a:lnTo>
                  <a:lnTo>
                    <a:pt x="109" y="102"/>
                  </a:lnTo>
                  <a:lnTo>
                    <a:pt x="122" y="84"/>
                  </a:lnTo>
                  <a:lnTo>
                    <a:pt x="127" y="61"/>
                  </a:lnTo>
                  <a:close/>
                  <a:moveTo>
                    <a:pt x="64" y="111"/>
                  </a:moveTo>
                  <a:lnTo>
                    <a:pt x="56" y="110"/>
                  </a:lnTo>
                  <a:lnTo>
                    <a:pt x="47" y="108"/>
                  </a:lnTo>
                  <a:lnTo>
                    <a:pt x="39" y="103"/>
                  </a:lnTo>
                  <a:lnTo>
                    <a:pt x="31" y="95"/>
                  </a:lnTo>
                  <a:lnTo>
                    <a:pt x="25" y="77"/>
                  </a:lnTo>
                  <a:lnTo>
                    <a:pt x="24" y="59"/>
                  </a:lnTo>
                  <a:lnTo>
                    <a:pt x="24" y="50"/>
                  </a:lnTo>
                  <a:lnTo>
                    <a:pt x="25" y="40"/>
                  </a:lnTo>
                  <a:lnTo>
                    <a:pt x="28" y="30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6" y="11"/>
                  </a:lnTo>
                  <a:lnTo>
                    <a:pt x="54" y="9"/>
                  </a:lnTo>
                  <a:lnTo>
                    <a:pt x="64" y="8"/>
                  </a:lnTo>
                  <a:lnTo>
                    <a:pt x="74" y="9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6" y="23"/>
                  </a:lnTo>
                  <a:lnTo>
                    <a:pt x="103" y="40"/>
                  </a:lnTo>
                  <a:lnTo>
                    <a:pt x="104" y="59"/>
                  </a:lnTo>
                  <a:lnTo>
                    <a:pt x="103" y="68"/>
                  </a:lnTo>
                  <a:lnTo>
                    <a:pt x="102" y="78"/>
                  </a:lnTo>
                  <a:lnTo>
                    <a:pt x="100" y="87"/>
                  </a:lnTo>
                  <a:lnTo>
                    <a:pt x="95" y="96"/>
                  </a:lnTo>
                  <a:lnTo>
                    <a:pt x="89" y="102"/>
                  </a:lnTo>
                  <a:lnTo>
                    <a:pt x="82" y="107"/>
                  </a:lnTo>
                  <a:lnTo>
                    <a:pt x="73" y="110"/>
                  </a:lnTo>
                  <a:lnTo>
                    <a:pt x="64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" name="Freeform 482"/>
            <p:cNvSpPr>
              <a:spLocks noChangeAspect="1"/>
            </p:cNvSpPr>
            <p:nvPr/>
          </p:nvSpPr>
          <p:spPr bwMode="auto">
            <a:xfrm>
              <a:off x="4196" y="447"/>
              <a:ext cx="140" cy="117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80" y="12"/>
                </a:cxn>
                <a:cxn ang="0">
                  <a:pos x="91" y="12"/>
                </a:cxn>
                <a:cxn ang="0">
                  <a:pos x="96" y="14"/>
                </a:cxn>
                <a:cxn ang="0">
                  <a:pos x="99" y="19"/>
                </a:cxn>
                <a:cxn ang="0">
                  <a:pos x="100" y="26"/>
                </a:cxn>
                <a:cxn ang="0">
                  <a:pos x="100" y="71"/>
                </a:cxn>
                <a:cxn ang="0">
                  <a:pos x="97" y="87"/>
                </a:cxn>
                <a:cxn ang="0">
                  <a:pos x="90" y="99"/>
                </a:cxn>
                <a:cxn ang="0">
                  <a:pos x="79" y="107"/>
                </a:cxn>
                <a:cxn ang="0">
                  <a:pos x="65" y="110"/>
                </a:cxn>
                <a:cxn ang="0">
                  <a:pos x="51" y="108"/>
                </a:cxn>
                <a:cxn ang="0">
                  <a:pos x="44" y="103"/>
                </a:cxn>
                <a:cxn ang="0">
                  <a:pos x="41" y="95"/>
                </a:cxn>
                <a:cxn ang="0">
                  <a:pos x="40" y="85"/>
                </a:cxn>
                <a:cxn ang="0">
                  <a:pos x="40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7" y="12"/>
                </a:cxn>
                <a:cxn ang="0">
                  <a:pos x="11" y="12"/>
                </a:cxn>
                <a:cxn ang="0">
                  <a:pos x="15" y="13"/>
                </a:cxn>
                <a:cxn ang="0">
                  <a:pos x="17" y="15"/>
                </a:cxn>
                <a:cxn ang="0">
                  <a:pos x="19" y="18"/>
                </a:cxn>
                <a:cxn ang="0">
                  <a:pos x="19" y="22"/>
                </a:cxn>
                <a:cxn ang="0">
                  <a:pos x="20" y="28"/>
                </a:cxn>
                <a:cxn ang="0">
                  <a:pos x="20" y="36"/>
                </a:cxn>
                <a:cxn ang="0">
                  <a:pos x="20" y="75"/>
                </a:cxn>
                <a:cxn ang="0">
                  <a:pos x="20" y="82"/>
                </a:cxn>
                <a:cxn ang="0">
                  <a:pos x="20" y="89"/>
                </a:cxn>
                <a:cxn ang="0">
                  <a:pos x="22" y="96"/>
                </a:cxn>
                <a:cxn ang="0">
                  <a:pos x="25" y="103"/>
                </a:cxn>
                <a:cxn ang="0">
                  <a:pos x="30" y="109"/>
                </a:cxn>
                <a:cxn ang="0">
                  <a:pos x="38" y="113"/>
                </a:cxn>
                <a:cxn ang="0">
                  <a:pos x="49" y="116"/>
                </a:cxn>
                <a:cxn ang="0">
                  <a:pos x="63" y="117"/>
                </a:cxn>
                <a:cxn ang="0">
                  <a:pos x="70" y="117"/>
                </a:cxn>
                <a:cxn ang="0">
                  <a:pos x="79" y="115"/>
                </a:cxn>
                <a:cxn ang="0">
                  <a:pos x="90" y="108"/>
                </a:cxn>
                <a:cxn ang="0">
                  <a:pos x="101" y="95"/>
                </a:cxn>
                <a:cxn ang="0">
                  <a:pos x="101" y="95"/>
                </a:cxn>
                <a:cxn ang="0">
                  <a:pos x="101" y="117"/>
                </a:cxn>
                <a:cxn ang="0">
                  <a:pos x="140" y="115"/>
                </a:cxn>
                <a:cxn ang="0">
                  <a:pos x="140" y="105"/>
                </a:cxn>
                <a:cxn ang="0">
                  <a:pos x="129" y="105"/>
                </a:cxn>
                <a:cxn ang="0">
                  <a:pos x="124" y="103"/>
                </a:cxn>
                <a:cxn ang="0">
                  <a:pos x="121" y="98"/>
                </a:cxn>
                <a:cxn ang="0">
                  <a:pos x="120" y="91"/>
                </a:cxn>
                <a:cxn ang="0">
                  <a:pos x="120" y="0"/>
                </a:cxn>
                <a:cxn ang="0">
                  <a:pos x="80" y="3"/>
                </a:cxn>
              </a:cxnLst>
              <a:rect l="0" t="0" r="r" b="b"/>
              <a:pathLst>
                <a:path w="140" h="117">
                  <a:moveTo>
                    <a:pt x="80" y="3"/>
                  </a:moveTo>
                  <a:lnTo>
                    <a:pt x="80" y="12"/>
                  </a:lnTo>
                  <a:lnTo>
                    <a:pt x="91" y="12"/>
                  </a:lnTo>
                  <a:lnTo>
                    <a:pt x="96" y="14"/>
                  </a:lnTo>
                  <a:lnTo>
                    <a:pt x="99" y="19"/>
                  </a:lnTo>
                  <a:lnTo>
                    <a:pt x="100" y="26"/>
                  </a:lnTo>
                  <a:lnTo>
                    <a:pt x="100" y="71"/>
                  </a:lnTo>
                  <a:lnTo>
                    <a:pt x="97" y="87"/>
                  </a:lnTo>
                  <a:lnTo>
                    <a:pt x="90" y="99"/>
                  </a:lnTo>
                  <a:lnTo>
                    <a:pt x="79" y="107"/>
                  </a:lnTo>
                  <a:lnTo>
                    <a:pt x="65" y="110"/>
                  </a:lnTo>
                  <a:lnTo>
                    <a:pt x="51" y="108"/>
                  </a:lnTo>
                  <a:lnTo>
                    <a:pt x="44" y="103"/>
                  </a:lnTo>
                  <a:lnTo>
                    <a:pt x="41" y="95"/>
                  </a:lnTo>
                  <a:lnTo>
                    <a:pt x="40" y="85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75"/>
                  </a:lnTo>
                  <a:lnTo>
                    <a:pt x="20" y="82"/>
                  </a:lnTo>
                  <a:lnTo>
                    <a:pt x="20" y="89"/>
                  </a:lnTo>
                  <a:lnTo>
                    <a:pt x="22" y="96"/>
                  </a:lnTo>
                  <a:lnTo>
                    <a:pt x="25" y="103"/>
                  </a:lnTo>
                  <a:lnTo>
                    <a:pt x="30" y="109"/>
                  </a:lnTo>
                  <a:lnTo>
                    <a:pt x="38" y="113"/>
                  </a:lnTo>
                  <a:lnTo>
                    <a:pt x="49" y="116"/>
                  </a:lnTo>
                  <a:lnTo>
                    <a:pt x="63" y="117"/>
                  </a:lnTo>
                  <a:lnTo>
                    <a:pt x="70" y="117"/>
                  </a:lnTo>
                  <a:lnTo>
                    <a:pt x="79" y="115"/>
                  </a:lnTo>
                  <a:lnTo>
                    <a:pt x="90" y="108"/>
                  </a:lnTo>
                  <a:lnTo>
                    <a:pt x="101" y="95"/>
                  </a:lnTo>
                  <a:lnTo>
                    <a:pt x="101" y="95"/>
                  </a:lnTo>
                  <a:lnTo>
                    <a:pt x="101" y="117"/>
                  </a:lnTo>
                  <a:lnTo>
                    <a:pt x="140" y="115"/>
                  </a:lnTo>
                  <a:lnTo>
                    <a:pt x="140" y="105"/>
                  </a:lnTo>
                  <a:lnTo>
                    <a:pt x="129" y="105"/>
                  </a:lnTo>
                  <a:lnTo>
                    <a:pt x="124" y="103"/>
                  </a:lnTo>
                  <a:lnTo>
                    <a:pt x="121" y="98"/>
                  </a:lnTo>
                  <a:lnTo>
                    <a:pt x="120" y="91"/>
                  </a:lnTo>
                  <a:lnTo>
                    <a:pt x="120" y="0"/>
                  </a:lnTo>
                  <a:lnTo>
                    <a:pt x="8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1" name="Freeform 483"/>
            <p:cNvSpPr>
              <a:spLocks noChangeAspect="1"/>
            </p:cNvSpPr>
            <p:nvPr/>
          </p:nvSpPr>
          <p:spPr bwMode="auto">
            <a:xfrm>
              <a:off x="4387" y="251"/>
              <a:ext cx="247" cy="255"/>
            </a:xfrm>
            <a:custGeom>
              <a:avLst/>
              <a:gdLst/>
              <a:ahLst/>
              <a:cxnLst>
                <a:cxn ang="0">
                  <a:pos x="246" y="9"/>
                </a:cxn>
                <a:cxn ang="0">
                  <a:pos x="247" y="4"/>
                </a:cxn>
                <a:cxn ang="0">
                  <a:pos x="245" y="1"/>
                </a:cxn>
                <a:cxn ang="0">
                  <a:pos x="238" y="0"/>
                </a:cxn>
                <a:cxn ang="0">
                  <a:pos x="81" y="0"/>
                </a:cxn>
                <a:cxn ang="0">
                  <a:pos x="76" y="1"/>
                </a:cxn>
                <a:cxn ang="0">
                  <a:pos x="73" y="2"/>
                </a:cxn>
                <a:cxn ang="0">
                  <a:pos x="71" y="4"/>
                </a:cxn>
                <a:cxn ang="0">
                  <a:pos x="69" y="8"/>
                </a:cxn>
                <a:cxn ang="0">
                  <a:pos x="49" y="75"/>
                </a:cxn>
                <a:cxn ang="0">
                  <a:pos x="48" y="80"/>
                </a:cxn>
                <a:cxn ang="0">
                  <a:pos x="48" y="82"/>
                </a:cxn>
                <a:cxn ang="0">
                  <a:pos x="52" y="84"/>
                </a:cxn>
                <a:cxn ang="0">
                  <a:pos x="56" y="83"/>
                </a:cxn>
                <a:cxn ang="0">
                  <a:pos x="57" y="80"/>
                </a:cxn>
                <a:cxn ang="0">
                  <a:pos x="69" y="51"/>
                </a:cxn>
                <a:cxn ang="0">
                  <a:pos x="86" y="30"/>
                </a:cxn>
                <a:cxn ang="0">
                  <a:pos x="112" y="17"/>
                </a:cxn>
                <a:cxn ang="0">
                  <a:pos x="149" y="12"/>
                </a:cxn>
                <a:cxn ang="0">
                  <a:pos x="209" y="12"/>
                </a:cxn>
                <a:cxn ang="0">
                  <a:pos x="1" y="245"/>
                </a:cxn>
                <a:cxn ang="0">
                  <a:pos x="0" y="248"/>
                </a:cxn>
                <a:cxn ang="0">
                  <a:pos x="0" y="251"/>
                </a:cxn>
                <a:cxn ang="0">
                  <a:pos x="2" y="254"/>
                </a:cxn>
                <a:cxn ang="0">
                  <a:pos x="9" y="255"/>
                </a:cxn>
                <a:cxn ang="0">
                  <a:pos x="171" y="255"/>
                </a:cxn>
                <a:cxn ang="0">
                  <a:pos x="176" y="255"/>
                </a:cxn>
                <a:cxn ang="0">
                  <a:pos x="179" y="254"/>
                </a:cxn>
                <a:cxn ang="0">
                  <a:pos x="181" y="251"/>
                </a:cxn>
                <a:cxn ang="0">
                  <a:pos x="183" y="247"/>
                </a:cxn>
                <a:cxn ang="0">
                  <a:pos x="209" y="165"/>
                </a:cxn>
                <a:cxn ang="0">
                  <a:pos x="210" y="159"/>
                </a:cxn>
                <a:cxn ang="0">
                  <a:pos x="209" y="157"/>
                </a:cxn>
                <a:cxn ang="0">
                  <a:pos x="206" y="155"/>
                </a:cxn>
                <a:cxn ang="0">
                  <a:pos x="202" y="157"/>
                </a:cxn>
                <a:cxn ang="0">
                  <a:pos x="199" y="165"/>
                </a:cxn>
                <a:cxn ang="0">
                  <a:pos x="186" y="198"/>
                </a:cxn>
                <a:cxn ang="0">
                  <a:pos x="168" y="222"/>
                </a:cxn>
                <a:cxn ang="0">
                  <a:pos x="141" y="237"/>
                </a:cxn>
                <a:cxn ang="0">
                  <a:pos x="102" y="242"/>
                </a:cxn>
                <a:cxn ang="0">
                  <a:pos x="38" y="242"/>
                </a:cxn>
                <a:cxn ang="0">
                  <a:pos x="246" y="9"/>
                </a:cxn>
              </a:cxnLst>
              <a:rect l="0" t="0" r="r" b="b"/>
              <a:pathLst>
                <a:path w="247" h="255">
                  <a:moveTo>
                    <a:pt x="246" y="9"/>
                  </a:moveTo>
                  <a:lnTo>
                    <a:pt x="247" y="4"/>
                  </a:lnTo>
                  <a:lnTo>
                    <a:pt x="245" y="1"/>
                  </a:lnTo>
                  <a:lnTo>
                    <a:pt x="238" y="0"/>
                  </a:lnTo>
                  <a:lnTo>
                    <a:pt x="81" y="0"/>
                  </a:lnTo>
                  <a:lnTo>
                    <a:pt x="76" y="1"/>
                  </a:lnTo>
                  <a:lnTo>
                    <a:pt x="73" y="2"/>
                  </a:lnTo>
                  <a:lnTo>
                    <a:pt x="71" y="4"/>
                  </a:lnTo>
                  <a:lnTo>
                    <a:pt x="69" y="8"/>
                  </a:lnTo>
                  <a:lnTo>
                    <a:pt x="49" y="75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52" y="84"/>
                  </a:lnTo>
                  <a:lnTo>
                    <a:pt x="56" y="83"/>
                  </a:lnTo>
                  <a:lnTo>
                    <a:pt x="57" y="80"/>
                  </a:lnTo>
                  <a:lnTo>
                    <a:pt x="69" y="51"/>
                  </a:lnTo>
                  <a:lnTo>
                    <a:pt x="86" y="30"/>
                  </a:lnTo>
                  <a:lnTo>
                    <a:pt x="112" y="17"/>
                  </a:lnTo>
                  <a:lnTo>
                    <a:pt x="149" y="12"/>
                  </a:lnTo>
                  <a:lnTo>
                    <a:pt x="209" y="12"/>
                  </a:lnTo>
                  <a:lnTo>
                    <a:pt x="1" y="245"/>
                  </a:lnTo>
                  <a:lnTo>
                    <a:pt x="0" y="248"/>
                  </a:lnTo>
                  <a:lnTo>
                    <a:pt x="0" y="251"/>
                  </a:lnTo>
                  <a:lnTo>
                    <a:pt x="2" y="254"/>
                  </a:lnTo>
                  <a:lnTo>
                    <a:pt x="9" y="255"/>
                  </a:lnTo>
                  <a:lnTo>
                    <a:pt x="171" y="255"/>
                  </a:lnTo>
                  <a:lnTo>
                    <a:pt x="176" y="255"/>
                  </a:lnTo>
                  <a:lnTo>
                    <a:pt x="179" y="254"/>
                  </a:lnTo>
                  <a:lnTo>
                    <a:pt x="181" y="251"/>
                  </a:lnTo>
                  <a:lnTo>
                    <a:pt x="183" y="247"/>
                  </a:lnTo>
                  <a:lnTo>
                    <a:pt x="209" y="165"/>
                  </a:lnTo>
                  <a:lnTo>
                    <a:pt x="210" y="159"/>
                  </a:lnTo>
                  <a:lnTo>
                    <a:pt x="209" y="157"/>
                  </a:lnTo>
                  <a:lnTo>
                    <a:pt x="206" y="155"/>
                  </a:lnTo>
                  <a:lnTo>
                    <a:pt x="202" y="157"/>
                  </a:lnTo>
                  <a:lnTo>
                    <a:pt x="199" y="165"/>
                  </a:lnTo>
                  <a:lnTo>
                    <a:pt x="186" y="198"/>
                  </a:lnTo>
                  <a:lnTo>
                    <a:pt x="168" y="222"/>
                  </a:lnTo>
                  <a:lnTo>
                    <a:pt x="141" y="237"/>
                  </a:lnTo>
                  <a:lnTo>
                    <a:pt x="102" y="242"/>
                  </a:lnTo>
                  <a:lnTo>
                    <a:pt x="38" y="242"/>
                  </a:lnTo>
                  <a:lnTo>
                    <a:pt x="246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" name="Freeform 484"/>
            <p:cNvSpPr>
              <a:spLocks noChangeAspect="1"/>
            </p:cNvSpPr>
            <p:nvPr/>
          </p:nvSpPr>
          <p:spPr bwMode="auto">
            <a:xfrm>
              <a:off x="4662" y="179"/>
              <a:ext cx="116" cy="173"/>
            </a:xfrm>
            <a:custGeom>
              <a:avLst/>
              <a:gdLst/>
              <a:ahLst/>
              <a:cxnLst>
                <a:cxn ang="0">
                  <a:pos x="116" y="125"/>
                </a:cxn>
                <a:cxn ang="0">
                  <a:pos x="107" y="125"/>
                </a:cxn>
                <a:cxn ang="0">
                  <a:pos x="106" y="131"/>
                </a:cxn>
                <a:cxn ang="0">
                  <a:pos x="104" y="138"/>
                </a:cxn>
                <a:cxn ang="0">
                  <a:pos x="102" y="145"/>
                </a:cxn>
                <a:cxn ang="0">
                  <a:pos x="100" y="149"/>
                </a:cxn>
                <a:cxn ang="0">
                  <a:pos x="96" y="150"/>
                </a:cxn>
                <a:cxn ang="0">
                  <a:pos x="88" y="150"/>
                </a:cxn>
                <a:cxn ang="0">
                  <a:pos x="79" y="151"/>
                </a:cxn>
                <a:cxn ang="0">
                  <a:pos x="74" y="151"/>
                </a:cxn>
                <a:cxn ang="0">
                  <a:pos x="26" y="151"/>
                </a:cxn>
                <a:cxn ang="0">
                  <a:pos x="44" y="135"/>
                </a:cxn>
                <a:cxn ang="0">
                  <a:pos x="57" y="124"/>
                </a:cxn>
                <a:cxn ang="0">
                  <a:pos x="67" y="115"/>
                </a:cxn>
                <a:cxn ang="0">
                  <a:pos x="78" y="107"/>
                </a:cxn>
                <a:cxn ang="0">
                  <a:pos x="92" y="95"/>
                </a:cxn>
                <a:cxn ang="0">
                  <a:pos x="104" y="82"/>
                </a:cxn>
                <a:cxn ang="0">
                  <a:pos x="113" y="68"/>
                </a:cxn>
                <a:cxn ang="0">
                  <a:pos x="116" y="50"/>
                </a:cxn>
                <a:cxn ang="0">
                  <a:pos x="111" y="29"/>
                </a:cxn>
                <a:cxn ang="0">
                  <a:pos x="98" y="13"/>
                </a:cxn>
                <a:cxn ang="0">
                  <a:pos x="78" y="3"/>
                </a:cxn>
                <a:cxn ang="0">
                  <a:pos x="55" y="0"/>
                </a:cxn>
                <a:cxn ang="0">
                  <a:pos x="43" y="1"/>
                </a:cxn>
                <a:cxn ang="0">
                  <a:pos x="32" y="4"/>
                </a:cxn>
                <a:cxn ang="0">
                  <a:pos x="23" y="8"/>
                </a:cxn>
                <a:cxn ang="0">
                  <a:pos x="15" y="14"/>
                </a:cxn>
                <a:cxn ang="0">
                  <a:pos x="9" y="21"/>
                </a:cxn>
                <a:cxn ang="0">
                  <a:pos x="4" y="29"/>
                </a:cxn>
                <a:cxn ang="0">
                  <a:pos x="1" y="37"/>
                </a:cxn>
                <a:cxn ang="0">
                  <a:pos x="0" y="46"/>
                </a:cxn>
                <a:cxn ang="0">
                  <a:pos x="2" y="54"/>
                </a:cxn>
                <a:cxn ang="0">
                  <a:pos x="6" y="59"/>
                </a:cxn>
                <a:cxn ang="0">
                  <a:pos x="11" y="60"/>
                </a:cxn>
                <a:cxn ang="0">
                  <a:pos x="14" y="61"/>
                </a:cxn>
                <a:cxn ang="0">
                  <a:pos x="19" y="60"/>
                </a:cxn>
                <a:cxn ang="0">
                  <a:pos x="24" y="58"/>
                </a:cxn>
                <a:cxn ang="0">
                  <a:pos x="27" y="53"/>
                </a:cxn>
                <a:cxn ang="0">
                  <a:pos x="28" y="47"/>
                </a:cxn>
                <a:cxn ang="0">
                  <a:pos x="28" y="43"/>
                </a:cxn>
                <a:cxn ang="0">
                  <a:pos x="26" y="38"/>
                </a:cxn>
                <a:cxn ang="0">
                  <a:pos x="21" y="35"/>
                </a:cxn>
                <a:cxn ang="0">
                  <a:pos x="13" y="33"/>
                </a:cxn>
                <a:cxn ang="0">
                  <a:pos x="20" y="22"/>
                </a:cxn>
                <a:cxn ang="0">
                  <a:pos x="30" y="14"/>
                </a:cxn>
                <a:cxn ang="0">
                  <a:pos x="41" y="10"/>
                </a:cxn>
                <a:cxn ang="0">
                  <a:pos x="51" y="9"/>
                </a:cxn>
                <a:cxn ang="0">
                  <a:pos x="68" y="12"/>
                </a:cxn>
                <a:cxn ang="0">
                  <a:pos x="80" y="22"/>
                </a:cxn>
                <a:cxn ang="0">
                  <a:pos x="88" y="35"/>
                </a:cxn>
                <a:cxn ang="0">
                  <a:pos x="90" y="50"/>
                </a:cxn>
                <a:cxn ang="0">
                  <a:pos x="88" y="66"/>
                </a:cxn>
                <a:cxn ang="0">
                  <a:pos x="81" y="81"/>
                </a:cxn>
                <a:cxn ang="0">
                  <a:pos x="73" y="92"/>
                </a:cxn>
                <a:cxn ang="0">
                  <a:pos x="66" y="100"/>
                </a:cxn>
                <a:cxn ang="0">
                  <a:pos x="3" y="163"/>
                </a:cxn>
                <a:cxn ang="0">
                  <a:pos x="1" y="166"/>
                </a:cxn>
                <a:cxn ang="0">
                  <a:pos x="0" y="173"/>
                </a:cxn>
                <a:cxn ang="0">
                  <a:pos x="108" y="173"/>
                </a:cxn>
                <a:cxn ang="0">
                  <a:pos x="116" y="125"/>
                </a:cxn>
              </a:cxnLst>
              <a:rect l="0" t="0" r="r" b="b"/>
              <a:pathLst>
                <a:path w="116" h="173">
                  <a:moveTo>
                    <a:pt x="116" y="125"/>
                  </a:moveTo>
                  <a:lnTo>
                    <a:pt x="107" y="125"/>
                  </a:lnTo>
                  <a:lnTo>
                    <a:pt x="106" y="131"/>
                  </a:lnTo>
                  <a:lnTo>
                    <a:pt x="104" y="138"/>
                  </a:lnTo>
                  <a:lnTo>
                    <a:pt x="102" y="145"/>
                  </a:lnTo>
                  <a:lnTo>
                    <a:pt x="100" y="149"/>
                  </a:lnTo>
                  <a:lnTo>
                    <a:pt x="96" y="150"/>
                  </a:lnTo>
                  <a:lnTo>
                    <a:pt x="88" y="150"/>
                  </a:lnTo>
                  <a:lnTo>
                    <a:pt x="79" y="151"/>
                  </a:lnTo>
                  <a:lnTo>
                    <a:pt x="74" y="151"/>
                  </a:lnTo>
                  <a:lnTo>
                    <a:pt x="26" y="151"/>
                  </a:lnTo>
                  <a:lnTo>
                    <a:pt x="44" y="135"/>
                  </a:lnTo>
                  <a:lnTo>
                    <a:pt x="57" y="124"/>
                  </a:lnTo>
                  <a:lnTo>
                    <a:pt x="67" y="115"/>
                  </a:lnTo>
                  <a:lnTo>
                    <a:pt x="78" y="107"/>
                  </a:lnTo>
                  <a:lnTo>
                    <a:pt x="92" y="95"/>
                  </a:lnTo>
                  <a:lnTo>
                    <a:pt x="104" y="82"/>
                  </a:lnTo>
                  <a:lnTo>
                    <a:pt x="113" y="68"/>
                  </a:lnTo>
                  <a:lnTo>
                    <a:pt x="116" y="50"/>
                  </a:lnTo>
                  <a:lnTo>
                    <a:pt x="111" y="29"/>
                  </a:lnTo>
                  <a:lnTo>
                    <a:pt x="98" y="13"/>
                  </a:lnTo>
                  <a:lnTo>
                    <a:pt x="78" y="3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9" y="21"/>
                  </a:lnTo>
                  <a:lnTo>
                    <a:pt x="4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6" y="59"/>
                  </a:lnTo>
                  <a:lnTo>
                    <a:pt x="11" y="60"/>
                  </a:lnTo>
                  <a:lnTo>
                    <a:pt x="14" y="61"/>
                  </a:lnTo>
                  <a:lnTo>
                    <a:pt x="19" y="60"/>
                  </a:lnTo>
                  <a:lnTo>
                    <a:pt x="24" y="58"/>
                  </a:lnTo>
                  <a:lnTo>
                    <a:pt x="27" y="53"/>
                  </a:lnTo>
                  <a:lnTo>
                    <a:pt x="28" y="47"/>
                  </a:lnTo>
                  <a:lnTo>
                    <a:pt x="28" y="43"/>
                  </a:lnTo>
                  <a:lnTo>
                    <a:pt x="26" y="38"/>
                  </a:lnTo>
                  <a:lnTo>
                    <a:pt x="21" y="35"/>
                  </a:lnTo>
                  <a:lnTo>
                    <a:pt x="13" y="33"/>
                  </a:lnTo>
                  <a:lnTo>
                    <a:pt x="20" y="22"/>
                  </a:lnTo>
                  <a:lnTo>
                    <a:pt x="30" y="14"/>
                  </a:lnTo>
                  <a:lnTo>
                    <a:pt x="41" y="10"/>
                  </a:lnTo>
                  <a:lnTo>
                    <a:pt x="51" y="9"/>
                  </a:lnTo>
                  <a:lnTo>
                    <a:pt x="68" y="12"/>
                  </a:lnTo>
                  <a:lnTo>
                    <a:pt x="80" y="22"/>
                  </a:lnTo>
                  <a:lnTo>
                    <a:pt x="88" y="35"/>
                  </a:lnTo>
                  <a:lnTo>
                    <a:pt x="90" y="50"/>
                  </a:lnTo>
                  <a:lnTo>
                    <a:pt x="88" y="66"/>
                  </a:lnTo>
                  <a:lnTo>
                    <a:pt x="81" y="81"/>
                  </a:lnTo>
                  <a:lnTo>
                    <a:pt x="73" y="92"/>
                  </a:lnTo>
                  <a:lnTo>
                    <a:pt x="66" y="100"/>
                  </a:lnTo>
                  <a:lnTo>
                    <a:pt x="3" y="163"/>
                  </a:lnTo>
                  <a:lnTo>
                    <a:pt x="1" y="166"/>
                  </a:lnTo>
                  <a:lnTo>
                    <a:pt x="0" y="173"/>
                  </a:lnTo>
                  <a:lnTo>
                    <a:pt x="108" y="173"/>
                  </a:lnTo>
                  <a:lnTo>
                    <a:pt x="116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" name="Freeform 485"/>
            <p:cNvSpPr>
              <a:spLocks noChangeAspect="1" noEditPoints="1"/>
            </p:cNvSpPr>
            <p:nvPr/>
          </p:nvSpPr>
          <p:spPr bwMode="auto">
            <a:xfrm>
              <a:off x="4826" y="239"/>
              <a:ext cx="255" cy="267"/>
            </a:xfrm>
            <a:custGeom>
              <a:avLst/>
              <a:gdLst/>
              <a:ahLst/>
              <a:cxnLst>
                <a:cxn ang="0">
                  <a:pos x="42" y="239"/>
                </a:cxn>
                <a:cxn ang="0">
                  <a:pos x="20" y="253"/>
                </a:cxn>
                <a:cxn ang="0">
                  <a:pos x="5" y="256"/>
                </a:cxn>
                <a:cxn ang="0">
                  <a:pos x="0" y="258"/>
                </a:cxn>
                <a:cxn ang="0">
                  <a:pos x="1" y="266"/>
                </a:cxn>
                <a:cxn ang="0">
                  <a:pos x="21" y="266"/>
                </a:cxn>
                <a:cxn ang="0">
                  <a:pos x="74" y="267"/>
                </a:cxn>
                <a:cxn ang="0">
                  <a:pos x="78" y="266"/>
                </a:cxn>
                <a:cxn ang="0">
                  <a:pos x="81" y="260"/>
                </a:cxn>
                <a:cxn ang="0">
                  <a:pos x="75" y="255"/>
                </a:cxn>
                <a:cxn ang="0">
                  <a:pos x="63" y="252"/>
                </a:cxn>
                <a:cxn ang="0">
                  <a:pos x="58" y="242"/>
                </a:cxn>
                <a:cxn ang="0">
                  <a:pos x="63" y="228"/>
                </a:cxn>
                <a:cxn ang="0">
                  <a:pos x="184" y="181"/>
                </a:cxn>
                <a:cxn ang="0">
                  <a:pos x="188" y="213"/>
                </a:cxn>
                <a:cxn ang="0">
                  <a:pos x="190" y="243"/>
                </a:cxn>
                <a:cxn ang="0">
                  <a:pos x="180" y="253"/>
                </a:cxn>
                <a:cxn ang="0">
                  <a:pos x="164" y="255"/>
                </a:cxn>
                <a:cxn ang="0">
                  <a:pos x="157" y="256"/>
                </a:cxn>
                <a:cxn ang="0">
                  <a:pos x="155" y="263"/>
                </a:cxn>
                <a:cxn ang="0">
                  <a:pos x="160" y="267"/>
                </a:cxn>
                <a:cxn ang="0">
                  <a:pos x="216" y="266"/>
                </a:cxn>
                <a:cxn ang="0">
                  <a:pos x="239" y="267"/>
                </a:cxn>
                <a:cxn ang="0">
                  <a:pos x="250" y="267"/>
                </a:cxn>
                <a:cxn ang="0">
                  <a:pos x="254" y="264"/>
                </a:cxn>
                <a:cxn ang="0">
                  <a:pos x="253" y="256"/>
                </a:cxn>
                <a:cxn ang="0">
                  <a:pos x="233" y="255"/>
                </a:cxn>
                <a:cxn ang="0">
                  <a:pos x="223" y="248"/>
                </a:cxn>
                <a:cxn ang="0">
                  <a:pos x="200" y="9"/>
                </a:cxn>
                <a:cxn ang="0">
                  <a:pos x="198" y="2"/>
                </a:cxn>
                <a:cxn ang="0">
                  <a:pos x="193" y="0"/>
                </a:cxn>
                <a:cxn ang="0">
                  <a:pos x="183" y="6"/>
                </a:cxn>
                <a:cxn ang="0">
                  <a:pos x="98" y="169"/>
                </a:cxn>
                <a:cxn ang="0">
                  <a:pos x="183" y="169"/>
                </a:cxn>
              </a:cxnLst>
              <a:rect l="0" t="0" r="r" b="b"/>
              <a:pathLst>
                <a:path w="255" h="267">
                  <a:moveTo>
                    <a:pt x="54" y="224"/>
                  </a:moveTo>
                  <a:lnTo>
                    <a:pt x="42" y="239"/>
                  </a:lnTo>
                  <a:lnTo>
                    <a:pt x="31" y="248"/>
                  </a:lnTo>
                  <a:lnTo>
                    <a:pt x="20" y="253"/>
                  </a:lnTo>
                  <a:lnTo>
                    <a:pt x="8" y="255"/>
                  </a:lnTo>
                  <a:lnTo>
                    <a:pt x="5" y="256"/>
                  </a:lnTo>
                  <a:lnTo>
                    <a:pt x="2" y="257"/>
                  </a:lnTo>
                  <a:lnTo>
                    <a:pt x="0" y="258"/>
                  </a:lnTo>
                  <a:lnTo>
                    <a:pt x="0" y="263"/>
                  </a:lnTo>
                  <a:lnTo>
                    <a:pt x="1" y="266"/>
                  </a:lnTo>
                  <a:lnTo>
                    <a:pt x="5" y="267"/>
                  </a:lnTo>
                  <a:lnTo>
                    <a:pt x="21" y="266"/>
                  </a:lnTo>
                  <a:lnTo>
                    <a:pt x="37" y="266"/>
                  </a:lnTo>
                  <a:lnTo>
                    <a:pt x="74" y="267"/>
                  </a:lnTo>
                  <a:lnTo>
                    <a:pt x="76" y="267"/>
                  </a:lnTo>
                  <a:lnTo>
                    <a:pt x="78" y="266"/>
                  </a:lnTo>
                  <a:lnTo>
                    <a:pt x="80" y="264"/>
                  </a:lnTo>
                  <a:lnTo>
                    <a:pt x="81" y="260"/>
                  </a:lnTo>
                  <a:lnTo>
                    <a:pt x="79" y="256"/>
                  </a:lnTo>
                  <a:lnTo>
                    <a:pt x="75" y="255"/>
                  </a:lnTo>
                  <a:lnTo>
                    <a:pt x="69" y="254"/>
                  </a:lnTo>
                  <a:lnTo>
                    <a:pt x="63" y="252"/>
                  </a:lnTo>
                  <a:lnTo>
                    <a:pt x="59" y="248"/>
                  </a:lnTo>
                  <a:lnTo>
                    <a:pt x="58" y="242"/>
                  </a:lnTo>
                  <a:lnTo>
                    <a:pt x="59" y="236"/>
                  </a:lnTo>
                  <a:lnTo>
                    <a:pt x="63" y="228"/>
                  </a:lnTo>
                  <a:lnTo>
                    <a:pt x="91" y="181"/>
                  </a:lnTo>
                  <a:lnTo>
                    <a:pt x="184" y="181"/>
                  </a:lnTo>
                  <a:lnTo>
                    <a:pt x="186" y="193"/>
                  </a:lnTo>
                  <a:lnTo>
                    <a:pt x="188" y="213"/>
                  </a:lnTo>
                  <a:lnTo>
                    <a:pt x="190" y="233"/>
                  </a:lnTo>
                  <a:lnTo>
                    <a:pt x="190" y="243"/>
                  </a:lnTo>
                  <a:lnTo>
                    <a:pt x="187" y="250"/>
                  </a:lnTo>
                  <a:lnTo>
                    <a:pt x="180" y="253"/>
                  </a:lnTo>
                  <a:lnTo>
                    <a:pt x="171" y="255"/>
                  </a:lnTo>
                  <a:lnTo>
                    <a:pt x="164" y="255"/>
                  </a:lnTo>
                  <a:lnTo>
                    <a:pt x="160" y="255"/>
                  </a:lnTo>
                  <a:lnTo>
                    <a:pt x="157" y="256"/>
                  </a:lnTo>
                  <a:lnTo>
                    <a:pt x="155" y="258"/>
                  </a:lnTo>
                  <a:lnTo>
                    <a:pt x="155" y="263"/>
                  </a:lnTo>
                  <a:lnTo>
                    <a:pt x="157" y="266"/>
                  </a:lnTo>
                  <a:lnTo>
                    <a:pt x="160" y="267"/>
                  </a:lnTo>
                  <a:lnTo>
                    <a:pt x="206" y="266"/>
                  </a:lnTo>
                  <a:lnTo>
                    <a:pt x="216" y="266"/>
                  </a:lnTo>
                  <a:lnTo>
                    <a:pt x="227" y="266"/>
                  </a:lnTo>
                  <a:lnTo>
                    <a:pt x="239" y="267"/>
                  </a:lnTo>
                  <a:lnTo>
                    <a:pt x="248" y="267"/>
                  </a:lnTo>
                  <a:lnTo>
                    <a:pt x="250" y="267"/>
                  </a:lnTo>
                  <a:lnTo>
                    <a:pt x="253" y="266"/>
                  </a:lnTo>
                  <a:lnTo>
                    <a:pt x="254" y="264"/>
                  </a:lnTo>
                  <a:lnTo>
                    <a:pt x="255" y="259"/>
                  </a:lnTo>
                  <a:lnTo>
                    <a:pt x="253" y="256"/>
                  </a:lnTo>
                  <a:lnTo>
                    <a:pt x="247" y="255"/>
                  </a:lnTo>
                  <a:lnTo>
                    <a:pt x="233" y="255"/>
                  </a:lnTo>
                  <a:lnTo>
                    <a:pt x="226" y="253"/>
                  </a:lnTo>
                  <a:lnTo>
                    <a:pt x="223" y="248"/>
                  </a:lnTo>
                  <a:lnTo>
                    <a:pt x="222" y="242"/>
                  </a:lnTo>
                  <a:lnTo>
                    <a:pt x="200" y="9"/>
                  </a:lnTo>
                  <a:lnTo>
                    <a:pt x="199" y="4"/>
                  </a:lnTo>
                  <a:lnTo>
                    <a:pt x="198" y="2"/>
                  </a:lnTo>
                  <a:lnTo>
                    <a:pt x="196" y="1"/>
                  </a:lnTo>
                  <a:lnTo>
                    <a:pt x="193" y="0"/>
                  </a:lnTo>
                  <a:lnTo>
                    <a:pt x="186" y="2"/>
                  </a:lnTo>
                  <a:lnTo>
                    <a:pt x="183" y="6"/>
                  </a:lnTo>
                  <a:lnTo>
                    <a:pt x="54" y="224"/>
                  </a:lnTo>
                  <a:close/>
                  <a:moveTo>
                    <a:pt x="98" y="169"/>
                  </a:moveTo>
                  <a:lnTo>
                    <a:pt x="171" y="46"/>
                  </a:lnTo>
                  <a:lnTo>
                    <a:pt x="183" y="169"/>
                  </a:lnTo>
                  <a:lnTo>
                    <a:pt x="98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4" name="Freeform 486"/>
            <p:cNvSpPr>
              <a:spLocks noChangeAspect="1"/>
            </p:cNvSpPr>
            <p:nvPr/>
          </p:nvSpPr>
          <p:spPr bwMode="auto">
            <a:xfrm>
              <a:off x="5120" y="280"/>
              <a:ext cx="176" cy="13"/>
            </a:xfrm>
            <a:custGeom>
              <a:avLst/>
              <a:gdLst/>
              <a:ahLst/>
              <a:cxnLst>
                <a:cxn ang="0">
                  <a:pos x="166" y="13"/>
                </a:cxn>
                <a:cxn ang="0">
                  <a:pos x="169" y="13"/>
                </a:cxn>
                <a:cxn ang="0">
                  <a:pos x="173" y="12"/>
                </a:cxn>
                <a:cxn ang="0">
                  <a:pos x="175" y="10"/>
                </a:cxn>
                <a:cxn ang="0">
                  <a:pos x="176" y="7"/>
                </a:cxn>
                <a:cxn ang="0">
                  <a:pos x="175" y="3"/>
                </a:cxn>
                <a:cxn ang="0">
                  <a:pos x="173" y="1"/>
                </a:cxn>
                <a:cxn ang="0">
                  <a:pos x="169" y="0"/>
                </a:cxn>
                <a:cxn ang="0">
                  <a:pos x="166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3"/>
                </a:cxn>
                <a:cxn ang="0">
                  <a:pos x="166" y="13"/>
                </a:cxn>
              </a:cxnLst>
              <a:rect l="0" t="0" r="r" b="b"/>
              <a:pathLst>
                <a:path w="176" h="13">
                  <a:moveTo>
                    <a:pt x="166" y="13"/>
                  </a:moveTo>
                  <a:lnTo>
                    <a:pt x="169" y="13"/>
                  </a:lnTo>
                  <a:lnTo>
                    <a:pt x="173" y="12"/>
                  </a:lnTo>
                  <a:lnTo>
                    <a:pt x="175" y="10"/>
                  </a:lnTo>
                  <a:lnTo>
                    <a:pt x="176" y="7"/>
                  </a:lnTo>
                  <a:lnTo>
                    <a:pt x="175" y="3"/>
                  </a:lnTo>
                  <a:lnTo>
                    <a:pt x="173" y="1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66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" name="Freeform 487"/>
            <p:cNvSpPr>
              <a:spLocks noChangeAspect="1"/>
            </p:cNvSpPr>
            <p:nvPr/>
          </p:nvSpPr>
          <p:spPr bwMode="auto">
            <a:xfrm>
              <a:off x="5353" y="179"/>
              <a:ext cx="95" cy="173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59" y="3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1" y="0"/>
                </a:cxn>
                <a:cxn ang="0">
                  <a:pos x="38" y="9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7" y="25"/>
                </a:cxn>
                <a:cxn ang="0">
                  <a:pos x="16" y="25"/>
                </a:cxn>
                <a:cxn ang="0">
                  <a:pos x="27" y="23"/>
                </a:cxn>
                <a:cxn ang="0">
                  <a:pos x="38" y="18"/>
                </a:cxn>
                <a:cxn ang="0">
                  <a:pos x="38" y="151"/>
                </a:cxn>
                <a:cxn ang="0">
                  <a:pos x="38" y="157"/>
                </a:cxn>
                <a:cxn ang="0">
                  <a:pos x="35" y="160"/>
                </a:cxn>
                <a:cxn ang="0">
                  <a:pos x="27" y="163"/>
                </a:cxn>
                <a:cxn ang="0">
                  <a:pos x="12" y="163"/>
                </a:cxn>
                <a:cxn ang="0">
                  <a:pos x="2" y="163"/>
                </a:cxn>
                <a:cxn ang="0">
                  <a:pos x="2" y="173"/>
                </a:cxn>
                <a:cxn ang="0">
                  <a:pos x="10" y="172"/>
                </a:cxn>
                <a:cxn ang="0">
                  <a:pos x="24" y="172"/>
                </a:cxn>
                <a:cxn ang="0">
                  <a:pos x="38" y="172"/>
                </a:cxn>
                <a:cxn ang="0">
                  <a:pos x="48" y="172"/>
                </a:cxn>
                <a:cxn ang="0">
                  <a:pos x="58" y="172"/>
                </a:cxn>
                <a:cxn ang="0">
                  <a:pos x="73" y="172"/>
                </a:cxn>
                <a:cxn ang="0">
                  <a:pos x="86" y="172"/>
                </a:cxn>
                <a:cxn ang="0">
                  <a:pos x="95" y="173"/>
                </a:cxn>
                <a:cxn ang="0">
                  <a:pos x="95" y="163"/>
                </a:cxn>
                <a:cxn ang="0">
                  <a:pos x="85" y="163"/>
                </a:cxn>
                <a:cxn ang="0">
                  <a:pos x="70" y="163"/>
                </a:cxn>
                <a:cxn ang="0">
                  <a:pos x="62" y="160"/>
                </a:cxn>
                <a:cxn ang="0">
                  <a:pos x="59" y="157"/>
                </a:cxn>
                <a:cxn ang="0">
                  <a:pos x="59" y="151"/>
                </a:cxn>
                <a:cxn ang="0">
                  <a:pos x="59" y="7"/>
                </a:cxn>
              </a:cxnLst>
              <a:rect l="0" t="0" r="r" b="b"/>
              <a:pathLst>
                <a:path w="95" h="173">
                  <a:moveTo>
                    <a:pt x="59" y="7"/>
                  </a:moveTo>
                  <a:lnTo>
                    <a:pt x="59" y="3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38" y="9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7" y="25"/>
                  </a:lnTo>
                  <a:lnTo>
                    <a:pt x="16" y="25"/>
                  </a:lnTo>
                  <a:lnTo>
                    <a:pt x="27" y="23"/>
                  </a:lnTo>
                  <a:lnTo>
                    <a:pt x="38" y="18"/>
                  </a:lnTo>
                  <a:lnTo>
                    <a:pt x="38" y="151"/>
                  </a:lnTo>
                  <a:lnTo>
                    <a:pt x="38" y="157"/>
                  </a:lnTo>
                  <a:lnTo>
                    <a:pt x="35" y="160"/>
                  </a:lnTo>
                  <a:lnTo>
                    <a:pt x="27" y="163"/>
                  </a:lnTo>
                  <a:lnTo>
                    <a:pt x="12" y="163"/>
                  </a:lnTo>
                  <a:lnTo>
                    <a:pt x="2" y="163"/>
                  </a:lnTo>
                  <a:lnTo>
                    <a:pt x="2" y="173"/>
                  </a:lnTo>
                  <a:lnTo>
                    <a:pt x="10" y="172"/>
                  </a:lnTo>
                  <a:lnTo>
                    <a:pt x="24" y="172"/>
                  </a:lnTo>
                  <a:lnTo>
                    <a:pt x="38" y="172"/>
                  </a:lnTo>
                  <a:lnTo>
                    <a:pt x="48" y="172"/>
                  </a:lnTo>
                  <a:lnTo>
                    <a:pt x="58" y="172"/>
                  </a:lnTo>
                  <a:lnTo>
                    <a:pt x="73" y="172"/>
                  </a:lnTo>
                  <a:lnTo>
                    <a:pt x="86" y="172"/>
                  </a:lnTo>
                  <a:lnTo>
                    <a:pt x="95" y="173"/>
                  </a:lnTo>
                  <a:lnTo>
                    <a:pt x="95" y="163"/>
                  </a:lnTo>
                  <a:lnTo>
                    <a:pt x="85" y="163"/>
                  </a:lnTo>
                  <a:lnTo>
                    <a:pt x="70" y="163"/>
                  </a:lnTo>
                  <a:lnTo>
                    <a:pt x="62" y="160"/>
                  </a:lnTo>
                  <a:lnTo>
                    <a:pt x="59" y="157"/>
                  </a:lnTo>
                  <a:lnTo>
                    <a:pt x="59" y="151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" name="Freeform 488"/>
            <p:cNvSpPr>
              <a:spLocks noChangeAspect="1"/>
            </p:cNvSpPr>
            <p:nvPr/>
          </p:nvSpPr>
          <p:spPr bwMode="auto">
            <a:xfrm>
              <a:off x="5493" y="156"/>
              <a:ext cx="112" cy="261"/>
            </a:xfrm>
            <a:custGeom>
              <a:avLst/>
              <a:gdLst/>
              <a:ahLst/>
              <a:cxnLst>
                <a:cxn ang="0">
                  <a:pos x="111" y="12"/>
                </a:cxn>
                <a:cxn ang="0">
                  <a:pos x="112" y="8"/>
                </a:cxn>
                <a:cxn ang="0">
                  <a:pos x="112" y="7"/>
                </a:cxn>
                <a:cxn ang="0">
                  <a:pos x="110" y="2"/>
                </a:cxn>
                <a:cxn ang="0">
                  <a:pos x="106" y="0"/>
                </a:cxn>
                <a:cxn ang="0">
                  <a:pos x="101" y="2"/>
                </a:cxn>
                <a:cxn ang="0">
                  <a:pos x="99" y="7"/>
                </a:cxn>
                <a:cxn ang="0">
                  <a:pos x="2" y="249"/>
                </a:cxn>
                <a:cxn ang="0">
                  <a:pos x="1" y="253"/>
                </a:cxn>
                <a:cxn ang="0">
                  <a:pos x="0" y="254"/>
                </a:cxn>
                <a:cxn ang="0">
                  <a:pos x="2" y="259"/>
                </a:cxn>
                <a:cxn ang="0">
                  <a:pos x="7" y="261"/>
                </a:cxn>
                <a:cxn ang="0">
                  <a:pos x="11" y="259"/>
                </a:cxn>
                <a:cxn ang="0">
                  <a:pos x="14" y="254"/>
                </a:cxn>
                <a:cxn ang="0">
                  <a:pos x="111" y="12"/>
                </a:cxn>
              </a:cxnLst>
              <a:rect l="0" t="0" r="r" b="b"/>
              <a:pathLst>
                <a:path w="112" h="261">
                  <a:moveTo>
                    <a:pt x="111" y="12"/>
                  </a:moveTo>
                  <a:lnTo>
                    <a:pt x="112" y="8"/>
                  </a:lnTo>
                  <a:lnTo>
                    <a:pt x="112" y="7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1" y="2"/>
                  </a:lnTo>
                  <a:lnTo>
                    <a:pt x="99" y="7"/>
                  </a:lnTo>
                  <a:lnTo>
                    <a:pt x="2" y="249"/>
                  </a:lnTo>
                  <a:lnTo>
                    <a:pt x="1" y="253"/>
                  </a:lnTo>
                  <a:lnTo>
                    <a:pt x="0" y="254"/>
                  </a:lnTo>
                  <a:lnTo>
                    <a:pt x="2" y="259"/>
                  </a:lnTo>
                  <a:lnTo>
                    <a:pt x="7" y="261"/>
                  </a:lnTo>
                  <a:lnTo>
                    <a:pt x="11" y="259"/>
                  </a:lnTo>
                  <a:lnTo>
                    <a:pt x="14" y="254"/>
                  </a:lnTo>
                  <a:lnTo>
                    <a:pt x="111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" name="Freeform 489"/>
            <p:cNvSpPr>
              <a:spLocks noChangeAspect="1"/>
            </p:cNvSpPr>
            <p:nvPr/>
          </p:nvSpPr>
          <p:spPr bwMode="auto">
            <a:xfrm>
              <a:off x="5640" y="179"/>
              <a:ext cx="120" cy="178"/>
            </a:xfrm>
            <a:custGeom>
              <a:avLst/>
              <a:gdLst/>
              <a:ahLst/>
              <a:cxnLst>
                <a:cxn ang="0">
                  <a:pos x="71" y="88"/>
                </a:cxn>
                <a:cxn ang="0">
                  <a:pos x="89" y="109"/>
                </a:cxn>
                <a:cxn ang="0">
                  <a:pos x="91" y="139"/>
                </a:cxn>
                <a:cxn ang="0">
                  <a:pos x="85" y="155"/>
                </a:cxn>
                <a:cxn ang="0">
                  <a:pos x="75" y="165"/>
                </a:cxn>
                <a:cxn ang="0">
                  <a:pos x="64" y="169"/>
                </a:cxn>
                <a:cxn ang="0">
                  <a:pos x="48" y="169"/>
                </a:cxn>
                <a:cxn ang="0">
                  <a:pos x="24" y="161"/>
                </a:cxn>
                <a:cxn ang="0">
                  <a:pos x="21" y="150"/>
                </a:cxn>
                <a:cxn ang="0">
                  <a:pos x="28" y="141"/>
                </a:cxn>
                <a:cxn ang="0">
                  <a:pos x="28" y="131"/>
                </a:cxn>
                <a:cxn ang="0">
                  <a:pos x="20" y="123"/>
                </a:cxn>
                <a:cxn ang="0">
                  <a:pos x="9" y="123"/>
                </a:cxn>
                <a:cxn ang="0">
                  <a:pos x="1" y="131"/>
                </a:cxn>
                <a:cxn ang="0">
                  <a:pos x="5" y="154"/>
                </a:cxn>
                <a:cxn ang="0">
                  <a:pos x="36" y="175"/>
                </a:cxn>
                <a:cxn ang="0">
                  <a:pos x="83" y="174"/>
                </a:cxn>
                <a:cxn ang="0">
                  <a:pos x="115" y="146"/>
                </a:cxn>
                <a:cxn ang="0">
                  <a:pos x="117" y="113"/>
                </a:cxn>
                <a:cxn ang="0">
                  <a:pos x="94" y="88"/>
                </a:cxn>
                <a:cxn ang="0">
                  <a:pos x="92" y="72"/>
                </a:cxn>
                <a:cxn ang="0">
                  <a:pos x="110" y="48"/>
                </a:cxn>
                <a:cxn ang="0">
                  <a:pos x="111" y="28"/>
                </a:cxn>
                <a:cxn ang="0">
                  <a:pos x="103" y="15"/>
                </a:cxn>
                <a:cxn ang="0">
                  <a:pos x="88" y="6"/>
                </a:cxn>
                <a:cxn ang="0">
                  <a:pos x="70" y="0"/>
                </a:cxn>
                <a:cxn ang="0">
                  <a:pos x="39" y="2"/>
                </a:cxn>
                <a:cxn ang="0">
                  <a:pos x="12" y="20"/>
                </a:cxn>
                <a:cxn ang="0">
                  <a:pos x="9" y="40"/>
                </a:cxn>
                <a:cxn ang="0">
                  <a:pos x="16" y="47"/>
                </a:cxn>
                <a:cxn ang="0">
                  <a:pos x="27" y="47"/>
                </a:cxn>
                <a:cxn ang="0">
                  <a:pos x="34" y="40"/>
                </a:cxn>
                <a:cxn ang="0">
                  <a:pos x="34" y="30"/>
                </a:cxn>
                <a:cxn ang="0">
                  <a:pos x="27" y="23"/>
                </a:cxn>
                <a:cxn ang="0">
                  <a:pos x="30" y="14"/>
                </a:cxn>
                <a:cxn ang="0">
                  <a:pos x="50" y="8"/>
                </a:cxn>
                <a:cxn ang="0">
                  <a:pos x="68" y="8"/>
                </a:cxn>
                <a:cxn ang="0">
                  <a:pos x="84" y="22"/>
                </a:cxn>
                <a:cxn ang="0">
                  <a:pos x="84" y="52"/>
                </a:cxn>
                <a:cxn ang="0">
                  <a:pos x="70" y="72"/>
                </a:cxn>
                <a:cxn ang="0">
                  <a:pos x="56" y="77"/>
                </a:cxn>
                <a:cxn ang="0">
                  <a:pos x="41" y="78"/>
                </a:cxn>
                <a:cxn ang="0">
                  <a:pos x="37" y="79"/>
                </a:cxn>
                <a:cxn ang="0">
                  <a:pos x="38" y="85"/>
                </a:cxn>
                <a:cxn ang="0">
                  <a:pos x="57" y="86"/>
                </a:cxn>
              </a:cxnLst>
              <a:rect l="0" t="0" r="r" b="b"/>
              <a:pathLst>
                <a:path w="120" h="178">
                  <a:moveTo>
                    <a:pt x="57" y="86"/>
                  </a:moveTo>
                  <a:lnTo>
                    <a:pt x="71" y="88"/>
                  </a:lnTo>
                  <a:lnTo>
                    <a:pt x="82" y="96"/>
                  </a:lnTo>
                  <a:lnTo>
                    <a:pt x="89" y="109"/>
                  </a:lnTo>
                  <a:lnTo>
                    <a:pt x="92" y="128"/>
                  </a:lnTo>
                  <a:lnTo>
                    <a:pt x="91" y="139"/>
                  </a:lnTo>
                  <a:lnTo>
                    <a:pt x="89" y="148"/>
                  </a:lnTo>
                  <a:lnTo>
                    <a:pt x="85" y="155"/>
                  </a:lnTo>
                  <a:lnTo>
                    <a:pt x="81" y="161"/>
                  </a:lnTo>
                  <a:lnTo>
                    <a:pt x="75" y="165"/>
                  </a:lnTo>
                  <a:lnTo>
                    <a:pt x="70" y="168"/>
                  </a:lnTo>
                  <a:lnTo>
                    <a:pt x="64" y="169"/>
                  </a:lnTo>
                  <a:lnTo>
                    <a:pt x="58" y="170"/>
                  </a:lnTo>
                  <a:lnTo>
                    <a:pt x="48" y="169"/>
                  </a:lnTo>
                  <a:lnTo>
                    <a:pt x="36" y="166"/>
                  </a:lnTo>
                  <a:lnTo>
                    <a:pt x="24" y="161"/>
                  </a:lnTo>
                  <a:lnTo>
                    <a:pt x="14" y="151"/>
                  </a:lnTo>
                  <a:lnTo>
                    <a:pt x="21" y="150"/>
                  </a:lnTo>
                  <a:lnTo>
                    <a:pt x="26" y="146"/>
                  </a:lnTo>
                  <a:lnTo>
                    <a:pt x="28" y="141"/>
                  </a:lnTo>
                  <a:lnTo>
                    <a:pt x="29" y="137"/>
                  </a:lnTo>
                  <a:lnTo>
                    <a:pt x="28" y="131"/>
                  </a:lnTo>
                  <a:lnTo>
                    <a:pt x="25" y="126"/>
                  </a:lnTo>
                  <a:lnTo>
                    <a:pt x="20" y="123"/>
                  </a:lnTo>
                  <a:lnTo>
                    <a:pt x="15" y="122"/>
                  </a:lnTo>
                  <a:lnTo>
                    <a:pt x="9" y="123"/>
                  </a:lnTo>
                  <a:lnTo>
                    <a:pt x="4" y="126"/>
                  </a:lnTo>
                  <a:lnTo>
                    <a:pt x="1" y="131"/>
                  </a:lnTo>
                  <a:lnTo>
                    <a:pt x="0" y="138"/>
                  </a:lnTo>
                  <a:lnTo>
                    <a:pt x="5" y="154"/>
                  </a:lnTo>
                  <a:lnTo>
                    <a:pt x="17" y="167"/>
                  </a:lnTo>
                  <a:lnTo>
                    <a:pt x="36" y="175"/>
                  </a:lnTo>
                  <a:lnTo>
                    <a:pt x="59" y="178"/>
                  </a:lnTo>
                  <a:lnTo>
                    <a:pt x="83" y="174"/>
                  </a:lnTo>
                  <a:lnTo>
                    <a:pt x="103" y="163"/>
                  </a:lnTo>
                  <a:lnTo>
                    <a:pt x="115" y="146"/>
                  </a:lnTo>
                  <a:lnTo>
                    <a:pt x="120" y="128"/>
                  </a:lnTo>
                  <a:lnTo>
                    <a:pt x="117" y="113"/>
                  </a:lnTo>
                  <a:lnTo>
                    <a:pt x="108" y="99"/>
                  </a:lnTo>
                  <a:lnTo>
                    <a:pt x="94" y="88"/>
                  </a:lnTo>
                  <a:lnTo>
                    <a:pt x="75" y="81"/>
                  </a:lnTo>
                  <a:lnTo>
                    <a:pt x="92" y="72"/>
                  </a:lnTo>
                  <a:lnTo>
                    <a:pt x="103" y="61"/>
                  </a:lnTo>
                  <a:lnTo>
                    <a:pt x="110" y="48"/>
                  </a:lnTo>
                  <a:lnTo>
                    <a:pt x="112" y="36"/>
                  </a:lnTo>
                  <a:lnTo>
                    <a:pt x="111" y="28"/>
                  </a:lnTo>
                  <a:lnTo>
                    <a:pt x="108" y="21"/>
                  </a:lnTo>
                  <a:lnTo>
                    <a:pt x="103" y="15"/>
                  </a:lnTo>
                  <a:lnTo>
                    <a:pt x="96" y="10"/>
                  </a:lnTo>
                  <a:lnTo>
                    <a:pt x="88" y="6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3" y="9"/>
                  </a:lnTo>
                  <a:lnTo>
                    <a:pt x="12" y="20"/>
                  </a:lnTo>
                  <a:lnTo>
                    <a:pt x="8" y="35"/>
                  </a:lnTo>
                  <a:lnTo>
                    <a:pt x="9" y="40"/>
                  </a:lnTo>
                  <a:lnTo>
                    <a:pt x="12" y="45"/>
                  </a:lnTo>
                  <a:lnTo>
                    <a:pt x="16" y="47"/>
                  </a:lnTo>
                  <a:lnTo>
                    <a:pt x="22" y="48"/>
                  </a:lnTo>
                  <a:lnTo>
                    <a:pt x="27" y="47"/>
                  </a:lnTo>
                  <a:lnTo>
                    <a:pt x="31" y="44"/>
                  </a:lnTo>
                  <a:lnTo>
                    <a:pt x="34" y="40"/>
                  </a:lnTo>
                  <a:lnTo>
                    <a:pt x="35" y="35"/>
                  </a:lnTo>
                  <a:lnTo>
                    <a:pt x="34" y="30"/>
                  </a:lnTo>
                  <a:lnTo>
                    <a:pt x="31" y="26"/>
                  </a:lnTo>
                  <a:lnTo>
                    <a:pt x="27" y="23"/>
                  </a:lnTo>
                  <a:lnTo>
                    <a:pt x="22" y="22"/>
                  </a:lnTo>
                  <a:lnTo>
                    <a:pt x="30" y="14"/>
                  </a:lnTo>
                  <a:lnTo>
                    <a:pt x="40" y="10"/>
                  </a:lnTo>
                  <a:lnTo>
                    <a:pt x="50" y="8"/>
                  </a:lnTo>
                  <a:lnTo>
                    <a:pt x="58" y="7"/>
                  </a:lnTo>
                  <a:lnTo>
                    <a:pt x="68" y="8"/>
                  </a:lnTo>
                  <a:lnTo>
                    <a:pt x="77" y="13"/>
                  </a:lnTo>
                  <a:lnTo>
                    <a:pt x="84" y="22"/>
                  </a:lnTo>
                  <a:lnTo>
                    <a:pt x="87" y="36"/>
                  </a:lnTo>
                  <a:lnTo>
                    <a:pt x="84" y="52"/>
                  </a:lnTo>
                  <a:lnTo>
                    <a:pt x="76" y="67"/>
                  </a:lnTo>
                  <a:lnTo>
                    <a:pt x="70" y="72"/>
                  </a:lnTo>
                  <a:lnTo>
                    <a:pt x="63" y="76"/>
                  </a:lnTo>
                  <a:lnTo>
                    <a:pt x="56" y="77"/>
                  </a:lnTo>
                  <a:lnTo>
                    <a:pt x="47" y="78"/>
                  </a:lnTo>
                  <a:lnTo>
                    <a:pt x="41" y="78"/>
                  </a:lnTo>
                  <a:lnTo>
                    <a:pt x="39" y="79"/>
                  </a:lnTo>
                  <a:lnTo>
                    <a:pt x="37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3" y="86"/>
                  </a:lnTo>
                  <a:lnTo>
                    <a:pt x="57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" name="Freeform 490"/>
            <p:cNvSpPr>
              <a:spLocks noChangeAspect="1"/>
            </p:cNvSpPr>
            <p:nvPr/>
          </p:nvSpPr>
          <p:spPr bwMode="auto">
            <a:xfrm>
              <a:off x="3179" y="1216"/>
              <a:ext cx="227" cy="15"/>
            </a:xfrm>
            <a:custGeom>
              <a:avLst/>
              <a:gdLst/>
              <a:ahLst/>
              <a:cxnLst>
                <a:cxn ang="0">
                  <a:pos x="214" y="15"/>
                </a:cxn>
                <a:cxn ang="0">
                  <a:pos x="218" y="15"/>
                </a:cxn>
                <a:cxn ang="0">
                  <a:pos x="223" y="14"/>
                </a:cxn>
                <a:cxn ang="0">
                  <a:pos x="226" y="12"/>
                </a:cxn>
                <a:cxn ang="0">
                  <a:pos x="227" y="8"/>
                </a:cxn>
                <a:cxn ang="0">
                  <a:pos x="226" y="3"/>
                </a:cxn>
                <a:cxn ang="0">
                  <a:pos x="223" y="1"/>
                </a:cxn>
                <a:cxn ang="0">
                  <a:pos x="218" y="0"/>
                </a:cxn>
                <a:cxn ang="0">
                  <a:pos x="214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4" y="14"/>
                </a:cxn>
                <a:cxn ang="0">
                  <a:pos x="8" y="15"/>
                </a:cxn>
                <a:cxn ang="0">
                  <a:pos x="13" y="15"/>
                </a:cxn>
                <a:cxn ang="0">
                  <a:pos x="214" y="15"/>
                </a:cxn>
              </a:cxnLst>
              <a:rect l="0" t="0" r="r" b="b"/>
              <a:pathLst>
                <a:path w="227" h="15">
                  <a:moveTo>
                    <a:pt x="214" y="15"/>
                  </a:moveTo>
                  <a:lnTo>
                    <a:pt x="218" y="15"/>
                  </a:lnTo>
                  <a:lnTo>
                    <a:pt x="223" y="14"/>
                  </a:lnTo>
                  <a:lnTo>
                    <a:pt x="226" y="12"/>
                  </a:lnTo>
                  <a:lnTo>
                    <a:pt x="227" y="8"/>
                  </a:lnTo>
                  <a:lnTo>
                    <a:pt x="226" y="3"/>
                  </a:lnTo>
                  <a:lnTo>
                    <a:pt x="223" y="1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13" y="15"/>
                  </a:lnTo>
                  <a:lnTo>
                    <a:pt x="21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" name="Freeform 491"/>
            <p:cNvSpPr>
              <a:spLocks noChangeAspect="1" noEditPoints="1"/>
            </p:cNvSpPr>
            <p:nvPr/>
          </p:nvSpPr>
          <p:spPr bwMode="auto">
            <a:xfrm>
              <a:off x="3452" y="1152"/>
              <a:ext cx="170" cy="169"/>
            </a:xfrm>
            <a:custGeom>
              <a:avLst/>
              <a:gdLst/>
              <a:ahLst/>
              <a:cxnLst>
                <a:cxn ang="0">
                  <a:pos x="118" y="14"/>
                </a:cxn>
                <a:cxn ang="0">
                  <a:pos x="101" y="2"/>
                </a:cxn>
                <a:cxn ang="0">
                  <a:pos x="73" y="3"/>
                </a:cxn>
                <a:cxn ang="0">
                  <a:pos x="42" y="20"/>
                </a:cxn>
                <a:cxn ang="0">
                  <a:pos x="17" y="51"/>
                </a:cxn>
                <a:cxn ang="0">
                  <a:pos x="2" y="89"/>
                </a:cxn>
                <a:cxn ang="0">
                  <a:pos x="4" y="133"/>
                </a:cxn>
                <a:cxn ang="0">
                  <a:pos x="30" y="165"/>
                </a:cxn>
                <a:cxn ang="0">
                  <a:pos x="57" y="168"/>
                </a:cxn>
                <a:cxn ang="0">
                  <a:pos x="82" y="156"/>
                </a:cxn>
                <a:cxn ang="0">
                  <a:pos x="102" y="152"/>
                </a:cxn>
                <a:cxn ang="0">
                  <a:pos x="119" y="167"/>
                </a:cxn>
                <a:cxn ang="0">
                  <a:pos x="141" y="167"/>
                </a:cxn>
                <a:cxn ang="0">
                  <a:pos x="154" y="157"/>
                </a:cxn>
                <a:cxn ang="0">
                  <a:pos x="164" y="137"/>
                </a:cxn>
                <a:cxn ang="0">
                  <a:pos x="170" y="116"/>
                </a:cxn>
                <a:cxn ang="0">
                  <a:pos x="169" y="108"/>
                </a:cxn>
                <a:cxn ang="0">
                  <a:pos x="162" y="109"/>
                </a:cxn>
                <a:cxn ang="0">
                  <a:pos x="156" y="132"/>
                </a:cxn>
                <a:cxn ang="0">
                  <a:pos x="142" y="157"/>
                </a:cxn>
                <a:cxn ang="0">
                  <a:pos x="127" y="159"/>
                </a:cxn>
                <a:cxn ang="0">
                  <a:pos x="122" y="149"/>
                </a:cxn>
                <a:cxn ang="0">
                  <a:pos x="121" y="138"/>
                </a:cxn>
                <a:cxn ang="0">
                  <a:pos x="124" y="126"/>
                </a:cxn>
                <a:cxn ang="0">
                  <a:pos x="129" y="106"/>
                </a:cxn>
                <a:cxn ang="0">
                  <a:pos x="132" y="92"/>
                </a:cxn>
                <a:cxn ang="0">
                  <a:pos x="148" y="30"/>
                </a:cxn>
                <a:cxn ang="0">
                  <a:pos x="150" y="21"/>
                </a:cxn>
                <a:cxn ang="0">
                  <a:pos x="150" y="18"/>
                </a:cxn>
                <a:cxn ang="0">
                  <a:pos x="140" y="8"/>
                </a:cxn>
                <a:cxn ang="0">
                  <a:pos x="129" y="13"/>
                </a:cxn>
                <a:cxn ang="0">
                  <a:pos x="124" y="24"/>
                </a:cxn>
                <a:cxn ang="0">
                  <a:pos x="99" y="125"/>
                </a:cxn>
                <a:cxn ang="0">
                  <a:pos x="96" y="130"/>
                </a:cxn>
                <a:cxn ang="0">
                  <a:pos x="80" y="147"/>
                </a:cxn>
                <a:cxn ang="0">
                  <a:pos x="59" y="159"/>
                </a:cxn>
                <a:cxn ang="0">
                  <a:pos x="39" y="157"/>
                </a:cxn>
                <a:cxn ang="0">
                  <a:pos x="28" y="137"/>
                </a:cxn>
                <a:cxn ang="0">
                  <a:pos x="29" y="107"/>
                </a:cxn>
                <a:cxn ang="0">
                  <a:pos x="40" y="61"/>
                </a:cxn>
                <a:cxn ang="0">
                  <a:pos x="56" y="29"/>
                </a:cxn>
                <a:cxn ang="0">
                  <a:pos x="79" y="11"/>
                </a:cxn>
                <a:cxn ang="0">
                  <a:pos x="98" y="10"/>
                </a:cxn>
                <a:cxn ang="0">
                  <a:pos x="110" y="18"/>
                </a:cxn>
                <a:cxn ang="0">
                  <a:pos x="117" y="30"/>
                </a:cxn>
                <a:cxn ang="0">
                  <a:pos x="119" y="39"/>
                </a:cxn>
                <a:cxn ang="0">
                  <a:pos x="118" y="48"/>
                </a:cxn>
              </a:cxnLst>
              <a:rect l="0" t="0" r="r" b="b"/>
              <a:pathLst>
                <a:path w="170" h="169">
                  <a:moveTo>
                    <a:pt x="124" y="24"/>
                  </a:moveTo>
                  <a:lnTo>
                    <a:pt x="118" y="14"/>
                  </a:lnTo>
                  <a:lnTo>
                    <a:pt x="111" y="7"/>
                  </a:lnTo>
                  <a:lnTo>
                    <a:pt x="101" y="2"/>
                  </a:lnTo>
                  <a:lnTo>
                    <a:pt x="90" y="0"/>
                  </a:lnTo>
                  <a:lnTo>
                    <a:pt x="73" y="3"/>
                  </a:lnTo>
                  <a:lnTo>
                    <a:pt x="57" y="10"/>
                  </a:lnTo>
                  <a:lnTo>
                    <a:pt x="42" y="20"/>
                  </a:lnTo>
                  <a:lnTo>
                    <a:pt x="29" y="34"/>
                  </a:lnTo>
                  <a:lnTo>
                    <a:pt x="17" y="51"/>
                  </a:lnTo>
                  <a:lnTo>
                    <a:pt x="8" y="69"/>
                  </a:lnTo>
                  <a:lnTo>
                    <a:pt x="2" y="89"/>
                  </a:lnTo>
                  <a:lnTo>
                    <a:pt x="0" y="109"/>
                  </a:lnTo>
                  <a:lnTo>
                    <a:pt x="4" y="133"/>
                  </a:lnTo>
                  <a:lnTo>
                    <a:pt x="14" y="152"/>
                  </a:lnTo>
                  <a:lnTo>
                    <a:pt x="30" y="165"/>
                  </a:lnTo>
                  <a:lnTo>
                    <a:pt x="50" y="169"/>
                  </a:lnTo>
                  <a:lnTo>
                    <a:pt x="57" y="168"/>
                  </a:lnTo>
                  <a:lnTo>
                    <a:pt x="68" y="165"/>
                  </a:lnTo>
                  <a:lnTo>
                    <a:pt x="82" y="156"/>
                  </a:lnTo>
                  <a:lnTo>
                    <a:pt x="98" y="141"/>
                  </a:lnTo>
                  <a:lnTo>
                    <a:pt x="102" y="152"/>
                  </a:lnTo>
                  <a:lnTo>
                    <a:pt x="109" y="161"/>
                  </a:lnTo>
                  <a:lnTo>
                    <a:pt x="119" y="167"/>
                  </a:lnTo>
                  <a:lnTo>
                    <a:pt x="132" y="169"/>
                  </a:lnTo>
                  <a:lnTo>
                    <a:pt x="141" y="167"/>
                  </a:lnTo>
                  <a:lnTo>
                    <a:pt x="148" y="163"/>
                  </a:lnTo>
                  <a:lnTo>
                    <a:pt x="154" y="157"/>
                  </a:lnTo>
                  <a:lnTo>
                    <a:pt x="159" y="148"/>
                  </a:lnTo>
                  <a:lnTo>
                    <a:pt x="164" y="137"/>
                  </a:lnTo>
                  <a:lnTo>
                    <a:pt x="167" y="125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69" y="108"/>
                  </a:lnTo>
                  <a:lnTo>
                    <a:pt x="166" y="108"/>
                  </a:lnTo>
                  <a:lnTo>
                    <a:pt x="162" y="109"/>
                  </a:lnTo>
                  <a:lnTo>
                    <a:pt x="161" y="115"/>
                  </a:lnTo>
                  <a:lnTo>
                    <a:pt x="156" y="132"/>
                  </a:lnTo>
                  <a:lnTo>
                    <a:pt x="150" y="147"/>
                  </a:lnTo>
                  <a:lnTo>
                    <a:pt x="142" y="157"/>
                  </a:lnTo>
                  <a:lnTo>
                    <a:pt x="132" y="161"/>
                  </a:lnTo>
                  <a:lnTo>
                    <a:pt x="127" y="159"/>
                  </a:lnTo>
                  <a:lnTo>
                    <a:pt x="123" y="155"/>
                  </a:lnTo>
                  <a:lnTo>
                    <a:pt x="122" y="149"/>
                  </a:lnTo>
                  <a:lnTo>
                    <a:pt x="121" y="144"/>
                  </a:lnTo>
                  <a:lnTo>
                    <a:pt x="121" y="138"/>
                  </a:lnTo>
                  <a:lnTo>
                    <a:pt x="122" y="133"/>
                  </a:lnTo>
                  <a:lnTo>
                    <a:pt x="124" y="126"/>
                  </a:lnTo>
                  <a:lnTo>
                    <a:pt x="126" y="116"/>
                  </a:lnTo>
                  <a:lnTo>
                    <a:pt x="129" y="106"/>
                  </a:lnTo>
                  <a:lnTo>
                    <a:pt x="130" y="99"/>
                  </a:lnTo>
                  <a:lnTo>
                    <a:pt x="132" y="92"/>
                  </a:lnTo>
                  <a:lnTo>
                    <a:pt x="134" y="82"/>
                  </a:lnTo>
                  <a:lnTo>
                    <a:pt x="148" y="30"/>
                  </a:lnTo>
                  <a:lnTo>
                    <a:pt x="149" y="24"/>
                  </a:lnTo>
                  <a:lnTo>
                    <a:pt x="150" y="21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47" y="10"/>
                  </a:lnTo>
                  <a:lnTo>
                    <a:pt x="140" y="8"/>
                  </a:lnTo>
                  <a:lnTo>
                    <a:pt x="134" y="9"/>
                  </a:lnTo>
                  <a:lnTo>
                    <a:pt x="129" y="13"/>
                  </a:lnTo>
                  <a:lnTo>
                    <a:pt x="126" y="18"/>
                  </a:lnTo>
                  <a:lnTo>
                    <a:pt x="124" y="24"/>
                  </a:lnTo>
                  <a:close/>
                  <a:moveTo>
                    <a:pt x="100" y="120"/>
                  </a:moveTo>
                  <a:lnTo>
                    <a:pt x="99" y="125"/>
                  </a:lnTo>
                  <a:lnTo>
                    <a:pt x="97" y="128"/>
                  </a:lnTo>
                  <a:lnTo>
                    <a:pt x="96" y="130"/>
                  </a:lnTo>
                  <a:lnTo>
                    <a:pt x="92" y="134"/>
                  </a:lnTo>
                  <a:lnTo>
                    <a:pt x="80" y="147"/>
                  </a:lnTo>
                  <a:lnTo>
                    <a:pt x="69" y="155"/>
                  </a:lnTo>
                  <a:lnTo>
                    <a:pt x="59" y="159"/>
                  </a:lnTo>
                  <a:lnTo>
                    <a:pt x="50" y="161"/>
                  </a:lnTo>
                  <a:lnTo>
                    <a:pt x="39" y="157"/>
                  </a:lnTo>
                  <a:lnTo>
                    <a:pt x="31" y="149"/>
                  </a:lnTo>
                  <a:lnTo>
                    <a:pt x="28" y="137"/>
                  </a:lnTo>
                  <a:lnTo>
                    <a:pt x="26" y="126"/>
                  </a:lnTo>
                  <a:lnTo>
                    <a:pt x="29" y="107"/>
                  </a:lnTo>
                  <a:lnTo>
                    <a:pt x="34" y="84"/>
                  </a:lnTo>
                  <a:lnTo>
                    <a:pt x="40" y="61"/>
                  </a:lnTo>
                  <a:lnTo>
                    <a:pt x="47" y="44"/>
                  </a:lnTo>
                  <a:lnTo>
                    <a:pt x="56" y="29"/>
                  </a:lnTo>
                  <a:lnTo>
                    <a:pt x="67" y="18"/>
                  </a:lnTo>
                  <a:lnTo>
                    <a:pt x="79" y="11"/>
                  </a:lnTo>
                  <a:lnTo>
                    <a:pt x="90" y="8"/>
                  </a:lnTo>
                  <a:lnTo>
                    <a:pt x="98" y="10"/>
                  </a:lnTo>
                  <a:lnTo>
                    <a:pt x="105" y="13"/>
                  </a:lnTo>
                  <a:lnTo>
                    <a:pt x="110" y="18"/>
                  </a:lnTo>
                  <a:lnTo>
                    <a:pt x="114" y="24"/>
                  </a:lnTo>
                  <a:lnTo>
                    <a:pt x="117" y="30"/>
                  </a:lnTo>
                  <a:lnTo>
                    <a:pt x="118" y="35"/>
                  </a:lnTo>
                  <a:lnTo>
                    <a:pt x="119" y="39"/>
                  </a:lnTo>
                  <a:lnTo>
                    <a:pt x="119" y="41"/>
                  </a:lnTo>
                  <a:lnTo>
                    <a:pt x="118" y="48"/>
                  </a:lnTo>
                  <a:lnTo>
                    <a:pt x="100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" name="Freeform 492"/>
            <p:cNvSpPr>
              <a:spLocks noChangeAspect="1"/>
            </p:cNvSpPr>
            <p:nvPr/>
          </p:nvSpPr>
          <p:spPr bwMode="auto">
            <a:xfrm>
              <a:off x="3645" y="1256"/>
              <a:ext cx="95" cy="119"/>
            </a:xfrm>
            <a:custGeom>
              <a:avLst/>
              <a:gdLst/>
              <a:ahLst/>
              <a:cxnLst>
                <a:cxn ang="0">
                  <a:pos x="87" y="2"/>
                </a:cxn>
                <a:cxn ang="0">
                  <a:pos x="82" y="1"/>
                </a:cxn>
                <a:cxn ang="0">
                  <a:pos x="77" y="5"/>
                </a:cxn>
                <a:cxn ang="0">
                  <a:pos x="61" y="2"/>
                </a:cxn>
                <a:cxn ang="0">
                  <a:pos x="34" y="1"/>
                </a:cxn>
                <a:cxn ang="0">
                  <a:pos x="16" y="7"/>
                </a:cxn>
                <a:cxn ang="0">
                  <a:pos x="5" y="17"/>
                </a:cxn>
                <a:cxn ang="0">
                  <a:pos x="1" y="28"/>
                </a:cxn>
                <a:cxn ang="0">
                  <a:pos x="3" y="44"/>
                </a:cxn>
                <a:cxn ang="0">
                  <a:pos x="18" y="59"/>
                </a:cxn>
                <a:cxn ang="0">
                  <a:pos x="35" y="64"/>
                </a:cxn>
                <a:cxn ang="0">
                  <a:pos x="57" y="68"/>
                </a:cxn>
                <a:cxn ang="0">
                  <a:pos x="77" y="79"/>
                </a:cxn>
                <a:cxn ang="0">
                  <a:pos x="79" y="97"/>
                </a:cxn>
                <a:cxn ang="0">
                  <a:pos x="64" y="110"/>
                </a:cxn>
                <a:cxn ang="0">
                  <a:pos x="33" y="109"/>
                </a:cxn>
                <a:cxn ang="0">
                  <a:pos x="14" y="91"/>
                </a:cxn>
                <a:cxn ang="0">
                  <a:pos x="8" y="74"/>
                </a:cxn>
                <a:cxn ang="0">
                  <a:pos x="1" y="75"/>
                </a:cxn>
                <a:cxn ang="0">
                  <a:pos x="0" y="112"/>
                </a:cxn>
                <a:cxn ang="0">
                  <a:pos x="4" y="119"/>
                </a:cxn>
                <a:cxn ang="0">
                  <a:pos x="17" y="108"/>
                </a:cxn>
                <a:cxn ang="0">
                  <a:pos x="34" y="118"/>
                </a:cxn>
                <a:cxn ang="0">
                  <a:pos x="49" y="119"/>
                </a:cxn>
                <a:cxn ang="0">
                  <a:pos x="70" y="116"/>
                </a:cxn>
                <a:cxn ang="0">
                  <a:pos x="84" y="108"/>
                </a:cxn>
                <a:cxn ang="0">
                  <a:pos x="92" y="96"/>
                </a:cxn>
                <a:cxn ang="0">
                  <a:pos x="95" y="83"/>
                </a:cxn>
                <a:cxn ang="0">
                  <a:pos x="84" y="58"/>
                </a:cxn>
                <a:cxn ang="0">
                  <a:pos x="68" y="49"/>
                </a:cxn>
                <a:cxn ang="0">
                  <a:pos x="53" y="46"/>
                </a:cxn>
                <a:cxn ang="0">
                  <a:pos x="26" y="39"/>
                </a:cxn>
                <a:cxn ang="0">
                  <a:pos x="15" y="25"/>
                </a:cxn>
                <a:cxn ang="0">
                  <a:pos x="21" y="13"/>
                </a:cxn>
                <a:cxn ang="0">
                  <a:pos x="47" y="7"/>
                </a:cxn>
                <a:cxn ang="0">
                  <a:pos x="64" y="10"/>
                </a:cxn>
                <a:cxn ang="0">
                  <a:pos x="74" y="18"/>
                </a:cxn>
                <a:cxn ang="0">
                  <a:pos x="78" y="28"/>
                </a:cxn>
                <a:cxn ang="0">
                  <a:pos x="79" y="35"/>
                </a:cxn>
                <a:cxn ang="0">
                  <a:pos x="83" y="38"/>
                </a:cxn>
                <a:cxn ang="0">
                  <a:pos x="88" y="31"/>
                </a:cxn>
              </a:cxnLst>
              <a:rect l="0" t="0" r="r" b="b"/>
              <a:pathLst>
                <a:path w="95" h="119">
                  <a:moveTo>
                    <a:pt x="88" y="7"/>
                  </a:moveTo>
                  <a:lnTo>
                    <a:pt x="87" y="2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79" y="3"/>
                  </a:lnTo>
                  <a:lnTo>
                    <a:pt x="77" y="5"/>
                  </a:lnTo>
                  <a:lnTo>
                    <a:pt x="74" y="7"/>
                  </a:lnTo>
                  <a:lnTo>
                    <a:pt x="61" y="2"/>
                  </a:lnTo>
                  <a:lnTo>
                    <a:pt x="47" y="0"/>
                  </a:lnTo>
                  <a:lnTo>
                    <a:pt x="34" y="1"/>
                  </a:lnTo>
                  <a:lnTo>
                    <a:pt x="24" y="4"/>
                  </a:lnTo>
                  <a:lnTo>
                    <a:pt x="16" y="7"/>
                  </a:lnTo>
                  <a:lnTo>
                    <a:pt x="10" y="12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10" y="53"/>
                  </a:lnTo>
                  <a:lnTo>
                    <a:pt x="18" y="59"/>
                  </a:lnTo>
                  <a:lnTo>
                    <a:pt x="26" y="62"/>
                  </a:lnTo>
                  <a:lnTo>
                    <a:pt x="35" y="64"/>
                  </a:lnTo>
                  <a:lnTo>
                    <a:pt x="46" y="66"/>
                  </a:lnTo>
                  <a:lnTo>
                    <a:pt x="57" y="68"/>
                  </a:lnTo>
                  <a:lnTo>
                    <a:pt x="68" y="72"/>
                  </a:lnTo>
                  <a:lnTo>
                    <a:pt x="77" y="79"/>
                  </a:lnTo>
                  <a:lnTo>
                    <a:pt x="81" y="90"/>
                  </a:lnTo>
                  <a:lnTo>
                    <a:pt x="79" y="97"/>
                  </a:lnTo>
                  <a:lnTo>
                    <a:pt x="74" y="105"/>
                  </a:lnTo>
                  <a:lnTo>
                    <a:pt x="64" y="110"/>
                  </a:lnTo>
                  <a:lnTo>
                    <a:pt x="49" y="112"/>
                  </a:lnTo>
                  <a:lnTo>
                    <a:pt x="33" y="109"/>
                  </a:lnTo>
                  <a:lnTo>
                    <a:pt x="21" y="102"/>
                  </a:lnTo>
                  <a:lnTo>
                    <a:pt x="14" y="91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5" y="73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4" y="119"/>
                  </a:lnTo>
                  <a:lnTo>
                    <a:pt x="9" y="116"/>
                  </a:lnTo>
                  <a:lnTo>
                    <a:pt x="17" y="108"/>
                  </a:lnTo>
                  <a:lnTo>
                    <a:pt x="26" y="114"/>
                  </a:lnTo>
                  <a:lnTo>
                    <a:pt x="34" y="118"/>
                  </a:lnTo>
                  <a:lnTo>
                    <a:pt x="42" y="119"/>
                  </a:lnTo>
                  <a:lnTo>
                    <a:pt x="49" y="119"/>
                  </a:lnTo>
                  <a:lnTo>
                    <a:pt x="60" y="118"/>
                  </a:lnTo>
                  <a:lnTo>
                    <a:pt x="70" y="116"/>
                  </a:lnTo>
                  <a:lnTo>
                    <a:pt x="78" y="112"/>
                  </a:lnTo>
                  <a:lnTo>
                    <a:pt x="84" y="108"/>
                  </a:lnTo>
                  <a:lnTo>
                    <a:pt x="89" y="102"/>
                  </a:lnTo>
                  <a:lnTo>
                    <a:pt x="92" y="96"/>
                  </a:lnTo>
                  <a:lnTo>
                    <a:pt x="94" y="89"/>
                  </a:lnTo>
                  <a:lnTo>
                    <a:pt x="95" y="83"/>
                  </a:lnTo>
                  <a:lnTo>
                    <a:pt x="92" y="69"/>
                  </a:lnTo>
                  <a:lnTo>
                    <a:pt x="84" y="58"/>
                  </a:lnTo>
                  <a:lnTo>
                    <a:pt x="76" y="53"/>
                  </a:lnTo>
                  <a:lnTo>
                    <a:pt x="68" y="49"/>
                  </a:lnTo>
                  <a:lnTo>
                    <a:pt x="60" y="47"/>
                  </a:lnTo>
                  <a:lnTo>
                    <a:pt x="53" y="46"/>
                  </a:lnTo>
                  <a:lnTo>
                    <a:pt x="38" y="43"/>
                  </a:lnTo>
                  <a:lnTo>
                    <a:pt x="26" y="39"/>
                  </a:lnTo>
                  <a:lnTo>
                    <a:pt x="18" y="34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21" y="13"/>
                  </a:lnTo>
                  <a:lnTo>
                    <a:pt x="31" y="8"/>
                  </a:lnTo>
                  <a:lnTo>
                    <a:pt x="47" y="7"/>
                  </a:lnTo>
                  <a:lnTo>
                    <a:pt x="57" y="8"/>
                  </a:lnTo>
                  <a:lnTo>
                    <a:pt x="64" y="10"/>
                  </a:lnTo>
                  <a:lnTo>
                    <a:pt x="70" y="14"/>
                  </a:lnTo>
                  <a:lnTo>
                    <a:pt x="74" y="18"/>
                  </a:lnTo>
                  <a:lnTo>
                    <a:pt x="76" y="23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9" y="35"/>
                  </a:lnTo>
                  <a:lnTo>
                    <a:pt x="81" y="38"/>
                  </a:lnTo>
                  <a:lnTo>
                    <a:pt x="83" y="38"/>
                  </a:lnTo>
                  <a:lnTo>
                    <a:pt x="87" y="37"/>
                  </a:lnTo>
                  <a:lnTo>
                    <a:pt x="88" y="31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" name="Freeform 493"/>
            <p:cNvSpPr>
              <a:spLocks noChangeAspect="1"/>
            </p:cNvSpPr>
            <p:nvPr/>
          </p:nvSpPr>
          <p:spPr bwMode="auto">
            <a:xfrm>
              <a:off x="3760" y="1260"/>
              <a:ext cx="140" cy="16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1" y="17"/>
                </a:cxn>
                <a:cxn ang="0">
                  <a:pos x="128" y="12"/>
                </a:cxn>
                <a:cxn ang="0">
                  <a:pos x="135" y="10"/>
                </a:cxn>
                <a:cxn ang="0">
                  <a:pos x="140" y="10"/>
                </a:cxn>
                <a:cxn ang="0">
                  <a:pos x="140" y="0"/>
                </a:cxn>
                <a:cxn ang="0">
                  <a:pos x="130" y="1"/>
                </a:cxn>
                <a:cxn ang="0">
                  <a:pos x="120" y="1"/>
                </a:cxn>
                <a:cxn ang="0">
                  <a:pos x="108" y="1"/>
                </a:cxn>
                <a:cxn ang="0">
                  <a:pos x="96" y="0"/>
                </a:cxn>
                <a:cxn ang="0">
                  <a:pos x="96" y="10"/>
                </a:cxn>
                <a:cxn ang="0">
                  <a:pos x="101" y="11"/>
                </a:cxn>
                <a:cxn ang="0">
                  <a:pos x="105" y="13"/>
                </a:cxn>
                <a:cxn ang="0">
                  <a:pos x="106" y="16"/>
                </a:cxn>
                <a:cxn ang="0">
                  <a:pos x="107" y="20"/>
                </a:cxn>
                <a:cxn ang="0">
                  <a:pos x="105" y="28"/>
                </a:cxn>
                <a:cxn ang="0">
                  <a:pos x="76" y="89"/>
                </a:cxn>
                <a:cxn ang="0">
                  <a:pos x="43" y="21"/>
                </a:cxn>
                <a:cxn ang="0">
                  <a:pos x="42" y="16"/>
                </a:cxn>
                <a:cxn ang="0">
                  <a:pos x="43" y="12"/>
                </a:cxn>
                <a:cxn ang="0">
                  <a:pos x="47" y="10"/>
                </a:cxn>
                <a:cxn ang="0">
                  <a:pos x="51" y="10"/>
                </a:cxn>
                <a:cxn ang="0">
                  <a:pos x="55" y="10"/>
                </a:cxn>
                <a:cxn ang="0">
                  <a:pos x="55" y="0"/>
                </a:cxn>
                <a:cxn ang="0">
                  <a:pos x="50" y="1"/>
                </a:cxn>
                <a:cxn ang="0">
                  <a:pos x="42" y="1"/>
                </a:cxn>
                <a:cxn ang="0">
                  <a:pos x="32" y="1"/>
                </a:cxn>
                <a:cxn ang="0">
                  <a:pos x="25" y="1"/>
                </a:cxn>
                <a:cxn ang="0">
                  <a:pos x="13" y="1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14" y="11"/>
                </a:cxn>
                <a:cxn ang="0">
                  <a:pos x="18" y="14"/>
                </a:cxn>
                <a:cxn ang="0">
                  <a:pos x="21" y="19"/>
                </a:cxn>
                <a:cxn ang="0">
                  <a:pos x="65" y="113"/>
                </a:cxn>
                <a:cxn ang="0">
                  <a:pos x="58" y="128"/>
                </a:cxn>
                <a:cxn ang="0">
                  <a:pos x="53" y="138"/>
                </a:cxn>
                <a:cxn ang="0">
                  <a:pos x="46" y="148"/>
                </a:cxn>
                <a:cxn ang="0">
                  <a:pos x="37" y="156"/>
                </a:cxn>
                <a:cxn ang="0">
                  <a:pos x="26" y="159"/>
                </a:cxn>
                <a:cxn ang="0">
                  <a:pos x="19" y="158"/>
                </a:cxn>
                <a:cxn ang="0">
                  <a:pos x="15" y="155"/>
                </a:cxn>
                <a:cxn ang="0">
                  <a:pos x="16" y="155"/>
                </a:cxn>
                <a:cxn ang="0">
                  <a:pos x="19" y="153"/>
                </a:cxn>
                <a:cxn ang="0">
                  <a:pos x="21" y="150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1" y="133"/>
                </a:cxn>
                <a:cxn ang="0">
                  <a:pos x="3" y="136"/>
                </a:cxn>
                <a:cxn ang="0">
                  <a:pos x="0" y="144"/>
                </a:cxn>
                <a:cxn ang="0">
                  <a:pos x="2" y="153"/>
                </a:cxn>
                <a:cxn ang="0">
                  <a:pos x="7" y="160"/>
                </a:cxn>
                <a:cxn ang="0">
                  <a:pos x="16" y="164"/>
                </a:cxn>
                <a:cxn ang="0">
                  <a:pos x="26" y="166"/>
                </a:cxn>
                <a:cxn ang="0">
                  <a:pos x="41" y="162"/>
                </a:cxn>
                <a:cxn ang="0">
                  <a:pos x="52" y="153"/>
                </a:cxn>
                <a:cxn ang="0">
                  <a:pos x="60" y="143"/>
                </a:cxn>
                <a:cxn ang="0">
                  <a:pos x="64" y="135"/>
                </a:cxn>
                <a:cxn ang="0">
                  <a:pos x="115" y="26"/>
                </a:cxn>
              </a:cxnLst>
              <a:rect l="0" t="0" r="r" b="b"/>
              <a:pathLst>
                <a:path w="140" h="166">
                  <a:moveTo>
                    <a:pt x="115" y="26"/>
                  </a:moveTo>
                  <a:lnTo>
                    <a:pt x="121" y="17"/>
                  </a:lnTo>
                  <a:lnTo>
                    <a:pt x="128" y="12"/>
                  </a:lnTo>
                  <a:lnTo>
                    <a:pt x="135" y="10"/>
                  </a:lnTo>
                  <a:lnTo>
                    <a:pt x="140" y="10"/>
                  </a:lnTo>
                  <a:lnTo>
                    <a:pt x="140" y="0"/>
                  </a:lnTo>
                  <a:lnTo>
                    <a:pt x="130" y="1"/>
                  </a:lnTo>
                  <a:lnTo>
                    <a:pt x="120" y="1"/>
                  </a:lnTo>
                  <a:lnTo>
                    <a:pt x="108" y="1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101" y="11"/>
                  </a:lnTo>
                  <a:lnTo>
                    <a:pt x="105" y="13"/>
                  </a:lnTo>
                  <a:lnTo>
                    <a:pt x="106" y="16"/>
                  </a:lnTo>
                  <a:lnTo>
                    <a:pt x="107" y="20"/>
                  </a:lnTo>
                  <a:lnTo>
                    <a:pt x="105" y="28"/>
                  </a:lnTo>
                  <a:lnTo>
                    <a:pt x="76" y="89"/>
                  </a:lnTo>
                  <a:lnTo>
                    <a:pt x="43" y="21"/>
                  </a:lnTo>
                  <a:lnTo>
                    <a:pt x="42" y="16"/>
                  </a:lnTo>
                  <a:lnTo>
                    <a:pt x="43" y="12"/>
                  </a:lnTo>
                  <a:lnTo>
                    <a:pt x="47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55" y="0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2" y="1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4" y="11"/>
                  </a:lnTo>
                  <a:lnTo>
                    <a:pt x="18" y="14"/>
                  </a:lnTo>
                  <a:lnTo>
                    <a:pt x="21" y="19"/>
                  </a:lnTo>
                  <a:lnTo>
                    <a:pt x="65" y="113"/>
                  </a:lnTo>
                  <a:lnTo>
                    <a:pt x="58" y="128"/>
                  </a:lnTo>
                  <a:lnTo>
                    <a:pt x="53" y="138"/>
                  </a:lnTo>
                  <a:lnTo>
                    <a:pt x="46" y="148"/>
                  </a:lnTo>
                  <a:lnTo>
                    <a:pt x="37" y="156"/>
                  </a:lnTo>
                  <a:lnTo>
                    <a:pt x="26" y="159"/>
                  </a:lnTo>
                  <a:lnTo>
                    <a:pt x="19" y="158"/>
                  </a:lnTo>
                  <a:lnTo>
                    <a:pt x="15" y="155"/>
                  </a:lnTo>
                  <a:lnTo>
                    <a:pt x="16" y="155"/>
                  </a:lnTo>
                  <a:lnTo>
                    <a:pt x="19" y="153"/>
                  </a:lnTo>
                  <a:lnTo>
                    <a:pt x="21" y="150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1" y="133"/>
                  </a:lnTo>
                  <a:lnTo>
                    <a:pt x="3" y="136"/>
                  </a:lnTo>
                  <a:lnTo>
                    <a:pt x="0" y="144"/>
                  </a:lnTo>
                  <a:lnTo>
                    <a:pt x="2" y="153"/>
                  </a:lnTo>
                  <a:lnTo>
                    <a:pt x="7" y="160"/>
                  </a:lnTo>
                  <a:lnTo>
                    <a:pt x="16" y="164"/>
                  </a:lnTo>
                  <a:lnTo>
                    <a:pt x="26" y="166"/>
                  </a:lnTo>
                  <a:lnTo>
                    <a:pt x="41" y="162"/>
                  </a:lnTo>
                  <a:lnTo>
                    <a:pt x="52" y="153"/>
                  </a:lnTo>
                  <a:lnTo>
                    <a:pt x="60" y="143"/>
                  </a:lnTo>
                  <a:lnTo>
                    <a:pt x="64" y="135"/>
                  </a:lnTo>
                  <a:lnTo>
                    <a:pt x="11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" name="Freeform 494"/>
            <p:cNvSpPr>
              <a:spLocks noChangeAspect="1"/>
            </p:cNvSpPr>
            <p:nvPr/>
          </p:nvSpPr>
          <p:spPr bwMode="auto">
            <a:xfrm>
              <a:off x="3922" y="1258"/>
              <a:ext cx="220" cy="115"/>
            </a:xfrm>
            <a:custGeom>
              <a:avLst/>
              <a:gdLst/>
              <a:ahLst/>
              <a:cxnLst>
                <a:cxn ang="0">
                  <a:pos x="198" y="20"/>
                </a:cxn>
                <a:cxn ang="0">
                  <a:pos x="179" y="2"/>
                </a:cxn>
                <a:cxn ang="0">
                  <a:pos x="147" y="2"/>
                </a:cxn>
                <a:cxn ang="0">
                  <a:pos x="126" y="15"/>
                </a:cxn>
                <a:cxn ang="0">
                  <a:pos x="114" y="12"/>
                </a:cxn>
                <a:cxn ang="0">
                  <a:pos x="94" y="1"/>
                </a:cxn>
                <a:cxn ang="0">
                  <a:pos x="67" y="2"/>
                </a:cxn>
                <a:cxn ang="0">
                  <a:pos x="45" y="15"/>
                </a:cxn>
                <a:cxn ang="0">
                  <a:pos x="38" y="25"/>
                </a:cxn>
                <a:cxn ang="0">
                  <a:pos x="0" y="3"/>
                </a:cxn>
                <a:cxn ang="0">
                  <a:pos x="10" y="12"/>
                </a:cxn>
                <a:cxn ang="0">
                  <a:pos x="19" y="19"/>
                </a:cxn>
                <a:cxn ang="0">
                  <a:pos x="20" y="94"/>
                </a:cxn>
                <a:cxn ang="0">
                  <a:pos x="16" y="104"/>
                </a:cxn>
                <a:cxn ang="0">
                  <a:pos x="0" y="105"/>
                </a:cxn>
                <a:cxn ang="0">
                  <a:pos x="4" y="115"/>
                </a:cxn>
                <a:cxn ang="0">
                  <a:pos x="21" y="114"/>
                </a:cxn>
                <a:cxn ang="0">
                  <a:pos x="38" y="114"/>
                </a:cxn>
                <a:cxn ang="0">
                  <a:pos x="56" y="114"/>
                </a:cxn>
                <a:cxn ang="0">
                  <a:pos x="60" y="105"/>
                </a:cxn>
                <a:cxn ang="0">
                  <a:pos x="44" y="104"/>
                </a:cxn>
                <a:cxn ang="0">
                  <a:pos x="40" y="94"/>
                </a:cxn>
                <a:cxn ang="0">
                  <a:pos x="44" y="29"/>
                </a:cxn>
                <a:cxn ang="0">
                  <a:pos x="66" y="9"/>
                </a:cxn>
                <a:cxn ang="0">
                  <a:pos x="90" y="9"/>
                </a:cxn>
                <a:cxn ang="0">
                  <a:pos x="99" y="25"/>
                </a:cxn>
                <a:cxn ang="0">
                  <a:pos x="100" y="94"/>
                </a:cxn>
                <a:cxn ang="0">
                  <a:pos x="96" y="104"/>
                </a:cxn>
                <a:cxn ang="0">
                  <a:pos x="80" y="105"/>
                </a:cxn>
                <a:cxn ang="0">
                  <a:pos x="83" y="115"/>
                </a:cxn>
                <a:cxn ang="0">
                  <a:pos x="101" y="114"/>
                </a:cxn>
                <a:cxn ang="0">
                  <a:pos x="118" y="114"/>
                </a:cxn>
                <a:cxn ang="0">
                  <a:pos x="135" y="114"/>
                </a:cxn>
                <a:cxn ang="0">
                  <a:pos x="140" y="105"/>
                </a:cxn>
                <a:cxn ang="0">
                  <a:pos x="124" y="104"/>
                </a:cxn>
                <a:cxn ang="0">
                  <a:pos x="120" y="94"/>
                </a:cxn>
                <a:cxn ang="0">
                  <a:pos x="124" y="29"/>
                </a:cxn>
                <a:cxn ang="0">
                  <a:pos x="146" y="9"/>
                </a:cxn>
                <a:cxn ang="0">
                  <a:pos x="170" y="9"/>
                </a:cxn>
                <a:cxn ang="0">
                  <a:pos x="179" y="25"/>
                </a:cxn>
                <a:cxn ang="0">
                  <a:pos x="180" y="94"/>
                </a:cxn>
                <a:cxn ang="0">
                  <a:pos x="176" y="104"/>
                </a:cxn>
                <a:cxn ang="0">
                  <a:pos x="160" y="105"/>
                </a:cxn>
                <a:cxn ang="0">
                  <a:pos x="164" y="115"/>
                </a:cxn>
                <a:cxn ang="0">
                  <a:pos x="181" y="114"/>
                </a:cxn>
                <a:cxn ang="0">
                  <a:pos x="198" y="114"/>
                </a:cxn>
                <a:cxn ang="0">
                  <a:pos x="215" y="114"/>
                </a:cxn>
                <a:cxn ang="0">
                  <a:pos x="220" y="105"/>
                </a:cxn>
                <a:cxn ang="0">
                  <a:pos x="204" y="104"/>
                </a:cxn>
                <a:cxn ang="0">
                  <a:pos x="200" y="94"/>
                </a:cxn>
              </a:cxnLst>
              <a:rect l="0" t="0" r="r" b="b"/>
              <a:pathLst>
                <a:path w="220" h="115">
                  <a:moveTo>
                    <a:pt x="200" y="36"/>
                  </a:moveTo>
                  <a:lnTo>
                    <a:pt x="198" y="20"/>
                  </a:lnTo>
                  <a:lnTo>
                    <a:pt x="191" y="9"/>
                  </a:lnTo>
                  <a:lnTo>
                    <a:pt x="179" y="2"/>
                  </a:lnTo>
                  <a:lnTo>
                    <a:pt x="161" y="0"/>
                  </a:lnTo>
                  <a:lnTo>
                    <a:pt x="147" y="2"/>
                  </a:lnTo>
                  <a:lnTo>
                    <a:pt x="135" y="7"/>
                  </a:lnTo>
                  <a:lnTo>
                    <a:pt x="126" y="15"/>
                  </a:lnTo>
                  <a:lnTo>
                    <a:pt x="119" y="24"/>
                  </a:lnTo>
                  <a:lnTo>
                    <a:pt x="114" y="12"/>
                  </a:lnTo>
                  <a:lnTo>
                    <a:pt x="106" y="5"/>
                  </a:lnTo>
                  <a:lnTo>
                    <a:pt x="94" y="1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5" y="15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8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0" y="27"/>
                  </a:lnTo>
                  <a:lnTo>
                    <a:pt x="20" y="94"/>
                  </a:lnTo>
                  <a:lnTo>
                    <a:pt x="19" y="100"/>
                  </a:lnTo>
                  <a:lnTo>
                    <a:pt x="16" y="104"/>
                  </a:lnTo>
                  <a:lnTo>
                    <a:pt x="10" y="105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11" y="114"/>
                  </a:lnTo>
                  <a:lnTo>
                    <a:pt x="21" y="114"/>
                  </a:lnTo>
                  <a:lnTo>
                    <a:pt x="30" y="114"/>
                  </a:lnTo>
                  <a:lnTo>
                    <a:pt x="38" y="114"/>
                  </a:lnTo>
                  <a:lnTo>
                    <a:pt x="48" y="114"/>
                  </a:lnTo>
                  <a:lnTo>
                    <a:pt x="56" y="114"/>
                  </a:lnTo>
                  <a:lnTo>
                    <a:pt x="60" y="115"/>
                  </a:lnTo>
                  <a:lnTo>
                    <a:pt x="60" y="105"/>
                  </a:lnTo>
                  <a:lnTo>
                    <a:pt x="50" y="105"/>
                  </a:lnTo>
                  <a:lnTo>
                    <a:pt x="44" y="104"/>
                  </a:lnTo>
                  <a:lnTo>
                    <a:pt x="41" y="100"/>
                  </a:lnTo>
                  <a:lnTo>
                    <a:pt x="40" y="94"/>
                  </a:lnTo>
                  <a:lnTo>
                    <a:pt x="40" y="47"/>
                  </a:lnTo>
                  <a:lnTo>
                    <a:pt x="44" y="29"/>
                  </a:lnTo>
                  <a:lnTo>
                    <a:pt x="53" y="17"/>
                  </a:lnTo>
                  <a:lnTo>
                    <a:pt x="66" y="9"/>
                  </a:lnTo>
                  <a:lnTo>
                    <a:pt x="79" y="7"/>
                  </a:lnTo>
                  <a:lnTo>
                    <a:pt x="90" y="9"/>
                  </a:lnTo>
                  <a:lnTo>
                    <a:pt x="96" y="16"/>
                  </a:lnTo>
                  <a:lnTo>
                    <a:pt x="99" y="25"/>
                  </a:lnTo>
                  <a:lnTo>
                    <a:pt x="100" y="35"/>
                  </a:lnTo>
                  <a:lnTo>
                    <a:pt x="100" y="94"/>
                  </a:lnTo>
                  <a:lnTo>
                    <a:pt x="99" y="100"/>
                  </a:lnTo>
                  <a:lnTo>
                    <a:pt x="96" y="104"/>
                  </a:lnTo>
                  <a:lnTo>
                    <a:pt x="90" y="105"/>
                  </a:lnTo>
                  <a:lnTo>
                    <a:pt x="80" y="105"/>
                  </a:lnTo>
                  <a:lnTo>
                    <a:pt x="80" y="115"/>
                  </a:lnTo>
                  <a:lnTo>
                    <a:pt x="83" y="115"/>
                  </a:lnTo>
                  <a:lnTo>
                    <a:pt x="91" y="114"/>
                  </a:lnTo>
                  <a:lnTo>
                    <a:pt x="101" y="114"/>
                  </a:lnTo>
                  <a:lnTo>
                    <a:pt x="110" y="114"/>
                  </a:lnTo>
                  <a:lnTo>
                    <a:pt x="118" y="114"/>
                  </a:lnTo>
                  <a:lnTo>
                    <a:pt x="128" y="114"/>
                  </a:lnTo>
                  <a:lnTo>
                    <a:pt x="135" y="114"/>
                  </a:lnTo>
                  <a:lnTo>
                    <a:pt x="140" y="115"/>
                  </a:lnTo>
                  <a:lnTo>
                    <a:pt x="140" y="105"/>
                  </a:lnTo>
                  <a:lnTo>
                    <a:pt x="130" y="105"/>
                  </a:lnTo>
                  <a:lnTo>
                    <a:pt x="124" y="104"/>
                  </a:lnTo>
                  <a:lnTo>
                    <a:pt x="121" y="100"/>
                  </a:lnTo>
                  <a:lnTo>
                    <a:pt x="120" y="94"/>
                  </a:lnTo>
                  <a:lnTo>
                    <a:pt x="120" y="47"/>
                  </a:lnTo>
                  <a:lnTo>
                    <a:pt x="124" y="29"/>
                  </a:lnTo>
                  <a:lnTo>
                    <a:pt x="133" y="17"/>
                  </a:lnTo>
                  <a:lnTo>
                    <a:pt x="146" y="9"/>
                  </a:lnTo>
                  <a:lnTo>
                    <a:pt x="159" y="7"/>
                  </a:lnTo>
                  <a:lnTo>
                    <a:pt x="170" y="9"/>
                  </a:lnTo>
                  <a:lnTo>
                    <a:pt x="176" y="16"/>
                  </a:lnTo>
                  <a:lnTo>
                    <a:pt x="179" y="25"/>
                  </a:lnTo>
                  <a:lnTo>
                    <a:pt x="180" y="35"/>
                  </a:lnTo>
                  <a:lnTo>
                    <a:pt x="180" y="94"/>
                  </a:lnTo>
                  <a:lnTo>
                    <a:pt x="179" y="100"/>
                  </a:lnTo>
                  <a:lnTo>
                    <a:pt x="176" y="104"/>
                  </a:lnTo>
                  <a:lnTo>
                    <a:pt x="170" y="105"/>
                  </a:lnTo>
                  <a:lnTo>
                    <a:pt x="160" y="105"/>
                  </a:lnTo>
                  <a:lnTo>
                    <a:pt x="160" y="115"/>
                  </a:lnTo>
                  <a:lnTo>
                    <a:pt x="164" y="115"/>
                  </a:lnTo>
                  <a:lnTo>
                    <a:pt x="171" y="114"/>
                  </a:lnTo>
                  <a:lnTo>
                    <a:pt x="181" y="114"/>
                  </a:lnTo>
                  <a:lnTo>
                    <a:pt x="190" y="114"/>
                  </a:lnTo>
                  <a:lnTo>
                    <a:pt x="198" y="114"/>
                  </a:lnTo>
                  <a:lnTo>
                    <a:pt x="207" y="114"/>
                  </a:lnTo>
                  <a:lnTo>
                    <a:pt x="215" y="114"/>
                  </a:lnTo>
                  <a:lnTo>
                    <a:pt x="220" y="115"/>
                  </a:lnTo>
                  <a:lnTo>
                    <a:pt x="220" y="105"/>
                  </a:lnTo>
                  <a:lnTo>
                    <a:pt x="210" y="105"/>
                  </a:lnTo>
                  <a:lnTo>
                    <a:pt x="204" y="104"/>
                  </a:lnTo>
                  <a:lnTo>
                    <a:pt x="201" y="100"/>
                  </a:lnTo>
                  <a:lnTo>
                    <a:pt x="200" y="94"/>
                  </a:lnTo>
                  <a:lnTo>
                    <a:pt x="20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" name="Freeform 495"/>
            <p:cNvSpPr>
              <a:spLocks noChangeAspect="1"/>
            </p:cNvSpPr>
            <p:nvPr/>
          </p:nvSpPr>
          <p:spPr bwMode="auto">
            <a:xfrm>
              <a:off x="4253" y="785"/>
              <a:ext cx="86" cy="373"/>
            </a:xfrm>
            <a:custGeom>
              <a:avLst/>
              <a:gdLst/>
              <a:ahLst/>
              <a:cxnLst>
                <a:cxn ang="0">
                  <a:pos x="86" y="369"/>
                </a:cxn>
                <a:cxn ang="0">
                  <a:pos x="86" y="368"/>
                </a:cxn>
                <a:cxn ang="0">
                  <a:pos x="85" y="367"/>
                </a:cxn>
                <a:cxn ang="0">
                  <a:pos x="84" y="365"/>
                </a:cxn>
                <a:cxn ang="0">
                  <a:pos x="80" y="361"/>
                </a:cxn>
                <a:cxn ang="0">
                  <a:pos x="51" y="322"/>
                </a:cxn>
                <a:cxn ang="0">
                  <a:pos x="33" y="277"/>
                </a:cxn>
                <a:cxn ang="0">
                  <a:pos x="24" y="231"/>
                </a:cxn>
                <a:cxn ang="0">
                  <a:pos x="22" y="186"/>
                </a:cxn>
                <a:cxn ang="0">
                  <a:pos x="24" y="138"/>
                </a:cxn>
                <a:cxn ang="0">
                  <a:pos x="34" y="91"/>
                </a:cxn>
                <a:cxn ang="0">
                  <a:pos x="53" y="48"/>
                </a:cxn>
                <a:cxn ang="0">
                  <a:pos x="81" y="10"/>
                </a:cxn>
                <a:cxn ang="0">
                  <a:pos x="86" y="6"/>
                </a:cxn>
                <a:cxn ang="0">
                  <a:pos x="86" y="4"/>
                </a:cxn>
                <a:cxn ang="0">
                  <a:pos x="85" y="1"/>
                </a:cxn>
                <a:cxn ang="0">
                  <a:pos x="83" y="0"/>
                </a:cxn>
                <a:cxn ang="0">
                  <a:pos x="75" y="5"/>
                </a:cxn>
                <a:cxn ang="0">
                  <a:pos x="60" y="19"/>
                </a:cxn>
                <a:cxn ang="0">
                  <a:pos x="41" y="42"/>
                </a:cxn>
                <a:cxn ang="0">
                  <a:pos x="23" y="73"/>
                </a:cxn>
                <a:cxn ang="0">
                  <a:pos x="12" y="104"/>
                </a:cxn>
                <a:cxn ang="0">
                  <a:pos x="5" y="133"/>
                </a:cxn>
                <a:cxn ang="0">
                  <a:pos x="1" y="161"/>
                </a:cxn>
                <a:cxn ang="0">
                  <a:pos x="0" y="186"/>
                </a:cxn>
                <a:cxn ang="0">
                  <a:pos x="1" y="211"/>
                </a:cxn>
                <a:cxn ang="0">
                  <a:pos x="5" y="240"/>
                </a:cxn>
                <a:cxn ang="0">
                  <a:pos x="12" y="271"/>
                </a:cxn>
                <a:cxn ang="0">
                  <a:pos x="25" y="303"/>
                </a:cxn>
                <a:cxn ang="0">
                  <a:pos x="43" y="333"/>
                </a:cxn>
                <a:cxn ang="0">
                  <a:pos x="60" y="355"/>
                </a:cxn>
                <a:cxn ang="0">
                  <a:pos x="75" y="368"/>
                </a:cxn>
                <a:cxn ang="0">
                  <a:pos x="83" y="373"/>
                </a:cxn>
                <a:cxn ang="0">
                  <a:pos x="85" y="372"/>
                </a:cxn>
                <a:cxn ang="0">
                  <a:pos x="86" y="369"/>
                </a:cxn>
              </a:cxnLst>
              <a:rect l="0" t="0" r="r" b="b"/>
              <a:pathLst>
                <a:path w="86" h="373">
                  <a:moveTo>
                    <a:pt x="86" y="369"/>
                  </a:moveTo>
                  <a:lnTo>
                    <a:pt x="86" y="368"/>
                  </a:lnTo>
                  <a:lnTo>
                    <a:pt x="85" y="367"/>
                  </a:lnTo>
                  <a:lnTo>
                    <a:pt x="84" y="365"/>
                  </a:lnTo>
                  <a:lnTo>
                    <a:pt x="80" y="361"/>
                  </a:lnTo>
                  <a:lnTo>
                    <a:pt x="51" y="322"/>
                  </a:lnTo>
                  <a:lnTo>
                    <a:pt x="33" y="277"/>
                  </a:lnTo>
                  <a:lnTo>
                    <a:pt x="24" y="231"/>
                  </a:lnTo>
                  <a:lnTo>
                    <a:pt x="22" y="186"/>
                  </a:lnTo>
                  <a:lnTo>
                    <a:pt x="24" y="138"/>
                  </a:lnTo>
                  <a:lnTo>
                    <a:pt x="34" y="91"/>
                  </a:lnTo>
                  <a:lnTo>
                    <a:pt x="53" y="48"/>
                  </a:lnTo>
                  <a:lnTo>
                    <a:pt x="81" y="10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75" y="5"/>
                  </a:lnTo>
                  <a:lnTo>
                    <a:pt x="60" y="19"/>
                  </a:lnTo>
                  <a:lnTo>
                    <a:pt x="41" y="42"/>
                  </a:lnTo>
                  <a:lnTo>
                    <a:pt x="23" y="73"/>
                  </a:lnTo>
                  <a:lnTo>
                    <a:pt x="12" y="104"/>
                  </a:lnTo>
                  <a:lnTo>
                    <a:pt x="5" y="133"/>
                  </a:lnTo>
                  <a:lnTo>
                    <a:pt x="1" y="161"/>
                  </a:lnTo>
                  <a:lnTo>
                    <a:pt x="0" y="186"/>
                  </a:lnTo>
                  <a:lnTo>
                    <a:pt x="1" y="211"/>
                  </a:lnTo>
                  <a:lnTo>
                    <a:pt x="5" y="240"/>
                  </a:lnTo>
                  <a:lnTo>
                    <a:pt x="12" y="271"/>
                  </a:lnTo>
                  <a:lnTo>
                    <a:pt x="25" y="303"/>
                  </a:lnTo>
                  <a:lnTo>
                    <a:pt x="43" y="333"/>
                  </a:lnTo>
                  <a:lnTo>
                    <a:pt x="60" y="355"/>
                  </a:lnTo>
                  <a:lnTo>
                    <a:pt x="75" y="368"/>
                  </a:lnTo>
                  <a:lnTo>
                    <a:pt x="83" y="373"/>
                  </a:lnTo>
                  <a:lnTo>
                    <a:pt x="85" y="372"/>
                  </a:lnTo>
                  <a:lnTo>
                    <a:pt x="86" y="3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" name="Freeform 496"/>
            <p:cNvSpPr>
              <a:spLocks noChangeAspect="1"/>
            </p:cNvSpPr>
            <p:nvPr/>
          </p:nvSpPr>
          <p:spPr bwMode="auto">
            <a:xfrm>
              <a:off x="4376" y="810"/>
              <a:ext cx="313" cy="255"/>
            </a:xfrm>
            <a:custGeom>
              <a:avLst/>
              <a:gdLst/>
              <a:ahLst/>
              <a:cxnLst>
                <a:cxn ang="0">
                  <a:pos x="270" y="29"/>
                </a:cxn>
                <a:cxn ang="0">
                  <a:pos x="288" y="14"/>
                </a:cxn>
                <a:cxn ang="0">
                  <a:pos x="308" y="12"/>
                </a:cxn>
                <a:cxn ang="0">
                  <a:pos x="312" y="8"/>
                </a:cxn>
                <a:cxn ang="0">
                  <a:pos x="312" y="2"/>
                </a:cxn>
                <a:cxn ang="0">
                  <a:pos x="270" y="1"/>
                </a:cxn>
                <a:cxn ang="0">
                  <a:pos x="230" y="0"/>
                </a:cxn>
                <a:cxn ang="0">
                  <a:pos x="226" y="3"/>
                </a:cxn>
                <a:cxn ang="0">
                  <a:pos x="228" y="11"/>
                </a:cxn>
                <a:cxn ang="0">
                  <a:pos x="245" y="13"/>
                </a:cxn>
                <a:cxn ang="0">
                  <a:pos x="257" y="22"/>
                </a:cxn>
                <a:cxn ang="0">
                  <a:pos x="257" y="32"/>
                </a:cxn>
                <a:cxn ang="0">
                  <a:pos x="215" y="202"/>
                </a:cxn>
                <a:cxn ang="0">
                  <a:pos x="131" y="3"/>
                </a:cxn>
                <a:cxn ang="0">
                  <a:pos x="126" y="0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60" y="8"/>
                </a:cxn>
                <a:cxn ang="0">
                  <a:pos x="71" y="12"/>
                </a:cxn>
                <a:cxn ang="0">
                  <a:pos x="84" y="12"/>
                </a:cxn>
                <a:cxn ang="0">
                  <a:pos x="96" y="15"/>
                </a:cxn>
                <a:cxn ang="0">
                  <a:pos x="42" y="226"/>
                </a:cxn>
                <a:cxn ang="0">
                  <a:pos x="24" y="240"/>
                </a:cxn>
                <a:cxn ang="0">
                  <a:pos x="4" y="243"/>
                </a:cxn>
                <a:cxn ang="0">
                  <a:pos x="0" y="246"/>
                </a:cxn>
                <a:cxn ang="0">
                  <a:pos x="1" y="254"/>
                </a:cxn>
                <a:cxn ang="0">
                  <a:pos x="42" y="254"/>
                </a:cxn>
                <a:cxn ang="0">
                  <a:pos x="82" y="254"/>
                </a:cxn>
                <a:cxn ang="0">
                  <a:pos x="86" y="251"/>
                </a:cxn>
                <a:cxn ang="0">
                  <a:pos x="84" y="244"/>
                </a:cxn>
                <a:cxn ang="0">
                  <a:pos x="66" y="241"/>
                </a:cxn>
                <a:cxn ang="0">
                  <a:pos x="55" y="232"/>
                </a:cxn>
                <a:cxn ang="0">
                  <a:pos x="55" y="223"/>
                </a:cxn>
                <a:cxn ang="0">
                  <a:pos x="105" y="21"/>
                </a:cxn>
                <a:cxn ang="0">
                  <a:pos x="108" y="28"/>
                </a:cxn>
                <a:cxn ang="0">
                  <a:pos x="204" y="254"/>
                </a:cxn>
                <a:cxn ang="0">
                  <a:pos x="211" y="254"/>
                </a:cxn>
                <a:cxn ang="0">
                  <a:pos x="213" y="251"/>
                </a:cxn>
                <a:cxn ang="0">
                  <a:pos x="266" y="39"/>
                </a:cxn>
              </a:cxnLst>
              <a:rect l="0" t="0" r="r" b="b"/>
              <a:pathLst>
                <a:path w="313" h="255">
                  <a:moveTo>
                    <a:pt x="266" y="39"/>
                  </a:moveTo>
                  <a:lnTo>
                    <a:pt x="270" y="29"/>
                  </a:lnTo>
                  <a:lnTo>
                    <a:pt x="277" y="20"/>
                  </a:lnTo>
                  <a:lnTo>
                    <a:pt x="288" y="14"/>
                  </a:lnTo>
                  <a:lnTo>
                    <a:pt x="306" y="12"/>
                  </a:lnTo>
                  <a:lnTo>
                    <a:pt x="308" y="12"/>
                  </a:lnTo>
                  <a:lnTo>
                    <a:pt x="310" y="11"/>
                  </a:lnTo>
                  <a:lnTo>
                    <a:pt x="312" y="8"/>
                  </a:lnTo>
                  <a:lnTo>
                    <a:pt x="313" y="4"/>
                  </a:lnTo>
                  <a:lnTo>
                    <a:pt x="312" y="2"/>
                  </a:lnTo>
                  <a:lnTo>
                    <a:pt x="308" y="0"/>
                  </a:lnTo>
                  <a:lnTo>
                    <a:pt x="270" y="1"/>
                  </a:lnTo>
                  <a:lnTo>
                    <a:pt x="232" y="0"/>
                  </a:lnTo>
                  <a:lnTo>
                    <a:pt x="230" y="0"/>
                  </a:lnTo>
                  <a:lnTo>
                    <a:pt x="228" y="1"/>
                  </a:lnTo>
                  <a:lnTo>
                    <a:pt x="226" y="3"/>
                  </a:lnTo>
                  <a:lnTo>
                    <a:pt x="226" y="8"/>
                  </a:lnTo>
                  <a:lnTo>
                    <a:pt x="228" y="11"/>
                  </a:lnTo>
                  <a:lnTo>
                    <a:pt x="232" y="12"/>
                  </a:lnTo>
                  <a:lnTo>
                    <a:pt x="245" y="13"/>
                  </a:lnTo>
                  <a:lnTo>
                    <a:pt x="253" y="17"/>
                  </a:lnTo>
                  <a:lnTo>
                    <a:pt x="257" y="22"/>
                  </a:lnTo>
                  <a:lnTo>
                    <a:pt x="258" y="28"/>
                  </a:lnTo>
                  <a:lnTo>
                    <a:pt x="257" y="32"/>
                  </a:lnTo>
                  <a:lnTo>
                    <a:pt x="257" y="36"/>
                  </a:lnTo>
                  <a:lnTo>
                    <a:pt x="215" y="202"/>
                  </a:lnTo>
                  <a:lnTo>
                    <a:pt x="133" y="7"/>
                  </a:lnTo>
                  <a:lnTo>
                    <a:pt x="131" y="3"/>
                  </a:lnTo>
                  <a:lnTo>
                    <a:pt x="129" y="1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3" y="1"/>
                  </a:lnTo>
                  <a:lnTo>
                    <a:pt x="61" y="3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84" y="12"/>
                  </a:lnTo>
                  <a:lnTo>
                    <a:pt x="92" y="13"/>
                  </a:lnTo>
                  <a:lnTo>
                    <a:pt x="96" y="15"/>
                  </a:lnTo>
                  <a:lnTo>
                    <a:pt x="46" y="215"/>
                  </a:lnTo>
                  <a:lnTo>
                    <a:pt x="42" y="226"/>
                  </a:lnTo>
                  <a:lnTo>
                    <a:pt x="36" y="234"/>
                  </a:lnTo>
                  <a:lnTo>
                    <a:pt x="24" y="240"/>
                  </a:lnTo>
                  <a:lnTo>
                    <a:pt x="6" y="243"/>
                  </a:lnTo>
                  <a:lnTo>
                    <a:pt x="4" y="243"/>
                  </a:lnTo>
                  <a:lnTo>
                    <a:pt x="2" y="244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1" y="254"/>
                  </a:lnTo>
                  <a:lnTo>
                    <a:pt x="4" y="255"/>
                  </a:lnTo>
                  <a:lnTo>
                    <a:pt x="42" y="254"/>
                  </a:lnTo>
                  <a:lnTo>
                    <a:pt x="80" y="255"/>
                  </a:lnTo>
                  <a:lnTo>
                    <a:pt x="82" y="254"/>
                  </a:lnTo>
                  <a:lnTo>
                    <a:pt x="84" y="254"/>
                  </a:lnTo>
                  <a:lnTo>
                    <a:pt x="86" y="251"/>
                  </a:lnTo>
                  <a:lnTo>
                    <a:pt x="87" y="247"/>
                  </a:lnTo>
                  <a:lnTo>
                    <a:pt x="84" y="244"/>
                  </a:lnTo>
                  <a:lnTo>
                    <a:pt x="79" y="243"/>
                  </a:lnTo>
                  <a:lnTo>
                    <a:pt x="66" y="241"/>
                  </a:lnTo>
                  <a:lnTo>
                    <a:pt x="59" y="237"/>
                  </a:lnTo>
                  <a:lnTo>
                    <a:pt x="55" y="232"/>
                  </a:lnTo>
                  <a:lnTo>
                    <a:pt x="55" y="227"/>
                  </a:lnTo>
                  <a:lnTo>
                    <a:pt x="55" y="223"/>
                  </a:lnTo>
                  <a:lnTo>
                    <a:pt x="56" y="218"/>
                  </a:lnTo>
                  <a:lnTo>
                    <a:pt x="105" y="21"/>
                  </a:lnTo>
                  <a:lnTo>
                    <a:pt x="107" y="24"/>
                  </a:lnTo>
                  <a:lnTo>
                    <a:pt x="108" y="28"/>
                  </a:lnTo>
                  <a:lnTo>
                    <a:pt x="201" y="247"/>
                  </a:lnTo>
                  <a:lnTo>
                    <a:pt x="204" y="254"/>
                  </a:lnTo>
                  <a:lnTo>
                    <a:pt x="208" y="255"/>
                  </a:lnTo>
                  <a:lnTo>
                    <a:pt x="211" y="254"/>
                  </a:lnTo>
                  <a:lnTo>
                    <a:pt x="212" y="253"/>
                  </a:lnTo>
                  <a:lnTo>
                    <a:pt x="213" y="251"/>
                  </a:lnTo>
                  <a:lnTo>
                    <a:pt x="214" y="247"/>
                  </a:lnTo>
                  <a:lnTo>
                    <a:pt x="26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" name="Freeform 497"/>
            <p:cNvSpPr>
              <a:spLocks noChangeAspect="1"/>
            </p:cNvSpPr>
            <p:nvPr/>
          </p:nvSpPr>
          <p:spPr bwMode="auto">
            <a:xfrm>
              <a:off x="4814" y="964"/>
              <a:ext cx="228" cy="15"/>
            </a:xfrm>
            <a:custGeom>
              <a:avLst/>
              <a:gdLst/>
              <a:ahLst/>
              <a:cxnLst>
                <a:cxn ang="0">
                  <a:pos x="215" y="15"/>
                </a:cxn>
                <a:cxn ang="0">
                  <a:pos x="219" y="15"/>
                </a:cxn>
                <a:cxn ang="0">
                  <a:pos x="224" y="14"/>
                </a:cxn>
                <a:cxn ang="0">
                  <a:pos x="226" y="12"/>
                </a:cxn>
                <a:cxn ang="0">
                  <a:pos x="228" y="7"/>
                </a:cxn>
                <a:cxn ang="0">
                  <a:pos x="226" y="3"/>
                </a:cxn>
                <a:cxn ang="0">
                  <a:pos x="224" y="1"/>
                </a:cxn>
                <a:cxn ang="0">
                  <a:pos x="219" y="0"/>
                </a:cxn>
                <a:cxn ang="0">
                  <a:pos x="215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4" y="14"/>
                </a:cxn>
                <a:cxn ang="0">
                  <a:pos x="9" y="15"/>
                </a:cxn>
                <a:cxn ang="0">
                  <a:pos x="13" y="15"/>
                </a:cxn>
                <a:cxn ang="0">
                  <a:pos x="215" y="15"/>
                </a:cxn>
              </a:cxnLst>
              <a:rect l="0" t="0" r="r" b="b"/>
              <a:pathLst>
                <a:path w="228" h="15">
                  <a:moveTo>
                    <a:pt x="215" y="15"/>
                  </a:moveTo>
                  <a:lnTo>
                    <a:pt x="219" y="15"/>
                  </a:lnTo>
                  <a:lnTo>
                    <a:pt x="224" y="14"/>
                  </a:lnTo>
                  <a:lnTo>
                    <a:pt x="226" y="12"/>
                  </a:lnTo>
                  <a:lnTo>
                    <a:pt x="228" y="7"/>
                  </a:lnTo>
                  <a:lnTo>
                    <a:pt x="226" y="3"/>
                  </a:lnTo>
                  <a:lnTo>
                    <a:pt x="224" y="1"/>
                  </a:lnTo>
                  <a:lnTo>
                    <a:pt x="219" y="0"/>
                  </a:lnTo>
                  <a:lnTo>
                    <a:pt x="2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9" y="15"/>
                  </a:lnTo>
                  <a:lnTo>
                    <a:pt x="13" y="15"/>
                  </a:lnTo>
                  <a:lnTo>
                    <a:pt x="215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" name="Freeform 498"/>
            <p:cNvSpPr>
              <a:spLocks noChangeAspect="1"/>
            </p:cNvSpPr>
            <p:nvPr/>
          </p:nvSpPr>
          <p:spPr bwMode="auto">
            <a:xfrm>
              <a:off x="5177" y="810"/>
              <a:ext cx="248" cy="255"/>
            </a:xfrm>
            <a:custGeom>
              <a:avLst/>
              <a:gdLst/>
              <a:ahLst/>
              <a:cxnLst>
                <a:cxn ang="0">
                  <a:pos x="246" y="9"/>
                </a:cxn>
                <a:cxn ang="0">
                  <a:pos x="248" y="4"/>
                </a:cxn>
                <a:cxn ang="0">
                  <a:pos x="246" y="1"/>
                </a:cxn>
                <a:cxn ang="0">
                  <a:pos x="238" y="0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73" y="1"/>
                </a:cxn>
                <a:cxn ang="0">
                  <a:pos x="71" y="3"/>
                </a:cxn>
                <a:cxn ang="0">
                  <a:pos x="70" y="8"/>
                </a:cxn>
                <a:cxn ang="0">
                  <a:pos x="49" y="75"/>
                </a:cxn>
                <a:cxn ang="0">
                  <a:pos x="48" y="80"/>
                </a:cxn>
                <a:cxn ang="0">
                  <a:pos x="49" y="82"/>
                </a:cxn>
                <a:cxn ang="0">
                  <a:pos x="53" y="84"/>
                </a:cxn>
                <a:cxn ang="0">
                  <a:pos x="56" y="83"/>
                </a:cxn>
                <a:cxn ang="0">
                  <a:pos x="57" y="80"/>
                </a:cxn>
                <a:cxn ang="0">
                  <a:pos x="69" y="51"/>
                </a:cxn>
                <a:cxn ang="0">
                  <a:pos x="87" y="30"/>
                </a:cxn>
                <a:cxn ang="0">
                  <a:pos x="112" y="16"/>
                </a:cxn>
                <a:cxn ang="0">
                  <a:pos x="149" y="12"/>
                </a:cxn>
                <a:cxn ang="0">
                  <a:pos x="209" y="12"/>
                </a:cxn>
                <a:cxn ang="0">
                  <a:pos x="1" y="244"/>
                </a:cxn>
                <a:cxn ang="0">
                  <a:pos x="1" y="248"/>
                </a:cxn>
                <a:cxn ang="0">
                  <a:pos x="0" y="251"/>
                </a:cxn>
                <a:cxn ang="0">
                  <a:pos x="2" y="254"/>
                </a:cxn>
                <a:cxn ang="0">
                  <a:pos x="9" y="255"/>
                </a:cxn>
                <a:cxn ang="0">
                  <a:pos x="171" y="255"/>
                </a:cxn>
                <a:cxn ang="0">
                  <a:pos x="176" y="254"/>
                </a:cxn>
                <a:cxn ang="0">
                  <a:pos x="179" y="254"/>
                </a:cxn>
                <a:cxn ang="0">
                  <a:pos x="181" y="251"/>
                </a:cxn>
                <a:cxn ang="0">
                  <a:pos x="183" y="247"/>
                </a:cxn>
                <a:cxn ang="0">
                  <a:pos x="209" y="165"/>
                </a:cxn>
                <a:cxn ang="0">
                  <a:pos x="211" y="159"/>
                </a:cxn>
                <a:cxn ang="0">
                  <a:pos x="209" y="156"/>
                </a:cxn>
                <a:cxn ang="0">
                  <a:pos x="206" y="155"/>
                </a:cxn>
                <a:cxn ang="0">
                  <a:pos x="202" y="157"/>
                </a:cxn>
                <a:cxn ang="0">
                  <a:pos x="200" y="164"/>
                </a:cxn>
                <a:cxn ang="0">
                  <a:pos x="186" y="198"/>
                </a:cxn>
                <a:cxn ang="0">
                  <a:pos x="168" y="222"/>
                </a:cxn>
                <a:cxn ang="0">
                  <a:pos x="142" y="237"/>
                </a:cxn>
                <a:cxn ang="0">
                  <a:pos x="102" y="242"/>
                </a:cxn>
                <a:cxn ang="0">
                  <a:pos x="38" y="242"/>
                </a:cxn>
                <a:cxn ang="0">
                  <a:pos x="246" y="9"/>
                </a:cxn>
              </a:cxnLst>
              <a:rect l="0" t="0" r="r" b="b"/>
              <a:pathLst>
                <a:path w="248" h="255">
                  <a:moveTo>
                    <a:pt x="246" y="9"/>
                  </a:moveTo>
                  <a:lnTo>
                    <a:pt x="248" y="4"/>
                  </a:lnTo>
                  <a:lnTo>
                    <a:pt x="246" y="1"/>
                  </a:lnTo>
                  <a:lnTo>
                    <a:pt x="238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3" y="1"/>
                  </a:lnTo>
                  <a:lnTo>
                    <a:pt x="71" y="3"/>
                  </a:lnTo>
                  <a:lnTo>
                    <a:pt x="70" y="8"/>
                  </a:lnTo>
                  <a:lnTo>
                    <a:pt x="49" y="75"/>
                  </a:lnTo>
                  <a:lnTo>
                    <a:pt x="48" y="80"/>
                  </a:lnTo>
                  <a:lnTo>
                    <a:pt x="49" y="82"/>
                  </a:lnTo>
                  <a:lnTo>
                    <a:pt x="53" y="84"/>
                  </a:lnTo>
                  <a:lnTo>
                    <a:pt x="56" y="83"/>
                  </a:lnTo>
                  <a:lnTo>
                    <a:pt x="57" y="80"/>
                  </a:lnTo>
                  <a:lnTo>
                    <a:pt x="69" y="51"/>
                  </a:lnTo>
                  <a:lnTo>
                    <a:pt x="87" y="30"/>
                  </a:lnTo>
                  <a:lnTo>
                    <a:pt x="112" y="16"/>
                  </a:lnTo>
                  <a:lnTo>
                    <a:pt x="149" y="12"/>
                  </a:lnTo>
                  <a:lnTo>
                    <a:pt x="209" y="12"/>
                  </a:lnTo>
                  <a:lnTo>
                    <a:pt x="1" y="244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2" y="254"/>
                  </a:lnTo>
                  <a:lnTo>
                    <a:pt x="9" y="255"/>
                  </a:lnTo>
                  <a:lnTo>
                    <a:pt x="171" y="255"/>
                  </a:lnTo>
                  <a:lnTo>
                    <a:pt x="176" y="254"/>
                  </a:lnTo>
                  <a:lnTo>
                    <a:pt x="179" y="254"/>
                  </a:lnTo>
                  <a:lnTo>
                    <a:pt x="181" y="251"/>
                  </a:lnTo>
                  <a:lnTo>
                    <a:pt x="183" y="247"/>
                  </a:lnTo>
                  <a:lnTo>
                    <a:pt x="209" y="165"/>
                  </a:lnTo>
                  <a:lnTo>
                    <a:pt x="211" y="159"/>
                  </a:lnTo>
                  <a:lnTo>
                    <a:pt x="209" y="156"/>
                  </a:lnTo>
                  <a:lnTo>
                    <a:pt x="206" y="155"/>
                  </a:lnTo>
                  <a:lnTo>
                    <a:pt x="202" y="157"/>
                  </a:lnTo>
                  <a:lnTo>
                    <a:pt x="200" y="164"/>
                  </a:lnTo>
                  <a:lnTo>
                    <a:pt x="186" y="198"/>
                  </a:lnTo>
                  <a:lnTo>
                    <a:pt x="168" y="222"/>
                  </a:lnTo>
                  <a:lnTo>
                    <a:pt x="142" y="237"/>
                  </a:lnTo>
                  <a:lnTo>
                    <a:pt x="102" y="242"/>
                  </a:lnTo>
                  <a:lnTo>
                    <a:pt x="38" y="242"/>
                  </a:lnTo>
                  <a:lnTo>
                    <a:pt x="246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" name="Freeform 499"/>
            <p:cNvSpPr>
              <a:spLocks noChangeAspect="1"/>
            </p:cNvSpPr>
            <p:nvPr/>
          </p:nvSpPr>
          <p:spPr bwMode="auto">
            <a:xfrm>
              <a:off x="5457" y="785"/>
              <a:ext cx="87" cy="373"/>
            </a:xfrm>
            <a:custGeom>
              <a:avLst/>
              <a:gdLst/>
              <a:ahLst/>
              <a:cxnLst>
                <a:cxn ang="0">
                  <a:pos x="87" y="186"/>
                </a:cxn>
                <a:cxn ang="0">
                  <a:pos x="86" y="162"/>
                </a:cxn>
                <a:cxn ang="0">
                  <a:pos x="82" y="133"/>
                </a:cxn>
                <a:cxn ang="0">
                  <a:pos x="75" y="102"/>
                </a:cxn>
                <a:cxn ang="0">
                  <a:pos x="62" y="70"/>
                </a:cxn>
                <a:cxn ang="0">
                  <a:pos x="44" y="40"/>
                </a:cxn>
                <a:cxn ang="0">
                  <a:pos x="26" y="18"/>
                </a:cxn>
                <a:cxn ang="0">
                  <a:pos x="12" y="5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7" y="13"/>
                </a:cxn>
                <a:cxn ang="0">
                  <a:pos x="32" y="44"/>
                </a:cxn>
                <a:cxn ang="0">
                  <a:pos x="50" y="84"/>
                </a:cxn>
                <a:cxn ang="0">
                  <a:pos x="61" y="132"/>
                </a:cxn>
                <a:cxn ang="0">
                  <a:pos x="65" y="186"/>
                </a:cxn>
                <a:cxn ang="0">
                  <a:pos x="62" y="234"/>
                </a:cxn>
                <a:cxn ang="0">
                  <a:pos x="52" y="281"/>
                </a:cxn>
                <a:cxn ang="0">
                  <a:pos x="34" y="324"/>
                </a:cxn>
                <a:cxn ang="0">
                  <a:pos x="5" y="363"/>
                </a:cxn>
                <a:cxn ang="0">
                  <a:pos x="1" y="367"/>
                </a:cxn>
                <a:cxn ang="0">
                  <a:pos x="0" y="369"/>
                </a:cxn>
                <a:cxn ang="0">
                  <a:pos x="2" y="372"/>
                </a:cxn>
                <a:cxn ang="0">
                  <a:pos x="4" y="373"/>
                </a:cxn>
                <a:cxn ang="0">
                  <a:pos x="12" y="368"/>
                </a:cxn>
                <a:cxn ang="0">
                  <a:pos x="27" y="354"/>
                </a:cxn>
                <a:cxn ang="0">
                  <a:pos x="45" y="331"/>
                </a:cxn>
                <a:cxn ang="0">
                  <a:pos x="63" y="300"/>
                </a:cxn>
                <a:cxn ang="0">
                  <a:pos x="75" y="269"/>
                </a:cxn>
                <a:cxn ang="0">
                  <a:pos x="82" y="240"/>
                </a:cxn>
                <a:cxn ang="0">
                  <a:pos x="86" y="212"/>
                </a:cxn>
                <a:cxn ang="0">
                  <a:pos x="87" y="186"/>
                </a:cxn>
              </a:cxnLst>
              <a:rect l="0" t="0" r="r" b="b"/>
              <a:pathLst>
                <a:path w="87" h="373">
                  <a:moveTo>
                    <a:pt x="87" y="186"/>
                  </a:moveTo>
                  <a:lnTo>
                    <a:pt x="86" y="162"/>
                  </a:lnTo>
                  <a:lnTo>
                    <a:pt x="82" y="133"/>
                  </a:lnTo>
                  <a:lnTo>
                    <a:pt x="75" y="102"/>
                  </a:lnTo>
                  <a:lnTo>
                    <a:pt x="62" y="70"/>
                  </a:lnTo>
                  <a:lnTo>
                    <a:pt x="44" y="40"/>
                  </a:lnTo>
                  <a:lnTo>
                    <a:pt x="26" y="18"/>
                  </a:lnTo>
                  <a:lnTo>
                    <a:pt x="12" y="5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7" y="13"/>
                  </a:lnTo>
                  <a:lnTo>
                    <a:pt x="32" y="44"/>
                  </a:lnTo>
                  <a:lnTo>
                    <a:pt x="50" y="84"/>
                  </a:lnTo>
                  <a:lnTo>
                    <a:pt x="61" y="132"/>
                  </a:lnTo>
                  <a:lnTo>
                    <a:pt x="65" y="186"/>
                  </a:lnTo>
                  <a:lnTo>
                    <a:pt x="62" y="234"/>
                  </a:lnTo>
                  <a:lnTo>
                    <a:pt x="52" y="281"/>
                  </a:lnTo>
                  <a:lnTo>
                    <a:pt x="34" y="324"/>
                  </a:lnTo>
                  <a:lnTo>
                    <a:pt x="5" y="363"/>
                  </a:lnTo>
                  <a:lnTo>
                    <a:pt x="1" y="367"/>
                  </a:lnTo>
                  <a:lnTo>
                    <a:pt x="0" y="369"/>
                  </a:lnTo>
                  <a:lnTo>
                    <a:pt x="2" y="372"/>
                  </a:lnTo>
                  <a:lnTo>
                    <a:pt x="4" y="373"/>
                  </a:lnTo>
                  <a:lnTo>
                    <a:pt x="12" y="368"/>
                  </a:lnTo>
                  <a:lnTo>
                    <a:pt x="27" y="354"/>
                  </a:lnTo>
                  <a:lnTo>
                    <a:pt x="45" y="331"/>
                  </a:lnTo>
                  <a:lnTo>
                    <a:pt x="63" y="300"/>
                  </a:lnTo>
                  <a:lnTo>
                    <a:pt x="75" y="269"/>
                  </a:lnTo>
                  <a:lnTo>
                    <a:pt x="82" y="240"/>
                  </a:lnTo>
                  <a:lnTo>
                    <a:pt x="86" y="212"/>
                  </a:lnTo>
                  <a:lnTo>
                    <a:pt x="87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" name="Freeform 500"/>
            <p:cNvSpPr>
              <a:spLocks noChangeAspect="1"/>
            </p:cNvSpPr>
            <p:nvPr/>
          </p:nvSpPr>
          <p:spPr bwMode="auto">
            <a:xfrm>
              <a:off x="5598" y="756"/>
              <a:ext cx="115" cy="173"/>
            </a:xfrm>
            <a:custGeom>
              <a:avLst/>
              <a:gdLst/>
              <a:ahLst/>
              <a:cxnLst>
                <a:cxn ang="0">
                  <a:pos x="115" y="126"/>
                </a:cxn>
                <a:cxn ang="0">
                  <a:pos x="106" y="126"/>
                </a:cxn>
                <a:cxn ang="0">
                  <a:pos x="105" y="132"/>
                </a:cxn>
                <a:cxn ang="0">
                  <a:pos x="103" y="139"/>
                </a:cxn>
                <a:cxn ang="0">
                  <a:pos x="101" y="146"/>
                </a:cxn>
                <a:cxn ang="0">
                  <a:pos x="99" y="150"/>
                </a:cxn>
                <a:cxn ang="0">
                  <a:pos x="95" y="151"/>
                </a:cxn>
                <a:cxn ang="0">
                  <a:pos x="87" y="151"/>
                </a:cxn>
                <a:cxn ang="0">
                  <a:pos x="79" y="151"/>
                </a:cxn>
                <a:cxn ang="0">
                  <a:pos x="73" y="151"/>
                </a:cxn>
                <a:cxn ang="0">
                  <a:pos x="25" y="151"/>
                </a:cxn>
                <a:cxn ang="0">
                  <a:pos x="43" y="136"/>
                </a:cxn>
                <a:cxn ang="0">
                  <a:pos x="56" y="125"/>
                </a:cxn>
                <a:cxn ang="0">
                  <a:pos x="67" y="116"/>
                </a:cxn>
                <a:cxn ang="0">
                  <a:pos x="77" y="107"/>
                </a:cxn>
                <a:cxn ang="0">
                  <a:pos x="91" y="96"/>
                </a:cxn>
                <a:cxn ang="0">
                  <a:pos x="103" y="83"/>
                </a:cxn>
                <a:cxn ang="0">
                  <a:pos x="112" y="68"/>
                </a:cxn>
                <a:cxn ang="0">
                  <a:pos x="115" y="51"/>
                </a:cxn>
                <a:cxn ang="0">
                  <a:pos x="110" y="30"/>
                </a:cxn>
                <a:cxn ang="0">
                  <a:pos x="97" y="14"/>
                </a:cxn>
                <a:cxn ang="0">
                  <a:pos x="77" y="4"/>
                </a:cxn>
                <a:cxn ang="0">
                  <a:pos x="54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2" y="9"/>
                </a:cxn>
                <a:cxn ang="0">
                  <a:pos x="14" y="15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6" y="59"/>
                </a:cxn>
                <a:cxn ang="0">
                  <a:pos x="10" y="61"/>
                </a:cxn>
                <a:cxn ang="0">
                  <a:pos x="13" y="62"/>
                </a:cxn>
                <a:cxn ang="0">
                  <a:pos x="18" y="61"/>
                </a:cxn>
                <a:cxn ang="0">
                  <a:pos x="23" y="58"/>
                </a:cxn>
                <a:cxn ang="0">
                  <a:pos x="26" y="54"/>
                </a:cxn>
                <a:cxn ang="0">
                  <a:pos x="27" y="48"/>
                </a:cxn>
                <a:cxn ang="0">
                  <a:pos x="27" y="44"/>
                </a:cxn>
                <a:cxn ang="0">
                  <a:pos x="25" y="39"/>
                </a:cxn>
                <a:cxn ang="0">
                  <a:pos x="20" y="35"/>
                </a:cxn>
                <a:cxn ang="0">
                  <a:pos x="12" y="34"/>
                </a:cxn>
                <a:cxn ang="0">
                  <a:pos x="19" y="22"/>
                </a:cxn>
                <a:cxn ang="0">
                  <a:pos x="29" y="15"/>
                </a:cxn>
                <a:cxn ang="0">
                  <a:pos x="40" y="11"/>
                </a:cxn>
                <a:cxn ang="0">
                  <a:pos x="50" y="10"/>
                </a:cxn>
                <a:cxn ang="0">
                  <a:pos x="67" y="13"/>
                </a:cxn>
                <a:cxn ang="0">
                  <a:pos x="79" y="22"/>
                </a:cxn>
                <a:cxn ang="0">
                  <a:pos x="87" y="36"/>
                </a:cxn>
                <a:cxn ang="0">
                  <a:pos x="89" y="51"/>
                </a:cxn>
                <a:cxn ang="0">
                  <a:pos x="87" y="67"/>
                </a:cxn>
                <a:cxn ang="0">
                  <a:pos x="80" y="81"/>
                </a:cxn>
                <a:cxn ang="0">
                  <a:pos x="72" y="93"/>
                </a:cxn>
                <a:cxn ang="0">
                  <a:pos x="65" y="101"/>
                </a:cxn>
                <a:cxn ang="0">
                  <a:pos x="2" y="163"/>
                </a:cxn>
                <a:cxn ang="0">
                  <a:pos x="0" y="166"/>
                </a:cxn>
                <a:cxn ang="0">
                  <a:pos x="0" y="173"/>
                </a:cxn>
                <a:cxn ang="0">
                  <a:pos x="107" y="173"/>
                </a:cxn>
                <a:cxn ang="0">
                  <a:pos x="115" y="126"/>
                </a:cxn>
              </a:cxnLst>
              <a:rect l="0" t="0" r="r" b="b"/>
              <a:pathLst>
                <a:path w="115" h="173">
                  <a:moveTo>
                    <a:pt x="115" y="126"/>
                  </a:moveTo>
                  <a:lnTo>
                    <a:pt x="106" y="126"/>
                  </a:lnTo>
                  <a:lnTo>
                    <a:pt x="105" y="132"/>
                  </a:lnTo>
                  <a:lnTo>
                    <a:pt x="103" y="139"/>
                  </a:lnTo>
                  <a:lnTo>
                    <a:pt x="101" y="146"/>
                  </a:lnTo>
                  <a:lnTo>
                    <a:pt x="99" y="150"/>
                  </a:lnTo>
                  <a:lnTo>
                    <a:pt x="95" y="151"/>
                  </a:lnTo>
                  <a:lnTo>
                    <a:pt x="87" y="151"/>
                  </a:lnTo>
                  <a:lnTo>
                    <a:pt x="79" y="151"/>
                  </a:lnTo>
                  <a:lnTo>
                    <a:pt x="73" y="151"/>
                  </a:lnTo>
                  <a:lnTo>
                    <a:pt x="25" y="151"/>
                  </a:lnTo>
                  <a:lnTo>
                    <a:pt x="43" y="136"/>
                  </a:lnTo>
                  <a:lnTo>
                    <a:pt x="56" y="125"/>
                  </a:lnTo>
                  <a:lnTo>
                    <a:pt x="67" y="116"/>
                  </a:lnTo>
                  <a:lnTo>
                    <a:pt x="77" y="107"/>
                  </a:lnTo>
                  <a:lnTo>
                    <a:pt x="91" y="96"/>
                  </a:lnTo>
                  <a:lnTo>
                    <a:pt x="103" y="83"/>
                  </a:lnTo>
                  <a:lnTo>
                    <a:pt x="112" y="68"/>
                  </a:lnTo>
                  <a:lnTo>
                    <a:pt x="115" y="51"/>
                  </a:lnTo>
                  <a:lnTo>
                    <a:pt x="110" y="30"/>
                  </a:lnTo>
                  <a:lnTo>
                    <a:pt x="97" y="14"/>
                  </a:lnTo>
                  <a:lnTo>
                    <a:pt x="77" y="4"/>
                  </a:lnTo>
                  <a:lnTo>
                    <a:pt x="54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2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6" y="59"/>
                  </a:lnTo>
                  <a:lnTo>
                    <a:pt x="10" y="61"/>
                  </a:lnTo>
                  <a:lnTo>
                    <a:pt x="13" y="62"/>
                  </a:lnTo>
                  <a:lnTo>
                    <a:pt x="18" y="61"/>
                  </a:lnTo>
                  <a:lnTo>
                    <a:pt x="23" y="58"/>
                  </a:lnTo>
                  <a:lnTo>
                    <a:pt x="26" y="54"/>
                  </a:lnTo>
                  <a:lnTo>
                    <a:pt x="27" y="48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0" y="35"/>
                  </a:lnTo>
                  <a:lnTo>
                    <a:pt x="12" y="34"/>
                  </a:lnTo>
                  <a:lnTo>
                    <a:pt x="19" y="22"/>
                  </a:lnTo>
                  <a:lnTo>
                    <a:pt x="29" y="15"/>
                  </a:lnTo>
                  <a:lnTo>
                    <a:pt x="40" y="11"/>
                  </a:lnTo>
                  <a:lnTo>
                    <a:pt x="50" y="10"/>
                  </a:lnTo>
                  <a:lnTo>
                    <a:pt x="67" y="13"/>
                  </a:lnTo>
                  <a:lnTo>
                    <a:pt x="79" y="22"/>
                  </a:lnTo>
                  <a:lnTo>
                    <a:pt x="87" y="36"/>
                  </a:lnTo>
                  <a:lnTo>
                    <a:pt x="89" y="51"/>
                  </a:lnTo>
                  <a:lnTo>
                    <a:pt x="87" y="67"/>
                  </a:lnTo>
                  <a:lnTo>
                    <a:pt x="80" y="81"/>
                  </a:lnTo>
                  <a:lnTo>
                    <a:pt x="72" y="93"/>
                  </a:lnTo>
                  <a:lnTo>
                    <a:pt x="65" y="101"/>
                  </a:lnTo>
                  <a:lnTo>
                    <a:pt x="2" y="163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107" y="173"/>
                  </a:lnTo>
                  <a:lnTo>
                    <a:pt x="115" y="1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" name="Line 501"/>
            <p:cNvSpPr>
              <a:spLocks noChangeAspect="1" noChangeShapeType="1"/>
            </p:cNvSpPr>
            <p:nvPr/>
          </p:nvSpPr>
          <p:spPr bwMode="auto">
            <a:xfrm>
              <a:off x="4216" y="1224"/>
              <a:ext cx="1532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" name="Freeform 502"/>
            <p:cNvSpPr>
              <a:spLocks noChangeAspect="1" noEditPoints="1"/>
            </p:cNvSpPr>
            <p:nvPr/>
          </p:nvSpPr>
          <p:spPr bwMode="auto">
            <a:xfrm>
              <a:off x="4855" y="1306"/>
              <a:ext cx="256" cy="266"/>
            </a:xfrm>
            <a:custGeom>
              <a:avLst/>
              <a:gdLst/>
              <a:ahLst/>
              <a:cxnLst>
                <a:cxn ang="0">
                  <a:pos x="43" y="239"/>
                </a:cxn>
                <a:cxn ang="0">
                  <a:pos x="20" y="253"/>
                </a:cxn>
                <a:cxn ang="0">
                  <a:pos x="5" y="255"/>
                </a:cxn>
                <a:cxn ang="0">
                  <a:pos x="1" y="258"/>
                </a:cxn>
                <a:cxn ang="0">
                  <a:pos x="2" y="265"/>
                </a:cxn>
                <a:cxn ang="0">
                  <a:pos x="21" y="266"/>
                </a:cxn>
                <a:cxn ang="0">
                  <a:pos x="75" y="266"/>
                </a:cxn>
                <a:cxn ang="0">
                  <a:pos x="79" y="265"/>
                </a:cxn>
                <a:cxn ang="0">
                  <a:pos x="82" y="259"/>
                </a:cxn>
                <a:cxn ang="0">
                  <a:pos x="76" y="255"/>
                </a:cxn>
                <a:cxn ang="0">
                  <a:pos x="64" y="251"/>
                </a:cxn>
                <a:cxn ang="0">
                  <a:pos x="58" y="242"/>
                </a:cxn>
                <a:cxn ang="0">
                  <a:pos x="63" y="228"/>
                </a:cxn>
                <a:cxn ang="0">
                  <a:pos x="185" y="180"/>
                </a:cxn>
                <a:cxn ang="0">
                  <a:pos x="188" y="213"/>
                </a:cxn>
                <a:cxn ang="0">
                  <a:pos x="191" y="243"/>
                </a:cxn>
                <a:cxn ang="0">
                  <a:pos x="180" y="253"/>
                </a:cxn>
                <a:cxn ang="0">
                  <a:pos x="164" y="255"/>
                </a:cxn>
                <a:cxn ang="0">
                  <a:pos x="158" y="256"/>
                </a:cxn>
                <a:cxn ang="0">
                  <a:pos x="155" y="262"/>
                </a:cxn>
                <a:cxn ang="0">
                  <a:pos x="160" y="266"/>
                </a:cxn>
                <a:cxn ang="0">
                  <a:pos x="216" y="265"/>
                </a:cxn>
                <a:cxn ang="0">
                  <a:pos x="240" y="266"/>
                </a:cxn>
                <a:cxn ang="0">
                  <a:pos x="251" y="266"/>
                </a:cxn>
                <a:cxn ang="0">
                  <a:pos x="255" y="263"/>
                </a:cxn>
                <a:cxn ang="0">
                  <a:pos x="253" y="255"/>
                </a:cxn>
                <a:cxn ang="0">
                  <a:pos x="234" y="254"/>
                </a:cxn>
                <a:cxn ang="0">
                  <a:pos x="224" y="248"/>
                </a:cxn>
                <a:cxn ang="0">
                  <a:pos x="200" y="9"/>
                </a:cxn>
                <a:cxn ang="0">
                  <a:pos x="199" y="1"/>
                </a:cxn>
                <a:cxn ang="0">
                  <a:pos x="193" y="0"/>
                </a:cxn>
                <a:cxn ang="0">
                  <a:pos x="184" y="6"/>
                </a:cxn>
                <a:cxn ang="0">
                  <a:pos x="99" y="169"/>
                </a:cxn>
                <a:cxn ang="0">
                  <a:pos x="184" y="169"/>
                </a:cxn>
              </a:cxnLst>
              <a:rect l="0" t="0" r="r" b="b"/>
              <a:pathLst>
                <a:path w="256" h="266">
                  <a:moveTo>
                    <a:pt x="54" y="223"/>
                  </a:moveTo>
                  <a:lnTo>
                    <a:pt x="43" y="239"/>
                  </a:lnTo>
                  <a:lnTo>
                    <a:pt x="32" y="248"/>
                  </a:lnTo>
                  <a:lnTo>
                    <a:pt x="20" y="253"/>
                  </a:lnTo>
                  <a:lnTo>
                    <a:pt x="8" y="255"/>
                  </a:lnTo>
                  <a:lnTo>
                    <a:pt x="5" y="255"/>
                  </a:lnTo>
                  <a:lnTo>
                    <a:pt x="3" y="256"/>
                  </a:lnTo>
                  <a:lnTo>
                    <a:pt x="1" y="258"/>
                  </a:lnTo>
                  <a:lnTo>
                    <a:pt x="0" y="262"/>
                  </a:lnTo>
                  <a:lnTo>
                    <a:pt x="2" y="265"/>
                  </a:lnTo>
                  <a:lnTo>
                    <a:pt x="5" y="266"/>
                  </a:lnTo>
                  <a:lnTo>
                    <a:pt x="21" y="266"/>
                  </a:lnTo>
                  <a:lnTo>
                    <a:pt x="37" y="265"/>
                  </a:lnTo>
                  <a:lnTo>
                    <a:pt x="75" y="266"/>
                  </a:lnTo>
                  <a:lnTo>
                    <a:pt x="77" y="266"/>
                  </a:lnTo>
                  <a:lnTo>
                    <a:pt x="79" y="265"/>
                  </a:lnTo>
                  <a:lnTo>
                    <a:pt x="81" y="263"/>
                  </a:lnTo>
                  <a:lnTo>
                    <a:pt x="82" y="259"/>
                  </a:lnTo>
                  <a:lnTo>
                    <a:pt x="80" y="256"/>
                  </a:lnTo>
                  <a:lnTo>
                    <a:pt x="76" y="255"/>
                  </a:lnTo>
                  <a:lnTo>
                    <a:pt x="69" y="254"/>
                  </a:lnTo>
                  <a:lnTo>
                    <a:pt x="64" y="251"/>
                  </a:lnTo>
                  <a:lnTo>
                    <a:pt x="60" y="247"/>
                  </a:lnTo>
                  <a:lnTo>
                    <a:pt x="58" y="242"/>
                  </a:lnTo>
                  <a:lnTo>
                    <a:pt x="60" y="235"/>
                  </a:lnTo>
                  <a:lnTo>
                    <a:pt x="63" y="228"/>
                  </a:lnTo>
                  <a:lnTo>
                    <a:pt x="92" y="180"/>
                  </a:lnTo>
                  <a:lnTo>
                    <a:pt x="185" y="180"/>
                  </a:lnTo>
                  <a:lnTo>
                    <a:pt x="186" y="193"/>
                  </a:lnTo>
                  <a:lnTo>
                    <a:pt x="188" y="213"/>
                  </a:lnTo>
                  <a:lnTo>
                    <a:pt x="190" y="232"/>
                  </a:lnTo>
                  <a:lnTo>
                    <a:pt x="191" y="243"/>
                  </a:lnTo>
                  <a:lnTo>
                    <a:pt x="188" y="249"/>
                  </a:lnTo>
                  <a:lnTo>
                    <a:pt x="180" y="253"/>
                  </a:lnTo>
                  <a:lnTo>
                    <a:pt x="171" y="254"/>
                  </a:lnTo>
                  <a:lnTo>
                    <a:pt x="164" y="255"/>
                  </a:lnTo>
                  <a:lnTo>
                    <a:pt x="161" y="255"/>
                  </a:lnTo>
                  <a:lnTo>
                    <a:pt x="158" y="256"/>
                  </a:lnTo>
                  <a:lnTo>
                    <a:pt x="156" y="258"/>
                  </a:lnTo>
                  <a:lnTo>
                    <a:pt x="155" y="262"/>
                  </a:lnTo>
                  <a:lnTo>
                    <a:pt x="158" y="266"/>
                  </a:lnTo>
                  <a:lnTo>
                    <a:pt x="160" y="266"/>
                  </a:lnTo>
                  <a:lnTo>
                    <a:pt x="207" y="265"/>
                  </a:lnTo>
                  <a:lnTo>
                    <a:pt x="216" y="265"/>
                  </a:lnTo>
                  <a:lnTo>
                    <a:pt x="228" y="266"/>
                  </a:lnTo>
                  <a:lnTo>
                    <a:pt x="240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3" y="265"/>
                  </a:lnTo>
                  <a:lnTo>
                    <a:pt x="255" y="263"/>
                  </a:lnTo>
                  <a:lnTo>
                    <a:pt x="256" y="259"/>
                  </a:lnTo>
                  <a:lnTo>
                    <a:pt x="253" y="255"/>
                  </a:lnTo>
                  <a:lnTo>
                    <a:pt x="247" y="255"/>
                  </a:lnTo>
                  <a:lnTo>
                    <a:pt x="234" y="254"/>
                  </a:lnTo>
                  <a:lnTo>
                    <a:pt x="227" y="252"/>
                  </a:lnTo>
                  <a:lnTo>
                    <a:pt x="224" y="248"/>
                  </a:lnTo>
                  <a:lnTo>
                    <a:pt x="223" y="241"/>
                  </a:lnTo>
                  <a:lnTo>
                    <a:pt x="200" y="9"/>
                  </a:lnTo>
                  <a:lnTo>
                    <a:pt x="200" y="4"/>
                  </a:lnTo>
                  <a:lnTo>
                    <a:pt x="199" y="1"/>
                  </a:lnTo>
                  <a:lnTo>
                    <a:pt x="197" y="0"/>
                  </a:lnTo>
                  <a:lnTo>
                    <a:pt x="193" y="0"/>
                  </a:lnTo>
                  <a:lnTo>
                    <a:pt x="187" y="2"/>
                  </a:lnTo>
                  <a:lnTo>
                    <a:pt x="184" y="6"/>
                  </a:lnTo>
                  <a:lnTo>
                    <a:pt x="54" y="223"/>
                  </a:lnTo>
                  <a:close/>
                  <a:moveTo>
                    <a:pt x="99" y="169"/>
                  </a:moveTo>
                  <a:lnTo>
                    <a:pt x="172" y="46"/>
                  </a:lnTo>
                  <a:lnTo>
                    <a:pt x="184" y="169"/>
                  </a:lnTo>
                  <a:lnTo>
                    <a:pt x="99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2" name="Content Placeholder 8"/>
          <p:cNvSpPr>
            <a:spLocks noGrp="1"/>
          </p:cNvSpPr>
          <p:nvPr>
            <p:ph idx="1"/>
          </p:nvPr>
        </p:nvSpPr>
        <p:spPr>
          <a:xfrm>
            <a:off x="4699000" y="952501"/>
            <a:ext cx="4445000" cy="31876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Global trend follows liquid drop formula, structure-less nucleus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Nucleus = Quantum liquid drop with volume, surface, </a:t>
            </a:r>
            <a:r>
              <a:rPr lang="en-US" sz="2000" dirty="0" err="1" smtClean="0"/>
              <a:t>isospin</a:t>
            </a:r>
            <a:r>
              <a:rPr lang="en-US" sz="2000" dirty="0" smtClean="0"/>
              <a:t> , effects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Refinements include pairing, deformation, diffuseness of the surface, etc.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Introducing deformation explains  (qualitatively) </a:t>
            </a:r>
            <a:r>
              <a:rPr lang="en-US" sz="2000" dirty="0" err="1" smtClean="0"/>
              <a:t>vibrational</a:t>
            </a:r>
            <a:r>
              <a:rPr lang="en-US" sz="2000" dirty="0" smtClean="0"/>
              <a:t>, rotational spectra and nuclear fission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Shell Effects and Magic Numbers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57713" y="728944"/>
            <a:ext cx="4419544" cy="55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177800" y="4127499"/>
            <a:ext cx="4432300" cy="2082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Nucleus = independent nucleons in a quantum well (mean-field) together with a spin orbit force and Coulomb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Root of the independent particle model (see later)</a:t>
            </a:r>
          </a:p>
        </p:txBody>
      </p:sp>
      <p:pic>
        <p:nvPicPr>
          <p:cNvPr id="7" name="Picture 6" descr="energy_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2" y="901700"/>
            <a:ext cx="4267207" cy="32004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28800" y="685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50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5400" y="6731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82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8700" y="6731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126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955800" y="1168400"/>
            <a:ext cx="203200" cy="2374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05100" y="1155700"/>
            <a:ext cx="215900" cy="2374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21100" y="1181100"/>
            <a:ext cx="215900" cy="23749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Nuclear Pairing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944563"/>
            <a:ext cx="39243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14500" y="1028700"/>
            <a:ext cx="248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D.A. Brink and R.A. </a:t>
            </a:r>
            <a:r>
              <a:rPr lang="en-US" sz="1000" dirty="0" err="1" smtClean="0"/>
              <a:t>Broglia</a:t>
            </a:r>
            <a:r>
              <a:rPr lang="en-US" sz="1000" dirty="0" smtClean="0"/>
              <a:t>, in “</a:t>
            </a:r>
            <a:r>
              <a:rPr lang="en-US" sz="1000" i="1" dirty="0" smtClean="0"/>
              <a:t>Nuclear </a:t>
            </a:r>
            <a:r>
              <a:rPr lang="en-US" sz="1000" i="1" dirty="0" err="1" smtClean="0"/>
              <a:t>Superfluidity</a:t>
            </a:r>
            <a:r>
              <a:rPr lang="en-US" sz="1000" i="1" dirty="0" smtClean="0"/>
              <a:t> – Pairing in Finite Systems”</a:t>
            </a:r>
            <a:r>
              <a:rPr lang="en-US" sz="1000" dirty="0" smtClean="0"/>
              <a:t>, Cambridge University Press (2005)</a:t>
            </a:r>
            <a:endParaRPr lang="en-US" sz="1000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4445000" y="952501"/>
            <a:ext cx="4470400" cy="48308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Even-even nuclei more bound than odd-even or odd-odd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Cooper pairs of nucleons with opposite spins</a:t>
            </a:r>
          </a:p>
          <a:p>
            <a:pPr lvl="1"/>
            <a:r>
              <a:rPr lang="en-US" sz="1800" dirty="0" smtClean="0"/>
              <a:t>Nuclear </a:t>
            </a:r>
            <a:r>
              <a:rPr lang="en-US" sz="1800" dirty="0" err="1" smtClean="0"/>
              <a:t>g.s</a:t>
            </a:r>
            <a:r>
              <a:rPr lang="en-US" sz="1800" dirty="0" smtClean="0"/>
              <a:t>. always 0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for e-e</a:t>
            </a:r>
          </a:p>
          <a:p>
            <a:pPr lvl="1"/>
            <a:r>
              <a:rPr lang="en-US" sz="1800" dirty="0" smtClean="0"/>
              <a:t>First excited state </a:t>
            </a:r>
            <a:r>
              <a:rPr lang="en-US" sz="1800" dirty="0" smtClean="0">
                <a:sym typeface="Symbol"/>
              </a:rPr>
              <a:t> 2 in e-e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Theory of nuclear </a:t>
            </a:r>
            <a:r>
              <a:rPr lang="en-US" sz="2000" dirty="0" err="1" smtClean="0">
                <a:sym typeface="Symbol"/>
              </a:rPr>
              <a:t>superfluidity</a:t>
            </a:r>
            <a:r>
              <a:rPr lang="en-US" sz="2000" dirty="0" smtClean="0">
                <a:sym typeface="Symbol"/>
              </a:rPr>
              <a:t> based on concept of quasi-particle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Bardeen-Cooper-</a:t>
            </a:r>
            <a:r>
              <a:rPr lang="en-US" sz="2000" dirty="0" err="1" smtClean="0">
                <a:sym typeface="Symbol"/>
              </a:rPr>
              <a:t>Schieffer</a:t>
            </a:r>
            <a:r>
              <a:rPr lang="en-US" sz="2000" dirty="0" smtClean="0">
                <a:sym typeface="Symbol"/>
              </a:rPr>
              <a:t> (BCS), </a:t>
            </a:r>
            <a:r>
              <a:rPr lang="en-US" sz="2000" dirty="0" err="1" smtClean="0">
                <a:sym typeface="Symbol"/>
              </a:rPr>
              <a:t>Hartree-Fock-Bogoliubov</a:t>
            </a:r>
            <a:r>
              <a:rPr lang="en-US" sz="2000" dirty="0" smtClean="0">
                <a:sym typeface="Symbol"/>
              </a:rPr>
              <a:t> (HFB), </a:t>
            </a:r>
            <a:r>
              <a:rPr lang="en-US" sz="2000" dirty="0" err="1" smtClean="0">
                <a:sym typeface="Symbol"/>
              </a:rPr>
              <a:t>Bogoliubov</a:t>
            </a:r>
            <a:r>
              <a:rPr lang="en-US" sz="2000" dirty="0" smtClean="0">
                <a:sym typeface="Symbol"/>
              </a:rPr>
              <a:t>-de </a:t>
            </a:r>
            <a:r>
              <a:rPr lang="en-US" sz="2000" dirty="0" err="1" smtClean="0">
                <a:sym typeface="Symbol"/>
              </a:rPr>
              <a:t>Gennes</a:t>
            </a:r>
            <a:r>
              <a:rPr lang="en-US" sz="2000" dirty="0" smtClean="0">
                <a:sym typeface="Symbol"/>
              </a:rPr>
              <a:t> (</a:t>
            </a:r>
            <a:r>
              <a:rPr lang="en-US" sz="2000" dirty="0" err="1" smtClean="0">
                <a:sym typeface="Symbol"/>
              </a:rPr>
              <a:t>BdG</a:t>
            </a:r>
            <a:r>
              <a:rPr lang="en-US" sz="20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Nucleus = quasi-particle vacuum…</a:t>
            </a:r>
            <a:endParaRPr lang="en-US" sz="24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Nuclear Spectroscopy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7820" y="5803900"/>
            <a:ext cx="382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W. </a:t>
            </a:r>
            <a:r>
              <a:rPr lang="en-US" sz="1000" dirty="0" err="1" smtClean="0"/>
              <a:t>Nazarewicz</a:t>
            </a:r>
            <a:r>
              <a:rPr lang="en-US" sz="1000" dirty="0" smtClean="0"/>
              <a:t>, in </a:t>
            </a:r>
            <a:r>
              <a:rPr lang="en-US" sz="1000" i="1" dirty="0" smtClean="0"/>
              <a:t>An Advanced Course in Modern Nuclear Physic</a:t>
            </a:r>
            <a:r>
              <a:rPr lang="en-US" sz="1000" dirty="0" smtClean="0"/>
              <a:t>s, J.M. Aria, M. Lozano (eds.), Springer (2001)</a:t>
            </a:r>
            <a:endParaRPr lang="en-US" sz="1000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55600" y="889000"/>
            <a:ext cx="4838700" cy="527682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Incredible variety of excited states!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Regular bands </a:t>
            </a:r>
          </a:p>
          <a:p>
            <a:pPr marL="749300" lvl="1" indent="-2921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I(I+1) behavior: rotational</a:t>
            </a:r>
          </a:p>
          <a:p>
            <a:pPr marL="749300" lvl="1" indent="-2921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err="1" smtClean="0"/>
              <a:t>n</a:t>
            </a:r>
            <a:r>
              <a:rPr lang="en-US" sz="2000" dirty="0" err="1" smtClean="0">
                <a:latin typeface="OpenSymbol"/>
                <a:ea typeface="OpenSymbol"/>
              </a:rPr>
              <a:t>ℏ</a:t>
            </a:r>
            <a:r>
              <a:rPr lang="el-GR" sz="2000" dirty="0" smtClean="0">
                <a:latin typeface="OpenSymbol"/>
                <a:ea typeface="OpenSymbol"/>
              </a:rPr>
              <a:t>Ω</a:t>
            </a:r>
            <a:r>
              <a:rPr lang="en-US" sz="2000" dirty="0" smtClean="0">
                <a:ea typeface="OpenSymbol"/>
              </a:rPr>
              <a:t> behavior: </a:t>
            </a:r>
            <a:r>
              <a:rPr lang="en-US" sz="2000" dirty="0" err="1" smtClean="0">
                <a:ea typeface="OpenSymbol"/>
              </a:rPr>
              <a:t>vibrational</a:t>
            </a:r>
            <a:endParaRPr lang="en-US" sz="2000" dirty="0" smtClean="0">
              <a:ea typeface="OpenSymbol"/>
            </a:endParaRP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ea typeface="OpenSymbol"/>
              </a:rPr>
              <a:t>Regular bands signatures of nuclear collectivity (deformed liquid-drop like)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ea typeface="OpenSymbol"/>
              </a:rPr>
              <a:t>Bands with no visible patterns are signature of single-particle effects (shell-effects)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endParaRPr lang="en-US" sz="2400" dirty="0" smtClean="0">
              <a:ea typeface="OpenSymbol"/>
            </a:endParaRPr>
          </a:p>
        </p:txBody>
      </p:sp>
      <p:pic>
        <p:nvPicPr>
          <p:cNvPr id="7" name="Picture 6" descr="gammasph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8" y="3679723"/>
            <a:ext cx="2265362" cy="2303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700" y="3848100"/>
            <a:ext cx="241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Experimental precision of the order of the </a:t>
            </a:r>
            <a:r>
              <a:rPr lang="en-US" i="1" dirty="0" err="1" smtClean="0"/>
              <a:t>keV</a:t>
            </a:r>
            <a:r>
              <a:rPr lang="en-US" i="1" dirty="0" smtClean="0"/>
              <a:t> (or even less) </a:t>
            </a:r>
            <a:r>
              <a:rPr lang="en-US" i="1" dirty="0" err="1" smtClean="0"/>
              <a:t>vs</a:t>
            </a:r>
            <a:r>
              <a:rPr lang="en-US" i="1" dirty="0" smtClean="0"/>
              <a:t> theoretical precision at best of ~500 </a:t>
            </a:r>
            <a:r>
              <a:rPr lang="en-US" i="1" dirty="0" err="1" smtClean="0"/>
              <a:t>keV</a:t>
            </a:r>
            <a:r>
              <a:rPr lang="en-US" i="1" dirty="0" smtClean="0"/>
              <a:t> for ground-state masses!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64" y="774700"/>
            <a:ext cx="3749746" cy="50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1500"/>
            <a:ext cx="8229600" cy="1179098"/>
          </a:xfrm>
        </p:spPr>
        <p:txBody>
          <a:bodyPr/>
          <a:lstStyle/>
          <a:p>
            <a:pPr algn="ctr"/>
            <a:r>
              <a:rPr lang="en-US" u="sng" dirty="0" smtClean="0"/>
              <a:t>Part II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Models of Nuclear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8686800" cy="1904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Nuclear matter: infinite system governed by strong interaction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Different energy scales (QGP versus atomic nuclei) = different degrees of freedom (quarks and gluons versus neutrons and protons)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Used in nuclear structure to benchmark nuclear models: Saturation point of binding energy as function of density should be at </a:t>
            </a:r>
            <a:r>
              <a:rPr lang="en-US" sz="2000" dirty="0" smtClean="0">
                <a:sym typeface="Symbol"/>
              </a:rPr>
              <a:t> = 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 0.16 fm</a:t>
            </a:r>
            <a:r>
              <a:rPr lang="en-US" sz="2000" baseline="30000" dirty="0" smtClean="0">
                <a:sym typeface="Symbol"/>
              </a:rPr>
              <a:t>-3</a:t>
            </a:r>
            <a:endParaRPr lang="en-US" sz="2000" baseline="30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Tools (1/2)</a:t>
            </a:r>
            <a:br>
              <a:rPr lang="en-US" sz="2800" dirty="0" smtClean="0"/>
            </a:br>
            <a:r>
              <a:rPr lang="en-US" dirty="0" smtClean="0"/>
              <a:t>Nuclear Matter</a:t>
            </a:r>
            <a:endParaRPr lang="en-US" dirty="0"/>
          </a:p>
        </p:txBody>
      </p:sp>
      <p:pic>
        <p:nvPicPr>
          <p:cNvPr id="4" name="Picture 3" descr="nuclearmatter_ph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263900"/>
            <a:ext cx="2467358" cy="2498724"/>
          </a:xfrm>
          <a:prstGeom prst="rect">
            <a:avLst/>
          </a:prstGeom>
        </p:spPr>
      </p:pic>
      <p:pic>
        <p:nvPicPr>
          <p:cNvPr id="5" name="Picture 4" descr="EoverA_nuclearm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1" y="3133937"/>
            <a:ext cx="3103246" cy="2821133"/>
          </a:xfrm>
          <a:prstGeom prst="rect">
            <a:avLst/>
          </a:prstGeom>
        </p:spPr>
      </p:pic>
      <p:pic>
        <p:nvPicPr>
          <p:cNvPr id="7" name="Picture 6" descr="EoverA_neutronma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05" y="3142020"/>
            <a:ext cx="3108325" cy="2825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51" y="5765800"/>
            <a:ext cx="2738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</a:t>
            </a:r>
            <a:r>
              <a:rPr lang="en-US" sz="1100" dirty="0" err="1" smtClean="0"/>
              <a:t>Jacak</a:t>
            </a:r>
            <a:r>
              <a:rPr lang="en-US" sz="1100" dirty="0" smtClean="0"/>
              <a:t>, et al., “</a:t>
            </a:r>
            <a:r>
              <a:rPr lang="en-US" sz="1100" i="1" dirty="0" smtClean="0"/>
              <a:t>The Exploration of Hot Nuclear Matter</a:t>
            </a:r>
            <a:r>
              <a:rPr lang="en-US" sz="1100" dirty="0" smtClean="0"/>
              <a:t>”, Science </a:t>
            </a:r>
            <a:r>
              <a:rPr lang="en-US" sz="1100" b="1" dirty="0" smtClean="0"/>
              <a:t>20</a:t>
            </a:r>
            <a:r>
              <a:rPr lang="en-US" sz="1100" dirty="0" smtClean="0"/>
              <a:t>, 310-314 (2012)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55900" y="5923320"/>
            <a:ext cx="638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V. Soma and P. </a:t>
            </a:r>
            <a:r>
              <a:rPr lang="en-US" sz="1100" dirty="0" err="1" smtClean="0"/>
              <a:t>Bozek</a:t>
            </a:r>
            <a:r>
              <a:rPr lang="en-US" sz="1100" dirty="0" smtClean="0"/>
              <a:t>, “</a:t>
            </a:r>
            <a:r>
              <a:rPr lang="en-US" sz="1100" i="1" dirty="0" smtClean="0"/>
              <a:t>In-medium T matrix for nuclear matter with three-body forces: Binding energy and single-particle properties</a:t>
            </a:r>
            <a:r>
              <a:rPr lang="en-US" sz="1100" dirty="0" smtClean="0"/>
              <a:t>”, Phys. Rev. C </a:t>
            </a:r>
            <a:r>
              <a:rPr lang="en-US" sz="1100" b="1" dirty="0" smtClean="0"/>
              <a:t>78</a:t>
            </a:r>
            <a:r>
              <a:rPr lang="en-US" sz="1100" dirty="0" smtClean="0"/>
              <a:t>, 054003 (2008)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8547100" cy="50482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symmetries?</a:t>
            </a:r>
          </a:p>
          <a:p>
            <a:pPr lvl="1"/>
            <a:r>
              <a:rPr lang="en-US" sz="2000" dirty="0" smtClean="0"/>
              <a:t>Help understand patterns in experimental data</a:t>
            </a:r>
          </a:p>
          <a:p>
            <a:pPr lvl="1"/>
            <a:r>
              <a:rPr lang="en-US" sz="2000" dirty="0" smtClean="0"/>
              <a:t>Help constrain models (see in a few slides)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Ordnung</a:t>
            </a:r>
            <a:r>
              <a:rPr lang="en-US" sz="2000" dirty="0" smtClean="0"/>
              <a:t> </a:t>
            </a:r>
            <a:r>
              <a:rPr lang="en-US" sz="2000" dirty="0" err="1" smtClean="0"/>
              <a:t>mu</a:t>
            </a:r>
            <a:r>
              <a:rPr lang="en-US" sz="2000" dirty="0" err="1" smtClean="0">
                <a:latin typeface="Calibri"/>
                <a:cs typeface="Calibri"/>
              </a:rPr>
              <a:t>ß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sein</a:t>
            </a:r>
            <a:r>
              <a:rPr lang="en-US" sz="2000" dirty="0" smtClean="0">
                <a:latin typeface="Calibri"/>
                <a:cs typeface="Calibri"/>
              </a:rPr>
              <a:t>”</a:t>
            </a:r>
          </a:p>
          <a:p>
            <a:r>
              <a:rPr lang="en-US" sz="2400" dirty="0" smtClean="0"/>
              <a:t>Shopping list of symmetries that can/will play a role in nuclear structure</a:t>
            </a:r>
          </a:p>
          <a:p>
            <a:pPr lvl="1"/>
            <a:r>
              <a:rPr lang="en-US" sz="2000" dirty="0" smtClean="0"/>
              <a:t>Basic symmetries: translational invariance, rotational invariance, Galilean invariance, </a:t>
            </a:r>
            <a:r>
              <a:rPr lang="en-US" sz="2000" dirty="0" err="1" smtClean="0"/>
              <a:t>isospin</a:t>
            </a:r>
            <a:r>
              <a:rPr lang="en-US" sz="2000" dirty="0" smtClean="0"/>
              <a:t> invariance, parity invariance, time-reversal invariance</a:t>
            </a:r>
          </a:p>
          <a:p>
            <a:pPr lvl="1"/>
            <a:r>
              <a:rPr lang="en-US" sz="2000" dirty="0" smtClean="0"/>
              <a:t>Point symmetries: D2h, etc. </a:t>
            </a:r>
          </a:p>
          <a:p>
            <a:pPr lvl="1"/>
            <a:r>
              <a:rPr lang="en-US" sz="2000" dirty="0" smtClean="0"/>
              <a:t>Algebraic symmetries: SU(4) symmetry (Wigner </a:t>
            </a:r>
            <a:r>
              <a:rPr lang="en-US" sz="2000" dirty="0" err="1" smtClean="0"/>
              <a:t>supermultiplet</a:t>
            </a:r>
            <a:r>
              <a:rPr lang="en-US" sz="2000" dirty="0" smtClean="0"/>
              <a:t>), SU(2) symmetry (seniority), SU(3) symmetry (Elliott model), IBM symmetries</a:t>
            </a:r>
          </a:p>
          <a:p>
            <a:r>
              <a:rPr lang="en-US" sz="2400" dirty="0" smtClean="0">
                <a:latin typeface="Calibri"/>
                <a:cs typeface="Calibri"/>
              </a:rPr>
              <a:t>Tools: group theory, representation theory, etc.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Tools (2/2)</a:t>
            </a:r>
            <a:br>
              <a:rPr lang="en-US" sz="2800" dirty="0" smtClean="0"/>
            </a:br>
            <a:r>
              <a:rPr lang="en-US" dirty="0" smtClean="0"/>
              <a:t>Symmetries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0"/>
            <a:ext cx="4978400" cy="512046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Take nucleon-nucleon potential (or force, or interaction)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Depends in principle on all coordinates of particle 1 and 2: spatial coordinates, momentum, spin and </a:t>
            </a:r>
            <a:r>
              <a:rPr lang="en-US" sz="2000" dirty="0" err="1" smtClean="0"/>
              <a:t>isospin</a:t>
            </a:r>
            <a:endParaRPr lang="en-US" sz="2000" dirty="0" smtClean="0"/>
          </a:p>
          <a:p>
            <a:pPr lvl="1"/>
            <a:r>
              <a:rPr lang="en-US" sz="2000" dirty="0" smtClean="0"/>
              <a:t>Can be local (in space and/or momentum and/or spin and/or </a:t>
            </a:r>
            <a:r>
              <a:rPr lang="en-US" sz="2000" dirty="0" err="1" smtClean="0"/>
              <a:t>isospin</a:t>
            </a:r>
            <a:r>
              <a:rPr lang="en-US" sz="2000" dirty="0" smtClean="0"/>
              <a:t>) = no dependence on prime indexes …or non-local</a:t>
            </a:r>
          </a:p>
          <a:p>
            <a:r>
              <a:rPr lang="en-US" sz="2400" dirty="0" smtClean="0"/>
              <a:t>Symmetries constrain the form of the interaction</a:t>
            </a:r>
          </a:p>
          <a:p>
            <a:r>
              <a:rPr lang="en-US" sz="2400" dirty="0" smtClean="0"/>
              <a:t>Spatial form factors are “free” to choose, constrained by scattering data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Nuclear Forces (1/3)</a:t>
            </a:r>
            <a:br>
              <a:rPr lang="en-US" sz="2800" dirty="0" smtClean="0"/>
            </a:br>
            <a:r>
              <a:rPr lang="en-US" dirty="0" smtClean="0"/>
              <a:t>Phenomenological Interactions</a:t>
            </a:r>
            <a:endParaRPr lang="en-US" dirty="0"/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81201" y="2088993"/>
            <a:ext cx="4400334" cy="267335"/>
            <a:chOff x="0" y="1"/>
            <a:chExt cx="5761" cy="350"/>
          </a:xfrm>
        </p:grpSpPr>
        <p:sp>
          <p:nvSpPr>
            <p:cNvPr id="2053" name="Freeform 5"/>
            <p:cNvSpPr>
              <a:spLocks noChangeAspect="1"/>
            </p:cNvSpPr>
            <p:nvPr/>
          </p:nvSpPr>
          <p:spPr bwMode="auto">
            <a:xfrm>
              <a:off x="0" y="110"/>
              <a:ext cx="152" cy="158"/>
            </a:xfrm>
            <a:custGeom>
              <a:avLst/>
              <a:gdLst/>
              <a:ahLst/>
              <a:cxnLst>
                <a:cxn ang="0">
                  <a:pos x="150" y="13"/>
                </a:cxn>
                <a:cxn ang="0">
                  <a:pos x="142" y="1"/>
                </a:cxn>
                <a:cxn ang="0">
                  <a:pos x="130" y="2"/>
                </a:cxn>
                <a:cxn ang="0">
                  <a:pos x="121" y="11"/>
                </a:cxn>
                <a:cxn ang="0">
                  <a:pos x="121" y="22"/>
                </a:cxn>
                <a:cxn ang="0">
                  <a:pos x="134" y="39"/>
                </a:cxn>
                <a:cxn ang="0">
                  <a:pos x="136" y="64"/>
                </a:cxn>
                <a:cxn ang="0">
                  <a:pos x="128" y="92"/>
                </a:cxn>
                <a:cxn ang="0">
                  <a:pos x="113" y="124"/>
                </a:cxn>
                <a:cxn ang="0">
                  <a:pos x="90" y="147"/>
                </a:cxn>
                <a:cxn ang="0">
                  <a:pos x="64" y="148"/>
                </a:cxn>
                <a:cxn ang="0">
                  <a:pos x="51" y="132"/>
                </a:cxn>
                <a:cxn ang="0">
                  <a:pos x="56" y="86"/>
                </a:cxn>
                <a:cxn ang="0">
                  <a:pos x="73" y="37"/>
                </a:cxn>
                <a:cxn ang="0">
                  <a:pos x="72" y="18"/>
                </a:cxn>
                <a:cxn ang="0">
                  <a:pos x="57" y="2"/>
                </a:cxn>
                <a:cxn ang="0">
                  <a:pos x="25" y="8"/>
                </a:cxn>
                <a:cxn ang="0">
                  <a:pos x="3" y="44"/>
                </a:cxn>
                <a:cxn ang="0">
                  <a:pos x="2" y="57"/>
                </a:cxn>
                <a:cxn ang="0">
                  <a:pos x="8" y="56"/>
                </a:cxn>
                <a:cxn ang="0">
                  <a:pos x="18" y="29"/>
                </a:cxn>
                <a:cxn ang="0">
                  <a:pos x="36" y="10"/>
                </a:cxn>
                <a:cxn ang="0">
                  <a:pos x="47" y="8"/>
                </a:cxn>
                <a:cxn ang="0">
                  <a:pos x="52" y="12"/>
                </a:cxn>
                <a:cxn ang="0">
                  <a:pos x="51" y="32"/>
                </a:cxn>
                <a:cxn ang="0">
                  <a:pos x="38" y="69"/>
                </a:cxn>
                <a:cxn ang="0">
                  <a:pos x="29" y="103"/>
                </a:cxn>
                <a:cxn ang="0">
                  <a:pos x="29" y="127"/>
                </a:cxn>
                <a:cxn ang="0">
                  <a:pos x="38" y="145"/>
                </a:cxn>
                <a:cxn ang="0">
                  <a:pos x="52" y="154"/>
                </a:cxn>
                <a:cxn ang="0">
                  <a:pos x="67" y="157"/>
                </a:cxn>
                <a:cxn ang="0">
                  <a:pos x="94" y="153"/>
                </a:cxn>
                <a:cxn ang="0">
                  <a:pos x="124" y="120"/>
                </a:cxn>
                <a:cxn ang="0">
                  <a:pos x="143" y="75"/>
                </a:cxn>
                <a:cxn ang="0">
                  <a:pos x="151" y="35"/>
                </a:cxn>
              </a:cxnLst>
              <a:rect l="0" t="0" r="r" b="b"/>
              <a:pathLst>
                <a:path w="152" h="158">
                  <a:moveTo>
                    <a:pt x="152" y="24"/>
                  </a:moveTo>
                  <a:lnTo>
                    <a:pt x="150" y="13"/>
                  </a:lnTo>
                  <a:lnTo>
                    <a:pt x="147" y="5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0" y="2"/>
                  </a:lnTo>
                  <a:lnTo>
                    <a:pt x="125" y="6"/>
                  </a:lnTo>
                  <a:lnTo>
                    <a:pt x="121" y="11"/>
                  </a:lnTo>
                  <a:lnTo>
                    <a:pt x="120" y="17"/>
                  </a:lnTo>
                  <a:lnTo>
                    <a:pt x="121" y="22"/>
                  </a:lnTo>
                  <a:lnTo>
                    <a:pt x="125" y="27"/>
                  </a:lnTo>
                  <a:lnTo>
                    <a:pt x="134" y="39"/>
                  </a:lnTo>
                  <a:lnTo>
                    <a:pt x="137" y="56"/>
                  </a:lnTo>
                  <a:lnTo>
                    <a:pt x="136" y="64"/>
                  </a:lnTo>
                  <a:lnTo>
                    <a:pt x="133" y="77"/>
                  </a:lnTo>
                  <a:lnTo>
                    <a:pt x="128" y="92"/>
                  </a:lnTo>
                  <a:lnTo>
                    <a:pt x="121" y="108"/>
                  </a:lnTo>
                  <a:lnTo>
                    <a:pt x="113" y="124"/>
                  </a:lnTo>
                  <a:lnTo>
                    <a:pt x="102" y="137"/>
                  </a:lnTo>
                  <a:lnTo>
                    <a:pt x="90" y="147"/>
                  </a:lnTo>
                  <a:lnTo>
                    <a:pt x="75" y="150"/>
                  </a:lnTo>
                  <a:lnTo>
                    <a:pt x="64" y="148"/>
                  </a:lnTo>
                  <a:lnTo>
                    <a:pt x="56" y="142"/>
                  </a:lnTo>
                  <a:lnTo>
                    <a:pt x="51" y="132"/>
                  </a:lnTo>
                  <a:lnTo>
                    <a:pt x="50" y="120"/>
                  </a:lnTo>
                  <a:lnTo>
                    <a:pt x="56" y="86"/>
                  </a:lnTo>
                  <a:lnTo>
                    <a:pt x="70" y="46"/>
                  </a:lnTo>
                  <a:lnTo>
                    <a:pt x="73" y="37"/>
                  </a:lnTo>
                  <a:lnTo>
                    <a:pt x="74" y="29"/>
                  </a:lnTo>
                  <a:lnTo>
                    <a:pt x="72" y="18"/>
                  </a:lnTo>
                  <a:lnTo>
                    <a:pt x="66" y="9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25" y="8"/>
                  </a:lnTo>
                  <a:lnTo>
                    <a:pt x="11" y="26"/>
                  </a:lnTo>
                  <a:lnTo>
                    <a:pt x="3" y="44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8" y="56"/>
                  </a:lnTo>
                  <a:lnTo>
                    <a:pt x="10" y="51"/>
                  </a:lnTo>
                  <a:lnTo>
                    <a:pt x="18" y="29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1" y="32"/>
                  </a:lnTo>
                  <a:lnTo>
                    <a:pt x="47" y="43"/>
                  </a:lnTo>
                  <a:lnTo>
                    <a:pt x="38" y="69"/>
                  </a:lnTo>
                  <a:lnTo>
                    <a:pt x="32" y="88"/>
                  </a:lnTo>
                  <a:lnTo>
                    <a:pt x="29" y="103"/>
                  </a:lnTo>
                  <a:lnTo>
                    <a:pt x="28" y="115"/>
                  </a:lnTo>
                  <a:lnTo>
                    <a:pt x="29" y="127"/>
                  </a:lnTo>
                  <a:lnTo>
                    <a:pt x="33" y="137"/>
                  </a:lnTo>
                  <a:lnTo>
                    <a:pt x="38" y="145"/>
                  </a:lnTo>
                  <a:lnTo>
                    <a:pt x="45" y="150"/>
                  </a:lnTo>
                  <a:lnTo>
                    <a:pt x="52" y="154"/>
                  </a:lnTo>
                  <a:lnTo>
                    <a:pt x="60" y="156"/>
                  </a:lnTo>
                  <a:lnTo>
                    <a:pt x="67" y="157"/>
                  </a:lnTo>
                  <a:lnTo>
                    <a:pt x="74" y="158"/>
                  </a:lnTo>
                  <a:lnTo>
                    <a:pt x="94" y="153"/>
                  </a:lnTo>
                  <a:lnTo>
                    <a:pt x="111" y="139"/>
                  </a:lnTo>
                  <a:lnTo>
                    <a:pt x="124" y="120"/>
                  </a:lnTo>
                  <a:lnTo>
                    <a:pt x="135" y="98"/>
                  </a:lnTo>
                  <a:lnTo>
                    <a:pt x="143" y="75"/>
                  </a:lnTo>
                  <a:lnTo>
                    <a:pt x="148" y="53"/>
                  </a:lnTo>
                  <a:lnTo>
                    <a:pt x="151" y="35"/>
                  </a:lnTo>
                  <a:lnTo>
                    <a:pt x="15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 noChangeAspect="1"/>
            </p:cNvSpPr>
            <p:nvPr/>
          </p:nvSpPr>
          <p:spPr bwMode="auto">
            <a:xfrm>
              <a:off x="204" y="3"/>
              <a:ext cx="81" cy="348"/>
            </a:xfrm>
            <a:custGeom>
              <a:avLst/>
              <a:gdLst/>
              <a:ahLst/>
              <a:cxnLst>
                <a:cxn ang="0">
                  <a:pos x="81" y="344"/>
                </a:cxn>
                <a:cxn ang="0">
                  <a:pos x="80" y="344"/>
                </a:cxn>
                <a:cxn ang="0">
                  <a:pos x="80" y="342"/>
                </a:cxn>
                <a:cxn ang="0">
                  <a:pos x="78" y="340"/>
                </a:cxn>
                <a:cxn ang="0">
                  <a:pos x="75" y="337"/>
                </a:cxn>
                <a:cxn ang="0">
                  <a:pos x="48" y="300"/>
                </a:cxn>
                <a:cxn ang="0">
                  <a:pos x="31" y="259"/>
                </a:cxn>
                <a:cxn ang="0">
                  <a:pos x="23" y="216"/>
                </a:cxn>
                <a:cxn ang="0">
                  <a:pos x="20" y="174"/>
                </a:cxn>
                <a:cxn ang="0">
                  <a:pos x="23" y="129"/>
                </a:cxn>
                <a:cxn ang="0">
                  <a:pos x="32" y="85"/>
                </a:cxn>
                <a:cxn ang="0">
                  <a:pos x="49" y="45"/>
                </a:cxn>
                <a:cxn ang="0">
                  <a:pos x="76" y="9"/>
                </a:cxn>
                <a:cxn ang="0">
                  <a:pos x="80" y="5"/>
                </a:cxn>
                <a:cxn ang="0">
                  <a:pos x="81" y="3"/>
                </a:cxn>
                <a:cxn ang="0">
                  <a:pos x="80" y="1"/>
                </a:cxn>
                <a:cxn ang="0">
                  <a:pos x="77" y="0"/>
                </a:cxn>
                <a:cxn ang="0">
                  <a:pos x="70" y="4"/>
                </a:cxn>
                <a:cxn ang="0">
                  <a:pos x="56" y="17"/>
                </a:cxn>
                <a:cxn ang="0">
                  <a:pos x="39" y="38"/>
                </a:cxn>
                <a:cxn ang="0">
                  <a:pos x="22" y="68"/>
                </a:cxn>
                <a:cxn ang="0">
                  <a:pos x="11" y="96"/>
                </a:cxn>
                <a:cxn ang="0">
                  <a:pos x="5" y="124"/>
                </a:cxn>
                <a:cxn ang="0">
                  <a:pos x="1" y="150"/>
                </a:cxn>
                <a:cxn ang="0">
                  <a:pos x="0" y="174"/>
                </a:cxn>
                <a:cxn ang="0">
                  <a:pos x="1" y="197"/>
                </a:cxn>
                <a:cxn ang="0">
                  <a:pos x="5" y="224"/>
                </a:cxn>
                <a:cxn ang="0">
                  <a:pos x="12" y="253"/>
                </a:cxn>
                <a:cxn ang="0">
                  <a:pos x="23" y="282"/>
                </a:cxn>
                <a:cxn ang="0">
                  <a:pos x="40" y="311"/>
                </a:cxn>
                <a:cxn ang="0">
                  <a:pos x="57" y="331"/>
                </a:cxn>
                <a:cxn ang="0">
                  <a:pos x="70" y="344"/>
                </a:cxn>
                <a:cxn ang="0">
                  <a:pos x="77" y="348"/>
                </a:cxn>
                <a:cxn ang="0">
                  <a:pos x="80" y="347"/>
                </a:cxn>
                <a:cxn ang="0">
                  <a:pos x="81" y="344"/>
                </a:cxn>
              </a:cxnLst>
              <a:rect l="0" t="0" r="r" b="b"/>
              <a:pathLst>
                <a:path w="81" h="348">
                  <a:moveTo>
                    <a:pt x="81" y="344"/>
                  </a:moveTo>
                  <a:lnTo>
                    <a:pt x="80" y="344"/>
                  </a:lnTo>
                  <a:lnTo>
                    <a:pt x="80" y="342"/>
                  </a:lnTo>
                  <a:lnTo>
                    <a:pt x="78" y="340"/>
                  </a:lnTo>
                  <a:lnTo>
                    <a:pt x="75" y="337"/>
                  </a:lnTo>
                  <a:lnTo>
                    <a:pt x="48" y="300"/>
                  </a:lnTo>
                  <a:lnTo>
                    <a:pt x="31" y="259"/>
                  </a:lnTo>
                  <a:lnTo>
                    <a:pt x="23" y="216"/>
                  </a:lnTo>
                  <a:lnTo>
                    <a:pt x="20" y="174"/>
                  </a:lnTo>
                  <a:lnTo>
                    <a:pt x="23" y="129"/>
                  </a:lnTo>
                  <a:lnTo>
                    <a:pt x="32" y="85"/>
                  </a:lnTo>
                  <a:lnTo>
                    <a:pt x="49" y="45"/>
                  </a:lnTo>
                  <a:lnTo>
                    <a:pt x="76" y="9"/>
                  </a:lnTo>
                  <a:lnTo>
                    <a:pt x="80" y="5"/>
                  </a:lnTo>
                  <a:lnTo>
                    <a:pt x="81" y="3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0" y="4"/>
                  </a:lnTo>
                  <a:lnTo>
                    <a:pt x="56" y="17"/>
                  </a:lnTo>
                  <a:lnTo>
                    <a:pt x="39" y="38"/>
                  </a:lnTo>
                  <a:lnTo>
                    <a:pt x="22" y="68"/>
                  </a:lnTo>
                  <a:lnTo>
                    <a:pt x="11" y="96"/>
                  </a:lnTo>
                  <a:lnTo>
                    <a:pt x="5" y="124"/>
                  </a:lnTo>
                  <a:lnTo>
                    <a:pt x="1" y="150"/>
                  </a:lnTo>
                  <a:lnTo>
                    <a:pt x="0" y="174"/>
                  </a:lnTo>
                  <a:lnTo>
                    <a:pt x="1" y="197"/>
                  </a:lnTo>
                  <a:lnTo>
                    <a:pt x="5" y="224"/>
                  </a:lnTo>
                  <a:lnTo>
                    <a:pt x="12" y="253"/>
                  </a:lnTo>
                  <a:lnTo>
                    <a:pt x="23" y="282"/>
                  </a:lnTo>
                  <a:lnTo>
                    <a:pt x="40" y="311"/>
                  </a:lnTo>
                  <a:lnTo>
                    <a:pt x="57" y="331"/>
                  </a:lnTo>
                  <a:lnTo>
                    <a:pt x="70" y="344"/>
                  </a:lnTo>
                  <a:lnTo>
                    <a:pt x="77" y="348"/>
                  </a:lnTo>
                  <a:lnTo>
                    <a:pt x="80" y="347"/>
                  </a:lnTo>
                  <a:lnTo>
                    <a:pt x="81" y="3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ChangeAspect="1"/>
            </p:cNvSpPr>
            <p:nvPr/>
          </p:nvSpPr>
          <p:spPr bwMode="auto">
            <a:xfrm>
              <a:off x="315" y="110"/>
              <a:ext cx="141" cy="158"/>
            </a:xfrm>
            <a:custGeom>
              <a:avLst/>
              <a:gdLst/>
              <a:ahLst/>
              <a:cxnLst>
                <a:cxn ang="0">
                  <a:pos x="18" y="142"/>
                </a:cxn>
                <a:cxn ang="0">
                  <a:pos x="20" y="155"/>
                </a:cxn>
                <a:cxn ang="0">
                  <a:pos x="34" y="156"/>
                </a:cxn>
                <a:cxn ang="0">
                  <a:pos x="42" y="140"/>
                </a:cxn>
                <a:cxn ang="0">
                  <a:pos x="51" y="104"/>
                </a:cxn>
                <a:cxn ang="0">
                  <a:pos x="56" y="82"/>
                </a:cxn>
                <a:cxn ang="0">
                  <a:pos x="63" y="57"/>
                </a:cxn>
                <a:cxn ang="0">
                  <a:pos x="67" y="42"/>
                </a:cxn>
                <a:cxn ang="0">
                  <a:pos x="78" y="26"/>
                </a:cxn>
                <a:cxn ang="0">
                  <a:pos x="88" y="16"/>
                </a:cxn>
                <a:cxn ang="0">
                  <a:pos x="102" y="9"/>
                </a:cxn>
                <a:cxn ang="0">
                  <a:pos x="118" y="8"/>
                </a:cxn>
                <a:cxn ang="0">
                  <a:pos x="125" y="11"/>
                </a:cxn>
                <a:cxn ang="0">
                  <a:pos x="119" y="14"/>
                </a:cxn>
                <a:cxn ang="0">
                  <a:pos x="110" y="25"/>
                </a:cxn>
                <a:cxn ang="0">
                  <a:pos x="109" y="35"/>
                </a:cxn>
                <a:cxn ang="0">
                  <a:pos x="115" y="42"/>
                </a:cxn>
                <a:cxn ang="0">
                  <a:pos x="128" y="42"/>
                </a:cxn>
                <a:cxn ang="0">
                  <a:pos x="139" y="31"/>
                </a:cxn>
                <a:cxn ang="0">
                  <a:pos x="138" y="14"/>
                </a:cxn>
                <a:cxn ang="0">
                  <a:pos x="124" y="2"/>
                </a:cxn>
                <a:cxn ang="0">
                  <a:pos x="96" y="3"/>
                </a:cxn>
                <a:cxn ang="0">
                  <a:pos x="74" y="19"/>
                </a:cxn>
                <a:cxn ang="0">
                  <a:pos x="64" y="16"/>
                </a:cxn>
                <a:cxn ang="0">
                  <a:pos x="47" y="2"/>
                </a:cxn>
                <a:cxn ang="0">
                  <a:pos x="26" y="2"/>
                </a:cxn>
                <a:cxn ang="0">
                  <a:pos x="14" y="14"/>
                </a:cxn>
                <a:cxn ang="0">
                  <a:pos x="6" y="30"/>
                </a:cxn>
                <a:cxn ang="0">
                  <a:pos x="0" y="50"/>
                </a:cxn>
                <a:cxn ang="0">
                  <a:pos x="2" y="57"/>
                </a:cxn>
                <a:cxn ang="0">
                  <a:pos x="6" y="57"/>
                </a:cxn>
                <a:cxn ang="0">
                  <a:pos x="8" y="54"/>
                </a:cxn>
                <a:cxn ang="0">
                  <a:pos x="15" y="32"/>
                </a:cxn>
                <a:cxn ang="0">
                  <a:pos x="27" y="11"/>
                </a:cxn>
                <a:cxn ang="0">
                  <a:pos x="39" y="8"/>
                </a:cxn>
                <a:cxn ang="0">
                  <a:pos x="45" y="16"/>
                </a:cxn>
                <a:cxn ang="0">
                  <a:pos x="45" y="29"/>
                </a:cxn>
                <a:cxn ang="0">
                  <a:pos x="43" y="42"/>
                </a:cxn>
                <a:cxn ang="0">
                  <a:pos x="20" y="133"/>
                </a:cxn>
              </a:cxnLst>
              <a:rect l="0" t="0" r="r" b="b"/>
              <a:pathLst>
                <a:path w="141" h="158">
                  <a:moveTo>
                    <a:pt x="20" y="133"/>
                  </a:moveTo>
                  <a:lnTo>
                    <a:pt x="18" y="142"/>
                  </a:lnTo>
                  <a:lnTo>
                    <a:pt x="17" y="148"/>
                  </a:lnTo>
                  <a:lnTo>
                    <a:pt x="20" y="155"/>
                  </a:lnTo>
                  <a:lnTo>
                    <a:pt x="27" y="158"/>
                  </a:lnTo>
                  <a:lnTo>
                    <a:pt x="34" y="156"/>
                  </a:lnTo>
                  <a:lnTo>
                    <a:pt x="40" y="148"/>
                  </a:lnTo>
                  <a:lnTo>
                    <a:pt x="42" y="140"/>
                  </a:lnTo>
                  <a:lnTo>
                    <a:pt x="46" y="122"/>
                  </a:lnTo>
                  <a:lnTo>
                    <a:pt x="51" y="104"/>
                  </a:lnTo>
                  <a:lnTo>
                    <a:pt x="54" y="93"/>
                  </a:lnTo>
                  <a:lnTo>
                    <a:pt x="56" y="82"/>
                  </a:lnTo>
                  <a:lnTo>
                    <a:pt x="60" y="70"/>
                  </a:lnTo>
                  <a:lnTo>
                    <a:pt x="63" y="57"/>
                  </a:lnTo>
                  <a:lnTo>
                    <a:pt x="65" y="48"/>
                  </a:lnTo>
                  <a:lnTo>
                    <a:pt x="67" y="42"/>
                  </a:lnTo>
                  <a:lnTo>
                    <a:pt x="72" y="35"/>
                  </a:lnTo>
                  <a:lnTo>
                    <a:pt x="78" y="26"/>
                  </a:lnTo>
                  <a:lnTo>
                    <a:pt x="84" y="19"/>
                  </a:lnTo>
                  <a:lnTo>
                    <a:pt x="88" y="16"/>
                  </a:lnTo>
                  <a:lnTo>
                    <a:pt x="93" y="13"/>
                  </a:lnTo>
                  <a:lnTo>
                    <a:pt x="102" y="9"/>
                  </a:lnTo>
                  <a:lnTo>
                    <a:pt x="112" y="8"/>
                  </a:lnTo>
                  <a:lnTo>
                    <a:pt x="118" y="8"/>
                  </a:lnTo>
                  <a:lnTo>
                    <a:pt x="122" y="10"/>
                  </a:lnTo>
                  <a:lnTo>
                    <a:pt x="125" y="11"/>
                  </a:lnTo>
                  <a:lnTo>
                    <a:pt x="126" y="12"/>
                  </a:lnTo>
                  <a:lnTo>
                    <a:pt x="119" y="14"/>
                  </a:lnTo>
                  <a:lnTo>
                    <a:pt x="113" y="19"/>
                  </a:lnTo>
                  <a:lnTo>
                    <a:pt x="110" y="25"/>
                  </a:lnTo>
                  <a:lnTo>
                    <a:pt x="108" y="31"/>
                  </a:lnTo>
                  <a:lnTo>
                    <a:pt x="109" y="35"/>
                  </a:lnTo>
                  <a:lnTo>
                    <a:pt x="112" y="39"/>
                  </a:lnTo>
                  <a:lnTo>
                    <a:pt x="115" y="42"/>
                  </a:lnTo>
                  <a:lnTo>
                    <a:pt x="122" y="43"/>
                  </a:lnTo>
                  <a:lnTo>
                    <a:pt x="128" y="42"/>
                  </a:lnTo>
                  <a:lnTo>
                    <a:pt x="135" y="38"/>
                  </a:lnTo>
                  <a:lnTo>
                    <a:pt x="139" y="31"/>
                  </a:lnTo>
                  <a:lnTo>
                    <a:pt x="141" y="23"/>
                  </a:lnTo>
                  <a:lnTo>
                    <a:pt x="138" y="14"/>
                  </a:lnTo>
                  <a:lnTo>
                    <a:pt x="133" y="7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96" y="3"/>
                  </a:lnTo>
                  <a:lnTo>
                    <a:pt x="84" y="10"/>
                  </a:lnTo>
                  <a:lnTo>
                    <a:pt x="74" y="19"/>
                  </a:lnTo>
                  <a:lnTo>
                    <a:pt x="68" y="27"/>
                  </a:lnTo>
                  <a:lnTo>
                    <a:pt x="64" y="16"/>
                  </a:lnTo>
                  <a:lnTo>
                    <a:pt x="57" y="8"/>
                  </a:lnTo>
                  <a:lnTo>
                    <a:pt x="47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8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6" y="30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0" y="49"/>
                  </a:lnTo>
                  <a:lnTo>
                    <a:pt x="15" y="32"/>
                  </a:lnTo>
                  <a:lnTo>
                    <a:pt x="20" y="19"/>
                  </a:lnTo>
                  <a:lnTo>
                    <a:pt x="27" y="11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11"/>
                  </a:lnTo>
                  <a:lnTo>
                    <a:pt x="45" y="16"/>
                  </a:lnTo>
                  <a:lnTo>
                    <a:pt x="46" y="24"/>
                  </a:lnTo>
                  <a:lnTo>
                    <a:pt x="45" y="29"/>
                  </a:lnTo>
                  <a:lnTo>
                    <a:pt x="45" y="34"/>
                  </a:lnTo>
                  <a:lnTo>
                    <a:pt x="43" y="42"/>
                  </a:lnTo>
                  <a:lnTo>
                    <a:pt x="40" y="53"/>
                  </a:lnTo>
                  <a:lnTo>
                    <a:pt x="2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ChangeAspect="1"/>
            </p:cNvSpPr>
            <p:nvPr/>
          </p:nvSpPr>
          <p:spPr bwMode="auto">
            <a:xfrm>
              <a:off x="487" y="154"/>
              <a:ext cx="88" cy="162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35" y="9"/>
                </a:cxn>
                <a:cxn ang="0">
                  <a:pos x="22" y="14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5" y="24"/>
                </a:cxn>
                <a:cxn ang="0">
                  <a:pos x="25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5" y="147"/>
                </a:cxn>
                <a:cxn ang="0">
                  <a:pos x="32" y="151"/>
                </a:cxn>
                <a:cxn ang="0">
                  <a:pos x="25" y="153"/>
                </a:cxn>
                <a:cxn ang="0">
                  <a:pos x="11" y="153"/>
                </a:cxn>
                <a:cxn ang="0">
                  <a:pos x="2" y="153"/>
                </a:cxn>
                <a:cxn ang="0">
                  <a:pos x="2" y="162"/>
                </a:cxn>
                <a:cxn ang="0">
                  <a:pos x="9" y="162"/>
                </a:cxn>
                <a:cxn ang="0">
                  <a:pos x="22" y="161"/>
                </a:cxn>
                <a:cxn ang="0">
                  <a:pos x="35" y="161"/>
                </a:cxn>
                <a:cxn ang="0">
                  <a:pos x="45" y="161"/>
                </a:cxn>
                <a:cxn ang="0">
                  <a:pos x="54" y="161"/>
                </a:cxn>
                <a:cxn ang="0">
                  <a:pos x="68" y="161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9" y="153"/>
                </a:cxn>
                <a:cxn ang="0">
                  <a:pos x="65" y="153"/>
                </a:cxn>
                <a:cxn ang="0">
                  <a:pos x="58" y="151"/>
                </a:cxn>
                <a:cxn ang="0">
                  <a:pos x="55" y="147"/>
                </a:cxn>
                <a:cxn ang="0">
                  <a:pos x="55" y="142"/>
                </a:cxn>
                <a:cxn ang="0">
                  <a:pos x="55" y="7"/>
                </a:cxn>
              </a:cxnLst>
              <a:rect l="0" t="0" r="r" b="b"/>
              <a:pathLst>
                <a:path w="88" h="162">
                  <a:moveTo>
                    <a:pt x="55" y="7"/>
                  </a:moveTo>
                  <a:lnTo>
                    <a:pt x="55" y="3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5" y="9"/>
                  </a:lnTo>
                  <a:lnTo>
                    <a:pt x="22" y="14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5" y="24"/>
                  </a:lnTo>
                  <a:lnTo>
                    <a:pt x="25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5" y="147"/>
                  </a:lnTo>
                  <a:lnTo>
                    <a:pt x="32" y="151"/>
                  </a:lnTo>
                  <a:lnTo>
                    <a:pt x="25" y="153"/>
                  </a:lnTo>
                  <a:lnTo>
                    <a:pt x="11" y="153"/>
                  </a:lnTo>
                  <a:lnTo>
                    <a:pt x="2" y="153"/>
                  </a:lnTo>
                  <a:lnTo>
                    <a:pt x="2" y="162"/>
                  </a:lnTo>
                  <a:lnTo>
                    <a:pt x="9" y="162"/>
                  </a:lnTo>
                  <a:lnTo>
                    <a:pt x="22" y="161"/>
                  </a:lnTo>
                  <a:lnTo>
                    <a:pt x="35" y="161"/>
                  </a:lnTo>
                  <a:lnTo>
                    <a:pt x="45" y="161"/>
                  </a:lnTo>
                  <a:lnTo>
                    <a:pt x="54" y="161"/>
                  </a:lnTo>
                  <a:lnTo>
                    <a:pt x="68" y="161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9" y="153"/>
                  </a:lnTo>
                  <a:lnTo>
                    <a:pt x="65" y="153"/>
                  </a:lnTo>
                  <a:lnTo>
                    <a:pt x="58" y="151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ChangeAspect="1" noEditPoints="1"/>
            </p:cNvSpPr>
            <p:nvPr/>
          </p:nvSpPr>
          <p:spPr bwMode="auto">
            <a:xfrm>
              <a:off x="605" y="110"/>
              <a:ext cx="181" cy="221"/>
            </a:xfrm>
            <a:custGeom>
              <a:avLst/>
              <a:gdLst/>
              <a:ahLst/>
              <a:cxnLst>
                <a:cxn ang="0">
                  <a:pos x="25" y="204"/>
                </a:cxn>
                <a:cxn ang="0">
                  <a:pos x="17" y="210"/>
                </a:cxn>
                <a:cxn ang="0">
                  <a:pos x="5" y="211"/>
                </a:cxn>
                <a:cxn ang="0">
                  <a:pos x="1" y="213"/>
                </a:cxn>
                <a:cxn ang="0">
                  <a:pos x="1" y="220"/>
                </a:cxn>
                <a:cxn ang="0">
                  <a:pos x="34" y="220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72" y="211"/>
                </a:cxn>
                <a:cxn ang="0">
                  <a:pos x="56" y="210"/>
                </a:cxn>
                <a:cxn ang="0">
                  <a:pos x="49" y="207"/>
                </a:cxn>
                <a:cxn ang="0">
                  <a:pos x="51" y="194"/>
                </a:cxn>
                <a:cxn ang="0">
                  <a:pos x="62" y="149"/>
                </a:cxn>
                <a:cxn ang="0">
                  <a:pos x="70" y="143"/>
                </a:cxn>
                <a:cxn ang="0">
                  <a:pos x="85" y="156"/>
                </a:cxn>
                <a:cxn ang="0">
                  <a:pos x="112" y="156"/>
                </a:cxn>
                <a:cxn ang="0">
                  <a:pos x="141" y="139"/>
                </a:cxn>
                <a:cxn ang="0">
                  <a:pos x="165" y="111"/>
                </a:cxn>
                <a:cxn ang="0">
                  <a:pos x="179" y="75"/>
                </a:cxn>
                <a:cxn ang="0">
                  <a:pos x="177" y="33"/>
                </a:cxn>
                <a:cxn ang="0">
                  <a:pos x="153" y="4"/>
                </a:cxn>
                <a:cxn ang="0">
                  <a:pos x="122" y="2"/>
                </a:cxn>
                <a:cxn ang="0">
                  <a:pos x="99" y="16"/>
                </a:cxn>
                <a:cxn ang="0">
                  <a:pos x="85" y="14"/>
                </a:cxn>
                <a:cxn ang="0">
                  <a:pos x="68" y="2"/>
                </a:cxn>
                <a:cxn ang="0">
                  <a:pos x="48" y="2"/>
                </a:cxn>
                <a:cxn ang="0">
                  <a:pos x="36" y="14"/>
                </a:cxn>
                <a:cxn ang="0">
                  <a:pos x="28" y="30"/>
                </a:cxn>
                <a:cxn ang="0">
                  <a:pos x="23" y="50"/>
                </a:cxn>
                <a:cxn ang="0">
                  <a:pos x="24" y="57"/>
                </a:cxn>
                <a:cxn ang="0">
                  <a:pos x="28" y="57"/>
                </a:cxn>
                <a:cxn ang="0">
                  <a:pos x="30" y="54"/>
                </a:cxn>
                <a:cxn ang="0">
                  <a:pos x="36" y="32"/>
                </a:cxn>
                <a:cxn ang="0">
                  <a:pos x="49" y="11"/>
                </a:cxn>
                <a:cxn ang="0">
                  <a:pos x="61" y="8"/>
                </a:cxn>
                <a:cxn ang="0">
                  <a:pos x="67" y="16"/>
                </a:cxn>
                <a:cxn ang="0">
                  <a:pos x="67" y="33"/>
                </a:cxn>
                <a:cxn ang="0">
                  <a:pos x="27" y="196"/>
                </a:cxn>
                <a:cxn ang="0">
                  <a:pos x="91" y="38"/>
                </a:cxn>
                <a:cxn ang="0">
                  <a:pos x="100" y="26"/>
                </a:cxn>
                <a:cxn ang="0">
                  <a:pos x="114" y="14"/>
                </a:cxn>
                <a:cxn ang="0">
                  <a:pos x="128" y="8"/>
                </a:cxn>
                <a:cxn ang="0">
                  <a:pos x="143" y="10"/>
                </a:cxn>
                <a:cxn ang="0">
                  <a:pos x="154" y="27"/>
                </a:cxn>
                <a:cxn ang="0">
                  <a:pos x="154" y="59"/>
                </a:cxn>
                <a:cxn ang="0">
                  <a:pos x="143" y="100"/>
                </a:cxn>
                <a:cxn ang="0">
                  <a:pos x="128" y="130"/>
                </a:cxn>
                <a:cxn ang="0">
                  <a:pos x="107" y="148"/>
                </a:cxn>
                <a:cxn ang="0">
                  <a:pos x="89" y="149"/>
                </a:cxn>
                <a:cxn ang="0">
                  <a:pos x="78" y="141"/>
                </a:cxn>
                <a:cxn ang="0">
                  <a:pos x="72" y="130"/>
                </a:cxn>
                <a:cxn ang="0">
                  <a:pos x="70" y="121"/>
                </a:cxn>
                <a:cxn ang="0">
                  <a:pos x="70" y="118"/>
                </a:cxn>
                <a:cxn ang="0">
                  <a:pos x="88" y="45"/>
                </a:cxn>
              </a:cxnLst>
              <a:rect l="0" t="0" r="r" b="b"/>
              <a:pathLst>
                <a:path w="181" h="221">
                  <a:moveTo>
                    <a:pt x="27" y="196"/>
                  </a:moveTo>
                  <a:lnTo>
                    <a:pt x="25" y="204"/>
                  </a:lnTo>
                  <a:lnTo>
                    <a:pt x="22" y="208"/>
                  </a:lnTo>
                  <a:lnTo>
                    <a:pt x="17" y="210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2" y="211"/>
                  </a:lnTo>
                  <a:lnTo>
                    <a:pt x="1" y="213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4" y="221"/>
                  </a:lnTo>
                  <a:lnTo>
                    <a:pt x="34" y="220"/>
                  </a:lnTo>
                  <a:lnTo>
                    <a:pt x="68" y="221"/>
                  </a:lnTo>
                  <a:lnTo>
                    <a:pt x="70" y="221"/>
                  </a:lnTo>
                  <a:lnTo>
                    <a:pt x="72" y="221"/>
                  </a:lnTo>
                  <a:lnTo>
                    <a:pt x="73" y="218"/>
                  </a:lnTo>
                  <a:lnTo>
                    <a:pt x="74" y="214"/>
                  </a:lnTo>
                  <a:lnTo>
                    <a:pt x="72" y="211"/>
                  </a:lnTo>
                  <a:lnTo>
                    <a:pt x="66" y="211"/>
                  </a:lnTo>
                  <a:lnTo>
                    <a:pt x="56" y="210"/>
                  </a:lnTo>
                  <a:lnTo>
                    <a:pt x="51" y="209"/>
                  </a:lnTo>
                  <a:lnTo>
                    <a:pt x="49" y="207"/>
                  </a:lnTo>
                  <a:lnTo>
                    <a:pt x="48" y="205"/>
                  </a:lnTo>
                  <a:lnTo>
                    <a:pt x="51" y="194"/>
                  </a:lnTo>
                  <a:lnTo>
                    <a:pt x="56" y="172"/>
                  </a:lnTo>
                  <a:lnTo>
                    <a:pt x="62" y="149"/>
                  </a:lnTo>
                  <a:lnTo>
                    <a:pt x="65" y="135"/>
                  </a:lnTo>
                  <a:lnTo>
                    <a:pt x="70" y="143"/>
                  </a:lnTo>
                  <a:lnTo>
                    <a:pt x="76" y="150"/>
                  </a:lnTo>
                  <a:lnTo>
                    <a:pt x="85" y="156"/>
                  </a:lnTo>
                  <a:lnTo>
                    <a:pt x="97" y="158"/>
                  </a:lnTo>
                  <a:lnTo>
                    <a:pt x="112" y="156"/>
                  </a:lnTo>
                  <a:lnTo>
                    <a:pt x="127" y="149"/>
                  </a:lnTo>
                  <a:lnTo>
                    <a:pt x="141" y="139"/>
                  </a:lnTo>
                  <a:lnTo>
                    <a:pt x="154" y="126"/>
                  </a:lnTo>
                  <a:lnTo>
                    <a:pt x="165" y="111"/>
                  </a:lnTo>
                  <a:lnTo>
                    <a:pt x="173" y="93"/>
                  </a:lnTo>
                  <a:lnTo>
                    <a:pt x="179" y="75"/>
                  </a:lnTo>
                  <a:lnTo>
                    <a:pt x="181" y="56"/>
                  </a:lnTo>
                  <a:lnTo>
                    <a:pt x="177" y="33"/>
                  </a:lnTo>
                  <a:lnTo>
                    <a:pt x="167" y="16"/>
                  </a:lnTo>
                  <a:lnTo>
                    <a:pt x="153" y="4"/>
                  </a:lnTo>
                  <a:lnTo>
                    <a:pt x="135" y="0"/>
                  </a:lnTo>
                  <a:lnTo>
                    <a:pt x="122" y="2"/>
                  </a:lnTo>
                  <a:lnTo>
                    <a:pt x="110" y="8"/>
                  </a:lnTo>
                  <a:lnTo>
                    <a:pt x="99" y="16"/>
                  </a:lnTo>
                  <a:lnTo>
                    <a:pt x="89" y="26"/>
                  </a:lnTo>
                  <a:lnTo>
                    <a:pt x="85" y="14"/>
                  </a:lnTo>
                  <a:lnTo>
                    <a:pt x="77" y="6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1" y="8"/>
                  </a:lnTo>
                  <a:lnTo>
                    <a:pt x="36" y="14"/>
                  </a:lnTo>
                  <a:lnTo>
                    <a:pt x="32" y="20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3" y="50"/>
                  </a:lnTo>
                  <a:lnTo>
                    <a:pt x="22" y="54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2" y="49"/>
                  </a:lnTo>
                  <a:lnTo>
                    <a:pt x="36" y="32"/>
                  </a:lnTo>
                  <a:lnTo>
                    <a:pt x="42" y="19"/>
                  </a:lnTo>
                  <a:lnTo>
                    <a:pt x="49" y="11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5" y="11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7" y="33"/>
                  </a:lnTo>
                  <a:lnTo>
                    <a:pt x="65" y="41"/>
                  </a:lnTo>
                  <a:lnTo>
                    <a:pt x="27" y="196"/>
                  </a:lnTo>
                  <a:close/>
                  <a:moveTo>
                    <a:pt x="88" y="45"/>
                  </a:moveTo>
                  <a:lnTo>
                    <a:pt x="91" y="38"/>
                  </a:lnTo>
                  <a:lnTo>
                    <a:pt x="95" y="32"/>
                  </a:lnTo>
                  <a:lnTo>
                    <a:pt x="100" y="26"/>
                  </a:lnTo>
                  <a:lnTo>
                    <a:pt x="105" y="21"/>
                  </a:lnTo>
                  <a:lnTo>
                    <a:pt x="114" y="14"/>
                  </a:lnTo>
                  <a:lnTo>
                    <a:pt x="122" y="10"/>
                  </a:lnTo>
                  <a:lnTo>
                    <a:pt x="128" y="8"/>
                  </a:lnTo>
                  <a:lnTo>
                    <a:pt x="134" y="8"/>
                  </a:lnTo>
                  <a:lnTo>
                    <a:pt x="143" y="10"/>
                  </a:lnTo>
                  <a:lnTo>
                    <a:pt x="150" y="16"/>
                  </a:lnTo>
                  <a:lnTo>
                    <a:pt x="154" y="27"/>
                  </a:lnTo>
                  <a:lnTo>
                    <a:pt x="156" y="40"/>
                  </a:lnTo>
                  <a:lnTo>
                    <a:pt x="154" y="59"/>
                  </a:lnTo>
                  <a:lnTo>
                    <a:pt x="149" y="80"/>
                  </a:lnTo>
                  <a:lnTo>
                    <a:pt x="143" y="100"/>
                  </a:lnTo>
                  <a:lnTo>
                    <a:pt x="138" y="114"/>
                  </a:lnTo>
                  <a:lnTo>
                    <a:pt x="128" y="130"/>
                  </a:lnTo>
                  <a:lnTo>
                    <a:pt x="118" y="141"/>
                  </a:lnTo>
                  <a:lnTo>
                    <a:pt x="107" y="148"/>
                  </a:lnTo>
                  <a:lnTo>
                    <a:pt x="97" y="150"/>
                  </a:lnTo>
                  <a:lnTo>
                    <a:pt x="89" y="149"/>
                  </a:lnTo>
                  <a:lnTo>
                    <a:pt x="83" y="146"/>
                  </a:lnTo>
                  <a:lnTo>
                    <a:pt x="78" y="141"/>
                  </a:lnTo>
                  <a:lnTo>
                    <a:pt x="75" y="135"/>
                  </a:lnTo>
                  <a:lnTo>
                    <a:pt x="72" y="130"/>
                  </a:lnTo>
                  <a:lnTo>
                    <a:pt x="71" y="125"/>
                  </a:lnTo>
                  <a:lnTo>
                    <a:pt x="70" y="121"/>
                  </a:lnTo>
                  <a:lnTo>
                    <a:pt x="70" y="119"/>
                  </a:lnTo>
                  <a:lnTo>
                    <a:pt x="70" y="118"/>
                  </a:lnTo>
                  <a:lnTo>
                    <a:pt x="71" y="114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ChangeAspect="1"/>
            </p:cNvSpPr>
            <p:nvPr/>
          </p:nvSpPr>
          <p:spPr bwMode="auto">
            <a:xfrm>
              <a:off x="817" y="154"/>
              <a:ext cx="88" cy="162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35" y="9"/>
                </a:cxn>
                <a:cxn ang="0">
                  <a:pos x="21" y="14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5" y="24"/>
                </a:cxn>
                <a:cxn ang="0">
                  <a:pos x="25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4" y="147"/>
                </a:cxn>
                <a:cxn ang="0">
                  <a:pos x="32" y="151"/>
                </a:cxn>
                <a:cxn ang="0">
                  <a:pos x="25" y="153"/>
                </a:cxn>
                <a:cxn ang="0">
                  <a:pos x="11" y="153"/>
                </a:cxn>
                <a:cxn ang="0">
                  <a:pos x="1" y="153"/>
                </a:cxn>
                <a:cxn ang="0">
                  <a:pos x="1" y="162"/>
                </a:cxn>
                <a:cxn ang="0">
                  <a:pos x="9" y="162"/>
                </a:cxn>
                <a:cxn ang="0">
                  <a:pos x="21" y="161"/>
                </a:cxn>
                <a:cxn ang="0">
                  <a:pos x="35" y="161"/>
                </a:cxn>
                <a:cxn ang="0">
                  <a:pos x="44" y="161"/>
                </a:cxn>
                <a:cxn ang="0">
                  <a:pos x="54" y="161"/>
                </a:cxn>
                <a:cxn ang="0">
                  <a:pos x="67" y="161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9" y="153"/>
                </a:cxn>
                <a:cxn ang="0">
                  <a:pos x="65" y="153"/>
                </a:cxn>
                <a:cxn ang="0">
                  <a:pos x="58" y="151"/>
                </a:cxn>
                <a:cxn ang="0">
                  <a:pos x="55" y="147"/>
                </a:cxn>
                <a:cxn ang="0">
                  <a:pos x="54" y="142"/>
                </a:cxn>
                <a:cxn ang="0">
                  <a:pos x="54" y="7"/>
                </a:cxn>
              </a:cxnLst>
              <a:rect l="0" t="0" r="r" b="b"/>
              <a:pathLst>
                <a:path w="88" h="162">
                  <a:moveTo>
                    <a:pt x="54" y="7"/>
                  </a:move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35" y="9"/>
                  </a:lnTo>
                  <a:lnTo>
                    <a:pt x="21" y="14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5" y="24"/>
                  </a:lnTo>
                  <a:lnTo>
                    <a:pt x="25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4" y="147"/>
                  </a:lnTo>
                  <a:lnTo>
                    <a:pt x="32" y="151"/>
                  </a:lnTo>
                  <a:lnTo>
                    <a:pt x="25" y="153"/>
                  </a:lnTo>
                  <a:lnTo>
                    <a:pt x="11" y="153"/>
                  </a:lnTo>
                  <a:lnTo>
                    <a:pt x="1" y="153"/>
                  </a:lnTo>
                  <a:lnTo>
                    <a:pt x="1" y="162"/>
                  </a:lnTo>
                  <a:lnTo>
                    <a:pt x="9" y="162"/>
                  </a:lnTo>
                  <a:lnTo>
                    <a:pt x="21" y="161"/>
                  </a:lnTo>
                  <a:lnTo>
                    <a:pt x="35" y="161"/>
                  </a:lnTo>
                  <a:lnTo>
                    <a:pt x="44" y="161"/>
                  </a:lnTo>
                  <a:lnTo>
                    <a:pt x="54" y="161"/>
                  </a:lnTo>
                  <a:lnTo>
                    <a:pt x="67" y="161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9" y="153"/>
                  </a:lnTo>
                  <a:lnTo>
                    <a:pt x="65" y="153"/>
                  </a:lnTo>
                  <a:lnTo>
                    <a:pt x="58" y="151"/>
                  </a:lnTo>
                  <a:lnTo>
                    <a:pt x="55" y="147"/>
                  </a:lnTo>
                  <a:lnTo>
                    <a:pt x="54" y="142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ChangeAspect="1" noEditPoints="1"/>
            </p:cNvSpPr>
            <p:nvPr/>
          </p:nvSpPr>
          <p:spPr bwMode="auto">
            <a:xfrm>
              <a:off x="959" y="114"/>
              <a:ext cx="183" cy="154"/>
            </a:xfrm>
            <a:custGeom>
              <a:avLst/>
              <a:gdLst/>
              <a:ahLst/>
              <a:cxnLst>
                <a:cxn ang="0">
                  <a:pos x="170" y="20"/>
                </a:cxn>
                <a:cxn ang="0">
                  <a:pos x="181" y="15"/>
                </a:cxn>
                <a:cxn ang="0">
                  <a:pos x="181" y="3"/>
                </a:cxn>
                <a:cxn ang="0">
                  <a:pos x="174" y="0"/>
                </a:cxn>
                <a:cxn ang="0">
                  <a:pos x="90" y="0"/>
                </a:cxn>
                <a:cxn ang="0">
                  <a:pos x="54" y="10"/>
                </a:cxn>
                <a:cxn ang="0">
                  <a:pos x="25" y="34"/>
                </a:cxn>
                <a:cxn ang="0">
                  <a:pos x="7" y="66"/>
                </a:cxn>
                <a:cxn ang="0">
                  <a:pos x="0" y="99"/>
                </a:cxn>
                <a:cxn ang="0">
                  <a:pos x="14" y="138"/>
                </a:cxn>
                <a:cxn ang="0">
                  <a:pos x="52" y="154"/>
                </a:cxn>
                <a:cxn ang="0">
                  <a:pos x="82" y="146"/>
                </a:cxn>
                <a:cxn ang="0">
                  <a:pos x="110" y="126"/>
                </a:cxn>
                <a:cxn ang="0">
                  <a:pos x="131" y="96"/>
                </a:cxn>
                <a:cxn ang="0">
                  <a:pos x="138" y="58"/>
                </a:cxn>
                <a:cxn ang="0">
                  <a:pos x="137" y="43"/>
                </a:cxn>
                <a:cxn ang="0">
                  <a:pos x="128" y="20"/>
                </a:cxn>
                <a:cxn ang="0">
                  <a:pos x="52" y="146"/>
                </a:cxn>
                <a:cxn ang="0">
                  <a:pos x="30" y="137"/>
                </a:cxn>
                <a:cxn ang="0">
                  <a:pos x="21" y="109"/>
                </a:cxn>
                <a:cxn ang="0">
                  <a:pos x="25" y="83"/>
                </a:cxn>
                <a:cxn ang="0">
                  <a:pos x="37" y="49"/>
                </a:cxn>
                <a:cxn ang="0">
                  <a:pos x="62" y="26"/>
                </a:cxn>
                <a:cxn ang="0">
                  <a:pos x="84" y="20"/>
                </a:cxn>
                <a:cxn ang="0">
                  <a:pos x="102" y="24"/>
                </a:cxn>
                <a:cxn ang="0">
                  <a:pos x="111" y="33"/>
                </a:cxn>
                <a:cxn ang="0">
                  <a:pos x="115" y="44"/>
                </a:cxn>
                <a:cxn ang="0">
                  <a:pos x="116" y="54"/>
                </a:cxn>
                <a:cxn ang="0">
                  <a:pos x="111" y="85"/>
                </a:cxn>
                <a:cxn ang="0">
                  <a:pos x="98" y="117"/>
                </a:cxn>
                <a:cxn ang="0">
                  <a:pos x="75" y="139"/>
                </a:cxn>
                <a:cxn ang="0">
                  <a:pos x="52" y="146"/>
                </a:cxn>
              </a:cxnLst>
              <a:rect l="0" t="0" r="r" b="b"/>
              <a:pathLst>
                <a:path w="183" h="154">
                  <a:moveTo>
                    <a:pt x="166" y="20"/>
                  </a:moveTo>
                  <a:lnTo>
                    <a:pt x="170" y="20"/>
                  </a:lnTo>
                  <a:lnTo>
                    <a:pt x="176" y="19"/>
                  </a:lnTo>
                  <a:lnTo>
                    <a:pt x="181" y="15"/>
                  </a:lnTo>
                  <a:lnTo>
                    <a:pt x="183" y="8"/>
                  </a:lnTo>
                  <a:lnTo>
                    <a:pt x="181" y="3"/>
                  </a:lnTo>
                  <a:lnTo>
                    <a:pt x="178" y="1"/>
                  </a:lnTo>
                  <a:lnTo>
                    <a:pt x="174" y="0"/>
                  </a:lnTo>
                  <a:lnTo>
                    <a:pt x="169" y="0"/>
                  </a:lnTo>
                  <a:lnTo>
                    <a:pt x="90" y="0"/>
                  </a:lnTo>
                  <a:lnTo>
                    <a:pt x="71" y="3"/>
                  </a:lnTo>
                  <a:lnTo>
                    <a:pt x="54" y="10"/>
                  </a:lnTo>
                  <a:lnTo>
                    <a:pt x="39" y="20"/>
                  </a:lnTo>
                  <a:lnTo>
                    <a:pt x="25" y="34"/>
                  </a:lnTo>
                  <a:lnTo>
                    <a:pt x="15" y="49"/>
                  </a:lnTo>
                  <a:lnTo>
                    <a:pt x="7" y="66"/>
                  </a:lnTo>
                  <a:lnTo>
                    <a:pt x="1" y="83"/>
                  </a:lnTo>
                  <a:lnTo>
                    <a:pt x="0" y="99"/>
                  </a:lnTo>
                  <a:lnTo>
                    <a:pt x="3" y="120"/>
                  </a:lnTo>
                  <a:lnTo>
                    <a:pt x="14" y="138"/>
                  </a:lnTo>
                  <a:lnTo>
                    <a:pt x="30" y="150"/>
                  </a:lnTo>
                  <a:lnTo>
                    <a:pt x="52" y="154"/>
                  </a:lnTo>
                  <a:lnTo>
                    <a:pt x="67" y="152"/>
                  </a:lnTo>
                  <a:lnTo>
                    <a:pt x="82" y="146"/>
                  </a:lnTo>
                  <a:lnTo>
                    <a:pt x="97" y="138"/>
                  </a:lnTo>
                  <a:lnTo>
                    <a:pt x="110" y="126"/>
                  </a:lnTo>
                  <a:lnTo>
                    <a:pt x="122" y="112"/>
                  </a:lnTo>
                  <a:lnTo>
                    <a:pt x="131" y="96"/>
                  </a:lnTo>
                  <a:lnTo>
                    <a:pt x="136" y="78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7" y="43"/>
                  </a:lnTo>
                  <a:lnTo>
                    <a:pt x="134" y="32"/>
                  </a:lnTo>
                  <a:lnTo>
                    <a:pt x="128" y="20"/>
                  </a:lnTo>
                  <a:lnTo>
                    <a:pt x="166" y="20"/>
                  </a:lnTo>
                  <a:close/>
                  <a:moveTo>
                    <a:pt x="52" y="146"/>
                  </a:moveTo>
                  <a:lnTo>
                    <a:pt x="40" y="144"/>
                  </a:lnTo>
                  <a:lnTo>
                    <a:pt x="30" y="137"/>
                  </a:lnTo>
                  <a:lnTo>
                    <a:pt x="24" y="125"/>
                  </a:lnTo>
                  <a:lnTo>
                    <a:pt x="21" y="109"/>
                  </a:lnTo>
                  <a:lnTo>
                    <a:pt x="22" y="98"/>
                  </a:lnTo>
                  <a:lnTo>
                    <a:pt x="25" y="83"/>
                  </a:lnTo>
                  <a:lnTo>
                    <a:pt x="30" y="65"/>
                  </a:lnTo>
                  <a:lnTo>
                    <a:pt x="37" y="49"/>
                  </a:lnTo>
                  <a:lnTo>
                    <a:pt x="49" y="34"/>
                  </a:lnTo>
                  <a:lnTo>
                    <a:pt x="62" y="26"/>
                  </a:lnTo>
                  <a:lnTo>
                    <a:pt x="74" y="21"/>
                  </a:lnTo>
                  <a:lnTo>
                    <a:pt x="84" y="20"/>
                  </a:lnTo>
                  <a:lnTo>
                    <a:pt x="94" y="21"/>
                  </a:lnTo>
                  <a:lnTo>
                    <a:pt x="102" y="24"/>
                  </a:lnTo>
                  <a:lnTo>
                    <a:pt x="107" y="28"/>
                  </a:lnTo>
                  <a:lnTo>
                    <a:pt x="111" y="33"/>
                  </a:lnTo>
                  <a:lnTo>
                    <a:pt x="114" y="38"/>
                  </a:lnTo>
                  <a:lnTo>
                    <a:pt x="115" y="44"/>
                  </a:lnTo>
                  <a:lnTo>
                    <a:pt x="116" y="49"/>
                  </a:lnTo>
                  <a:lnTo>
                    <a:pt x="116" y="54"/>
                  </a:lnTo>
                  <a:lnTo>
                    <a:pt x="115" y="68"/>
                  </a:lnTo>
                  <a:lnTo>
                    <a:pt x="111" y="85"/>
                  </a:lnTo>
                  <a:lnTo>
                    <a:pt x="105" y="102"/>
                  </a:lnTo>
                  <a:lnTo>
                    <a:pt x="98" y="117"/>
                  </a:lnTo>
                  <a:lnTo>
                    <a:pt x="87" y="130"/>
                  </a:lnTo>
                  <a:lnTo>
                    <a:pt x="75" y="139"/>
                  </a:lnTo>
                  <a:lnTo>
                    <a:pt x="63" y="144"/>
                  </a:lnTo>
                  <a:lnTo>
                    <a:pt x="52" y="1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ChangeAspect="1"/>
            </p:cNvSpPr>
            <p:nvPr/>
          </p:nvSpPr>
          <p:spPr bwMode="auto">
            <a:xfrm>
              <a:off x="1170" y="154"/>
              <a:ext cx="88" cy="162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35" y="9"/>
                </a:cxn>
                <a:cxn ang="0">
                  <a:pos x="21" y="14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4" y="147"/>
                </a:cxn>
                <a:cxn ang="0">
                  <a:pos x="32" y="151"/>
                </a:cxn>
                <a:cxn ang="0">
                  <a:pos x="25" y="153"/>
                </a:cxn>
                <a:cxn ang="0">
                  <a:pos x="11" y="153"/>
                </a:cxn>
                <a:cxn ang="0">
                  <a:pos x="1" y="153"/>
                </a:cxn>
                <a:cxn ang="0">
                  <a:pos x="1" y="162"/>
                </a:cxn>
                <a:cxn ang="0">
                  <a:pos x="9" y="162"/>
                </a:cxn>
                <a:cxn ang="0">
                  <a:pos x="21" y="161"/>
                </a:cxn>
                <a:cxn ang="0">
                  <a:pos x="35" y="161"/>
                </a:cxn>
                <a:cxn ang="0">
                  <a:pos x="45" y="161"/>
                </a:cxn>
                <a:cxn ang="0">
                  <a:pos x="54" y="161"/>
                </a:cxn>
                <a:cxn ang="0">
                  <a:pos x="67" y="161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9" y="153"/>
                </a:cxn>
                <a:cxn ang="0">
                  <a:pos x="65" y="153"/>
                </a:cxn>
                <a:cxn ang="0">
                  <a:pos x="57" y="151"/>
                </a:cxn>
                <a:cxn ang="0">
                  <a:pos x="55" y="147"/>
                </a:cxn>
                <a:cxn ang="0">
                  <a:pos x="54" y="142"/>
                </a:cxn>
                <a:cxn ang="0">
                  <a:pos x="54" y="7"/>
                </a:cxn>
              </a:cxnLst>
              <a:rect l="0" t="0" r="r" b="b"/>
              <a:pathLst>
                <a:path w="88" h="162">
                  <a:moveTo>
                    <a:pt x="54" y="7"/>
                  </a:move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35" y="9"/>
                  </a:lnTo>
                  <a:lnTo>
                    <a:pt x="21" y="14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4" y="147"/>
                  </a:lnTo>
                  <a:lnTo>
                    <a:pt x="32" y="151"/>
                  </a:lnTo>
                  <a:lnTo>
                    <a:pt x="25" y="153"/>
                  </a:lnTo>
                  <a:lnTo>
                    <a:pt x="11" y="153"/>
                  </a:lnTo>
                  <a:lnTo>
                    <a:pt x="1" y="153"/>
                  </a:lnTo>
                  <a:lnTo>
                    <a:pt x="1" y="162"/>
                  </a:lnTo>
                  <a:lnTo>
                    <a:pt x="9" y="162"/>
                  </a:lnTo>
                  <a:lnTo>
                    <a:pt x="21" y="161"/>
                  </a:lnTo>
                  <a:lnTo>
                    <a:pt x="35" y="161"/>
                  </a:lnTo>
                  <a:lnTo>
                    <a:pt x="45" y="161"/>
                  </a:lnTo>
                  <a:lnTo>
                    <a:pt x="54" y="161"/>
                  </a:lnTo>
                  <a:lnTo>
                    <a:pt x="67" y="161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9" y="153"/>
                  </a:lnTo>
                  <a:lnTo>
                    <a:pt x="65" y="153"/>
                  </a:lnTo>
                  <a:lnTo>
                    <a:pt x="57" y="151"/>
                  </a:lnTo>
                  <a:lnTo>
                    <a:pt x="55" y="147"/>
                  </a:lnTo>
                  <a:lnTo>
                    <a:pt x="54" y="142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ChangeAspect="1"/>
            </p:cNvSpPr>
            <p:nvPr/>
          </p:nvSpPr>
          <p:spPr bwMode="auto">
            <a:xfrm>
              <a:off x="1308" y="114"/>
              <a:ext cx="167" cy="154"/>
            </a:xfrm>
            <a:custGeom>
              <a:avLst/>
              <a:gdLst/>
              <a:ahLst/>
              <a:cxnLst>
                <a:cxn ang="0">
                  <a:pos x="92" y="20"/>
                </a:cxn>
                <a:cxn ang="0">
                  <a:pos x="151" y="20"/>
                </a:cxn>
                <a:cxn ang="0">
                  <a:pos x="155" y="20"/>
                </a:cxn>
                <a:cxn ang="0">
                  <a:pos x="161" y="19"/>
                </a:cxn>
                <a:cxn ang="0">
                  <a:pos x="165" y="15"/>
                </a:cxn>
                <a:cxn ang="0">
                  <a:pos x="167" y="8"/>
                </a:cxn>
                <a:cxn ang="0">
                  <a:pos x="166" y="3"/>
                </a:cxn>
                <a:cxn ang="0">
                  <a:pos x="163" y="1"/>
                </a:cxn>
                <a:cxn ang="0">
                  <a:pos x="158" y="0"/>
                </a:cxn>
                <a:cxn ang="0">
                  <a:pos x="154" y="0"/>
                </a:cxn>
                <a:cxn ang="0">
                  <a:pos x="57" y="0"/>
                </a:cxn>
                <a:cxn ang="0">
                  <a:pos x="50" y="0"/>
                </a:cxn>
                <a:cxn ang="0">
                  <a:pos x="42" y="2"/>
                </a:cxn>
                <a:cxn ang="0">
                  <a:pos x="32" y="7"/>
                </a:cxn>
                <a:cxn ang="0">
                  <a:pos x="21" y="16"/>
                </a:cxn>
                <a:cxn ang="0">
                  <a:pos x="13" y="26"/>
                </a:cxn>
                <a:cxn ang="0">
                  <a:pos x="6" y="36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4" y="51"/>
                </a:cxn>
                <a:cxn ang="0">
                  <a:pos x="7" y="50"/>
                </a:cxn>
                <a:cxn ang="0">
                  <a:pos x="10" y="47"/>
                </a:cxn>
                <a:cxn ang="0">
                  <a:pos x="16" y="38"/>
                </a:cxn>
                <a:cxn ang="0">
                  <a:pos x="23" y="31"/>
                </a:cxn>
                <a:cxn ang="0">
                  <a:pos x="29" y="27"/>
                </a:cxn>
                <a:cxn ang="0">
                  <a:pos x="35" y="24"/>
                </a:cxn>
                <a:cxn ang="0">
                  <a:pos x="41" y="22"/>
                </a:cxn>
                <a:cxn ang="0">
                  <a:pos x="46" y="21"/>
                </a:cxn>
                <a:cxn ang="0">
                  <a:pos x="50" y="20"/>
                </a:cxn>
                <a:cxn ang="0">
                  <a:pos x="54" y="20"/>
                </a:cxn>
                <a:cxn ang="0">
                  <a:pos x="82" y="20"/>
                </a:cxn>
                <a:cxn ang="0">
                  <a:pos x="48" y="132"/>
                </a:cxn>
                <a:cxn ang="0">
                  <a:pos x="46" y="139"/>
                </a:cxn>
                <a:cxn ang="0">
                  <a:pos x="45" y="145"/>
                </a:cxn>
                <a:cxn ang="0">
                  <a:pos x="45" y="148"/>
                </a:cxn>
                <a:cxn ang="0">
                  <a:pos x="47" y="151"/>
                </a:cxn>
                <a:cxn ang="0">
                  <a:pos x="50" y="153"/>
                </a:cxn>
                <a:cxn ang="0">
                  <a:pos x="55" y="154"/>
                </a:cxn>
                <a:cxn ang="0">
                  <a:pos x="62" y="153"/>
                </a:cxn>
                <a:cxn ang="0">
                  <a:pos x="66" y="149"/>
                </a:cxn>
                <a:cxn ang="0">
                  <a:pos x="68" y="144"/>
                </a:cxn>
                <a:cxn ang="0">
                  <a:pos x="69" y="139"/>
                </a:cxn>
                <a:cxn ang="0">
                  <a:pos x="92" y="20"/>
                </a:cxn>
              </a:cxnLst>
              <a:rect l="0" t="0" r="r" b="b"/>
              <a:pathLst>
                <a:path w="167" h="154">
                  <a:moveTo>
                    <a:pt x="92" y="20"/>
                  </a:moveTo>
                  <a:lnTo>
                    <a:pt x="151" y="20"/>
                  </a:lnTo>
                  <a:lnTo>
                    <a:pt x="155" y="20"/>
                  </a:lnTo>
                  <a:lnTo>
                    <a:pt x="161" y="19"/>
                  </a:lnTo>
                  <a:lnTo>
                    <a:pt x="165" y="15"/>
                  </a:lnTo>
                  <a:lnTo>
                    <a:pt x="167" y="8"/>
                  </a:lnTo>
                  <a:lnTo>
                    <a:pt x="166" y="3"/>
                  </a:lnTo>
                  <a:lnTo>
                    <a:pt x="163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32" y="7"/>
                  </a:lnTo>
                  <a:lnTo>
                    <a:pt x="21" y="16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4" y="51"/>
                  </a:lnTo>
                  <a:lnTo>
                    <a:pt x="7" y="50"/>
                  </a:lnTo>
                  <a:lnTo>
                    <a:pt x="10" y="47"/>
                  </a:lnTo>
                  <a:lnTo>
                    <a:pt x="16" y="38"/>
                  </a:lnTo>
                  <a:lnTo>
                    <a:pt x="23" y="31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41" y="22"/>
                  </a:lnTo>
                  <a:lnTo>
                    <a:pt x="46" y="21"/>
                  </a:lnTo>
                  <a:lnTo>
                    <a:pt x="50" y="20"/>
                  </a:lnTo>
                  <a:lnTo>
                    <a:pt x="54" y="20"/>
                  </a:lnTo>
                  <a:lnTo>
                    <a:pt x="82" y="20"/>
                  </a:lnTo>
                  <a:lnTo>
                    <a:pt x="48" y="132"/>
                  </a:lnTo>
                  <a:lnTo>
                    <a:pt x="46" y="139"/>
                  </a:lnTo>
                  <a:lnTo>
                    <a:pt x="45" y="145"/>
                  </a:lnTo>
                  <a:lnTo>
                    <a:pt x="45" y="148"/>
                  </a:lnTo>
                  <a:lnTo>
                    <a:pt x="47" y="151"/>
                  </a:lnTo>
                  <a:lnTo>
                    <a:pt x="50" y="153"/>
                  </a:lnTo>
                  <a:lnTo>
                    <a:pt x="55" y="154"/>
                  </a:lnTo>
                  <a:lnTo>
                    <a:pt x="62" y="153"/>
                  </a:lnTo>
                  <a:lnTo>
                    <a:pt x="66" y="149"/>
                  </a:lnTo>
                  <a:lnTo>
                    <a:pt x="68" y="144"/>
                  </a:lnTo>
                  <a:lnTo>
                    <a:pt x="69" y="139"/>
                  </a:lnTo>
                  <a:lnTo>
                    <a:pt x="9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ChangeAspect="1"/>
            </p:cNvSpPr>
            <p:nvPr/>
          </p:nvSpPr>
          <p:spPr bwMode="auto">
            <a:xfrm>
              <a:off x="1476" y="154"/>
              <a:ext cx="88" cy="162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2" y="0"/>
                </a:cxn>
                <a:cxn ang="0">
                  <a:pos x="48" y="0"/>
                </a:cxn>
                <a:cxn ang="0">
                  <a:pos x="35" y="9"/>
                </a:cxn>
                <a:cxn ang="0">
                  <a:pos x="22" y="14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5" y="24"/>
                </a:cxn>
                <a:cxn ang="0">
                  <a:pos x="25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5" y="147"/>
                </a:cxn>
                <a:cxn ang="0">
                  <a:pos x="32" y="151"/>
                </a:cxn>
                <a:cxn ang="0">
                  <a:pos x="25" y="153"/>
                </a:cxn>
                <a:cxn ang="0">
                  <a:pos x="11" y="153"/>
                </a:cxn>
                <a:cxn ang="0">
                  <a:pos x="2" y="153"/>
                </a:cxn>
                <a:cxn ang="0">
                  <a:pos x="2" y="162"/>
                </a:cxn>
                <a:cxn ang="0">
                  <a:pos x="9" y="162"/>
                </a:cxn>
                <a:cxn ang="0">
                  <a:pos x="22" y="161"/>
                </a:cxn>
                <a:cxn ang="0">
                  <a:pos x="35" y="161"/>
                </a:cxn>
                <a:cxn ang="0">
                  <a:pos x="45" y="161"/>
                </a:cxn>
                <a:cxn ang="0">
                  <a:pos x="54" y="161"/>
                </a:cxn>
                <a:cxn ang="0">
                  <a:pos x="68" y="161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9" y="153"/>
                </a:cxn>
                <a:cxn ang="0">
                  <a:pos x="65" y="153"/>
                </a:cxn>
                <a:cxn ang="0">
                  <a:pos x="58" y="151"/>
                </a:cxn>
                <a:cxn ang="0">
                  <a:pos x="55" y="147"/>
                </a:cxn>
                <a:cxn ang="0">
                  <a:pos x="55" y="142"/>
                </a:cxn>
                <a:cxn ang="0">
                  <a:pos x="55" y="7"/>
                </a:cxn>
              </a:cxnLst>
              <a:rect l="0" t="0" r="r" b="b"/>
              <a:pathLst>
                <a:path w="88" h="162">
                  <a:moveTo>
                    <a:pt x="55" y="7"/>
                  </a:moveTo>
                  <a:lnTo>
                    <a:pt x="55" y="3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5" y="9"/>
                  </a:lnTo>
                  <a:lnTo>
                    <a:pt x="22" y="14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5" y="24"/>
                  </a:lnTo>
                  <a:lnTo>
                    <a:pt x="25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5" y="147"/>
                  </a:lnTo>
                  <a:lnTo>
                    <a:pt x="32" y="151"/>
                  </a:lnTo>
                  <a:lnTo>
                    <a:pt x="25" y="153"/>
                  </a:lnTo>
                  <a:lnTo>
                    <a:pt x="11" y="153"/>
                  </a:lnTo>
                  <a:lnTo>
                    <a:pt x="2" y="153"/>
                  </a:lnTo>
                  <a:lnTo>
                    <a:pt x="2" y="162"/>
                  </a:lnTo>
                  <a:lnTo>
                    <a:pt x="9" y="162"/>
                  </a:lnTo>
                  <a:lnTo>
                    <a:pt x="22" y="161"/>
                  </a:lnTo>
                  <a:lnTo>
                    <a:pt x="35" y="161"/>
                  </a:lnTo>
                  <a:lnTo>
                    <a:pt x="45" y="161"/>
                  </a:lnTo>
                  <a:lnTo>
                    <a:pt x="54" y="161"/>
                  </a:lnTo>
                  <a:lnTo>
                    <a:pt x="68" y="161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9" y="153"/>
                  </a:lnTo>
                  <a:lnTo>
                    <a:pt x="65" y="153"/>
                  </a:lnTo>
                  <a:lnTo>
                    <a:pt x="58" y="151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 noChangeAspect="1"/>
            </p:cNvSpPr>
            <p:nvPr/>
          </p:nvSpPr>
          <p:spPr bwMode="auto">
            <a:xfrm>
              <a:off x="1615" y="110"/>
              <a:ext cx="141" cy="158"/>
            </a:xfrm>
            <a:custGeom>
              <a:avLst/>
              <a:gdLst/>
              <a:ahLst/>
              <a:cxnLst>
                <a:cxn ang="0">
                  <a:pos x="19" y="142"/>
                </a:cxn>
                <a:cxn ang="0">
                  <a:pos x="21" y="155"/>
                </a:cxn>
                <a:cxn ang="0">
                  <a:pos x="35" y="156"/>
                </a:cxn>
                <a:cxn ang="0">
                  <a:pos x="43" y="140"/>
                </a:cxn>
                <a:cxn ang="0">
                  <a:pos x="52" y="104"/>
                </a:cxn>
                <a:cxn ang="0">
                  <a:pos x="57" y="82"/>
                </a:cxn>
                <a:cxn ang="0">
                  <a:pos x="63" y="57"/>
                </a:cxn>
                <a:cxn ang="0">
                  <a:pos x="68" y="42"/>
                </a:cxn>
                <a:cxn ang="0">
                  <a:pos x="78" y="26"/>
                </a:cxn>
                <a:cxn ang="0">
                  <a:pos x="88" y="16"/>
                </a:cxn>
                <a:cxn ang="0">
                  <a:pos x="102" y="9"/>
                </a:cxn>
                <a:cxn ang="0">
                  <a:pos x="119" y="8"/>
                </a:cxn>
                <a:cxn ang="0">
                  <a:pos x="126" y="11"/>
                </a:cxn>
                <a:cxn ang="0">
                  <a:pos x="120" y="14"/>
                </a:cxn>
                <a:cxn ang="0">
                  <a:pos x="110" y="25"/>
                </a:cxn>
                <a:cxn ang="0">
                  <a:pos x="110" y="35"/>
                </a:cxn>
                <a:cxn ang="0">
                  <a:pos x="116" y="42"/>
                </a:cxn>
                <a:cxn ang="0">
                  <a:pos x="129" y="42"/>
                </a:cxn>
                <a:cxn ang="0">
                  <a:pos x="140" y="31"/>
                </a:cxn>
                <a:cxn ang="0">
                  <a:pos x="139" y="14"/>
                </a:cxn>
                <a:cxn ang="0">
                  <a:pos x="124" y="2"/>
                </a:cxn>
                <a:cxn ang="0">
                  <a:pos x="97" y="3"/>
                </a:cxn>
                <a:cxn ang="0">
                  <a:pos x="75" y="19"/>
                </a:cxn>
                <a:cxn ang="0">
                  <a:pos x="64" y="16"/>
                </a:cxn>
                <a:cxn ang="0">
                  <a:pos x="48" y="2"/>
                </a:cxn>
                <a:cxn ang="0">
                  <a:pos x="26" y="2"/>
                </a:cxn>
                <a:cxn ang="0">
                  <a:pos x="14" y="14"/>
                </a:cxn>
                <a:cxn ang="0">
                  <a:pos x="7" y="30"/>
                </a:cxn>
                <a:cxn ang="0">
                  <a:pos x="1" y="50"/>
                </a:cxn>
                <a:cxn ang="0">
                  <a:pos x="2" y="57"/>
                </a:cxn>
                <a:cxn ang="0">
                  <a:pos x="7" y="57"/>
                </a:cxn>
                <a:cxn ang="0">
                  <a:pos x="9" y="54"/>
                </a:cxn>
                <a:cxn ang="0">
                  <a:pos x="15" y="32"/>
                </a:cxn>
                <a:cxn ang="0">
                  <a:pos x="27" y="11"/>
                </a:cxn>
                <a:cxn ang="0">
                  <a:pos x="40" y="8"/>
                </a:cxn>
                <a:cxn ang="0">
                  <a:pos x="46" y="16"/>
                </a:cxn>
                <a:cxn ang="0">
                  <a:pos x="46" y="29"/>
                </a:cxn>
                <a:cxn ang="0">
                  <a:pos x="44" y="42"/>
                </a:cxn>
                <a:cxn ang="0">
                  <a:pos x="21" y="133"/>
                </a:cxn>
              </a:cxnLst>
              <a:rect l="0" t="0" r="r" b="b"/>
              <a:pathLst>
                <a:path w="141" h="158">
                  <a:moveTo>
                    <a:pt x="21" y="133"/>
                  </a:moveTo>
                  <a:lnTo>
                    <a:pt x="19" y="142"/>
                  </a:lnTo>
                  <a:lnTo>
                    <a:pt x="18" y="148"/>
                  </a:lnTo>
                  <a:lnTo>
                    <a:pt x="21" y="155"/>
                  </a:lnTo>
                  <a:lnTo>
                    <a:pt x="28" y="158"/>
                  </a:lnTo>
                  <a:lnTo>
                    <a:pt x="35" y="156"/>
                  </a:lnTo>
                  <a:lnTo>
                    <a:pt x="40" y="148"/>
                  </a:lnTo>
                  <a:lnTo>
                    <a:pt x="43" y="140"/>
                  </a:lnTo>
                  <a:lnTo>
                    <a:pt x="47" y="122"/>
                  </a:lnTo>
                  <a:lnTo>
                    <a:pt x="52" y="104"/>
                  </a:lnTo>
                  <a:lnTo>
                    <a:pt x="54" y="93"/>
                  </a:lnTo>
                  <a:lnTo>
                    <a:pt x="57" y="82"/>
                  </a:lnTo>
                  <a:lnTo>
                    <a:pt x="60" y="70"/>
                  </a:lnTo>
                  <a:lnTo>
                    <a:pt x="63" y="57"/>
                  </a:lnTo>
                  <a:lnTo>
                    <a:pt x="65" y="48"/>
                  </a:lnTo>
                  <a:lnTo>
                    <a:pt x="68" y="42"/>
                  </a:lnTo>
                  <a:lnTo>
                    <a:pt x="73" y="35"/>
                  </a:lnTo>
                  <a:lnTo>
                    <a:pt x="78" y="26"/>
                  </a:lnTo>
                  <a:lnTo>
                    <a:pt x="85" y="19"/>
                  </a:lnTo>
                  <a:lnTo>
                    <a:pt x="88" y="16"/>
                  </a:lnTo>
                  <a:lnTo>
                    <a:pt x="94" y="13"/>
                  </a:lnTo>
                  <a:lnTo>
                    <a:pt x="102" y="9"/>
                  </a:lnTo>
                  <a:lnTo>
                    <a:pt x="112" y="8"/>
                  </a:lnTo>
                  <a:lnTo>
                    <a:pt x="119" y="8"/>
                  </a:lnTo>
                  <a:lnTo>
                    <a:pt x="123" y="10"/>
                  </a:lnTo>
                  <a:lnTo>
                    <a:pt x="126" y="11"/>
                  </a:lnTo>
                  <a:lnTo>
                    <a:pt x="127" y="12"/>
                  </a:lnTo>
                  <a:lnTo>
                    <a:pt x="120" y="14"/>
                  </a:lnTo>
                  <a:lnTo>
                    <a:pt x="114" y="19"/>
                  </a:lnTo>
                  <a:lnTo>
                    <a:pt x="110" y="25"/>
                  </a:lnTo>
                  <a:lnTo>
                    <a:pt x="109" y="31"/>
                  </a:lnTo>
                  <a:lnTo>
                    <a:pt x="110" y="35"/>
                  </a:lnTo>
                  <a:lnTo>
                    <a:pt x="112" y="39"/>
                  </a:lnTo>
                  <a:lnTo>
                    <a:pt x="116" y="42"/>
                  </a:lnTo>
                  <a:lnTo>
                    <a:pt x="122" y="43"/>
                  </a:lnTo>
                  <a:lnTo>
                    <a:pt x="129" y="42"/>
                  </a:lnTo>
                  <a:lnTo>
                    <a:pt x="135" y="38"/>
                  </a:lnTo>
                  <a:lnTo>
                    <a:pt x="140" y="31"/>
                  </a:lnTo>
                  <a:lnTo>
                    <a:pt x="141" y="23"/>
                  </a:lnTo>
                  <a:lnTo>
                    <a:pt x="139" y="14"/>
                  </a:lnTo>
                  <a:lnTo>
                    <a:pt x="133" y="7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97" y="3"/>
                  </a:lnTo>
                  <a:lnTo>
                    <a:pt x="84" y="10"/>
                  </a:lnTo>
                  <a:lnTo>
                    <a:pt x="75" y="19"/>
                  </a:lnTo>
                  <a:lnTo>
                    <a:pt x="68" y="27"/>
                  </a:lnTo>
                  <a:lnTo>
                    <a:pt x="64" y="16"/>
                  </a:lnTo>
                  <a:lnTo>
                    <a:pt x="57" y="8"/>
                  </a:lnTo>
                  <a:lnTo>
                    <a:pt x="48" y="2"/>
                  </a:lnTo>
                  <a:lnTo>
                    <a:pt x="37" y="0"/>
                  </a:lnTo>
                  <a:lnTo>
                    <a:pt x="26" y="2"/>
                  </a:lnTo>
                  <a:lnTo>
                    <a:pt x="19" y="8"/>
                  </a:lnTo>
                  <a:lnTo>
                    <a:pt x="14" y="14"/>
                  </a:lnTo>
                  <a:lnTo>
                    <a:pt x="11" y="20"/>
                  </a:lnTo>
                  <a:lnTo>
                    <a:pt x="7" y="30"/>
                  </a:lnTo>
                  <a:lnTo>
                    <a:pt x="3" y="41"/>
                  </a:lnTo>
                  <a:lnTo>
                    <a:pt x="1" y="50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10" y="49"/>
                  </a:lnTo>
                  <a:lnTo>
                    <a:pt x="15" y="32"/>
                  </a:lnTo>
                  <a:lnTo>
                    <a:pt x="21" y="19"/>
                  </a:lnTo>
                  <a:lnTo>
                    <a:pt x="27" y="11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6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5" y="34"/>
                  </a:lnTo>
                  <a:lnTo>
                    <a:pt x="44" y="42"/>
                  </a:lnTo>
                  <a:lnTo>
                    <a:pt x="41" y="53"/>
                  </a:lnTo>
                  <a:lnTo>
                    <a:pt x="21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ChangeAspect="1"/>
            </p:cNvSpPr>
            <p:nvPr/>
          </p:nvSpPr>
          <p:spPr bwMode="auto">
            <a:xfrm>
              <a:off x="1777" y="154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8" y="118"/>
                </a:cxn>
                <a:cxn ang="0">
                  <a:pos x="98" y="123"/>
                </a:cxn>
                <a:cxn ang="0">
                  <a:pos x="96" y="130"/>
                </a:cxn>
                <a:cxn ang="0">
                  <a:pos x="95" y="136"/>
                </a:cxn>
                <a:cxn ang="0">
                  <a:pos x="92" y="140"/>
                </a:cxn>
                <a:cxn ang="0">
                  <a:pos x="88" y="141"/>
                </a:cxn>
                <a:cxn ang="0">
                  <a:pos x="81" y="141"/>
                </a:cxn>
                <a:cxn ang="0">
                  <a:pos x="73" y="141"/>
                </a:cxn>
                <a:cxn ang="0">
                  <a:pos x="68" y="141"/>
                </a:cxn>
                <a:cxn ang="0">
                  <a:pos x="24" y="141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2" y="101"/>
                </a:cxn>
                <a:cxn ang="0">
                  <a:pos x="85" y="89"/>
                </a:cxn>
                <a:cxn ang="0">
                  <a:pos x="96" y="77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2" y="28"/>
                </a:cxn>
                <a:cxn ang="0">
                  <a:pos x="90" y="13"/>
                </a:cxn>
                <a:cxn ang="0">
                  <a:pos x="72" y="3"/>
                </a:cxn>
                <a:cxn ang="0">
                  <a:pos x="50" y="0"/>
                </a:cxn>
                <a:cxn ang="0">
                  <a:pos x="39" y="1"/>
                </a:cxn>
                <a:cxn ang="0">
                  <a:pos x="29" y="4"/>
                </a:cxn>
                <a:cxn ang="0">
                  <a:pos x="21" y="8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3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5" y="55"/>
                </a:cxn>
                <a:cxn ang="0">
                  <a:pos x="9" y="57"/>
                </a:cxn>
                <a:cxn ang="0">
                  <a:pos x="12" y="58"/>
                </a:cxn>
                <a:cxn ang="0">
                  <a:pos x="17" y="57"/>
                </a:cxn>
                <a:cxn ang="0">
                  <a:pos x="21" y="54"/>
                </a:cxn>
                <a:cxn ang="0">
                  <a:pos x="24" y="50"/>
                </a:cxn>
                <a:cxn ang="0">
                  <a:pos x="25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1" y="32"/>
                </a:cxn>
                <a:cxn ang="0">
                  <a:pos x="18" y="21"/>
                </a:cxn>
                <a:cxn ang="0">
                  <a:pos x="27" y="14"/>
                </a:cxn>
                <a:cxn ang="0">
                  <a:pos x="37" y="10"/>
                </a:cxn>
                <a:cxn ang="0">
                  <a:pos x="46" y="9"/>
                </a:cxn>
                <a:cxn ang="0">
                  <a:pos x="62" y="12"/>
                </a:cxn>
                <a:cxn ang="0">
                  <a:pos x="74" y="21"/>
                </a:cxn>
                <a:cxn ang="0">
                  <a:pos x="81" y="33"/>
                </a:cxn>
                <a:cxn ang="0">
                  <a:pos x="83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7" y="87"/>
                </a:cxn>
                <a:cxn ang="0">
                  <a:pos x="60" y="95"/>
                </a:cxn>
                <a:cxn ang="0">
                  <a:pos x="2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99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8" y="118"/>
                  </a:lnTo>
                  <a:lnTo>
                    <a:pt x="98" y="123"/>
                  </a:lnTo>
                  <a:lnTo>
                    <a:pt x="96" y="130"/>
                  </a:lnTo>
                  <a:lnTo>
                    <a:pt x="95" y="136"/>
                  </a:lnTo>
                  <a:lnTo>
                    <a:pt x="92" y="140"/>
                  </a:lnTo>
                  <a:lnTo>
                    <a:pt x="88" y="141"/>
                  </a:lnTo>
                  <a:lnTo>
                    <a:pt x="81" y="141"/>
                  </a:lnTo>
                  <a:lnTo>
                    <a:pt x="73" y="141"/>
                  </a:lnTo>
                  <a:lnTo>
                    <a:pt x="68" y="141"/>
                  </a:lnTo>
                  <a:lnTo>
                    <a:pt x="24" y="141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2" y="101"/>
                  </a:lnTo>
                  <a:lnTo>
                    <a:pt x="85" y="89"/>
                  </a:lnTo>
                  <a:lnTo>
                    <a:pt x="96" y="77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2" y="28"/>
                  </a:lnTo>
                  <a:lnTo>
                    <a:pt x="90" y="13"/>
                  </a:lnTo>
                  <a:lnTo>
                    <a:pt x="72" y="3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5" y="55"/>
                  </a:lnTo>
                  <a:lnTo>
                    <a:pt x="9" y="57"/>
                  </a:lnTo>
                  <a:lnTo>
                    <a:pt x="12" y="58"/>
                  </a:lnTo>
                  <a:lnTo>
                    <a:pt x="17" y="57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5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1" y="32"/>
                  </a:lnTo>
                  <a:lnTo>
                    <a:pt x="18" y="21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6" y="9"/>
                  </a:lnTo>
                  <a:lnTo>
                    <a:pt x="62" y="12"/>
                  </a:lnTo>
                  <a:lnTo>
                    <a:pt x="74" y="21"/>
                  </a:lnTo>
                  <a:lnTo>
                    <a:pt x="81" y="33"/>
                  </a:lnTo>
                  <a:lnTo>
                    <a:pt x="83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7" y="87"/>
                  </a:lnTo>
                  <a:lnTo>
                    <a:pt x="60" y="95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99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ChangeAspect="1" noEditPoints="1"/>
            </p:cNvSpPr>
            <p:nvPr/>
          </p:nvSpPr>
          <p:spPr bwMode="auto">
            <a:xfrm>
              <a:off x="1906" y="110"/>
              <a:ext cx="180" cy="221"/>
            </a:xfrm>
            <a:custGeom>
              <a:avLst/>
              <a:gdLst/>
              <a:ahLst/>
              <a:cxnLst>
                <a:cxn ang="0">
                  <a:pos x="24" y="204"/>
                </a:cxn>
                <a:cxn ang="0">
                  <a:pos x="16" y="210"/>
                </a:cxn>
                <a:cxn ang="0">
                  <a:pos x="5" y="211"/>
                </a:cxn>
                <a:cxn ang="0">
                  <a:pos x="0" y="213"/>
                </a:cxn>
                <a:cxn ang="0">
                  <a:pos x="1" y="220"/>
                </a:cxn>
                <a:cxn ang="0">
                  <a:pos x="33" y="220"/>
                </a:cxn>
                <a:cxn ang="0">
                  <a:pos x="69" y="221"/>
                </a:cxn>
                <a:cxn ang="0">
                  <a:pos x="73" y="218"/>
                </a:cxn>
                <a:cxn ang="0">
                  <a:pos x="71" y="211"/>
                </a:cxn>
                <a:cxn ang="0">
                  <a:pos x="55" y="210"/>
                </a:cxn>
                <a:cxn ang="0">
                  <a:pos x="48" y="207"/>
                </a:cxn>
                <a:cxn ang="0">
                  <a:pos x="50" y="194"/>
                </a:cxn>
                <a:cxn ang="0">
                  <a:pos x="61" y="149"/>
                </a:cxn>
                <a:cxn ang="0">
                  <a:pos x="69" y="143"/>
                </a:cxn>
                <a:cxn ang="0">
                  <a:pos x="85" y="156"/>
                </a:cxn>
                <a:cxn ang="0">
                  <a:pos x="112" y="156"/>
                </a:cxn>
                <a:cxn ang="0">
                  <a:pos x="141" y="139"/>
                </a:cxn>
                <a:cxn ang="0">
                  <a:pos x="164" y="111"/>
                </a:cxn>
                <a:cxn ang="0">
                  <a:pos x="178" y="75"/>
                </a:cxn>
                <a:cxn ang="0">
                  <a:pos x="177" y="33"/>
                </a:cxn>
                <a:cxn ang="0">
                  <a:pos x="152" y="4"/>
                </a:cxn>
                <a:cxn ang="0">
                  <a:pos x="121" y="2"/>
                </a:cxn>
                <a:cxn ang="0">
                  <a:pos x="98" y="16"/>
                </a:cxn>
                <a:cxn ang="0">
                  <a:pos x="84" y="14"/>
                </a:cxn>
                <a:cxn ang="0">
                  <a:pos x="67" y="2"/>
                </a:cxn>
                <a:cxn ang="0">
                  <a:pos x="47" y="2"/>
                </a:cxn>
                <a:cxn ang="0">
                  <a:pos x="35" y="14"/>
                </a:cxn>
                <a:cxn ang="0">
                  <a:pos x="28" y="30"/>
                </a:cxn>
                <a:cxn ang="0">
                  <a:pos x="22" y="50"/>
                </a:cxn>
                <a:cxn ang="0">
                  <a:pos x="23" y="57"/>
                </a:cxn>
                <a:cxn ang="0">
                  <a:pos x="28" y="57"/>
                </a:cxn>
                <a:cxn ang="0">
                  <a:pos x="30" y="54"/>
                </a:cxn>
                <a:cxn ang="0">
                  <a:pos x="36" y="32"/>
                </a:cxn>
                <a:cxn ang="0">
                  <a:pos x="48" y="11"/>
                </a:cxn>
                <a:cxn ang="0">
                  <a:pos x="61" y="8"/>
                </a:cxn>
                <a:cxn ang="0">
                  <a:pos x="66" y="16"/>
                </a:cxn>
                <a:cxn ang="0">
                  <a:pos x="67" y="33"/>
                </a:cxn>
                <a:cxn ang="0">
                  <a:pos x="26" y="196"/>
                </a:cxn>
                <a:cxn ang="0">
                  <a:pos x="90" y="38"/>
                </a:cxn>
                <a:cxn ang="0">
                  <a:pos x="100" y="26"/>
                </a:cxn>
                <a:cxn ang="0">
                  <a:pos x="114" y="14"/>
                </a:cxn>
                <a:cxn ang="0">
                  <a:pos x="128" y="8"/>
                </a:cxn>
                <a:cxn ang="0">
                  <a:pos x="142" y="10"/>
                </a:cxn>
                <a:cxn ang="0">
                  <a:pos x="154" y="27"/>
                </a:cxn>
                <a:cxn ang="0">
                  <a:pos x="153" y="59"/>
                </a:cxn>
                <a:cxn ang="0">
                  <a:pos x="143" y="100"/>
                </a:cxn>
                <a:cxn ang="0">
                  <a:pos x="128" y="130"/>
                </a:cxn>
                <a:cxn ang="0">
                  <a:pos x="107" y="148"/>
                </a:cxn>
                <a:cxn ang="0">
                  <a:pos x="89" y="149"/>
                </a:cxn>
                <a:cxn ang="0">
                  <a:pos x="78" y="141"/>
                </a:cxn>
                <a:cxn ang="0">
                  <a:pos x="72" y="130"/>
                </a:cxn>
                <a:cxn ang="0">
                  <a:pos x="69" y="121"/>
                </a:cxn>
                <a:cxn ang="0">
                  <a:pos x="69" y="118"/>
                </a:cxn>
                <a:cxn ang="0">
                  <a:pos x="87" y="45"/>
                </a:cxn>
              </a:cxnLst>
              <a:rect l="0" t="0" r="r" b="b"/>
              <a:pathLst>
                <a:path w="180" h="221">
                  <a:moveTo>
                    <a:pt x="26" y="196"/>
                  </a:moveTo>
                  <a:lnTo>
                    <a:pt x="24" y="204"/>
                  </a:lnTo>
                  <a:lnTo>
                    <a:pt x="22" y="208"/>
                  </a:lnTo>
                  <a:lnTo>
                    <a:pt x="16" y="210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2" y="211"/>
                  </a:lnTo>
                  <a:lnTo>
                    <a:pt x="0" y="213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4" y="221"/>
                  </a:lnTo>
                  <a:lnTo>
                    <a:pt x="33" y="220"/>
                  </a:lnTo>
                  <a:lnTo>
                    <a:pt x="67" y="221"/>
                  </a:lnTo>
                  <a:lnTo>
                    <a:pt x="69" y="221"/>
                  </a:lnTo>
                  <a:lnTo>
                    <a:pt x="71" y="221"/>
                  </a:lnTo>
                  <a:lnTo>
                    <a:pt x="73" y="218"/>
                  </a:lnTo>
                  <a:lnTo>
                    <a:pt x="74" y="214"/>
                  </a:lnTo>
                  <a:lnTo>
                    <a:pt x="71" y="211"/>
                  </a:lnTo>
                  <a:lnTo>
                    <a:pt x="65" y="211"/>
                  </a:lnTo>
                  <a:lnTo>
                    <a:pt x="55" y="210"/>
                  </a:lnTo>
                  <a:lnTo>
                    <a:pt x="50" y="209"/>
                  </a:lnTo>
                  <a:lnTo>
                    <a:pt x="48" y="207"/>
                  </a:lnTo>
                  <a:lnTo>
                    <a:pt x="48" y="205"/>
                  </a:lnTo>
                  <a:lnTo>
                    <a:pt x="50" y="194"/>
                  </a:lnTo>
                  <a:lnTo>
                    <a:pt x="56" y="172"/>
                  </a:lnTo>
                  <a:lnTo>
                    <a:pt x="61" y="149"/>
                  </a:lnTo>
                  <a:lnTo>
                    <a:pt x="65" y="135"/>
                  </a:lnTo>
                  <a:lnTo>
                    <a:pt x="69" y="143"/>
                  </a:lnTo>
                  <a:lnTo>
                    <a:pt x="76" y="150"/>
                  </a:lnTo>
                  <a:lnTo>
                    <a:pt x="85" y="156"/>
                  </a:lnTo>
                  <a:lnTo>
                    <a:pt x="97" y="158"/>
                  </a:lnTo>
                  <a:lnTo>
                    <a:pt x="112" y="156"/>
                  </a:lnTo>
                  <a:lnTo>
                    <a:pt x="127" y="149"/>
                  </a:lnTo>
                  <a:lnTo>
                    <a:pt x="141" y="139"/>
                  </a:lnTo>
                  <a:lnTo>
                    <a:pt x="153" y="126"/>
                  </a:lnTo>
                  <a:lnTo>
                    <a:pt x="164" y="111"/>
                  </a:lnTo>
                  <a:lnTo>
                    <a:pt x="173" y="93"/>
                  </a:lnTo>
                  <a:lnTo>
                    <a:pt x="178" y="75"/>
                  </a:lnTo>
                  <a:lnTo>
                    <a:pt x="180" y="56"/>
                  </a:lnTo>
                  <a:lnTo>
                    <a:pt x="177" y="33"/>
                  </a:lnTo>
                  <a:lnTo>
                    <a:pt x="167" y="16"/>
                  </a:lnTo>
                  <a:lnTo>
                    <a:pt x="152" y="4"/>
                  </a:lnTo>
                  <a:lnTo>
                    <a:pt x="134" y="0"/>
                  </a:lnTo>
                  <a:lnTo>
                    <a:pt x="121" y="2"/>
                  </a:lnTo>
                  <a:lnTo>
                    <a:pt x="109" y="8"/>
                  </a:lnTo>
                  <a:lnTo>
                    <a:pt x="98" y="16"/>
                  </a:lnTo>
                  <a:lnTo>
                    <a:pt x="89" y="26"/>
                  </a:lnTo>
                  <a:lnTo>
                    <a:pt x="84" y="14"/>
                  </a:lnTo>
                  <a:lnTo>
                    <a:pt x="77" y="6"/>
                  </a:lnTo>
                  <a:lnTo>
                    <a:pt x="67" y="2"/>
                  </a:lnTo>
                  <a:lnTo>
                    <a:pt x="58" y="0"/>
                  </a:lnTo>
                  <a:lnTo>
                    <a:pt x="47" y="2"/>
                  </a:lnTo>
                  <a:lnTo>
                    <a:pt x="40" y="8"/>
                  </a:lnTo>
                  <a:lnTo>
                    <a:pt x="35" y="14"/>
                  </a:lnTo>
                  <a:lnTo>
                    <a:pt x="32" y="20"/>
                  </a:lnTo>
                  <a:lnTo>
                    <a:pt x="28" y="30"/>
                  </a:lnTo>
                  <a:lnTo>
                    <a:pt x="24" y="41"/>
                  </a:lnTo>
                  <a:lnTo>
                    <a:pt x="22" y="50"/>
                  </a:lnTo>
                  <a:lnTo>
                    <a:pt x="21" y="54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1" y="49"/>
                  </a:lnTo>
                  <a:lnTo>
                    <a:pt x="36" y="32"/>
                  </a:lnTo>
                  <a:lnTo>
                    <a:pt x="41" y="19"/>
                  </a:lnTo>
                  <a:lnTo>
                    <a:pt x="48" y="11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7" y="24"/>
                  </a:lnTo>
                  <a:lnTo>
                    <a:pt x="67" y="33"/>
                  </a:lnTo>
                  <a:lnTo>
                    <a:pt x="65" y="41"/>
                  </a:lnTo>
                  <a:lnTo>
                    <a:pt x="26" y="196"/>
                  </a:lnTo>
                  <a:close/>
                  <a:moveTo>
                    <a:pt x="87" y="45"/>
                  </a:moveTo>
                  <a:lnTo>
                    <a:pt x="90" y="38"/>
                  </a:lnTo>
                  <a:lnTo>
                    <a:pt x="95" y="32"/>
                  </a:lnTo>
                  <a:lnTo>
                    <a:pt x="100" y="26"/>
                  </a:lnTo>
                  <a:lnTo>
                    <a:pt x="105" y="21"/>
                  </a:lnTo>
                  <a:lnTo>
                    <a:pt x="114" y="14"/>
                  </a:lnTo>
                  <a:lnTo>
                    <a:pt x="121" y="10"/>
                  </a:lnTo>
                  <a:lnTo>
                    <a:pt x="128" y="8"/>
                  </a:lnTo>
                  <a:lnTo>
                    <a:pt x="133" y="8"/>
                  </a:lnTo>
                  <a:lnTo>
                    <a:pt x="142" y="10"/>
                  </a:lnTo>
                  <a:lnTo>
                    <a:pt x="149" y="16"/>
                  </a:lnTo>
                  <a:lnTo>
                    <a:pt x="154" y="27"/>
                  </a:lnTo>
                  <a:lnTo>
                    <a:pt x="155" y="40"/>
                  </a:lnTo>
                  <a:lnTo>
                    <a:pt x="153" y="59"/>
                  </a:lnTo>
                  <a:lnTo>
                    <a:pt x="149" y="80"/>
                  </a:lnTo>
                  <a:lnTo>
                    <a:pt x="143" y="100"/>
                  </a:lnTo>
                  <a:lnTo>
                    <a:pt x="138" y="114"/>
                  </a:lnTo>
                  <a:lnTo>
                    <a:pt x="128" y="130"/>
                  </a:lnTo>
                  <a:lnTo>
                    <a:pt x="117" y="141"/>
                  </a:lnTo>
                  <a:lnTo>
                    <a:pt x="107" y="148"/>
                  </a:lnTo>
                  <a:lnTo>
                    <a:pt x="96" y="150"/>
                  </a:lnTo>
                  <a:lnTo>
                    <a:pt x="89" y="149"/>
                  </a:lnTo>
                  <a:lnTo>
                    <a:pt x="82" y="146"/>
                  </a:lnTo>
                  <a:lnTo>
                    <a:pt x="78" y="141"/>
                  </a:lnTo>
                  <a:lnTo>
                    <a:pt x="74" y="135"/>
                  </a:lnTo>
                  <a:lnTo>
                    <a:pt x="72" y="130"/>
                  </a:lnTo>
                  <a:lnTo>
                    <a:pt x="70" y="125"/>
                  </a:lnTo>
                  <a:lnTo>
                    <a:pt x="69" y="121"/>
                  </a:lnTo>
                  <a:lnTo>
                    <a:pt x="69" y="119"/>
                  </a:lnTo>
                  <a:lnTo>
                    <a:pt x="69" y="118"/>
                  </a:lnTo>
                  <a:lnTo>
                    <a:pt x="70" y="114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 noChangeAspect="1"/>
            </p:cNvSpPr>
            <p:nvPr/>
          </p:nvSpPr>
          <p:spPr bwMode="auto">
            <a:xfrm>
              <a:off x="2106" y="154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9" y="118"/>
                </a:cxn>
                <a:cxn ang="0">
                  <a:pos x="98" y="123"/>
                </a:cxn>
                <a:cxn ang="0">
                  <a:pos x="97" y="130"/>
                </a:cxn>
                <a:cxn ang="0">
                  <a:pos x="95" y="136"/>
                </a:cxn>
                <a:cxn ang="0">
                  <a:pos x="93" y="140"/>
                </a:cxn>
                <a:cxn ang="0">
                  <a:pos x="89" y="141"/>
                </a:cxn>
                <a:cxn ang="0">
                  <a:pos x="81" y="141"/>
                </a:cxn>
                <a:cxn ang="0">
                  <a:pos x="74" y="141"/>
                </a:cxn>
                <a:cxn ang="0">
                  <a:pos x="69" y="141"/>
                </a:cxn>
                <a:cxn ang="0">
                  <a:pos x="24" y="141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3" y="101"/>
                </a:cxn>
                <a:cxn ang="0">
                  <a:pos x="85" y="89"/>
                </a:cxn>
                <a:cxn ang="0">
                  <a:pos x="97" y="77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3" y="28"/>
                </a:cxn>
                <a:cxn ang="0">
                  <a:pos x="90" y="13"/>
                </a:cxn>
                <a:cxn ang="0">
                  <a:pos x="72" y="3"/>
                </a:cxn>
                <a:cxn ang="0">
                  <a:pos x="51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1" y="8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4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6" y="55"/>
                </a:cxn>
                <a:cxn ang="0">
                  <a:pos x="10" y="57"/>
                </a:cxn>
                <a:cxn ang="0">
                  <a:pos x="13" y="58"/>
                </a:cxn>
                <a:cxn ang="0">
                  <a:pos x="17" y="57"/>
                </a:cxn>
                <a:cxn ang="0">
                  <a:pos x="22" y="54"/>
                </a:cxn>
                <a:cxn ang="0">
                  <a:pos x="25" y="50"/>
                </a:cxn>
                <a:cxn ang="0">
                  <a:pos x="26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2" y="32"/>
                </a:cxn>
                <a:cxn ang="0">
                  <a:pos x="19" y="21"/>
                </a:cxn>
                <a:cxn ang="0">
                  <a:pos x="28" y="14"/>
                </a:cxn>
                <a:cxn ang="0">
                  <a:pos x="38" y="10"/>
                </a:cxn>
                <a:cxn ang="0">
                  <a:pos x="47" y="9"/>
                </a:cxn>
                <a:cxn ang="0">
                  <a:pos x="63" y="12"/>
                </a:cxn>
                <a:cxn ang="0">
                  <a:pos x="74" y="21"/>
                </a:cxn>
                <a:cxn ang="0">
                  <a:pos x="81" y="33"/>
                </a:cxn>
                <a:cxn ang="0">
                  <a:pos x="84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8" y="87"/>
                </a:cxn>
                <a:cxn ang="0">
                  <a:pos x="61" y="95"/>
                </a:cxn>
                <a:cxn ang="0">
                  <a:pos x="3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100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9" y="118"/>
                  </a:lnTo>
                  <a:lnTo>
                    <a:pt x="98" y="123"/>
                  </a:lnTo>
                  <a:lnTo>
                    <a:pt x="97" y="130"/>
                  </a:lnTo>
                  <a:lnTo>
                    <a:pt x="95" y="136"/>
                  </a:lnTo>
                  <a:lnTo>
                    <a:pt x="93" y="140"/>
                  </a:lnTo>
                  <a:lnTo>
                    <a:pt x="89" y="141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1"/>
                  </a:lnTo>
                  <a:lnTo>
                    <a:pt x="24" y="141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3" y="101"/>
                  </a:lnTo>
                  <a:lnTo>
                    <a:pt x="85" y="89"/>
                  </a:lnTo>
                  <a:lnTo>
                    <a:pt x="97" y="77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3" y="28"/>
                  </a:lnTo>
                  <a:lnTo>
                    <a:pt x="90" y="13"/>
                  </a:lnTo>
                  <a:lnTo>
                    <a:pt x="72" y="3"/>
                  </a:lnTo>
                  <a:lnTo>
                    <a:pt x="51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6" y="55"/>
                  </a:lnTo>
                  <a:lnTo>
                    <a:pt x="10" y="57"/>
                  </a:lnTo>
                  <a:lnTo>
                    <a:pt x="13" y="58"/>
                  </a:lnTo>
                  <a:lnTo>
                    <a:pt x="17" y="57"/>
                  </a:lnTo>
                  <a:lnTo>
                    <a:pt x="22" y="54"/>
                  </a:lnTo>
                  <a:lnTo>
                    <a:pt x="25" y="50"/>
                  </a:lnTo>
                  <a:lnTo>
                    <a:pt x="26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2" y="32"/>
                  </a:lnTo>
                  <a:lnTo>
                    <a:pt x="19" y="21"/>
                  </a:lnTo>
                  <a:lnTo>
                    <a:pt x="28" y="14"/>
                  </a:lnTo>
                  <a:lnTo>
                    <a:pt x="38" y="10"/>
                  </a:lnTo>
                  <a:lnTo>
                    <a:pt x="47" y="9"/>
                  </a:lnTo>
                  <a:lnTo>
                    <a:pt x="63" y="12"/>
                  </a:lnTo>
                  <a:lnTo>
                    <a:pt x="74" y="21"/>
                  </a:lnTo>
                  <a:lnTo>
                    <a:pt x="81" y="33"/>
                  </a:lnTo>
                  <a:lnTo>
                    <a:pt x="84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8" y="87"/>
                  </a:lnTo>
                  <a:lnTo>
                    <a:pt x="61" y="95"/>
                  </a:lnTo>
                  <a:lnTo>
                    <a:pt x="3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00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ChangeAspect="1" noEditPoints="1"/>
            </p:cNvSpPr>
            <p:nvPr/>
          </p:nvSpPr>
          <p:spPr bwMode="auto">
            <a:xfrm>
              <a:off x="2259" y="114"/>
              <a:ext cx="183" cy="154"/>
            </a:xfrm>
            <a:custGeom>
              <a:avLst/>
              <a:gdLst/>
              <a:ahLst/>
              <a:cxnLst>
                <a:cxn ang="0">
                  <a:pos x="171" y="20"/>
                </a:cxn>
                <a:cxn ang="0">
                  <a:pos x="181" y="15"/>
                </a:cxn>
                <a:cxn ang="0">
                  <a:pos x="182" y="3"/>
                </a:cxn>
                <a:cxn ang="0">
                  <a:pos x="174" y="0"/>
                </a:cxn>
                <a:cxn ang="0">
                  <a:pos x="91" y="0"/>
                </a:cxn>
                <a:cxn ang="0">
                  <a:pos x="55" y="10"/>
                </a:cxn>
                <a:cxn ang="0">
                  <a:pos x="26" y="34"/>
                </a:cxn>
                <a:cxn ang="0">
                  <a:pos x="7" y="66"/>
                </a:cxn>
                <a:cxn ang="0">
                  <a:pos x="0" y="99"/>
                </a:cxn>
                <a:cxn ang="0">
                  <a:pos x="14" y="138"/>
                </a:cxn>
                <a:cxn ang="0">
                  <a:pos x="52" y="154"/>
                </a:cxn>
                <a:cxn ang="0">
                  <a:pos x="83" y="146"/>
                </a:cxn>
                <a:cxn ang="0">
                  <a:pos x="111" y="126"/>
                </a:cxn>
                <a:cxn ang="0">
                  <a:pos x="131" y="96"/>
                </a:cxn>
                <a:cxn ang="0">
                  <a:pos x="139" y="58"/>
                </a:cxn>
                <a:cxn ang="0">
                  <a:pos x="138" y="43"/>
                </a:cxn>
                <a:cxn ang="0">
                  <a:pos x="128" y="20"/>
                </a:cxn>
                <a:cxn ang="0">
                  <a:pos x="52" y="146"/>
                </a:cxn>
                <a:cxn ang="0">
                  <a:pos x="31" y="137"/>
                </a:cxn>
                <a:cxn ang="0">
                  <a:pos x="22" y="109"/>
                </a:cxn>
                <a:cxn ang="0">
                  <a:pos x="25" y="83"/>
                </a:cxn>
                <a:cxn ang="0">
                  <a:pos x="38" y="49"/>
                </a:cxn>
                <a:cxn ang="0">
                  <a:pos x="63" y="26"/>
                </a:cxn>
                <a:cxn ang="0">
                  <a:pos x="85" y="20"/>
                </a:cxn>
                <a:cxn ang="0">
                  <a:pos x="102" y="24"/>
                </a:cxn>
                <a:cxn ang="0">
                  <a:pos x="112" y="33"/>
                </a:cxn>
                <a:cxn ang="0">
                  <a:pos x="116" y="44"/>
                </a:cxn>
                <a:cxn ang="0">
                  <a:pos x="117" y="54"/>
                </a:cxn>
                <a:cxn ang="0">
                  <a:pos x="112" y="85"/>
                </a:cxn>
                <a:cxn ang="0">
                  <a:pos x="98" y="117"/>
                </a:cxn>
                <a:cxn ang="0">
                  <a:pos x="75" y="139"/>
                </a:cxn>
                <a:cxn ang="0">
                  <a:pos x="52" y="146"/>
                </a:cxn>
              </a:cxnLst>
              <a:rect l="0" t="0" r="r" b="b"/>
              <a:pathLst>
                <a:path w="183" h="154">
                  <a:moveTo>
                    <a:pt x="166" y="20"/>
                  </a:moveTo>
                  <a:lnTo>
                    <a:pt x="171" y="20"/>
                  </a:lnTo>
                  <a:lnTo>
                    <a:pt x="176" y="19"/>
                  </a:lnTo>
                  <a:lnTo>
                    <a:pt x="181" y="15"/>
                  </a:lnTo>
                  <a:lnTo>
                    <a:pt x="183" y="8"/>
                  </a:lnTo>
                  <a:lnTo>
                    <a:pt x="182" y="3"/>
                  </a:lnTo>
                  <a:lnTo>
                    <a:pt x="179" y="1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91" y="0"/>
                  </a:lnTo>
                  <a:lnTo>
                    <a:pt x="72" y="3"/>
                  </a:lnTo>
                  <a:lnTo>
                    <a:pt x="55" y="10"/>
                  </a:lnTo>
                  <a:lnTo>
                    <a:pt x="39" y="20"/>
                  </a:lnTo>
                  <a:lnTo>
                    <a:pt x="26" y="34"/>
                  </a:lnTo>
                  <a:lnTo>
                    <a:pt x="15" y="49"/>
                  </a:lnTo>
                  <a:lnTo>
                    <a:pt x="7" y="66"/>
                  </a:lnTo>
                  <a:lnTo>
                    <a:pt x="2" y="83"/>
                  </a:lnTo>
                  <a:lnTo>
                    <a:pt x="0" y="99"/>
                  </a:lnTo>
                  <a:lnTo>
                    <a:pt x="4" y="120"/>
                  </a:lnTo>
                  <a:lnTo>
                    <a:pt x="14" y="138"/>
                  </a:lnTo>
                  <a:lnTo>
                    <a:pt x="31" y="150"/>
                  </a:lnTo>
                  <a:lnTo>
                    <a:pt x="52" y="154"/>
                  </a:lnTo>
                  <a:lnTo>
                    <a:pt x="67" y="152"/>
                  </a:lnTo>
                  <a:lnTo>
                    <a:pt x="83" y="146"/>
                  </a:lnTo>
                  <a:lnTo>
                    <a:pt x="97" y="138"/>
                  </a:lnTo>
                  <a:lnTo>
                    <a:pt x="111" y="126"/>
                  </a:lnTo>
                  <a:lnTo>
                    <a:pt x="122" y="112"/>
                  </a:lnTo>
                  <a:lnTo>
                    <a:pt x="131" y="96"/>
                  </a:lnTo>
                  <a:lnTo>
                    <a:pt x="137" y="78"/>
                  </a:lnTo>
                  <a:lnTo>
                    <a:pt x="139" y="58"/>
                  </a:lnTo>
                  <a:lnTo>
                    <a:pt x="139" y="52"/>
                  </a:lnTo>
                  <a:lnTo>
                    <a:pt x="138" y="43"/>
                  </a:lnTo>
                  <a:lnTo>
                    <a:pt x="134" y="32"/>
                  </a:lnTo>
                  <a:lnTo>
                    <a:pt x="128" y="20"/>
                  </a:lnTo>
                  <a:lnTo>
                    <a:pt x="166" y="20"/>
                  </a:lnTo>
                  <a:close/>
                  <a:moveTo>
                    <a:pt x="52" y="146"/>
                  </a:moveTo>
                  <a:lnTo>
                    <a:pt x="41" y="144"/>
                  </a:lnTo>
                  <a:lnTo>
                    <a:pt x="31" y="137"/>
                  </a:lnTo>
                  <a:lnTo>
                    <a:pt x="24" y="125"/>
                  </a:lnTo>
                  <a:lnTo>
                    <a:pt x="22" y="109"/>
                  </a:lnTo>
                  <a:lnTo>
                    <a:pt x="22" y="98"/>
                  </a:lnTo>
                  <a:lnTo>
                    <a:pt x="25" y="83"/>
                  </a:lnTo>
                  <a:lnTo>
                    <a:pt x="30" y="65"/>
                  </a:lnTo>
                  <a:lnTo>
                    <a:pt x="38" y="49"/>
                  </a:lnTo>
                  <a:lnTo>
                    <a:pt x="50" y="34"/>
                  </a:lnTo>
                  <a:lnTo>
                    <a:pt x="63" y="26"/>
                  </a:lnTo>
                  <a:lnTo>
                    <a:pt x="75" y="21"/>
                  </a:lnTo>
                  <a:lnTo>
                    <a:pt x="85" y="20"/>
                  </a:lnTo>
                  <a:lnTo>
                    <a:pt x="95" y="21"/>
                  </a:lnTo>
                  <a:lnTo>
                    <a:pt x="102" y="24"/>
                  </a:lnTo>
                  <a:lnTo>
                    <a:pt x="108" y="28"/>
                  </a:lnTo>
                  <a:lnTo>
                    <a:pt x="112" y="33"/>
                  </a:lnTo>
                  <a:lnTo>
                    <a:pt x="114" y="38"/>
                  </a:lnTo>
                  <a:lnTo>
                    <a:pt x="116" y="44"/>
                  </a:lnTo>
                  <a:lnTo>
                    <a:pt x="117" y="49"/>
                  </a:lnTo>
                  <a:lnTo>
                    <a:pt x="117" y="54"/>
                  </a:lnTo>
                  <a:lnTo>
                    <a:pt x="115" y="68"/>
                  </a:lnTo>
                  <a:lnTo>
                    <a:pt x="112" y="85"/>
                  </a:lnTo>
                  <a:lnTo>
                    <a:pt x="106" y="102"/>
                  </a:lnTo>
                  <a:lnTo>
                    <a:pt x="98" y="117"/>
                  </a:lnTo>
                  <a:lnTo>
                    <a:pt x="87" y="130"/>
                  </a:lnTo>
                  <a:lnTo>
                    <a:pt x="75" y="139"/>
                  </a:lnTo>
                  <a:lnTo>
                    <a:pt x="63" y="144"/>
                  </a:lnTo>
                  <a:lnTo>
                    <a:pt x="52" y="1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 noChangeAspect="1"/>
            </p:cNvSpPr>
            <p:nvPr/>
          </p:nvSpPr>
          <p:spPr bwMode="auto">
            <a:xfrm>
              <a:off x="2459" y="154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9" y="118"/>
                </a:cxn>
                <a:cxn ang="0">
                  <a:pos x="98" y="123"/>
                </a:cxn>
                <a:cxn ang="0">
                  <a:pos x="97" y="130"/>
                </a:cxn>
                <a:cxn ang="0">
                  <a:pos x="95" y="136"/>
                </a:cxn>
                <a:cxn ang="0">
                  <a:pos x="93" y="140"/>
                </a:cxn>
                <a:cxn ang="0">
                  <a:pos x="89" y="141"/>
                </a:cxn>
                <a:cxn ang="0">
                  <a:pos x="81" y="141"/>
                </a:cxn>
                <a:cxn ang="0">
                  <a:pos x="74" y="141"/>
                </a:cxn>
                <a:cxn ang="0">
                  <a:pos x="69" y="141"/>
                </a:cxn>
                <a:cxn ang="0">
                  <a:pos x="24" y="141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2" y="101"/>
                </a:cxn>
                <a:cxn ang="0">
                  <a:pos x="86" y="89"/>
                </a:cxn>
                <a:cxn ang="0">
                  <a:pos x="96" y="77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3" y="28"/>
                </a:cxn>
                <a:cxn ang="0">
                  <a:pos x="91" y="13"/>
                </a:cxn>
                <a:cxn ang="0">
                  <a:pos x="72" y="3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1" y="8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4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6" y="55"/>
                </a:cxn>
                <a:cxn ang="0">
                  <a:pos x="10" y="57"/>
                </a:cxn>
                <a:cxn ang="0">
                  <a:pos x="13" y="58"/>
                </a:cxn>
                <a:cxn ang="0">
                  <a:pos x="17" y="57"/>
                </a:cxn>
                <a:cxn ang="0">
                  <a:pos x="22" y="54"/>
                </a:cxn>
                <a:cxn ang="0">
                  <a:pos x="24" y="50"/>
                </a:cxn>
                <a:cxn ang="0">
                  <a:pos x="26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1" y="32"/>
                </a:cxn>
                <a:cxn ang="0">
                  <a:pos x="19" y="21"/>
                </a:cxn>
                <a:cxn ang="0">
                  <a:pos x="28" y="14"/>
                </a:cxn>
                <a:cxn ang="0">
                  <a:pos x="38" y="10"/>
                </a:cxn>
                <a:cxn ang="0">
                  <a:pos x="47" y="9"/>
                </a:cxn>
                <a:cxn ang="0">
                  <a:pos x="63" y="12"/>
                </a:cxn>
                <a:cxn ang="0">
                  <a:pos x="74" y="21"/>
                </a:cxn>
                <a:cxn ang="0">
                  <a:pos x="81" y="33"/>
                </a:cxn>
                <a:cxn ang="0">
                  <a:pos x="84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8" y="87"/>
                </a:cxn>
                <a:cxn ang="0">
                  <a:pos x="61" y="95"/>
                </a:cxn>
                <a:cxn ang="0">
                  <a:pos x="2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100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9" y="118"/>
                  </a:lnTo>
                  <a:lnTo>
                    <a:pt x="98" y="123"/>
                  </a:lnTo>
                  <a:lnTo>
                    <a:pt x="97" y="130"/>
                  </a:lnTo>
                  <a:lnTo>
                    <a:pt x="95" y="136"/>
                  </a:lnTo>
                  <a:lnTo>
                    <a:pt x="93" y="140"/>
                  </a:lnTo>
                  <a:lnTo>
                    <a:pt x="89" y="141"/>
                  </a:lnTo>
                  <a:lnTo>
                    <a:pt x="81" y="141"/>
                  </a:lnTo>
                  <a:lnTo>
                    <a:pt x="74" y="141"/>
                  </a:lnTo>
                  <a:lnTo>
                    <a:pt x="69" y="141"/>
                  </a:lnTo>
                  <a:lnTo>
                    <a:pt x="24" y="141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2" y="101"/>
                  </a:lnTo>
                  <a:lnTo>
                    <a:pt x="86" y="89"/>
                  </a:lnTo>
                  <a:lnTo>
                    <a:pt x="96" y="77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3" y="28"/>
                  </a:lnTo>
                  <a:lnTo>
                    <a:pt x="91" y="13"/>
                  </a:lnTo>
                  <a:lnTo>
                    <a:pt x="72" y="3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6" y="55"/>
                  </a:lnTo>
                  <a:lnTo>
                    <a:pt x="10" y="57"/>
                  </a:lnTo>
                  <a:lnTo>
                    <a:pt x="13" y="58"/>
                  </a:lnTo>
                  <a:lnTo>
                    <a:pt x="17" y="57"/>
                  </a:lnTo>
                  <a:lnTo>
                    <a:pt x="22" y="54"/>
                  </a:lnTo>
                  <a:lnTo>
                    <a:pt x="24" y="50"/>
                  </a:lnTo>
                  <a:lnTo>
                    <a:pt x="26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4"/>
                  </a:lnTo>
                  <a:lnTo>
                    <a:pt x="38" y="10"/>
                  </a:lnTo>
                  <a:lnTo>
                    <a:pt x="47" y="9"/>
                  </a:lnTo>
                  <a:lnTo>
                    <a:pt x="63" y="12"/>
                  </a:lnTo>
                  <a:lnTo>
                    <a:pt x="74" y="21"/>
                  </a:lnTo>
                  <a:lnTo>
                    <a:pt x="81" y="33"/>
                  </a:lnTo>
                  <a:lnTo>
                    <a:pt x="84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8" y="87"/>
                  </a:lnTo>
                  <a:lnTo>
                    <a:pt x="61" y="95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00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 noChangeAspect="1"/>
            </p:cNvSpPr>
            <p:nvPr/>
          </p:nvSpPr>
          <p:spPr bwMode="auto">
            <a:xfrm>
              <a:off x="2609" y="114"/>
              <a:ext cx="167" cy="154"/>
            </a:xfrm>
            <a:custGeom>
              <a:avLst/>
              <a:gdLst/>
              <a:ahLst/>
              <a:cxnLst>
                <a:cxn ang="0">
                  <a:pos x="92" y="20"/>
                </a:cxn>
                <a:cxn ang="0">
                  <a:pos x="150" y="20"/>
                </a:cxn>
                <a:cxn ang="0">
                  <a:pos x="155" y="20"/>
                </a:cxn>
                <a:cxn ang="0">
                  <a:pos x="160" y="19"/>
                </a:cxn>
                <a:cxn ang="0">
                  <a:pos x="165" y="15"/>
                </a:cxn>
                <a:cxn ang="0">
                  <a:pos x="167" y="8"/>
                </a:cxn>
                <a:cxn ang="0">
                  <a:pos x="166" y="3"/>
                </a:cxn>
                <a:cxn ang="0">
                  <a:pos x="163" y="1"/>
                </a:cxn>
                <a:cxn ang="0">
                  <a:pos x="158" y="0"/>
                </a:cxn>
                <a:cxn ang="0">
                  <a:pos x="153" y="0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42" y="2"/>
                </a:cxn>
                <a:cxn ang="0">
                  <a:pos x="32" y="7"/>
                </a:cxn>
                <a:cxn ang="0">
                  <a:pos x="21" y="16"/>
                </a:cxn>
                <a:cxn ang="0">
                  <a:pos x="13" y="26"/>
                </a:cxn>
                <a:cxn ang="0">
                  <a:pos x="6" y="36"/>
                </a:cxn>
                <a:cxn ang="0">
                  <a:pos x="1" y="43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4" y="51"/>
                </a:cxn>
                <a:cxn ang="0">
                  <a:pos x="7" y="50"/>
                </a:cxn>
                <a:cxn ang="0">
                  <a:pos x="9" y="47"/>
                </a:cxn>
                <a:cxn ang="0">
                  <a:pos x="16" y="38"/>
                </a:cxn>
                <a:cxn ang="0">
                  <a:pos x="22" y="31"/>
                </a:cxn>
                <a:cxn ang="0">
                  <a:pos x="29" y="27"/>
                </a:cxn>
                <a:cxn ang="0">
                  <a:pos x="35" y="24"/>
                </a:cxn>
                <a:cxn ang="0">
                  <a:pos x="41" y="22"/>
                </a:cxn>
                <a:cxn ang="0">
                  <a:pos x="46" y="21"/>
                </a:cxn>
                <a:cxn ang="0">
                  <a:pos x="50" y="20"/>
                </a:cxn>
                <a:cxn ang="0">
                  <a:pos x="53" y="20"/>
                </a:cxn>
                <a:cxn ang="0">
                  <a:pos x="82" y="20"/>
                </a:cxn>
                <a:cxn ang="0">
                  <a:pos x="48" y="132"/>
                </a:cxn>
                <a:cxn ang="0">
                  <a:pos x="46" y="139"/>
                </a:cxn>
                <a:cxn ang="0">
                  <a:pos x="45" y="145"/>
                </a:cxn>
                <a:cxn ang="0">
                  <a:pos x="45" y="148"/>
                </a:cxn>
                <a:cxn ang="0">
                  <a:pos x="47" y="151"/>
                </a:cxn>
                <a:cxn ang="0">
                  <a:pos x="50" y="153"/>
                </a:cxn>
                <a:cxn ang="0">
                  <a:pos x="54" y="154"/>
                </a:cxn>
                <a:cxn ang="0">
                  <a:pos x="61" y="153"/>
                </a:cxn>
                <a:cxn ang="0">
                  <a:pos x="66" y="149"/>
                </a:cxn>
                <a:cxn ang="0">
                  <a:pos x="68" y="144"/>
                </a:cxn>
                <a:cxn ang="0">
                  <a:pos x="69" y="139"/>
                </a:cxn>
                <a:cxn ang="0">
                  <a:pos x="92" y="20"/>
                </a:cxn>
              </a:cxnLst>
              <a:rect l="0" t="0" r="r" b="b"/>
              <a:pathLst>
                <a:path w="167" h="154">
                  <a:moveTo>
                    <a:pt x="92" y="20"/>
                  </a:moveTo>
                  <a:lnTo>
                    <a:pt x="150" y="20"/>
                  </a:lnTo>
                  <a:lnTo>
                    <a:pt x="155" y="20"/>
                  </a:lnTo>
                  <a:lnTo>
                    <a:pt x="160" y="19"/>
                  </a:lnTo>
                  <a:lnTo>
                    <a:pt x="165" y="15"/>
                  </a:lnTo>
                  <a:lnTo>
                    <a:pt x="167" y="8"/>
                  </a:lnTo>
                  <a:lnTo>
                    <a:pt x="166" y="3"/>
                  </a:lnTo>
                  <a:lnTo>
                    <a:pt x="163" y="1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32" y="7"/>
                  </a:lnTo>
                  <a:lnTo>
                    <a:pt x="21" y="16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1" y="43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4" y="51"/>
                  </a:lnTo>
                  <a:lnTo>
                    <a:pt x="7" y="50"/>
                  </a:lnTo>
                  <a:lnTo>
                    <a:pt x="9" y="47"/>
                  </a:lnTo>
                  <a:lnTo>
                    <a:pt x="16" y="38"/>
                  </a:lnTo>
                  <a:lnTo>
                    <a:pt x="22" y="31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41" y="22"/>
                  </a:lnTo>
                  <a:lnTo>
                    <a:pt x="46" y="21"/>
                  </a:lnTo>
                  <a:lnTo>
                    <a:pt x="50" y="20"/>
                  </a:lnTo>
                  <a:lnTo>
                    <a:pt x="53" y="20"/>
                  </a:lnTo>
                  <a:lnTo>
                    <a:pt x="82" y="20"/>
                  </a:lnTo>
                  <a:lnTo>
                    <a:pt x="48" y="132"/>
                  </a:lnTo>
                  <a:lnTo>
                    <a:pt x="46" y="139"/>
                  </a:lnTo>
                  <a:lnTo>
                    <a:pt x="45" y="145"/>
                  </a:lnTo>
                  <a:lnTo>
                    <a:pt x="45" y="148"/>
                  </a:lnTo>
                  <a:lnTo>
                    <a:pt x="47" y="151"/>
                  </a:lnTo>
                  <a:lnTo>
                    <a:pt x="50" y="153"/>
                  </a:lnTo>
                  <a:lnTo>
                    <a:pt x="54" y="154"/>
                  </a:lnTo>
                  <a:lnTo>
                    <a:pt x="61" y="153"/>
                  </a:lnTo>
                  <a:lnTo>
                    <a:pt x="66" y="149"/>
                  </a:lnTo>
                  <a:lnTo>
                    <a:pt x="68" y="144"/>
                  </a:lnTo>
                  <a:lnTo>
                    <a:pt x="69" y="139"/>
                  </a:lnTo>
                  <a:lnTo>
                    <a:pt x="9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 noChangeAspect="1"/>
            </p:cNvSpPr>
            <p:nvPr/>
          </p:nvSpPr>
          <p:spPr bwMode="auto">
            <a:xfrm>
              <a:off x="2766" y="154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9" y="118"/>
                </a:cxn>
                <a:cxn ang="0">
                  <a:pos x="98" y="123"/>
                </a:cxn>
                <a:cxn ang="0">
                  <a:pos x="96" y="130"/>
                </a:cxn>
                <a:cxn ang="0">
                  <a:pos x="95" y="136"/>
                </a:cxn>
                <a:cxn ang="0">
                  <a:pos x="92" y="140"/>
                </a:cxn>
                <a:cxn ang="0">
                  <a:pos x="88" y="141"/>
                </a:cxn>
                <a:cxn ang="0">
                  <a:pos x="81" y="141"/>
                </a:cxn>
                <a:cxn ang="0">
                  <a:pos x="73" y="141"/>
                </a:cxn>
                <a:cxn ang="0">
                  <a:pos x="68" y="141"/>
                </a:cxn>
                <a:cxn ang="0">
                  <a:pos x="24" y="141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2" y="101"/>
                </a:cxn>
                <a:cxn ang="0">
                  <a:pos x="85" y="89"/>
                </a:cxn>
                <a:cxn ang="0">
                  <a:pos x="96" y="77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2" y="28"/>
                </a:cxn>
                <a:cxn ang="0">
                  <a:pos x="90" y="13"/>
                </a:cxn>
                <a:cxn ang="0">
                  <a:pos x="72" y="3"/>
                </a:cxn>
                <a:cxn ang="0">
                  <a:pos x="50" y="0"/>
                </a:cxn>
                <a:cxn ang="0">
                  <a:pos x="39" y="1"/>
                </a:cxn>
                <a:cxn ang="0">
                  <a:pos x="30" y="4"/>
                </a:cxn>
                <a:cxn ang="0">
                  <a:pos x="21" y="8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3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5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7" y="57"/>
                </a:cxn>
                <a:cxn ang="0">
                  <a:pos x="21" y="54"/>
                </a:cxn>
                <a:cxn ang="0">
                  <a:pos x="24" y="50"/>
                </a:cxn>
                <a:cxn ang="0">
                  <a:pos x="25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1" y="32"/>
                </a:cxn>
                <a:cxn ang="0">
                  <a:pos x="18" y="21"/>
                </a:cxn>
                <a:cxn ang="0">
                  <a:pos x="27" y="14"/>
                </a:cxn>
                <a:cxn ang="0">
                  <a:pos x="37" y="10"/>
                </a:cxn>
                <a:cxn ang="0">
                  <a:pos x="46" y="9"/>
                </a:cxn>
                <a:cxn ang="0">
                  <a:pos x="62" y="12"/>
                </a:cxn>
                <a:cxn ang="0">
                  <a:pos x="74" y="21"/>
                </a:cxn>
                <a:cxn ang="0">
                  <a:pos x="81" y="33"/>
                </a:cxn>
                <a:cxn ang="0">
                  <a:pos x="83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7" y="87"/>
                </a:cxn>
                <a:cxn ang="0">
                  <a:pos x="60" y="95"/>
                </a:cxn>
                <a:cxn ang="0">
                  <a:pos x="2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100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9" y="118"/>
                  </a:lnTo>
                  <a:lnTo>
                    <a:pt x="98" y="123"/>
                  </a:lnTo>
                  <a:lnTo>
                    <a:pt x="96" y="130"/>
                  </a:lnTo>
                  <a:lnTo>
                    <a:pt x="95" y="136"/>
                  </a:lnTo>
                  <a:lnTo>
                    <a:pt x="92" y="140"/>
                  </a:lnTo>
                  <a:lnTo>
                    <a:pt x="88" y="141"/>
                  </a:lnTo>
                  <a:lnTo>
                    <a:pt x="81" y="141"/>
                  </a:lnTo>
                  <a:lnTo>
                    <a:pt x="73" y="141"/>
                  </a:lnTo>
                  <a:lnTo>
                    <a:pt x="68" y="141"/>
                  </a:lnTo>
                  <a:lnTo>
                    <a:pt x="24" y="141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2" y="101"/>
                  </a:lnTo>
                  <a:lnTo>
                    <a:pt x="85" y="89"/>
                  </a:lnTo>
                  <a:lnTo>
                    <a:pt x="96" y="77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2" y="28"/>
                  </a:lnTo>
                  <a:lnTo>
                    <a:pt x="90" y="13"/>
                  </a:lnTo>
                  <a:lnTo>
                    <a:pt x="72" y="3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5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7" y="57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5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1" y="32"/>
                  </a:lnTo>
                  <a:lnTo>
                    <a:pt x="18" y="21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6" y="9"/>
                  </a:lnTo>
                  <a:lnTo>
                    <a:pt x="62" y="12"/>
                  </a:lnTo>
                  <a:lnTo>
                    <a:pt x="74" y="21"/>
                  </a:lnTo>
                  <a:lnTo>
                    <a:pt x="81" y="33"/>
                  </a:lnTo>
                  <a:lnTo>
                    <a:pt x="83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7" y="87"/>
                  </a:lnTo>
                  <a:lnTo>
                    <a:pt x="60" y="95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00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 noChangeAspect="1"/>
            </p:cNvSpPr>
            <p:nvPr/>
          </p:nvSpPr>
          <p:spPr bwMode="auto">
            <a:xfrm>
              <a:off x="2936" y="227"/>
              <a:ext cx="40" cy="104"/>
            </a:xfrm>
            <a:custGeom>
              <a:avLst/>
              <a:gdLst/>
              <a:ahLst/>
              <a:cxnLst>
                <a:cxn ang="0">
                  <a:pos x="40" y="37"/>
                </a:cxn>
                <a:cxn ang="0">
                  <a:pos x="39" y="21"/>
                </a:cxn>
                <a:cxn ang="0">
                  <a:pos x="34" y="10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5"/>
                </a:cxn>
                <a:cxn ang="0">
                  <a:pos x="4" y="31"/>
                </a:cxn>
                <a:cxn ang="0">
                  <a:pos x="10" y="35"/>
                </a:cxn>
                <a:cxn ang="0">
                  <a:pos x="18" y="37"/>
                </a:cxn>
                <a:cxn ang="0">
                  <a:pos x="24" y="36"/>
                </a:cxn>
                <a:cxn ang="0">
                  <a:pos x="30" y="32"/>
                </a:cxn>
                <a:cxn ang="0">
                  <a:pos x="32" y="31"/>
                </a:cxn>
                <a:cxn ang="0">
                  <a:pos x="32" y="32"/>
                </a:cxn>
                <a:cxn ang="0">
                  <a:pos x="33" y="37"/>
                </a:cxn>
                <a:cxn ang="0">
                  <a:pos x="30" y="55"/>
                </a:cxn>
                <a:cxn ang="0">
                  <a:pos x="25" y="71"/>
                </a:cxn>
                <a:cxn ang="0">
                  <a:pos x="18" y="84"/>
                </a:cxn>
                <a:cxn ang="0">
                  <a:pos x="9" y="95"/>
                </a:cxn>
                <a:cxn ang="0">
                  <a:pos x="6" y="98"/>
                </a:cxn>
                <a:cxn ang="0">
                  <a:pos x="5" y="100"/>
                </a:cxn>
                <a:cxn ang="0">
                  <a:pos x="6" y="103"/>
                </a:cxn>
                <a:cxn ang="0">
                  <a:pos x="9" y="104"/>
                </a:cxn>
                <a:cxn ang="0">
                  <a:pos x="15" y="99"/>
                </a:cxn>
                <a:cxn ang="0">
                  <a:pos x="26" y="86"/>
                </a:cxn>
                <a:cxn ang="0">
                  <a:pos x="36" y="64"/>
                </a:cxn>
                <a:cxn ang="0">
                  <a:pos x="40" y="37"/>
                </a:cxn>
              </a:cxnLst>
              <a:rect l="0" t="0" r="r" b="b"/>
              <a:pathLst>
                <a:path w="40" h="104">
                  <a:moveTo>
                    <a:pt x="40" y="37"/>
                  </a:moveTo>
                  <a:lnTo>
                    <a:pt x="39" y="21"/>
                  </a:lnTo>
                  <a:lnTo>
                    <a:pt x="34" y="10"/>
                  </a:lnTo>
                  <a:lnTo>
                    <a:pt x="27" y="3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1"/>
                  </a:lnTo>
                  <a:lnTo>
                    <a:pt x="10" y="35"/>
                  </a:lnTo>
                  <a:lnTo>
                    <a:pt x="18" y="37"/>
                  </a:lnTo>
                  <a:lnTo>
                    <a:pt x="24" y="36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3" y="37"/>
                  </a:lnTo>
                  <a:lnTo>
                    <a:pt x="30" y="55"/>
                  </a:lnTo>
                  <a:lnTo>
                    <a:pt x="25" y="71"/>
                  </a:lnTo>
                  <a:lnTo>
                    <a:pt x="18" y="84"/>
                  </a:lnTo>
                  <a:lnTo>
                    <a:pt x="9" y="95"/>
                  </a:lnTo>
                  <a:lnTo>
                    <a:pt x="6" y="98"/>
                  </a:lnTo>
                  <a:lnTo>
                    <a:pt x="5" y="100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5" y="99"/>
                  </a:lnTo>
                  <a:lnTo>
                    <a:pt x="26" y="86"/>
                  </a:lnTo>
                  <a:lnTo>
                    <a:pt x="36" y="64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 noChangeAspect="1"/>
            </p:cNvSpPr>
            <p:nvPr/>
          </p:nvSpPr>
          <p:spPr bwMode="auto">
            <a:xfrm>
              <a:off x="3070" y="110"/>
              <a:ext cx="140" cy="158"/>
            </a:xfrm>
            <a:custGeom>
              <a:avLst/>
              <a:gdLst/>
              <a:ahLst/>
              <a:cxnLst>
                <a:cxn ang="0">
                  <a:pos x="18" y="142"/>
                </a:cxn>
                <a:cxn ang="0">
                  <a:pos x="20" y="155"/>
                </a:cxn>
                <a:cxn ang="0">
                  <a:pos x="34" y="156"/>
                </a:cxn>
                <a:cxn ang="0">
                  <a:pos x="42" y="140"/>
                </a:cxn>
                <a:cxn ang="0">
                  <a:pos x="51" y="104"/>
                </a:cxn>
                <a:cxn ang="0">
                  <a:pos x="56" y="82"/>
                </a:cxn>
                <a:cxn ang="0">
                  <a:pos x="63" y="57"/>
                </a:cxn>
                <a:cxn ang="0">
                  <a:pos x="67" y="42"/>
                </a:cxn>
                <a:cxn ang="0">
                  <a:pos x="78" y="26"/>
                </a:cxn>
                <a:cxn ang="0">
                  <a:pos x="88" y="16"/>
                </a:cxn>
                <a:cxn ang="0">
                  <a:pos x="102" y="9"/>
                </a:cxn>
                <a:cxn ang="0">
                  <a:pos x="118" y="8"/>
                </a:cxn>
                <a:cxn ang="0">
                  <a:pos x="125" y="11"/>
                </a:cxn>
                <a:cxn ang="0">
                  <a:pos x="119" y="14"/>
                </a:cxn>
                <a:cxn ang="0">
                  <a:pos x="110" y="25"/>
                </a:cxn>
                <a:cxn ang="0">
                  <a:pos x="109" y="35"/>
                </a:cxn>
                <a:cxn ang="0">
                  <a:pos x="115" y="42"/>
                </a:cxn>
                <a:cxn ang="0">
                  <a:pos x="128" y="42"/>
                </a:cxn>
                <a:cxn ang="0">
                  <a:pos x="139" y="31"/>
                </a:cxn>
                <a:cxn ang="0">
                  <a:pos x="138" y="14"/>
                </a:cxn>
                <a:cxn ang="0">
                  <a:pos x="124" y="2"/>
                </a:cxn>
                <a:cxn ang="0">
                  <a:pos x="96" y="3"/>
                </a:cxn>
                <a:cxn ang="0">
                  <a:pos x="74" y="19"/>
                </a:cxn>
                <a:cxn ang="0">
                  <a:pos x="64" y="16"/>
                </a:cxn>
                <a:cxn ang="0">
                  <a:pos x="47" y="2"/>
                </a:cxn>
                <a:cxn ang="0">
                  <a:pos x="26" y="2"/>
                </a:cxn>
                <a:cxn ang="0">
                  <a:pos x="14" y="14"/>
                </a:cxn>
                <a:cxn ang="0">
                  <a:pos x="6" y="30"/>
                </a:cxn>
                <a:cxn ang="0">
                  <a:pos x="0" y="50"/>
                </a:cxn>
                <a:cxn ang="0">
                  <a:pos x="1" y="57"/>
                </a:cxn>
                <a:cxn ang="0">
                  <a:pos x="6" y="57"/>
                </a:cxn>
                <a:cxn ang="0">
                  <a:pos x="8" y="54"/>
                </a:cxn>
                <a:cxn ang="0">
                  <a:pos x="14" y="32"/>
                </a:cxn>
                <a:cxn ang="0">
                  <a:pos x="27" y="11"/>
                </a:cxn>
                <a:cxn ang="0">
                  <a:pos x="39" y="8"/>
                </a:cxn>
                <a:cxn ang="0">
                  <a:pos x="45" y="16"/>
                </a:cxn>
                <a:cxn ang="0">
                  <a:pos x="45" y="29"/>
                </a:cxn>
                <a:cxn ang="0">
                  <a:pos x="43" y="42"/>
                </a:cxn>
                <a:cxn ang="0">
                  <a:pos x="20" y="133"/>
                </a:cxn>
              </a:cxnLst>
              <a:rect l="0" t="0" r="r" b="b"/>
              <a:pathLst>
                <a:path w="140" h="158">
                  <a:moveTo>
                    <a:pt x="20" y="133"/>
                  </a:moveTo>
                  <a:lnTo>
                    <a:pt x="18" y="142"/>
                  </a:lnTo>
                  <a:lnTo>
                    <a:pt x="17" y="148"/>
                  </a:lnTo>
                  <a:lnTo>
                    <a:pt x="20" y="155"/>
                  </a:lnTo>
                  <a:lnTo>
                    <a:pt x="27" y="158"/>
                  </a:lnTo>
                  <a:lnTo>
                    <a:pt x="34" y="156"/>
                  </a:lnTo>
                  <a:lnTo>
                    <a:pt x="40" y="148"/>
                  </a:lnTo>
                  <a:lnTo>
                    <a:pt x="42" y="140"/>
                  </a:lnTo>
                  <a:lnTo>
                    <a:pt x="46" y="122"/>
                  </a:lnTo>
                  <a:lnTo>
                    <a:pt x="51" y="104"/>
                  </a:lnTo>
                  <a:lnTo>
                    <a:pt x="54" y="93"/>
                  </a:lnTo>
                  <a:lnTo>
                    <a:pt x="56" y="82"/>
                  </a:lnTo>
                  <a:lnTo>
                    <a:pt x="59" y="70"/>
                  </a:lnTo>
                  <a:lnTo>
                    <a:pt x="63" y="57"/>
                  </a:lnTo>
                  <a:lnTo>
                    <a:pt x="65" y="48"/>
                  </a:lnTo>
                  <a:lnTo>
                    <a:pt x="67" y="42"/>
                  </a:lnTo>
                  <a:lnTo>
                    <a:pt x="72" y="35"/>
                  </a:lnTo>
                  <a:lnTo>
                    <a:pt x="78" y="26"/>
                  </a:lnTo>
                  <a:lnTo>
                    <a:pt x="84" y="19"/>
                  </a:lnTo>
                  <a:lnTo>
                    <a:pt x="88" y="16"/>
                  </a:lnTo>
                  <a:lnTo>
                    <a:pt x="93" y="13"/>
                  </a:lnTo>
                  <a:lnTo>
                    <a:pt x="102" y="9"/>
                  </a:lnTo>
                  <a:lnTo>
                    <a:pt x="112" y="8"/>
                  </a:lnTo>
                  <a:lnTo>
                    <a:pt x="118" y="8"/>
                  </a:lnTo>
                  <a:lnTo>
                    <a:pt x="122" y="10"/>
                  </a:lnTo>
                  <a:lnTo>
                    <a:pt x="125" y="11"/>
                  </a:lnTo>
                  <a:lnTo>
                    <a:pt x="126" y="12"/>
                  </a:lnTo>
                  <a:lnTo>
                    <a:pt x="119" y="14"/>
                  </a:lnTo>
                  <a:lnTo>
                    <a:pt x="113" y="19"/>
                  </a:lnTo>
                  <a:lnTo>
                    <a:pt x="110" y="25"/>
                  </a:lnTo>
                  <a:lnTo>
                    <a:pt x="108" y="31"/>
                  </a:lnTo>
                  <a:lnTo>
                    <a:pt x="109" y="35"/>
                  </a:lnTo>
                  <a:lnTo>
                    <a:pt x="111" y="39"/>
                  </a:lnTo>
                  <a:lnTo>
                    <a:pt x="115" y="42"/>
                  </a:lnTo>
                  <a:lnTo>
                    <a:pt x="121" y="43"/>
                  </a:lnTo>
                  <a:lnTo>
                    <a:pt x="128" y="42"/>
                  </a:lnTo>
                  <a:lnTo>
                    <a:pt x="134" y="38"/>
                  </a:lnTo>
                  <a:lnTo>
                    <a:pt x="139" y="31"/>
                  </a:lnTo>
                  <a:lnTo>
                    <a:pt x="140" y="23"/>
                  </a:lnTo>
                  <a:lnTo>
                    <a:pt x="138" y="14"/>
                  </a:lnTo>
                  <a:lnTo>
                    <a:pt x="133" y="7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96" y="3"/>
                  </a:lnTo>
                  <a:lnTo>
                    <a:pt x="84" y="10"/>
                  </a:lnTo>
                  <a:lnTo>
                    <a:pt x="74" y="19"/>
                  </a:lnTo>
                  <a:lnTo>
                    <a:pt x="67" y="27"/>
                  </a:lnTo>
                  <a:lnTo>
                    <a:pt x="64" y="16"/>
                  </a:lnTo>
                  <a:lnTo>
                    <a:pt x="57" y="8"/>
                  </a:lnTo>
                  <a:lnTo>
                    <a:pt x="47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6" y="30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0" y="49"/>
                  </a:lnTo>
                  <a:lnTo>
                    <a:pt x="14" y="32"/>
                  </a:lnTo>
                  <a:lnTo>
                    <a:pt x="20" y="19"/>
                  </a:lnTo>
                  <a:lnTo>
                    <a:pt x="27" y="11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11"/>
                  </a:lnTo>
                  <a:lnTo>
                    <a:pt x="45" y="16"/>
                  </a:lnTo>
                  <a:lnTo>
                    <a:pt x="46" y="24"/>
                  </a:lnTo>
                  <a:lnTo>
                    <a:pt x="45" y="29"/>
                  </a:lnTo>
                  <a:lnTo>
                    <a:pt x="45" y="34"/>
                  </a:lnTo>
                  <a:lnTo>
                    <a:pt x="43" y="42"/>
                  </a:lnTo>
                  <a:lnTo>
                    <a:pt x="40" y="53"/>
                  </a:lnTo>
                  <a:lnTo>
                    <a:pt x="2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 noChangeAspect="1"/>
            </p:cNvSpPr>
            <p:nvPr/>
          </p:nvSpPr>
          <p:spPr bwMode="auto">
            <a:xfrm>
              <a:off x="3237" y="1"/>
              <a:ext cx="61" cy="127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60" y="17"/>
                </a:cxn>
                <a:cxn ang="0">
                  <a:pos x="61" y="14"/>
                </a:cxn>
                <a:cxn ang="0">
                  <a:pos x="60" y="8"/>
                </a:cxn>
                <a:cxn ang="0">
                  <a:pos x="56" y="4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1" y="2"/>
                </a:cxn>
                <a:cxn ang="0">
                  <a:pos x="37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1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3"/>
                </a:cxn>
                <a:cxn ang="0">
                  <a:pos x="4" y="125"/>
                </a:cxn>
                <a:cxn ang="0">
                  <a:pos x="7" y="126"/>
                </a:cxn>
                <a:cxn ang="0">
                  <a:pos x="9" y="127"/>
                </a:cxn>
                <a:cxn ang="0">
                  <a:pos x="11" y="126"/>
                </a:cxn>
                <a:cxn ang="0">
                  <a:pos x="13" y="122"/>
                </a:cxn>
                <a:cxn ang="0">
                  <a:pos x="59" y="21"/>
                </a:cxn>
              </a:cxnLst>
              <a:rect l="0" t="0" r="r" b="b"/>
              <a:pathLst>
                <a:path w="61" h="127">
                  <a:moveTo>
                    <a:pt x="59" y="21"/>
                  </a:moveTo>
                  <a:lnTo>
                    <a:pt x="60" y="17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41" y="2"/>
                  </a:lnTo>
                  <a:lnTo>
                    <a:pt x="37" y="5"/>
                  </a:lnTo>
                  <a:lnTo>
                    <a:pt x="34" y="8"/>
                  </a:lnTo>
                  <a:lnTo>
                    <a:pt x="33" y="12"/>
                  </a:lnTo>
                  <a:lnTo>
                    <a:pt x="1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4" y="125"/>
                  </a:lnTo>
                  <a:lnTo>
                    <a:pt x="7" y="126"/>
                  </a:lnTo>
                  <a:lnTo>
                    <a:pt x="9" y="127"/>
                  </a:lnTo>
                  <a:lnTo>
                    <a:pt x="11" y="126"/>
                  </a:lnTo>
                  <a:lnTo>
                    <a:pt x="13" y="12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 noChangeAspect="1"/>
            </p:cNvSpPr>
            <p:nvPr/>
          </p:nvSpPr>
          <p:spPr bwMode="auto">
            <a:xfrm>
              <a:off x="3242" y="188"/>
              <a:ext cx="88" cy="162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35" y="9"/>
                </a:cxn>
                <a:cxn ang="0">
                  <a:pos x="22" y="14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5" y="24"/>
                </a:cxn>
                <a:cxn ang="0">
                  <a:pos x="25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5" y="147"/>
                </a:cxn>
                <a:cxn ang="0">
                  <a:pos x="32" y="151"/>
                </a:cxn>
                <a:cxn ang="0">
                  <a:pos x="25" y="153"/>
                </a:cxn>
                <a:cxn ang="0">
                  <a:pos x="11" y="153"/>
                </a:cxn>
                <a:cxn ang="0">
                  <a:pos x="2" y="153"/>
                </a:cxn>
                <a:cxn ang="0">
                  <a:pos x="2" y="162"/>
                </a:cxn>
                <a:cxn ang="0">
                  <a:pos x="9" y="162"/>
                </a:cxn>
                <a:cxn ang="0">
                  <a:pos x="22" y="162"/>
                </a:cxn>
                <a:cxn ang="0">
                  <a:pos x="35" y="161"/>
                </a:cxn>
                <a:cxn ang="0">
                  <a:pos x="45" y="161"/>
                </a:cxn>
                <a:cxn ang="0">
                  <a:pos x="54" y="161"/>
                </a:cxn>
                <a:cxn ang="0">
                  <a:pos x="67" y="162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9" y="153"/>
                </a:cxn>
                <a:cxn ang="0">
                  <a:pos x="65" y="153"/>
                </a:cxn>
                <a:cxn ang="0">
                  <a:pos x="58" y="151"/>
                </a:cxn>
                <a:cxn ang="0">
                  <a:pos x="55" y="147"/>
                </a:cxn>
                <a:cxn ang="0">
                  <a:pos x="55" y="142"/>
                </a:cxn>
                <a:cxn ang="0">
                  <a:pos x="55" y="7"/>
                </a:cxn>
              </a:cxnLst>
              <a:rect l="0" t="0" r="r" b="b"/>
              <a:pathLst>
                <a:path w="88" h="162">
                  <a:moveTo>
                    <a:pt x="55" y="7"/>
                  </a:moveTo>
                  <a:lnTo>
                    <a:pt x="55" y="3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35" y="9"/>
                  </a:lnTo>
                  <a:lnTo>
                    <a:pt x="22" y="14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5" y="24"/>
                  </a:lnTo>
                  <a:lnTo>
                    <a:pt x="25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5" y="147"/>
                  </a:lnTo>
                  <a:lnTo>
                    <a:pt x="32" y="151"/>
                  </a:lnTo>
                  <a:lnTo>
                    <a:pt x="25" y="153"/>
                  </a:lnTo>
                  <a:lnTo>
                    <a:pt x="11" y="153"/>
                  </a:lnTo>
                  <a:lnTo>
                    <a:pt x="2" y="153"/>
                  </a:lnTo>
                  <a:lnTo>
                    <a:pt x="2" y="162"/>
                  </a:lnTo>
                  <a:lnTo>
                    <a:pt x="9" y="162"/>
                  </a:lnTo>
                  <a:lnTo>
                    <a:pt x="22" y="162"/>
                  </a:lnTo>
                  <a:lnTo>
                    <a:pt x="35" y="161"/>
                  </a:lnTo>
                  <a:lnTo>
                    <a:pt x="45" y="161"/>
                  </a:lnTo>
                  <a:lnTo>
                    <a:pt x="54" y="161"/>
                  </a:lnTo>
                  <a:lnTo>
                    <a:pt x="67" y="162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9" y="153"/>
                  </a:lnTo>
                  <a:lnTo>
                    <a:pt x="65" y="153"/>
                  </a:lnTo>
                  <a:lnTo>
                    <a:pt x="58" y="151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 noChangeAspect="1" noEditPoints="1"/>
            </p:cNvSpPr>
            <p:nvPr/>
          </p:nvSpPr>
          <p:spPr bwMode="auto">
            <a:xfrm>
              <a:off x="3360" y="110"/>
              <a:ext cx="181" cy="221"/>
            </a:xfrm>
            <a:custGeom>
              <a:avLst/>
              <a:gdLst/>
              <a:ahLst/>
              <a:cxnLst>
                <a:cxn ang="0">
                  <a:pos x="25" y="204"/>
                </a:cxn>
                <a:cxn ang="0">
                  <a:pos x="17" y="210"/>
                </a:cxn>
                <a:cxn ang="0">
                  <a:pos x="5" y="211"/>
                </a:cxn>
                <a:cxn ang="0">
                  <a:pos x="1" y="213"/>
                </a:cxn>
                <a:cxn ang="0">
                  <a:pos x="1" y="220"/>
                </a:cxn>
                <a:cxn ang="0">
                  <a:pos x="34" y="220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72" y="211"/>
                </a:cxn>
                <a:cxn ang="0">
                  <a:pos x="56" y="210"/>
                </a:cxn>
                <a:cxn ang="0">
                  <a:pos x="49" y="207"/>
                </a:cxn>
                <a:cxn ang="0">
                  <a:pos x="51" y="194"/>
                </a:cxn>
                <a:cxn ang="0">
                  <a:pos x="62" y="149"/>
                </a:cxn>
                <a:cxn ang="0">
                  <a:pos x="70" y="143"/>
                </a:cxn>
                <a:cxn ang="0">
                  <a:pos x="86" y="156"/>
                </a:cxn>
                <a:cxn ang="0">
                  <a:pos x="112" y="156"/>
                </a:cxn>
                <a:cxn ang="0">
                  <a:pos x="141" y="139"/>
                </a:cxn>
                <a:cxn ang="0">
                  <a:pos x="165" y="111"/>
                </a:cxn>
                <a:cxn ang="0">
                  <a:pos x="179" y="75"/>
                </a:cxn>
                <a:cxn ang="0">
                  <a:pos x="177" y="33"/>
                </a:cxn>
                <a:cxn ang="0">
                  <a:pos x="153" y="4"/>
                </a:cxn>
                <a:cxn ang="0">
                  <a:pos x="122" y="2"/>
                </a:cxn>
                <a:cxn ang="0">
                  <a:pos x="99" y="16"/>
                </a:cxn>
                <a:cxn ang="0">
                  <a:pos x="85" y="14"/>
                </a:cxn>
                <a:cxn ang="0">
                  <a:pos x="68" y="2"/>
                </a:cxn>
                <a:cxn ang="0">
                  <a:pos x="48" y="2"/>
                </a:cxn>
                <a:cxn ang="0">
                  <a:pos x="36" y="14"/>
                </a:cxn>
                <a:cxn ang="0">
                  <a:pos x="28" y="30"/>
                </a:cxn>
                <a:cxn ang="0">
                  <a:pos x="23" y="50"/>
                </a:cxn>
                <a:cxn ang="0">
                  <a:pos x="24" y="57"/>
                </a:cxn>
                <a:cxn ang="0">
                  <a:pos x="28" y="57"/>
                </a:cxn>
                <a:cxn ang="0">
                  <a:pos x="31" y="54"/>
                </a:cxn>
                <a:cxn ang="0">
                  <a:pos x="37" y="32"/>
                </a:cxn>
                <a:cxn ang="0">
                  <a:pos x="49" y="11"/>
                </a:cxn>
                <a:cxn ang="0">
                  <a:pos x="61" y="8"/>
                </a:cxn>
                <a:cxn ang="0">
                  <a:pos x="67" y="16"/>
                </a:cxn>
                <a:cxn ang="0">
                  <a:pos x="67" y="33"/>
                </a:cxn>
                <a:cxn ang="0">
                  <a:pos x="27" y="196"/>
                </a:cxn>
                <a:cxn ang="0">
                  <a:pos x="91" y="38"/>
                </a:cxn>
                <a:cxn ang="0">
                  <a:pos x="100" y="26"/>
                </a:cxn>
                <a:cxn ang="0">
                  <a:pos x="114" y="14"/>
                </a:cxn>
                <a:cxn ang="0">
                  <a:pos x="129" y="8"/>
                </a:cxn>
                <a:cxn ang="0">
                  <a:pos x="143" y="10"/>
                </a:cxn>
                <a:cxn ang="0">
                  <a:pos x="154" y="27"/>
                </a:cxn>
                <a:cxn ang="0">
                  <a:pos x="154" y="59"/>
                </a:cxn>
                <a:cxn ang="0">
                  <a:pos x="143" y="100"/>
                </a:cxn>
                <a:cxn ang="0">
                  <a:pos x="129" y="130"/>
                </a:cxn>
                <a:cxn ang="0">
                  <a:pos x="107" y="148"/>
                </a:cxn>
                <a:cxn ang="0">
                  <a:pos x="89" y="149"/>
                </a:cxn>
                <a:cxn ang="0">
                  <a:pos x="78" y="141"/>
                </a:cxn>
                <a:cxn ang="0">
                  <a:pos x="72" y="130"/>
                </a:cxn>
                <a:cxn ang="0">
                  <a:pos x="70" y="121"/>
                </a:cxn>
                <a:cxn ang="0">
                  <a:pos x="70" y="118"/>
                </a:cxn>
                <a:cxn ang="0">
                  <a:pos x="88" y="45"/>
                </a:cxn>
              </a:cxnLst>
              <a:rect l="0" t="0" r="r" b="b"/>
              <a:pathLst>
                <a:path w="181" h="221">
                  <a:moveTo>
                    <a:pt x="27" y="196"/>
                  </a:moveTo>
                  <a:lnTo>
                    <a:pt x="25" y="204"/>
                  </a:lnTo>
                  <a:lnTo>
                    <a:pt x="22" y="208"/>
                  </a:lnTo>
                  <a:lnTo>
                    <a:pt x="17" y="210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2" y="211"/>
                  </a:lnTo>
                  <a:lnTo>
                    <a:pt x="1" y="213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5" y="221"/>
                  </a:lnTo>
                  <a:lnTo>
                    <a:pt x="34" y="220"/>
                  </a:lnTo>
                  <a:lnTo>
                    <a:pt x="68" y="221"/>
                  </a:lnTo>
                  <a:lnTo>
                    <a:pt x="70" y="221"/>
                  </a:lnTo>
                  <a:lnTo>
                    <a:pt x="72" y="221"/>
                  </a:lnTo>
                  <a:lnTo>
                    <a:pt x="73" y="218"/>
                  </a:lnTo>
                  <a:lnTo>
                    <a:pt x="74" y="214"/>
                  </a:lnTo>
                  <a:lnTo>
                    <a:pt x="72" y="211"/>
                  </a:lnTo>
                  <a:lnTo>
                    <a:pt x="66" y="211"/>
                  </a:lnTo>
                  <a:lnTo>
                    <a:pt x="56" y="210"/>
                  </a:lnTo>
                  <a:lnTo>
                    <a:pt x="51" y="209"/>
                  </a:lnTo>
                  <a:lnTo>
                    <a:pt x="49" y="207"/>
                  </a:lnTo>
                  <a:lnTo>
                    <a:pt x="49" y="205"/>
                  </a:lnTo>
                  <a:lnTo>
                    <a:pt x="51" y="194"/>
                  </a:lnTo>
                  <a:lnTo>
                    <a:pt x="56" y="172"/>
                  </a:lnTo>
                  <a:lnTo>
                    <a:pt x="62" y="149"/>
                  </a:lnTo>
                  <a:lnTo>
                    <a:pt x="66" y="135"/>
                  </a:lnTo>
                  <a:lnTo>
                    <a:pt x="70" y="143"/>
                  </a:lnTo>
                  <a:lnTo>
                    <a:pt x="76" y="150"/>
                  </a:lnTo>
                  <a:lnTo>
                    <a:pt x="86" y="156"/>
                  </a:lnTo>
                  <a:lnTo>
                    <a:pt x="97" y="158"/>
                  </a:lnTo>
                  <a:lnTo>
                    <a:pt x="112" y="156"/>
                  </a:lnTo>
                  <a:lnTo>
                    <a:pt x="127" y="149"/>
                  </a:lnTo>
                  <a:lnTo>
                    <a:pt x="141" y="139"/>
                  </a:lnTo>
                  <a:lnTo>
                    <a:pt x="154" y="126"/>
                  </a:lnTo>
                  <a:lnTo>
                    <a:pt x="165" y="111"/>
                  </a:lnTo>
                  <a:lnTo>
                    <a:pt x="173" y="93"/>
                  </a:lnTo>
                  <a:lnTo>
                    <a:pt x="179" y="75"/>
                  </a:lnTo>
                  <a:lnTo>
                    <a:pt x="181" y="56"/>
                  </a:lnTo>
                  <a:lnTo>
                    <a:pt x="177" y="33"/>
                  </a:lnTo>
                  <a:lnTo>
                    <a:pt x="167" y="16"/>
                  </a:lnTo>
                  <a:lnTo>
                    <a:pt x="153" y="4"/>
                  </a:lnTo>
                  <a:lnTo>
                    <a:pt x="135" y="0"/>
                  </a:lnTo>
                  <a:lnTo>
                    <a:pt x="122" y="2"/>
                  </a:lnTo>
                  <a:lnTo>
                    <a:pt x="110" y="8"/>
                  </a:lnTo>
                  <a:lnTo>
                    <a:pt x="99" y="16"/>
                  </a:lnTo>
                  <a:lnTo>
                    <a:pt x="89" y="26"/>
                  </a:lnTo>
                  <a:lnTo>
                    <a:pt x="85" y="14"/>
                  </a:lnTo>
                  <a:lnTo>
                    <a:pt x="77" y="6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1" y="8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3" y="50"/>
                  </a:lnTo>
                  <a:lnTo>
                    <a:pt x="22" y="54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6"/>
                  </a:lnTo>
                  <a:lnTo>
                    <a:pt x="31" y="54"/>
                  </a:lnTo>
                  <a:lnTo>
                    <a:pt x="32" y="49"/>
                  </a:lnTo>
                  <a:lnTo>
                    <a:pt x="37" y="32"/>
                  </a:lnTo>
                  <a:lnTo>
                    <a:pt x="42" y="19"/>
                  </a:lnTo>
                  <a:lnTo>
                    <a:pt x="49" y="11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5" y="11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7" y="33"/>
                  </a:lnTo>
                  <a:lnTo>
                    <a:pt x="66" y="41"/>
                  </a:lnTo>
                  <a:lnTo>
                    <a:pt x="27" y="196"/>
                  </a:lnTo>
                  <a:close/>
                  <a:moveTo>
                    <a:pt x="88" y="45"/>
                  </a:moveTo>
                  <a:lnTo>
                    <a:pt x="91" y="38"/>
                  </a:lnTo>
                  <a:lnTo>
                    <a:pt x="95" y="32"/>
                  </a:lnTo>
                  <a:lnTo>
                    <a:pt x="100" y="26"/>
                  </a:lnTo>
                  <a:lnTo>
                    <a:pt x="106" y="21"/>
                  </a:lnTo>
                  <a:lnTo>
                    <a:pt x="114" y="14"/>
                  </a:lnTo>
                  <a:lnTo>
                    <a:pt x="122" y="10"/>
                  </a:lnTo>
                  <a:lnTo>
                    <a:pt x="129" y="8"/>
                  </a:lnTo>
                  <a:lnTo>
                    <a:pt x="134" y="8"/>
                  </a:lnTo>
                  <a:lnTo>
                    <a:pt x="143" y="10"/>
                  </a:lnTo>
                  <a:lnTo>
                    <a:pt x="150" y="16"/>
                  </a:lnTo>
                  <a:lnTo>
                    <a:pt x="154" y="27"/>
                  </a:lnTo>
                  <a:lnTo>
                    <a:pt x="156" y="40"/>
                  </a:lnTo>
                  <a:lnTo>
                    <a:pt x="154" y="59"/>
                  </a:lnTo>
                  <a:lnTo>
                    <a:pt x="149" y="80"/>
                  </a:lnTo>
                  <a:lnTo>
                    <a:pt x="143" y="100"/>
                  </a:lnTo>
                  <a:lnTo>
                    <a:pt x="138" y="114"/>
                  </a:lnTo>
                  <a:lnTo>
                    <a:pt x="129" y="130"/>
                  </a:lnTo>
                  <a:lnTo>
                    <a:pt x="118" y="141"/>
                  </a:lnTo>
                  <a:lnTo>
                    <a:pt x="107" y="148"/>
                  </a:lnTo>
                  <a:lnTo>
                    <a:pt x="97" y="150"/>
                  </a:lnTo>
                  <a:lnTo>
                    <a:pt x="89" y="149"/>
                  </a:lnTo>
                  <a:lnTo>
                    <a:pt x="83" y="146"/>
                  </a:lnTo>
                  <a:lnTo>
                    <a:pt x="78" y="141"/>
                  </a:lnTo>
                  <a:lnTo>
                    <a:pt x="75" y="135"/>
                  </a:lnTo>
                  <a:lnTo>
                    <a:pt x="72" y="130"/>
                  </a:lnTo>
                  <a:lnTo>
                    <a:pt x="71" y="125"/>
                  </a:lnTo>
                  <a:lnTo>
                    <a:pt x="70" y="121"/>
                  </a:lnTo>
                  <a:lnTo>
                    <a:pt x="70" y="119"/>
                  </a:lnTo>
                  <a:lnTo>
                    <a:pt x="70" y="118"/>
                  </a:lnTo>
                  <a:lnTo>
                    <a:pt x="71" y="114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 noChangeAspect="1"/>
            </p:cNvSpPr>
            <p:nvPr/>
          </p:nvSpPr>
          <p:spPr bwMode="auto">
            <a:xfrm>
              <a:off x="3557" y="1"/>
              <a:ext cx="61" cy="127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60" y="17"/>
                </a:cxn>
                <a:cxn ang="0">
                  <a:pos x="61" y="14"/>
                </a:cxn>
                <a:cxn ang="0">
                  <a:pos x="60" y="8"/>
                </a:cxn>
                <a:cxn ang="0">
                  <a:pos x="56" y="4"/>
                </a:cxn>
                <a:cxn ang="0">
                  <a:pos x="52" y="1"/>
                </a:cxn>
                <a:cxn ang="0">
                  <a:pos x="47" y="0"/>
                </a:cxn>
                <a:cxn ang="0">
                  <a:pos x="41" y="2"/>
                </a:cxn>
                <a:cxn ang="0">
                  <a:pos x="37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1" y="117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1" y="123"/>
                </a:cxn>
                <a:cxn ang="0">
                  <a:pos x="4" y="125"/>
                </a:cxn>
                <a:cxn ang="0">
                  <a:pos x="7" y="126"/>
                </a:cxn>
                <a:cxn ang="0">
                  <a:pos x="9" y="127"/>
                </a:cxn>
                <a:cxn ang="0">
                  <a:pos x="11" y="126"/>
                </a:cxn>
                <a:cxn ang="0">
                  <a:pos x="13" y="122"/>
                </a:cxn>
                <a:cxn ang="0">
                  <a:pos x="59" y="21"/>
                </a:cxn>
              </a:cxnLst>
              <a:rect l="0" t="0" r="r" b="b"/>
              <a:pathLst>
                <a:path w="61" h="127">
                  <a:moveTo>
                    <a:pt x="59" y="21"/>
                  </a:moveTo>
                  <a:lnTo>
                    <a:pt x="60" y="17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7" y="5"/>
                  </a:lnTo>
                  <a:lnTo>
                    <a:pt x="34" y="8"/>
                  </a:lnTo>
                  <a:lnTo>
                    <a:pt x="33" y="12"/>
                  </a:lnTo>
                  <a:lnTo>
                    <a:pt x="1" y="117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4" y="125"/>
                  </a:lnTo>
                  <a:lnTo>
                    <a:pt x="7" y="126"/>
                  </a:lnTo>
                  <a:lnTo>
                    <a:pt x="9" y="127"/>
                  </a:lnTo>
                  <a:lnTo>
                    <a:pt x="11" y="126"/>
                  </a:lnTo>
                  <a:lnTo>
                    <a:pt x="13" y="12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 noChangeAspect="1"/>
            </p:cNvSpPr>
            <p:nvPr/>
          </p:nvSpPr>
          <p:spPr bwMode="auto">
            <a:xfrm>
              <a:off x="3572" y="188"/>
              <a:ext cx="88" cy="162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35" y="9"/>
                </a:cxn>
                <a:cxn ang="0">
                  <a:pos x="21" y="14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5" y="24"/>
                </a:cxn>
                <a:cxn ang="0">
                  <a:pos x="25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5" y="147"/>
                </a:cxn>
                <a:cxn ang="0">
                  <a:pos x="32" y="151"/>
                </a:cxn>
                <a:cxn ang="0">
                  <a:pos x="25" y="153"/>
                </a:cxn>
                <a:cxn ang="0">
                  <a:pos x="11" y="153"/>
                </a:cxn>
                <a:cxn ang="0">
                  <a:pos x="2" y="153"/>
                </a:cxn>
                <a:cxn ang="0">
                  <a:pos x="2" y="162"/>
                </a:cxn>
                <a:cxn ang="0">
                  <a:pos x="9" y="162"/>
                </a:cxn>
                <a:cxn ang="0">
                  <a:pos x="21" y="162"/>
                </a:cxn>
                <a:cxn ang="0">
                  <a:pos x="35" y="161"/>
                </a:cxn>
                <a:cxn ang="0">
                  <a:pos x="45" y="161"/>
                </a:cxn>
                <a:cxn ang="0">
                  <a:pos x="54" y="161"/>
                </a:cxn>
                <a:cxn ang="0">
                  <a:pos x="67" y="162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9" y="153"/>
                </a:cxn>
                <a:cxn ang="0">
                  <a:pos x="65" y="153"/>
                </a:cxn>
                <a:cxn ang="0">
                  <a:pos x="58" y="151"/>
                </a:cxn>
                <a:cxn ang="0">
                  <a:pos x="55" y="147"/>
                </a:cxn>
                <a:cxn ang="0">
                  <a:pos x="55" y="142"/>
                </a:cxn>
                <a:cxn ang="0">
                  <a:pos x="55" y="7"/>
                </a:cxn>
              </a:cxnLst>
              <a:rect l="0" t="0" r="r" b="b"/>
              <a:pathLst>
                <a:path w="88" h="162">
                  <a:moveTo>
                    <a:pt x="55" y="7"/>
                  </a:moveTo>
                  <a:lnTo>
                    <a:pt x="54" y="3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35" y="9"/>
                  </a:lnTo>
                  <a:lnTo>
                    <a:pt x="21" y="14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5" y="24"/>
                  </a:lnTo>
                  <a:lnTo>
                    <a:pt x="25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5" y="147"/>
                  </a:lnTo>
                  <a:lnTo>
                    <a:pt x="32" y="151"/>
                  </a:lnTo>
                  <a:lnTo>
                    <a:pt x="25" y="153"/>
                  </a:lnTo>
                  <a:lnTo>
                    <a:pt x="11" y="153"/>
                  </a:lnTo>
                  <a:lnTo>
                    <a:pt x="2" y="153"/>
                  </a:lnTo>
                  <a:lnTo>
                    <a:pt x="2" y="162"/>
                  </a:lnTo>
                  <a:lnTo>
                    <a:pt x="9" y="162"/>
                  </a:lnTo>
                  <a:lnTo>
                    <a:pt x="21" y="162"/>
                  </a:lnTo>
                  <a:lnTo>
                    <a:pt x="35" y="161"/>
                  </a:lnTo>
                  <a:lnTo>
                    <a:pt x="45" y="161"/>
                  </a:lnTo>
                  <a:lnTo>
                    <a:pt x="54" y="161"/>
                  </a:lnTo>
                  <a:lnTo>
                    <a:pt x="67" y="162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9" y="153"/>
                  </a:lnTo>
                  <a:lnTo>
                    <a:pt x="65" y="153"/>
                  </a:lnTo>
                  <a:lnTo>
                    <a:pt x="58" y="151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 noChangeAspect="1" noEditPoints="1"/>
            </p:cNvSpPr>
            <p:nvPr/>
          </p:nvSpPr>
          <p:spPr bwMode="auto">
            <a:xfrm>
              <a:off x="3714" y="114"/>
              <a:ext cx="183" cy="154"/>
            </a:xfrm>
            <a:custGeom>
              <a:avLst/>
              <a:gdLst/>
              <a:ahLst/>
              <a:cxnLst>
                <a:cxn ang="0">
                  <a:pos x="170" y="20"/>
                </a:cxn>
                <a:cxn ang="0">
                  <a:pos x="181" y="15"/>
                </a:cxn>
                <a:cxn ang="0">
                  <a:pos x="181" y="3"/>
                </a:cxn>
                <a:cxn ang="0">
                  <a:pos x="174" y="0"/>
                </a:cxn>
                <a:cxn ang="0">
                  <a:pos x="90" y="0"/>
                </a:cxn>
                <a:cxn ang="0">
                  <a:pos x="54" y="10"/>
                </a:cxn>
                <a:cxn ang="0">
                  <a:pos x="25" y="34"/>
                </a:cxn>
                <a:cxn ang="0">
                  <a:pos x="6" y="66"/>
                </a:cxn>
                <a:cxn ang="0">
                  <a:pos x="0" y="99"/>
                </a:cxn>
                <a:cxn ang="0">
                  <a:pos x="14" y="138"/>
                </a:cxn>
                <a:cxn ang="0">
                  <a:pos x="52" y="154"/>
                </a:cxn>
                <a:cxn ang="0">
                  <a:pos x="82" y="146"/>
                </a:cxn>
                <a:cxn ang="0">
                  <a:pos x="110" y="126"/>
                </a:cxn>
                <a:cxn ang="0">
                  <a:pos x="130" y="96"/>
                </a:cxn>
                <a:cxn ang="0">
                  <a:pos x="138" y="58"/>
                </a:cxn>
                <a:cxn ang="0">
                  <a:pos x="137" y="43"/>
                </a:cxn>
                <a:cxn ang="0">
                  <a:pos x="128" y="20"/>
                </a:cxn>
                <a:cxn ang="0">
                  <a:pos x="52" y="146"/>
                </a:cxn>
                <a:cxn ang="0">
                  <a:pos x="30" y="137"/>
                </a:cxn>
                <a:cxn ang="0">
                  <a:pos x="21" y="109"/>
                </a:cxn>
                <a:cxn ang="0">
                  <a:pos x="25" y="83"/>
                </a:cxn>
                <a:cxn ang="0">
                  <a:pos x="37" y="49"/>
                </a:cxn>
                <a:cxn ang="0">
                  <a:pos x="62" y="26"/>
                </a:cxn>
                <a:cxn ang="0">
                  <a:pos x="84" y="20"/>
                </a:cxn>
                <a:cxn ang="0">
                  <a:pos x="101" y="24"/>
                </a:cxn>
                <a:cxn ang="0">
                  <a:pos x="111" y="33"/>
                </a:cxn>
                <a:cxn ang="0">
                  <a:pos x="115" y="44"/>
                </a:cxn>
                <a:cxn ang="0">
                  <a:pos x="116" y="54"/>
                </a:cxn>
                <a:cxn ang="0">
                  <a:pos x="111" y="85"/>
                </a:cxn>
                <a:cxn ang="0">
                  <a:pos x="98" y="117"/>
                </a:cxn>
                <a:cxn ang="0">
                  <a:pos x="75" y="139"/>
                </a:cxn>
                <a:cxn ang="0">
                  <a:pos x="52" y="146"/>
                </a:cxn>
              </a:cxnLst>
              <a:rect l="0" t="0" r="r" b="b"/>
              <a:pathLst>
                <a:path w="183" h="154">
                  <a:moveTo>
                    <a:pt x="166" y="20"/>
                  </a:moveTo>
                  <a:lnTo>
                    <a:pt x="170" y="20"/>
                  </a:lnTo>
                  <a:lnTo>
                    <a:pt x="176" y="19"/>
                  </a:lnTo>
                  <a:lnTo>
                    <a:pt x="181" y="15"/>
                  </a:lnTo>
                  <a:lnTo>
                    <a:pt x="183" y="8"/>
                  </a:lnTo>
                  <a:lnTo>
                    <a:pt x="181" y="3"/>
                  </a:lnTo>
                  <a:lnTo>
                    <a:pt x="178" y="1"/>
                  </a:lnTo>
                  <a:lnTo>
                    <a:pt x="174" y="0"/>
                  </a:lnTo>
                  <a:lnTo>
                    <a:pt x="169" y="0"/>
                  </a:lnTo>
                  <a:lnTo>
                    <a:pt x="90" y="0"/>
                  </a:lnTo>
                  <a:lnTo>
                    <a:pt x="71" y="3"/>
                  </a:lnTo>
                  <a:lnTo>
                    <a:pt x="54" y="10"/>
                  </a:lnTo>
                  <a:lnTo>
                    <a:pt x="38" y="20"/>
                  </a:lnTo>
                  <a:lnTo>
                    <a:pt x="25" y="34"/>
                  </a:lnTo>
                  <a:lnTo>
                    <a:pt x="14" y="49"/>
                  </a:lnTo>
                  <a:lnTo>
                    <a:pt x="6" y="66"/>
                  </a:lnTo>
                  <a:lnTo>
                    <a:pt x="1" y="83"/>
                  </a:lnTo>
                  <a:lnTo>
                    <a:pt x="0" y="99"/>
                  </a:lnTo>
                  <a:lnTo>
                    <a:pt x="3" y="120"/>
                  </a:lnTo>
                  <a:lnTo>
                    <a:pt x="14" y="138"/>
                  </a:lnTo>
                  <a:lnTo>
                    <a:pt x="30" y="150"/>
                  </a:lnTo>
                  <a:lnTo>
                    <a:pt x="52" y="154"/>
                  </a:lnTo>
                  <a:lnTo>
                    <a:pt x="67" y="152"/>
                  </a:lnTo>
                  <a:lnTo>
                    <a:pt x="82" y="146"/>
                  </a:lnTo>
                  <a:lnTo>
                    <a:pt x="97" y="138"/>
                  </a:lnTo>
                  <a:lnTo>
                    <a:pt x="110" y="126"/>
                  </a:lnTo>
                  <a:lnTo>
                    <a:pt x="122" y="112"/>
                  </a:lnTo>
                  <a:lnTo>
                    <a:pt x="130" y="96"/>
                  </a:lnTo>
                  <a:lnTo>
                    <a:pt x="136" y="78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7" y="43"/>
                  </a:lnTo>
                  <a:lnTo>
                    <a:pt x="134" y="32"/>
                  </a:lnTo>
                  <a:lnTo>
                    <a:pt x="128" y="20"/>
                  </a:lnTo>
                  <a:lnTo>
                    <a:pt x="166" y="20"/>
                  </a:lnTo>
                  <a:close/>
                  <a:moveTo>
                    <a:pt x="52" y="146"/>
                  </a:moveTo>
                  <a:lnTo>
                    <a:pt x="40" y="144"/>
                  </a:lnTo>
                  <a:lnTo>
                    <a:pt x="30" y="137"/>
                  </a:lnTo>
                  <a:lnTo>
                    <a:pt x="23" y="125"/>
                  </a:lnTo>
                  <a:lnTo>
                    <a:pt x="21" y="109"/>
                  </a:lnTo>
                  <a:lnTo>
                    <a:pt x="22" y="98"/>
                  </a:lnTo>
                  <a:lnTo>
                    <a:pt x="25" y="83"/>
                  </a:lnTo>
                  <a:lnTo>
                    <a:pt x="30" y="65"/>
                  </a:lnTo>
                  <a:lnTo>
                    <a:pt x="37" y="49"/>
                  </a:lnTo>
                  <a:lnTo>
                    <a:pt x="49" y="34"/>
                  </a:lnTo>
                  <a:lnTo>
                    <a:pt x="62" y="26"/>
                  </a:lnTo>
                  <a:lnTo>
                    <a:pt x="74" y="21"/>
                  </a:lnTo>
                  <a:lnTo>
                    <a:pt x="84" y="20"/>
                  </a:lnTo>
                  <a:lnTo>
                    <a:pt x="94" y="21"/>
                  </a:lnTo>
                  <a:lnTo>
                    <a:pt x="101" y="24"/>
                  </a:lnTo>
                  <a:lnTo>
                    <a:pt x="107" y="28"/>
                  </a:lnTo>
                  <a:lnTo>
                    <a:pt x="111" y="33"/>
                  </a:lnTo>
                  <a:lnTo>
                    <a:pt x="114" y="38"/>
                  </a:lnTo>
                  <a:lnTo>
                    <a:pt x="115" y="44"/>
                  </a:lnTo>
                  <a:lnTo>
                    <a:pt x="116" y="49"/>
                  </a:lnTo>
                  <a:lnTo>
                    <a:pt x="116" y="54"/>
                  </a:lnTo>
                  <a:lnTo>
                    <a:pt x="115" y="68"/>
                  </a:lnTo>
                  <a:lnTo>
                    <a:pt x="111" y="85"/>
                  </a:lnTo>
                  <a:lnTo>
                    <a:pt x="105" y="102"/>
                  </a:lnTo>
                  <a:lnTo>
                    <a:pt x="98" y="117"/>
                  </a:lnTo>
                  <a:lnTo>
                    <a:pt x="86" y="130"/>
                  </a:lnTo>
                  <a:lnTo>
                    <a:pt x="75" y="139"/>
                  </a:lnTo>
                  <a:lnTo>
                    <a:pt x="63" y="144"/>
                  </a:lnTo>
                  <a:lnTo>
                    <a:pt x="52" y="1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 noChangeAspect="1"/>
            </p:cNvSpPr>
            <p:nvPr/>
          </p:nvSpPr>
          <p:spPr bwMode="auto">
            <a:xfrm>
              <a:off x="3922" y="1"/>
              <a:ext cx="61" cy="127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61" y="17"/>
                </a:cxn>
                <a:cxn ang="0">
                  <a:pos x="61" y="14"/>
                </a:cxn>
                <a:cxn ang="0">
                  <a:pos x="60" y="8"/>
                </a:cxn>
                <a:cxn ang="0">
                  <a:pos x="57" y="4"/>
                </a:cxn>
                <a:cxn ang="0">
                  <a:pos x="52" y="1"/>
                </a:cxn>
                <a:cxn ang="0">
                  <a:pos x="47" y="0"/>
                </a:cxn>
                <a:cxn ang="0">
                  <a:pos x="41" y="2"/>
                </a:cxn>
                <a:cxn ang="0">
                  <a:pos x="37" y="5"/>
                </a:cxn>
                <a:cxn ang="0">
                  <a:pos x="35" y="8"/>
                </a:cxn>
                <a:cxn ang="0">
                  <a:pos x="33" y="12"/>
                </a:cxn>
                <a:cxn ang="0">
                  <a:pos x="1" y="117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1" y="123"/>
                </a:cxn>
                <a:cxn ang="0">
                  <a:pos x="4" y="125"/>
                </a:cxn>
                <a:cxn ang="0">
                  <a:pos x="7" y="126"/>
                </a:cxn>
                <a:cxn ang="0">
                  <a:pos x="10" y="127"/>
                </a:cxn>
                <a:cxn ang="0">
                  <a:pos x="11" y="126"/>
                </a:cxn>
                <a:cxn ang="0">
                  <a:pos x="13" y="122"/>
                </a:cxn>
                <a:cxn ang="0">
                  <a:pos x="59" y="21"/>
                </a:cxn>
              </a:cxnLst>
              <a:rect l="0" t="0" r="r" b="b"/>
              <a:pathLst>
                <a:path w="61" h="127">
                  <a:moveTo>
                    <a:pt x="59" y="21"/>
                  </a:moveTo>
                  <a:lnTo>
                    <a:pt x="61" y="17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7" y="4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7" y="5"/>
                  </a:lnTo>
                  <a:lnTo>
                    <a:pt x="35" y="8"/>
                  </a:lnTo>
                  <a:lnTo>
                    <a:pt x="33" y="12"/>
                  </a:lnTo>
                  <a:lnTo>
                    <a:pt x="1" y="117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4" y="125"/>
                  </a:lnTo>
                  <a:lnTo>
                    <a:pt x="7" y="126"/>
                  </a:lnTo>
                  <a:lnTo>
                    <a:pt x="10" y="127"/>
                  </a:lnTo>
                  <a:lnTo>
                    <a:pt x="11" y="126"/>
                  </a:lnTo>
                  <a:lnTo>
                    <a:pt x="13" y="12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 noChangeAspect="1"/>
            </p:cNvSpPr>
            <p:nvPr/>
          </p:nvSpPr>
          <p:spPr bwMode="auto">
            <a:xfrm>
              <a:off x="3925" y="188"/>
              <a:ext cx="88" cy="162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34" y="9"/>
                </a:cxn>
                <a:cxn ang="0">
                  <a:pos x="21" y="14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4" y="24"/>
                </a:cxn>
                <a:cxn ang="0">
                  <a:pos x="24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4" y="147"/>
                </a:cxn>
                <a:cxn ang="0">
                  <a:pos x="32" y="151"/>
                </a:cxn>
                <a:cxn ang="0">
                  <a:pos x="24" y="153"/>
                </a:cxn>
                <a:cxn ang="0">
                  <a:pos x="10" y="153"/>
                </a:cxn>
                <a:cxn ang="0">
                  <a:pos x="1" y="153"/>
                </a:cxn>
                <a:cxn ang="0">
                  <a:pos x="1" y="162"/>
                </a:cxn>
                <a:cxn ang="0">
                  <a:pos x="9" y="162"/>
                </a:cxn>
                <a:cxn ang="0">
                  <a:pos x="21" y="162"/>
                </a:cxn>
                <a:cxn ang="0">
                  <a:pos x="34" y="161"/>
                </a:cxn>
                <a:cxn ang="0">
                  <a:pos x="44" y="161"/>
                </a:cxn>
                <a:cxn ang="0">
                  <a:pos x="54" y="161"/>
                </a:cxn>
                <a:cxn ang="0">
                  <a:pos x="67" y="162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8" y="153"/>
                </a:cxn>
                <a:cxn ang="0">
                  <a:pos x="65" y="153"/>
                </a:cxn>
                <a:cxn ang="0">
                  <a:pos x="57" y="151"/>
                </a:cxn>
                <a:cxn ang="0">
                  <a:pos x="55" y="147"/>
                </a:cxn>
                <a:cxn ang="0">
                  <a:pos x="54" y="142"/>
                </a:cxn>
                <a:cxn ang="0">
                  <a:pos x="54" y="7"/>
                </a:cxn>
              </a:cxnLst>
              <a:rect l="0" t="0" r="r" b="b"/>
              <a:pathLst>
                <a:path w="88" h="162">
                  <a:moveTo>
                    <a:pt x="54" y="7"/>
                  </a:moveTo>
                  <a:lnTo>
                    <a:pt x="54" y="3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34" y="9"/>
                  </a:lnTo>
                  <a:lnTo>
                    <a:pt x="21" y="14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4" y="24"/>
                  </a:lnTo>
                  <a:lnTo>
                    <a:pt x="24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4" y="147"/>
                  </a:lnTo>
                  <a:lnTo>
                    <a:pt x="32" y="151"/>
                  </a:lnTo>
                  <a:lnTo>
                    <a:pt x="24" y="153"/>
                  </a:lnTo>
                  <a:lnTo>
                    <a:pt x="10" y="153"/>
                  </a:lnTo>
                  <a:lnTo>
                    <a:pt x="1" y="153"/>
                  </a:lnTo>
                  <a:lnTo>
                    <a:pt x="1" y="162"/>
                  </a:lnTo>
                  <a:lnTo>
                    <a:pt x="9" y="162"/>
                  </a:lnTo>
                  <a:lnTo>
                    <a:pt x="21" y="162"/>
                  </a:lnTo>
                  <a:lnTo>
                    <a:pt x="34" y="161"/>
                  </a:lnTo>
                  <a:lnTo>
                    <a:pt x="44" y="161"/>
                  </a:lnTo>
                  <a:lnTo>
                    <a:pt x="54" y="161"/>
                  </a:lnTo>
                  <a:lnTo>
                    <a:pt x="67" y="162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8" y="153"/>
                  </a:lnTo>
                  <a:lnTo>
                    <a:pt x="65" y="153"/>
                  </a:lnTo>
                  <a:lnTo>
                    <a:pt x="57" y="151"/>
                  </a:lnTo>
                  <a:lnTo>
                    <a:pt x="55" y="147"/>
                  </a:lnTo>
                  <a:lnTo>
                    <a:pt x="54" y="142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 noChangeAspect="1"/>
            </p:cNvSpPr>
            <p:nvPr/>
          </p:nvSpPr>
          <p:spPr bwMode="auto">
            <a:xfrm>
              <a:off x="4063" y="114"/>
              <a:ext cx="167" cy="154"/>
            </a:xfrm>
            <a:custGeom>
              <a:avLst/>
              <a:gdLst/>
              <a:ahLst/>
              <a:cxnLst>
                <a:cxn ang="0">
                  <a:pos x="92" y="20"/>
                </a:cxn>
                <a:cxn ang="0">
                  <a:pos x="150" y="20"/>
                </a:cxn>
                <a:cxn ang="0">
                  <a:pos x="155" y="20"/>
                </a:cxn>
                <a:cxn ang="0">
                  <a:pos x="160" y="19"/>
                </a:cxn>
                <a:cxn ang="0">
                  <a:pos x="165" y="15"/>
                </a:cxn>
                <a:cxn ang="0">
                  <a:pos x="167" y="8"/>
                </a:cxn>
                <a:cxn ang="0">
                  <a:pos x="166" y="3"/>
                </a:cxn>
                <a:cxn ang="0">
                  <a:pos x="163" y="1"/>
                </a:cxn>
                <a:cxn ang="0">
                  <a:pos x="158" y="0"/>
                </a:cxn>
                <a:cxn ang="0">
                  <a:pos x="154" y="0"/>
                </a:cxn>
                <a:cxn ang="0">
                  <a:pos x="57" y="0"/>
                </a:cxn>
                <a:cxn ang="0">
                  <a:pos x="50" y="0"/>
                </a:cxn>
                <a:cxn ang="0">
                  <a:pos x="42" y="2"/>
                </a:cxn>
                <a:cxn ang="0">
                  <a:pos x="32" y="7"/>
                </a:cxn>
                <a:cxn ang="0">
                  <a:pos x="21" y="16"/>
                </a:cxn>
                <a:cxn ang="0">
                  <a:pos x="13" y="26"/>
                </a:cxn>
                <a:cxn ang="0">
                  <a:pos x="6" y="36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4" y="51"/>
                </a:cxn>
                <a:cxn ang="0">
                  <a:pos x="7" y="50"/>
                </a:cxn>
                <a:cxn ang="0">
                  <a:pos x="10" y="47"/>
                </a:cxn>
                <a:cxn ang="0">
                  <a:pos x="16" y="38"/>
                </a:cxn>
                <a:cxn ang="0">
                  <a:pos x="23" y="31"/>
                </a:cxn>
                <a:cxn ang="0">
                  <a:pos x="29" y="27"/>
                </a:cxn>
                <a:cxn ang="0">
                  <a:pos x="35" y="24"/>
                </a:cxn>
                <a:cxn ang="0">
                  <a:pos x="41" y="22"/>
                </a:cxn>
                <a:cxn ang="0">
                  <a:pos x="46" y="21"/>
                </a:cxn>
                <a:cxn ang="0">
                  <a:pos x="50" y="20"/>
                </a:cxn>
                <a:cxn ang="0">
                  <a:pos x="54" y="20"/>
                </a:cxn>
                <a:cxn ang="0">
                  <a:pos x="82" y="20"/>
                </a:cxn>
                <a:cxn ang="0">
                  <a:pos x="48" y="132"/>
                </a:cxn>
                <a:cxn ang="0">
                  <a:pos x="46" y="139"/>
                </a:cxn>
                <a:cxn ang="0">
                  <a:pos x="45" y="145"/>
                </a:cxn>
                <a:cxn ang="0">
                  <a:pos x="45" y="148"/>
                </a:cxn>
                <a:cxn ang="0">
                  <a:pos x="47" y="151"/>
                </a:cxn>
                <a:cxn ang="0">
                  <a:pos x="50" y="153"/>
                </a:cxn>
                <a:cxn ang="0">
                  <a:pos x="55" y="154"/>
                </a:cxn>
                <a:cxn ang="0">
                  <a:pos x="62" y="153"/>
                </a:cxn>
                <a:cxn ang="0">
                  <a:pos x="66" y="149"/>
                </a:cxn>
                <a:cxn ang="0">
                  <a:pos x="68" y="144"/>
                </a:cxn>
                <a:cxn ang="0">
                  <a:pos x="69" y="139"/>
                </a:cxn>
                <a:cxn ang="0">
                  <a:pos x="92" y="20"/>
                </a:cxn>
              </a:cxnLst>
              <a:rect l="0" t="0" r="r" b="b"/>
              <a:pathLst>
                <a:path w="167" h="154">
                  <a:moveTo>
                    <a:pt x="92" y="20"/>
                  </a:moveTo>
                  <a:lnTo>
                    <a:pt x="150" y="20"/>
                  </a:lnTo>
                  <a:lnTo>
                    <a:pt x="155" y="20"/>
                  </a:lnTo>
                  <a:lnTo>
                    <a:pt x="160" y="19"/>
                  </a:lnTo>
                  <a:lnTo>
                    <a:pt x="165" y="15"/>
                  </a:lnTo>
                  <a:lnTo>
                    <a:pt x="167" y="8"/>
                  </a:lnTo>
                  <a:lnTo>
                    <a:pt x="166" y="3"/>
                  </a:lnTo>
                  <a:lnTo>
                    <a:pt x="163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32" y="7"/>
                  </a:lnTo>
                  <a:lnTo>
                    <a:pt x="21" y="16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4" y="51"/>
                  </a:lnTo>
                  <a:lnTo>
                    <a:pt x="7" y="50"/>
                  </a:lnTo>
                  <a:lnTo>
                    <a:pt x="10" y="47"/>
                  </a:lnTo>
                  <a:lnTo>
                    <a:pt x="16" y="38"/>
                  </a:lnTo>
                  <a:lnTo>
                    <a:pt x="23" y="31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41" y="22"/>
                  </a:lnTo>
                  <a:lnTo>
                    <a:pt x="46" y="21"/>
                  </a:lnTo>
                  <a:lnTo>
                    <a:pt x="50" y="20"/>
                  </a:lnTo>
                  <a:lnTo>
                    <a:pt x="54" y="20"/>
                  </a:lnTo>
                  <a:lnTo>
                    <a:pt x="82" y="20"/>
                  </a:lnTo>
                  <a:lnTo>
                    <a:pt x="48" y="132"/>
                  </a:lnTo>
                  <a:lnTo>
                    <a:pt x="46" y="139"/>
                  </a:lnTo>
                  <a:lnTo>
                    <a:pt x="45" y="145"/>
                  </a:lnTo>
                  <a:lnTo>
                    <a:pt x="45" y="148"/>
                  </a:lnTo>
                  <a:lnTo>
                    <a:pt x="47" y="151"/>
                  </a:lnTo>
                  <a:lnTo>
                    <a:pt x="50" y="153"/>
                  </a:lnTo>
                  <a:lnTo>
                    <a:pt x="55" y="154"/>
                  </a:lnTo>
                  <a:lnTo>
                    <a:pt x="62" y="153"/>
                  </a:lnTo>
                  <a:lnTo>
                    <a:pt x="66" y="149"/>
                  </a:lnTo>
                  <a:lnTo>
                    <a:pt x="68" y="144"/>
                  </a:lnTo>
                  <a:lnTo>
                    <a:pt x="69" y="139"/>
                  </a:lnTo>
                  <a:lnTo>
                    <a:pt x="9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 noChangeAspect="1"/>
            </p:cNvSpPr>
            <p:nvPr/>
          </p:nvSpPr>
          <p:spPr bwMode="auto">
            <a:xfrm>
              <a:off x="4256" y="1"/>
              <a:ext cx="60" cy="127"/>
            </a:xfrm>
            <a:custGeom>
              <a:avLst/>
              <a:gdLst/>
              <a:ahLst/>
              <a:cxnLst>
                <a:cxn ang="0">
                  <a:pos x="58" y="21"/>
                </a:cxn>
                <a:cxn ang="0">
                  <a:pos x="60" y="17"/>
                </a:cxn>
                <a:cxn ang="0">
                  <a:pos x="60" y="14"/>
                </a:cxn>
                <a:cxn ang="0">
                  <a:pos x="59" y="8"/>
                </a:cxn>
                <a:cxn ang="0">
                  <a:pos x="56" y="4"/>
                </a:cxn>
                <a:cxn ang="0">
                  <a:pos x="51" y="1"/>
                </a:cxn>
                <a:cxn ang="0">
                  <a:pos x="46" y="0"/>
                </a:cxn>
                <a:cxn ang="0">
                  <a:pos x="40" y="2"/>
                </a:cxn>
                <a:cxn ang="0">
                  <a:pos x="36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1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3"/>
                </a:cxn>
                <a:cxn ang="0">
                  <a:pos x="4" y="125"/>
                </a:cxn>
                <a:cxn ang="0">
                  <a:pos x="7" y="126"/>
                </a:cxn>
                <a:cxn ang="0">
                  <a:pos x="9" y="127"/>
                </a:cxn>
                <a:cxn ang="0">
                  <a:pos x="11" y="126"/>
                </a:cxn>
                <a:cxn ang="0">
                  <a:pos x="13" y="122"/>
                </a:cxn>
                <a:cxn ang="0">
                  <a:pos x="58" y="21"/>
                </a:cxn>
              </a:cxnLst>
              <a:rect l="0" t="0" r="r" b="b"/>
              <a:pathLst>
                <a:path w="60" h="127">
                  <a:moveTo>
                    <a:pt x="58" y="21"/>
                  </a:moveTo>
                  <a:lnTo>
                    <a:pt x="60" y="17"/>
                  </a:lnTo>
                  <a:lnTo>
                    <a:pt x="60" y="14"/>
                  </a:lnTo>
                  <a:lnTo>
                    <a:pt x="59" y="8"/>
                  </a:lnTo>
                  <a:lnTo>
                    <a:pt x="56" y="4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4" y="8"/>
                  </a:lnTo>
                  <a:lnTo>
                    <a:pt x="33" y="12"/>
                  </a:lnTo>
                  <a:lnTo>
                    <a:pt x="1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4" y="125"/>
                  </a:lnTo>
                  <a:lnTo>
                    <a:pt x="7" y="126"/>
                  </a:lnTo>
                  <a:lnTo>
                    <a:pt x="9" y="127"/>
                  </a:lnTo>
                  <a:lnTo>
                    <a:pt x="11" y="126"/>
                  </a:lnTo>
                  <a:lnTo>
                    <a:pt x="13" y="122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 noChangeAspect="1"/>
            </p:cNvSpPr>
            <p:nvPr/>
          </p:nvSpPr>
          <p:spPr bwMode="auto">
            <a:xfrm>
              <a:off x="4231" y="188"/>
              <a:ext cx="88" cy="162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35" y="9"/>
                </a:cxn>
                <a:cxn ang="0">
                  <a:pos x="22" y="14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6" y="25"/>
                </a:cxn>
                <a:cxn ang="0">
                  <a:pos x="15" y="24"/>
                </a:cxn>
                <a:cxn ang="0">
                  <a:pos x="25" y="22"/>
                </a:cxn>
                <a:cxn ang="0">
                  <a:pos x="35" y="18"/>
                </a:cxn>
                <a:cxn ang="0">
                  <a:pos x="35" y="142"/>
                </a:cxn>
                <a:cxn ang="0">
                  <a:pos x="35" y="147"/>
                </a:cxn>
                <a:cxn ang="0">
                  <a:pos x="32" y="151"/>
                </a:cxn>
                <a:cxn ang="0">
                  <a:pos x="25" y="153"/>
                </a:cxn>
                <a:cxn ang="0">
                  <a:pos x="11" y="153"/>
                </a:cxn>
                <a:cxn ang="0">
                  <a:pos x="2" y="153"/>
                </a:cxn>
                <a:cxn ang="0">
                  <a:pos x="2" y="162"/>
                </a:cxn>
                <a:cxn ang="0">
                  <a:pos x="9" y="162"/>
                </a:cxn>
                <a:cxn ang="0">
                  <a:pos x="22" y="162"/>
                </a:cxn>
                <a:cxn ang="0">
                  <a:pos x="35" y="161"/>
                </a:cxn>
                <a:cxn ang="0">
                  <a:pos x="45" y="161"/>
                </a:cxn>
                <a:cxn ang="0">
                  <a:pos x="54" y="161"/>
                </a:cxn>
                <a:cxn ang="0">
                  <a:pos x="68" y="162"/>
                </a:cxn>
                <a:cxn ang="0">
                  <a:pos x="80" y="162"/>
                </a:cxn>
                <a:cxn ang="0">
                  <a:pos x="88" y="162"/>
                </a:cxn>
                <a:cxn ang="0">
                  <a:pos x="88" y="153"/>
                </a:cxn>
                <a:cxn ang="0">
                  <a:pos x="79" y="153"/>
                </a:cxn>
                <a:cxn ang="0">
                  <a:pos x="65" y="153"/>
                </a:cxn>
                <a:cxn ang="0">
                  <a:pos x="58" y="151"/>
                </a:cxn>
                <a:cxn ang="0">
                  <a:pos x="55" y="147"/>
                </a:cxn>
                <a:cxn ang="0">
                  <a:pos x="55" y="142"/>
                </a:cxn>
                <a:cxn ang="0">
                  <a:pos x="55" y="7"/>
                </a:cxn>
              </a:cxnLst>
              <a:rect l="0" t="0" r="r" b="b"/>
              <a:pathLst>
                <a:path w="88" h="162">
                  <a:moveTo>
                    <a:pt x="55" y="7"/>
                  </a:moveTo>
                  <a:lnTo>
                    <a:pt x="55" y="3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35" y="9"/>
                  </a:lnTo>
                  <a:lnTo>
                    <a:pt x="22" y="14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5" y="24"/>
                  </a:lnTo>
                  <a:lnTo>
                    <a:pt x="25" y="22"/>
                  </a:lnTo>
                  <a:lnTo>
                    <a:pt x="35" y="18"/>
                  </a:lnTo>
                  <a:lnTo>
                    <a:pt x="35" y="142"/>
                  </a:lnTo>
                  <a:lnTo>
                    <a:pt x="35" y="147"/>
                  </a:lnTo>
                  <a:lnTo>
                    <a:pt x="32" y="151"/>
                  </a:lnTo>
                  <a:lnTo>
                    <a:pt x="25" y="153"/>
                  </a:lnTo>
                  <a:lnTo>
                    <a:pt x="11" y="153"/>
                  </a:lnTo>
                  <a:lnTo>
                    <a:pt x="2" y="153"/>
                  </a:lnTo>
                  <a:lnTo>
                    <a:pt x="2" y="162"/>
                  </a:lnTo>
                  <a:lnTo>
                    <a:pt x="9" y="162"/>
                  </a:lnTo>
                  <a:lnTo>
                    <a:pt x="22" y="162"/>
                  </a:lnTo>
                  <a:lnTo>
                    <a:pt x="35" y="161"/>
                  </a:lnTo>
                  <a:lnTo>
                    <a:pt x="45" y="161"/>
                  </a:lnTo>
                  <a:lnTo>
                    <a:pt x="54" y="161"/>
                  </a:lnTo>
                  <a:lnTo>
                    <a:pt x="68" y="162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53"/>
                  </a:lnTo>
                  <a:lnTo>
                    <a:pt x="79" y="153"/>
                  </a:lnTo>
                  <a:lnTo>
                    <a:pt x="65" y="153"/>
                  </a:lnTo>
                  <a:lnTo>
                    <a:pt x="58" y="151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 noChangeAspect="1"/>
            </p:cNvSpPr>
            <p:nvPr/>
          </p:nvSpPr>
          <p:spPr bwMode="auto">
            <a:xfrm>
              <a:off x="4370" y="110"/>
              <a:ext cx="141" cy="158"/>
            </a:xfrm>
            <a:custGeom>
              <a:avLst/>
              <a:gdLst/>
              <a:ahLst/>
              <a:cxnLst>
                <a:cxn ang="0">
                  <a:pos x="19" y="142"/>
                </a:cxn>
                <a:cxn ang="0">
                  <a:pos x="21" y="155"/>
                </a:cxn>
                <a:cxn ang="0">
                  <a:pos x="35" y="156"/>
                </a:cxn>
                <a:cxn ang="0">
                  <a:pos x="43" y="140"/>
                </a:cxn>
                <a:cxn ang="0">
                  <a:pos x="52" y="104"/>
                </a:cxn>
                <a:cxn ang="0">
                  <a:pos x="57" y="82"/>
                </a:cxn>
                <a:cxn ang="0">
                  <a:pos x="63" y="57"/>
                </a:cxn>
                <a:cxn ang="0">
                  <a:pos x="68" y="42"/>
                </a:cxn>
                <a:cxn ang="0">
                  <a:pos x="78" y="26"/>
                </a:cxn>
                <a:cxn ang="0">
                  <a:pos x="88" y="16"/>
                </a:cxn>
                <a:cxn ang="0">
                  <a:pos x="102" y="9"/>
                </a:cxn>
                <a:cxn ang="0">
                  <a:pos x="118" y="8"/>
                </a:cxn>
                <a:cxn ang="0">
                  <a:pos x="126" y="11"/>
                </a:cxn>
                <a:cxn ang="0">
                  <a:pos x="120" y="14"/>
                </a:cxn>
                <a:cxn ang="0">
                  <a:pos x="110" y="25"/>
                </a:cxn>
                <a:cxn ang="0">
                  <a:pos x="110" y="35"/>
                </a:cxn>
                <a:cxn ang="0">
                  <a:pos x="116" y="42"/>
                </a:cxn>
                <a:cxn ang="0">
                  <a:pos x="129" y="42"/>
                </a:cxn>
                <a:cxn ang="0">
                  <a:pos x="139" y="31"/>
                </a:cxn>
                <a:cxn ang="0">
                  <a:pos x="139" y="14"/>
                </a:cxn>
                <a:cxn ang="0">
                  <a:pos x="124" y="2"/>
                </a:cxn>
                <a:cxn ang="0">
                  <a:pos x="97" y="3"/>
                </a:cxn>
                <a:cxn ang="0">
                  <a:pos x="75" y="19"/>
                </a:cxn>
                <a:cxn ang="0">
                  <a:pos x="64" y="16"/>
                </a:cxn>
                <a:cxn ang="0">
                  <a:pos x="48" y="2"/>
                </a:cxn>
                <a:cxn ang="0">
                  <a:pos x="26" y="2"/>
                </a:cxn>
                <a:cxn ang="0">
                  <a:pos x="14" y="14"/>
                </a:cxn>
                <a:cxn ang="0">
                  <a:pos x="7" y="30"/>
                </a:cxn>
                <a:cxn ang="0">
                  <a:pos x="1" y="50"/>
                </a:cxn>
                <a:cxn ang="0">
                  <a:pos x="2" y="57"/>
                </a:cxn>
                <a:cxn ang="0">
                  <a:pos x="7" y="57"/>
                </a:cxn>
                <a:cxn ang="0">
                  <a:pos x="9" y="54"/>
                </a:cxn>
                <a:cxn ang="0">
                  <a:pos x="15" y="32"/>
                </a:cxn>
                <a:cxn ang="0">
                  <a:pos x="27" y="11"/>
                </a:cxn>
                <a:cxn ang="0">
                  <a:pos x="40" y="8"/>
                </a:cxn>
                <a:cxn ang="0">
                  <a:pos x="45" y="16"/>
                </a:cxn>
                <a:cxn ang="0">
                  <a:pos x="46" y="29"/>
                </a:cxn>
                <a:cxn ang="0">
                  <a:pos x="44" y="42"/>
                </a:cxn>
                <a:cxn ang="0">
                  <a:pos x="21" y="133"/>
                </a:cxn>
              </a:cxnLst>
              <a:rect l="0" t="0" r="r" b="b"/>
              <a:pathLst>
                <a:path w="141" h="158">
                  <a:moveTo>
                    <a:pt x="21" y="133"/>
                  </a:moveTo>
                  <a:lnTo>
                    <a:pt x="19" y="142"/>
                  </a:lnTo>
                  <a:lnTo>
                    <a:pt x="18" y="148"/>
                  </a:lnTo>
                  <a:lnTo>
                    <a:pt x="21" y="155"/>
                  </a:lnTo>
                  <a:lnTo>
                    <a:pt x="28" y="158"/>
                  </a:lnTo>
                  <a:lnTo>
                    <a:pt x="35" y="156"/>
                  </a:lnTo>
                  <a:lnTo>
                    <a:pt x="40" y="148"/>
                  </a:lnTo>
                  <a:lnTo>
                    <a:pt x="43" y="140"/>
                  </a:lnTo>
                  <a:lnTo>
                    <a:pt x="47" y="122"/>
                  </a:lnTo>
                  <a:lnTo>
                    <a:pt x="52" y="104"/>
                  </a:lnTo>
                  <a:lnTo>
                    <a:pt x="54" y="93"/>
                  </a:lnTo>
                  <a:lnTo>
                    <a:pt x="57" y="82"/>
                  </a:lnTo>
                  <a:lnTo>
                    <a:pt x="60" y="70"/>
                  </a:lnTo>
                  <a:lnTo>
                    <a:pt x="63" y="57"/>
                  </a:lnTo>
                  <a:lnTo>
                    <a:pt x="65" y="48"/>
                  </a:lnTo>
                  <a:lnTo>
                    <a:pt x="68" y="42"/>
                  </a:lnTo>
                  <a:lnTo>
                    <a:pt x="72" y="35"/>
                  </a:lnTo>
                  <a:lnTo>
                    <a:pt x="78" y="26"/>
                  </a:lnTo>
                  <a:lnTo>
                    <a:pt x="85" y="19"/>
                  </a:lnTo>
                  <a:lnTo>
                    <a:pt x="88" y="16"/>
                  </a:lnTo>
                  <a:lnTo>
                    <a:pt x="94" y="13"/>
                  </a:lnTo>
                  <a:lnTo>
                    <a:pt x="102" y="9"/>
                  </a:lnTo>
                  <a:lnTo>
                    <a:pt x="112" y="8"/>
                  </a:lnTo>
                  <a:lnTo>
                    <a:pt x="118" y="8"/>
                  </a:lnTo>
                  <a:lnTo>
                    <a:pt x="123" y="10"/>
                  </a:lnTo>
                  <a:lnTo>
                    <a:pt x="126" y="11"/>
                  </a:lnTo>
                  <a:lnTo>
                    <a:pt x="127" y="12"/>
                  </a:lnTo>
                  <a:lnTo>
                    <a:pt x="120" y="14"/>
                  </a:lnTo>
                  <a:lnTo>
                    <a:pt x="114" y="19"/>
                  </a:lnTo>
                  <a:lnTo>
                    <a:pt x="110" y="25"/>
                  </a:lnTo>
                  <a:lnTo>
                    <a:pt x="109" y="31"/>
                  </a:lnTo>
                  <a:lnTo>
                    <a:pt x="110" y="35"/>
                  </a:lnTo>
                  <a:lnTo>
                    <a:pt x="112" y="39"/>
                  </a:lnTo>
                  <a:lnTo>
                    <a:pt x="116" y="42"/>
                  </a:lnTo>
                  <a:lnTo>
                    <a:pt x="122" y="43"/>
                  </a:lnTo>
                  <a:lnTo>
                    <a:pt x="129" y="42"/>
                  </a:lnTo>
                  <a:lnTo>
                    <a:pt x="135" y="38"/>
                  </a:lnTo>
                  <a:lnTo>
                    <a:pt x="139" y="31"/>
                  </a:lnTo>
                  <a:lnTo>
                    <a:pt x="141" y="23"/>
                  </a:lnTo>
                  <a:lnTo>
                    <a:pt x="139" y="14"/>
                  </a:lnTo>
                  <a:lnTo>
                    <a:pt x="133" y="7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97" y="3"/>
                  </a:lnTo>
                  <a:lnTo>
                    <a:pt x="84" y="10"/>
                  </a:lnTo>
                  <a:lnTo>
                    <a:pt x="75" y="19"/>
                  </a:lnTo>
                  <a:lnTo>
                    <a:pt x="68" y="27"/>
                  </a:lnTo>
                  <a:lnTo>
                    <a:pt x="64" y="16"/>
                  </a:lnTo>
                  <a:lnTo>
                    <a:pt x="57" y="8"/>
                  </a:lnTo>
                  <a:lnTo>
                    <a:pt x="48" y="2"/>
                  </a:lnTo>
                  <a:lnTo>
                    <a:pt x="37" y="0"/>
                  </a:lnTo>
                  <a:lnTo>
                    <a:pt x="26" y="2"/>
                  </a:lnTo>
                  <a:lnTo>
                    <a:pt x="19" y="8"/>
                  </a:lnTo>
                  <a:lnTo>
                    <a:pt x="14" y="14"/>
                  </a:lnTo>
                  <a:lnTo>
                    <a:pt x="11" y="20"/>
                  </a:lnTo>
                  <a:lnTo>
                    <a:pt x="7" y="30"/>
                  </a:lnTo>
                  <a:lnTo>
                    <a:pt x="3" y="41"/>
                  </a:lnTo>
                  <a:lnTo>
                    <a:pt x="1" y="50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10" y="49"/>
                  </a:lnTo>
                  <a:lnTo>
                    <a:pt x="15" y="32"/>
                  </a:lnTo>
                  <a:lnTo>
                    <a:pt x="20" y="19"/>
                  </a:lnTo>
                  <a:lnTo>
                    <a:pt x="27" y="11"/>
                  </a:lnTo>
                  <a:lnTo>
                    <a:pt x="35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5" y="16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5" y="34"/>
                  </a:lnTo>
                  <a:lnTo>
                    <a:pt x="44" y="42"/>
                  </a:lnTo>
                  <a:lnTo>
                    <a:pt x="41" y="53"/>
                  </a:lnTo>
                  <a:lnTo>
                    <a:pt x="21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 noChangeAspect="1"/>
            </p:cNvSpPr>
            <p:nvPr/>
          </p:nvSpPr>
          <p:spPr bwMode="auto">
            <a:xfrm>
              <a:off x="4537" y="1"/>
              <a:ext cx="61" cy="127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61" y="17"/>
                </a:cxn>
                <a:cxn ang="0">
                  <a:pos x="61" y="14"/>
                </a:cxn>
                <a:cxn ang="0">
                  <a:pos x="60" y="8"/>
                </a:cxn>
                <a:cxn ang="0">
                  <a:pos x="57" y="4"/>
                </a:cxn>
                <a:cxn ang="0">
                  <a:pos x="52" y="1"/>
                </a:cxn>
                <a:cxn ang="0">
                  <a:pos x="47" y="0"/>
                </a:cxn>
                <a:cxn ang="0">
                  <a:pos x="41" y="2"/>
                </a:cxn>
                <a:cxn ang="0">
                  <a:pos x="37" y="5"/>
                </a:cxn>
                <a:cxn ang="0">
                  <a:pos x="35" y="8"/>
                </a:cxn>
                <a:cxn ang="0">
                  <a:pos x="34" y="12"/>
                </a:cxn>
                <a:cxn ang="0">
                  <a:pos x="2" y="117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2" y="123"/>
                </a:cxn>
                <a:cxn ang="0">
                  <a:pos x="4" y="125"/>
                </a:cxn>
                <a:cxn ang="0">
                  <a:pos x="8" y="126"/>
                </a:cxn>
                <a:cxn ang="0">
                  <a:pos x="10" y="127"/>
                </a:cxn>
                <a:cxn ang="0">
                  <a:pos x="12" y="126"/>
                </a:cxn>
                <a:cxn ang="0">
                  <a:pos x="14" y="122"/>
                </a:cxn>
                <a:cxn ang="0">
                  <a:pos x="59" y="21"/>
                </a:cxn>
              </a:cxnLst>
              <a:rect l="0" t="0" r="r" b="b"/>
              <a:pathLst>
                <a:path w="61" h="127">
                  <a:moveTo>
                    <a:pt x="59" y="21"/>
                  </a:moveTo>
                  <a:lnTo>
                    <a:pt x="61" y="17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7" y="4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7" y="5"/>
                  </a:lnTo>
                  <a:lnTo>
                    <a:pt x="35" y="8"/>
                  </a:lnTo>
                  <a:lnTo>
                    <a:pt x="34" y="12"/>
                  </a:lnTo>
                  <a:lnTo>
                    <a:pt x="2" y="117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2" y="123"/>
                  </a:lnTo>
                  <a:lnTo>
                    <a:pt x="4" y="125"/>
                  </a:lnTo>
                  <a:lnTo>
                    <a:pt x="8" y="126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 noChangeAspect="1"/>
            </p:cNvSpPr>
            <p:nvPr/>
          </p:nvSpPr>
          <p:spPr bwMode="auto">
            <a:xfrm>
              <a:off x="4532" y="188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8" y="118"/>
                </a:cxn>
                <a:cxn ang="0">
                  <a:pos x="98" y="123"/>
                </a:cxn>
                <a:cxn ang="0">
                  <a:pos x="96" y="130"/>
                </a:cxn>
                <a:cxn ang="0">
                  <a:pos x="94" y="136"/>
                </a:cxn>
                <a:cxn ang="0">
                  <a:pos x="92" y="140"/>
                </a:cxn>
                <a:cxn ang="0">
                  <a:pos x="88" y="141"/>
                </a:cxn>
                <a:cxn ang="0">
                  <a:pos x="81" y="141"/>
                </a:cxn>
                <a:cxn ang="0">
                  <a:pos x="73" y="142"/>
                </a:cxn>
                <a:cxn ang="0">
                  <a:pos x="68" y="142"/>
                </a:cxn>
                <a:cxn ang="0">
                  <a:pos x="24" y="142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2" y="101"/>
                </a:cxn>
                <a:cxn ang="0">
                  <a:pos x="85" y="89"/>
                </a:cxn>
                <a:cxn ang="0">
                  <a:pos x="96" y="78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2" y="28"/>
                </a:cxn>
                <a:cxn ang="0">
                  <a:pos x="90" y="13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39" y="1"/>
                </a:cxn>
                <a:cxn ang="0">
                  <a:pos x="29" y="4"/>
                </a:cxn>
                <a:cxn ang="0">
                  <a:pos x="21" y="8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3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5" y="56"/>
                </a:cxn>
                <a:cxn ang="0">
                  <a:pos x="9" y="57"/>
                </a:cxn>
                <a:cxn ang="0">
                  <a:pos x="12" y="58"/>
                </a:cxn>
                <a:cxn ang="0">
                  <a:pos x="17" y="57"/>
                </a:cxn>
                <a:cxn ang="0">
                  <a:pos x="21" y="55"/>
                </a:cxn>
                <a:cxn ang="0">
                  <a:pos x="24" y="51"/>
                </a:cxn>
                <a:cxn ang="0">
                  <a:pos x="25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1" y="32"/>
                </a:cxn>
                <a:cxn ang="0">
                  <a:pos x="18" y="21"/>
                </a:cxn>
                <a:cxn ang="0">
                  <a:pos x="27" y="14"/>
                </a:cxn>
                <a:cxn ang="0">
                  <a:pos x="37" y="10"/>
                </a:cxn>
                <a:cxn ang="0">
                  <a:pos x="46" y="9"/>
                </a:cxn>
                <a:cxn ang="0">
                  <a:pos x="62" y="12"/>
                </a:cxn>
                <a:cxn ang="0">
                  <a:pos x="74" y="21"/>
                </a:cxn>
                <a:cxn ang="0">
                  <a:pos x="81" y="34"/>
                </a:cxn>
                <a:cxn ang="0">
                  <a:pos x="83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7" y="87"/>
                </a:cxn>
                <a:cxn ang="0">
                  <a:pos x="60" y="95"/>
                </a:cxn>
                <a:cxn ang="0">
                  <a:pos x="2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99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8" y="118"/>
                  </a:lnTo>
                  <a:lnTo>
                    <a:pt x="98" y="123"/>
                  </a:lnTo>
                  <a:lnTo>
                    <a:pt x="96" y="130"/>
                  </a:lnTo>
                  <a:lnTo>
                    <a:pt x="94" y="136"/>
                  </a:lnTo>
                  <a:lnTo>
                    <a:pt x="92" y="140"/>
                  </a:lnTo>
                  <a:lnTo>
                    <a:pt x="88" y="141"/>
                  </a:lnTo>
                  <a:lnTo>
                    <a:pt x="81" y="141"/>
                  </a:lnTo>
                  <a:lnTo>
                    <a:pt x="73" y="142"/>
                  </a:lnTo>
                  <a:lnTo>
                    <a:pt x="68" y="142"/>
                  </a:lnTo>
                  <a:lnTo>
                    <a:pt x="24" y="142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2" y="101"/>
                  </a:lnTo>
                  <a:lnTo>
                    <a:pt x="85" y="89"/>
                  </a:lnTo>
                  <a:lnTo>
                    <a:pt x="96" y="78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2" y="28"/>
                  </a:lnTo>
                  <a:lnTo>
                    <a:pt x="90" y="13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5" y="56"/>
                  </a:lnTo>
                  <a:lnTo>
                    <a:pt x="9" y="57"/>
                  </a:lnTo>
                  <a:lnTo>
                    <a:pt x="12" y="58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4" y="51"/>
                  </a:lnTo>
                  <a:lnTo>
                    <a:pt x="25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1" y="32"/>
                  </a:lnTo>
                  <a:lnTo>
                    <a:pt x="18" y="21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6" y="9"/>
                  </a:lnTo>
                  <a:lnTo>
                    <a:pt x="62" y="12"/>
                  </a:lnTo>
                  <a:lnTo>
                    <a:pt x="74" y="21"/>
                  </a:lnTo>
                  <a:lnTo>
                    <a:pt x="81" y="34"/>
                  </a:lnTo>
                  <a:lnTo>
                    <a:pt x="83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7" y="87"/>
                  </a:lnTo>
                  <a:lnTo>
                    <a:pt x="60" y="95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99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 noChangeAspect="1" noEditPoints="1"/>
            </p:cNvSpPr>
            <p:nvPr/>
          </p:nvSpPr>
          <p:spPr bwMode="auto">
            <a:xfrm>
              <a:off x="4660" y="110"/>
              <a:ext cx="181" cy="221"/>
            </a:xfrm>
            <a:custGeom>
              <a:avLst/>
              <a:gdLst/>
              <a:ahLst/>
              <a:cxnLst>
                <a:cxn ang="0">
                  <a:pos x="25" y="204"/>
                </a:cxn>
                <a:cxn ang="0">
                  <a:pos x="17" y="210"/>
                </a:cxn>
                <a:cxn ang="0">
                  <a:pos x="5" y="211"/>
                </a:cxn>
                <a:cxn ang="0">
                  <a:pos x="1" y="213"/>
                </a:cxn>
                <a:cxn ang="0">
                  <a:pos x="2" y="220"/>
                </a:cxn>
                <a:cxn ang="0">
                  <a:pos x="34" y="220"/>
                </a:cxn>
                <a:cxn ang="0">
                  <a:pos x="70" y="221"/>
                </a:cxn>
                <a:cxn ang="0">
                  <a:pos x="74" y="218"/>
                </a:cxn>
                <a:cxn ang="0">
                  <a:pos x="72" y="211"/>
                </a:cxn>
                <a:cxn ang="0">
                  <a:pos x="56" y="210"/>
                </a:cxn>
                <a:cxn ang="0">
                  <a:pos x="49" y="207"/>
                </a:cxn>
                <a:cxn ang="0">
                  <a:pos x="51" y="194"/>
                </a:cxn>
                <a:cxn ang="0">
                  <a:pos x="62" y="149"/>
                </a:cxn>
                <a:cxn ang="0">
                  <a:pos x="70" y="143"/>
                </a:cxn>
                <a:cxn ang="0">
                  <a:pos x="86" y="156"/>
                </a:cxn>
                <a:cxn ang="0">
                  <a:pos x="113" y="156"/>
                </a:cxn>
                <a:cxn ang="0">
                  <a:pos x="142" y="139"/>
                </a:cxn>
                <a:cxn ang="0">
                  <a:pos x="165" y="111"/>
                </a:cxn>
                <a:cxn ang="0">
                  <a:pos x="179" y="75"/>
                </a:cxn>
                <a:cxn ang="0">
                  <a:pos x="177" y="33"/>
                </a:cxn>
                <a:cxn ang="0">
                  <a:pos x="153" y="4"/>
                </a:cxn>
                <a:cxn ang="0">
                  <a:pos x="122" y="2"/>
                </a:cxn>
                <a:cxn ang="0">
                  <a:pos x="99" y="16"/>
                </a:cxn>
                <a:cxn ang="0">
                  <a:pos x="85" y="14"/>
                </a:cxn>
                <a:cxn ang="0">
                  <a:pos x="68" y="2"/>
                </a:cxn>
                <a:cxn ang="0">
                  <a:pos x="48" y="2"/>
                </a:cxn>
                <a:cxn ang="0">
                  <a:pos x="36" y="14"/>
                </a:cxn>
                <a:cxn ang="0">
                  <a:pos x="29" y="30"/>
                </a:cxn>
                <a:cxn ang="0">
                  <a:pos x="23" y="50"/>
                </a:cxn>
                <a:cxn ang="0">
                  <a:pos x="24" y="57"/>
                </a:cxn>
                <a:cxn ang="0">
                  <a:pos x="29" y="57"/>
                </a:cxn>
                <a:cxn ang="0">
                  <a:pos x="31" y="54"/>
                </a:cxn>
                <a:cxn ang="0">
                  <a:pos x="37" y="32"/>
                </a:cxn>
                <a:cxn ang="0">
                  <a:pos x="49" y="11"/>
                </a:cxn>
                <a:cxn ang="0">
                  <a:pos x="62" y="8"/>
                </a:cxn>
                <a:cxn ang="0">
                  <a:pos x="67" y="16"/>
                </a:cxn>
                <a:cxn ang="0">
                  <a:pos x="68" y="33"/>
                </a:cxn>
                <a:cxn ang="0">
                  <a:pos x="27" y="196"/>
                </a:cxn>
                <a:cxn ang="0">
                  <a:pos x="91" y="38"/>
                </a:cxn>
                <a:cxn ang="0">
                  <a:pos x="101" y="26"/>
                </a:cxn>
                <a:cxn ang="0">
                  <a:pos x="115" y="14"/>
                </a:cxn>
                <a:cxn ang="0">
                  <a:pos x="129" y="8"/>
                </a:cxn>
                <a:cxn ang="0">
                  <a:pos x="143" y="10"/>
                </a:cxn>
                <a:cxn ang="0">
                  <a:pos x="155" y="27"/>
                </a:cxn>
                <a:cxn ang="0">
                  <a:pos x="154" y="59"/>
                </a:cxn>
                <a:cxn ang="0">
                  <a:pos x="144" y="100"/>
                </a:cxn>
                <a:cxn ang="0">
                  <a:pos x="129" y="130"/>
                </a:cxn>
                <a:cxn ang="0">
                  <a:pos x="107" y="148"/>
                </a:cxn>
                <a:cxn ang="0">
                  <a:pos x="90" y="149"/>
                </a:cxn>
                <a:cxn ang="0">
                  <a:pos x="79" y="141"/>
                </a:cxn>
                <a:cxn ang="0">
                  <a:pos x="73" y="130"/>
                </a:cxn>
                <a:cxn ang="0">
                  <a:pos x="70" y="121"/>
                </a:cxn>
                <a:cxn ang="0">
                  <a:pos x="70" y="118"/>
                </a:cxn>
                <a:cxn ang="0">
                  <a:pos x="88" y="45"/>
                </a:cxn>
              </a:cxnLst>
              <a:rect l="0" t="0" r="r" b="b"/>
              <a:pathLst>
                <a:path w="181" h="221">
                  <a:moveTo>
                    <a:pt x="27" y="196"/>
                  </a:moveTo>
                  <a:lnTo>
                    <a:pt x="25" y="204"/>
                  </a:lnTo>
                  <a:lnTo>
                    <a:pt x="22" y="208"/>
                  </a:lnTo>
                  <a:lnTo>
                    <a:pt x="17" y="210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3" y="211"/>
                  </a:lnTo>
                  <a:lnTo>
                    <a:pt x="1" y="213"/>
                  </a:lnTo>
                  <a:lnTo>
                    <a:pt x="0" y="217"/>
                  </a:lnTo>
                  <a:lnTo>
                    <a:pt x="2" y="220"/>
                  </a:lnTo>
                  <a:lnTo>
                    <a:pt x="5" y="221"/>
                  </a:lnTo>
                  <a:lnTo>
                    <a:pt x="34" y="220"/>
                  </a:lnTo>
                  <a:lnTo>
                    <a:pt x="68" y="221"/>
                  </a:lnTo>
                  <a:lnTo>
                    <a:pt x="70" y="221"/>
                  </a:lnTo>
                  <a:lnTo>
                    <a:pt x="72" y="221"/>
                  </a:lnTo>
                  <a:lnTo>
                    <a:pt x="74" y="218"/>
                  </a:lnTo>
                  <a:lnTo>
                    <a:pt x="75" y="214"/>
                  </a:lnTo>
                  <a:lnTo>
                    <a:pt x="72" y="211"/>
                  </a:lnTo>
                  <a:lnTo>
                    <a:pt x="66" y="211"/>
                  </a:lnTo>
                  <a:lnTo>
                    <a:pt x="56" y="210"/>
                  </a:lnTo>
                  <a:lnTo>
                    <a:pt x="51" y="209"/>
                  </a:lnTo>
                  <a:lnTo>
                    <a:pt x="49" y="207"/>
                  </a:lnTo>
                  <a:lnTo>
                    <a:pt x="49" y="205"/>
                  </a:lnTo>
                  <a:lnTo>
                    <a:pt x="51" y="194"/>
                  </a:lnTo>
                  <a:lnTo>
                    <a:pt x="57" y="172"/>
                  </a:lnTo>
                  <a:lnTo>
                    <a:pt x="62" y="149"/>
                  </a:lnTo>
                  <a:lnTo>
                    <a:pt x="66" y="135"/>
                  </a:lnTo>
                  <a:lnTo>
                    <a:pt x="70" y="143"/>
                  </a:lnTo>
                  <a:lnTo>
                    <a:pt x="77" y="150"/>
                  </a:lnTo>
                  <a:lnTo>
                    <a:pt x="86" y="156"/>
                  </a:lnTo>
                  <a:lnTo>
                    <a:pt x="98" y="158"/>
                  </a:lnTo>
                  <a:lnTo>
                    <a:pt x="113" y="156"/>
                  </a:lnTo>
                  <a:lnTo>
                    <a:pt x="128" y="149"/>
                  </a:lnTo>
                  <a:lnTo>
                    <a:pt x="142" y="139"/>
                  </a:lnTo>
                  <a:lnTo>
                    <a:pt x="154" y="126"/>
                  </a:lnTo>
                  <a:lnTo>
                    <a:pt x="165" y="111"/>
                  </a:lnTo>
                  <a:lnTo>
                    <a:pt x="174" y="93"/>
                  </a:lnTo>
                  <a:lnTo>
                    <a:pt x="179" y="75"/>
                  </a:lnTo>
                  <a:lnTo>
                    <a:pt x="181" y="56"/>
                  </a:lnTo>
                  <a:lnTo>
                    <a:pt x="177" y="33"/>
                  </a:lnTo>
                  <a:lnTo>
                    <a:pt x="168" y="16"/>
                  </a:lnTo>
                  <a:lnTo>
                    <a:pt x="153" y="4"/>
                  </a:lnTo>
                  <a:lnTo>
                    <a:pt x="135" y="0"/>
                  </a:lnTo>
                  <a:lnTo>
                    <a:pt x="122" y="2"/>
                  </a:lnTo>
                  <a:lnTo>
                    <a:pt x="110" y="8"/>
                  </a:lnTo>
                  <a:lnTo>
                    <a:pt x="99" y="16"/>
                  </a:lnTo>
                  <a:lnTo>
                    <a:pt x="90" y="26"/>
                  </a:lnTo>
                  <a:lnTo>
                    <a:pt x="85" y="14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41" y="8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29" y="30"/>
                  </a:lnTo>
                  <a:lnTo>
                    <a:pt x="25" y="41"/>
                  </a:lnTo>
                  <a:lnTo>
                    <a:pt x="23" y="50"/>
                  </a:lnTo>
                  <a:lnTo>
                    <a:pt x="22" y="54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0" y="56"/>
                  </a:lnTo>
                  <a:lnTo>
                    <a:pt x="31" y="54"/>
                  </a:lnTo>
                  <a:lnTo>
                    <a:pt x="32" y="49"/>
                  </a:lnTo>
                  <a:lnTo>
                    <a:pt x="37" y="32"/>
                  </a:lnTo>
                  <a:lnTo>
                    <a:pt x="42" y="19"/>
                  </a:lnTo>
                  <a:lnTo>
                    <a:pt x="49" y="11"/>
                  </a:lnTo>
                  <a:lnTo>
                    <a:pt x="57" y="8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8" y="33"/>
                  </a:lnTo>
                  <a:lnTo>
                    <a:pt x="66" y="41"/>
                  </a:lnTo>
                  <a:lnTo>
                    <a:pt x="27" y="196"/>
                  </a:lnTo>
                  <a:close/>
                  <a:moveTo>
                    <a:pt x="88" y="45"/>
                  </a:moveTo>
                  <a:lnTo>
                    <a:pt x="91" y="38"/>
                  </a:lnTo>
                  <a:lnTo>
                    <a:pt x="96" y="32"/>
                  </a:lnTo>
                  <a:lnTo>
                    <a:pt x="101" y="26"/>
                  </a:lnTo>
                  <a:lnTo>
                    <a:pt x="106" y="21"/>
                  </a:lnTo>
                  <a:lnTo>
                    <a:pt x="115" y="14"/>
                  </a:lnTo>
                  <a:lnTo>
                    <a:pt x="122" y="10"/>
                  </a:lnTo>
                  <a:lnTo>
                    <a:pt x="129" y="8"/>
                  </a:lnTo>
                  <a:lnTo>
                    <a:pt x="134" y="8"/>
                  </a:lnTo>
                  <a:lnTo>
                    <a:pt x="143" y="10"/>
                  </a:lnTo>
                  <a:lnTo>
                    <a:pt x="150" y="16"/>
                  </a:lnTo>
                  <a:lnTo>
                    <a:pt x="155" y="27"/>
                  </a:lnTo>
                  <a:lnTo>
                    <a:pt x="156" y="40"/>
                  </a:lnTo>
                  <a:lnTo>
                    <a:pt x="154" y="59"/>
                  </a:lnTo>
                  <a:lnTo>
                    <a:pt x="150" y="80"/>
                  </a:lnTo>
                  <a:lnTo>
                    <a:pt x="144" y="100"/>
                  </a:lnTo>
                  <a:lnTo>
                    <a:pt x="138" y="114"/>
                  </a:lnTo>
                  <a:lnTo>
                    <a:pt x="129" y="130"/>
                  </a:lnTo>
                  <a:lnTo>
                    <a:pt x="118" y="141"/>
                  </a:lnTo>
                  <a:lnTo>
                    <a:pt x="107" y="148"/>
                  </a:lnTo>
                  <a:lnTo>
                    <a:pt x="97" y="150"/>
                  </a:lnTo>
                  <a:lnTo>
                    <a:pt x="90" y="149"/>
                  </a:lnTo>
                  <a:lnTo>
                    <a:pt x="83" y="146"/>
                  </a:lnTo>
                  <a:lnTo>
                    <a:pt x="79" y="141"/>
                  </a:lnTo>
                  <a:lnTo>
                    <a:pt x="75" y="135"/>
                  </a:lnTo>
                  <a:lnTo>
                    <a:pt x="73" y="130"/>
                  </a:lnTo>
                  <a:lnTo>
                    <a:pt x="71" y="125"/>
                  </a:lnTo>
                  <a:lnTo>
                    <a:pt x="70" y="121"/>
                  </a:lnTo>
                  <a:lnTo>
                    <a:pt x="70" y="119"/>
                  </a:lnTo>
                  <a:lnTo>
                    <a:pt x="70" y="118"/>
                  </a:lnTo>
                  <a:lnTo>
                    <a:pt x="71" y="114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 noChangeAspect="1"/>
            </p:cNvSpPr>
            <p:nvPr/>
          </p:nvSpPr>
          <p:spPr bwMode="auto">
            <a:xfrm>
              <a:off x="4857" y="1"/>
              <a:ext cx="61" cy="127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61" y="17"/>
                </a:cxn>
                <a:cxn ang="0">
                  <a:pos x="61" y="14"/>
                </a:cxn>
                <a:cxn ang="0">
                  <a:pos x="60" y="8"/>
                </a:cxn>
                <a:cxn ang="0">
                  <a:pos x="57" y="4"/>
                </a:cxn>
                <a:cxn ang="0">
                  <a:pos x="52" y="1"/>
                </a:cxn>
                <a:cxn ang="0">
                  <a:pos x="47" y="0"/>
                </a:cxn>
                <a:cxn ang="0">
                  <a:pos x="41" y="2"/>
                </a:cxn>
                <a:cxn ang="0">
                  <a:pos x="37" y="5"/>
                </a:cxn>
                <a:cxn ang="0">
                  <a:pos x="35" y="8"/>
                </a:cxn>
                <a:cxn ang="0">
                  <a:pos x="34" y="12"/>
                </a:cxn>
                <a:cxn ang="0">
                  <a:pos x="2" y="117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2" y="123"/>
                </a:cxn>
                <a:cxn ang="0">
                  <a:pos x="4" y="125"/>
                </a:cxn>
                <a:cxn ang="0">
                  <a:pos x="8" y="126"/>
                </a:cxn>
                <a:cxn ang="0">
                  <a:pos x="10" y="127"/>
                </a:cxn>
                <a:cxn ang="0">
                  <a:pos x="12" y="126"/>
                </a:cxn>
                <a:cxn ang="0">
                  <a:pos x="14" y="122"/>
                </a:cxn>
                <a:cxn ang="0">
                  <a:pos x="59" y="21"/>
                </a:cxn>
              </a:cxnLst>
              <a:rect l="0" t="0" r="r" b="b"/>
              <a:pathLst>
                <a:path w="61" h="127">
                  <a:moveTo>
                    <a:pt x="59" y="21"/>
                  </a:moveTo>
                  <a:lnTo>
                    <a:pt x="61" y="17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7" y="4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7" y="5"/>
                  </a:lnTo>
                  <a:lnTo>
                    <a:pt x="35" y="8"/>
                  </a:lnTo>
                  <a:lnTo>
                    <a:pt x="34" y="12"/>
                  </a:lnTo>
                  <a:lnTo>
                    <a:pt x="2" y="117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2" y="123"/>
                  </a:lnTo>
                  <a:lnTo>
                    <a:pt x="4" y="125"/>
                  </a:lnTo>
                  <a:lnTo>
                    <a:pt x="8" y="126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4" y="12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 noChangeAspect="1"/>
            </p:cNvSpPr>
            <p:nvPr/>
          </p:nvSpPr>
          <p:spPr bwMode="auto">
            <a:xfrm>
              <a:off x="4861" y="188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9" y="118"/>
                </a:cxn>
                <a:cxn ang="0">
                  <a:pos x="98" y="123"/>
                </a:cxn>
                <a:cxn ang="0">
                  <a:pos x="97" y="130"/>
                </a:cxn>
                <a:cxn ang="0">
                  <a:pos x="95" y="136"/>
                </a:cxn>
                <a:cxn ang="0">
                  <a:pos x="93" y="140"/>
                </a:cxn>
                <a:cxn ang="0">
                  <a:pos x="88" y="141"/>
                </a:cxn>
                <a:cxn ang="0">
                  <a:pos x="81" y="141"/>
                </a:cxn>
                <a:cxn ang="0">
                  <a:pos x="74" y="142"/>
                </a:cxn>
                <a:cxn ang="0">
                  <a:pos x="69" y="142"/>
                </a:cxn>
                <a:cxn ang="0">
                  <a:pos x="24" y="142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2" y="101"/>
                </a:cxn>
                <a:cxn ang="0">
                  <a:pos x="85" y="89"/>
                </a:cxn>
                <a:cxn ang="0">
                  <a:pos x="97" y="78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3" y="28"/>
                </a:cxn>
                <a:cxn ang="0">
                  <a:pos x="90" y="13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1" y="8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4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6" y="56"/>
                </a:cxn>
                <a:cxn ang="0">
                  <a:pos x="10" y="57"/>
                </a:cxn>
                <a:cxn ang="0">
                  <a:pos x="13" y="58"/>
                </a:cxn>
                <a:cxn ang="0">
                  <a:pos x="17" y="57"/>
                </a:cxn>
                <a:cxn ang="0">
                  <a:pos x="21" y="55"/>
                </a:cxn>
                <a:cxn ang="0">
                  <a:pos x="25" y="51"/>
                </a:cxn>
                <a:cxn ang="0">
                  <a:pos x="26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1" y="32"/>
                </a:cxn>
                <a:cxn ang="0">
                  <a:pos x="18" y="21"/>
                </a:cxn>
                <a:cxn ang="0">
                  <a:pos x="28" y="14"/>
                </a:cxn>
                <a:cxn ang="0">
                  <a:pos x="37" y="10"/>
                </a:cxn>
                <a:cxn ang="0">
                  <a:pos x="47" y="9"/>
                </a:cxn>
                <a:cxn ang="0">
                  <a:pos x="63" y="12"/>
                </a:cxn>
                <a:cxn ang="0">
                  <a:pos x="74" y="21"/>
                </a:cxn>
                <a:cxn ang="0">
                  <a:pos x="81" y="34"/>
                </a:cxn>
                <a:cxn ang="0">
                  <a:pos x="84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8" y="87"/>
                </a:cxn>
                <a:cxn ang="0">
                  <a:pos x="61" y="95"/>
                </a:cxn>
                <a:cxn ang="0">
                  <a:pos x="2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100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9" y="118"/>
                  </a:lnTo>
                  <a:lnTo>
                    <a:pt x="98" y="123"/>
                  </a:lnTo>
                  <a:lnTo>
                    <a:pt x="97" y="130"/>
                  </a:lnTo>
                  <a:lnTo>
                    <a:pt x="95" y="136"/>
                  </a:lnTo>
                  <a:lnTo>
                    <a:pt x="93" y="140"/>
                  </a:lnTo>
                  <a:lnTo>
                    <a:pt x="88" y="141"/>
                  </a:lnTo>
                  <a:lnTo>
                    <a:pt x="81" y="141"/>
                  </a:lnTo>
                  <a:lnTo>
                    <a:pt x="74" y="142"/>
                  </a:lnTo>
                  <a:lnTo>
                    <a:pt x="69" y="142"/>
                  </a:lnTo>
                  <a:lnTo>
                    <a:pt x="24" y="142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2" y="101"/>
                  </a:lnTo>
                  <a:lnTo>
                    <a:pt x="85" y="89"/>
                  </a:lnTo>
                  <a:lnTo>
                    <a:pt x="97" y="78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3" y="28"/>
                  </a:lnTo>
                  <a:lnTo>
                    <a:pt x="90" y="13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6" y="56"/>
                  </a:lnTo>
                  <a:lnTo>
                    <a:pt x="10" y="57"/>
                  </a:lnTo>
                  <a:lnTo>
                    <a:pt x="13" y="58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1"/>
                  </a:lnTo>
                  <a:lnTo>
                    <a:pt x="26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1" y="32"/>
                  </a:lnTo>
                  <a:lnTo>
                    <a:pt x="18" y="21"/>
                  </a:lnTo>
                  <a:lnTo>
                    <a:pt x="28" y="14"/>
                  </a:lnTo>
                  <a:lnTo>
                    <a:pt x="37" y="10"/>
                  </a:lnTo>
                  <a:lnTo>
                    <a:pt x="47" y="9"/>
                  </a:lnTo>
                  <a:lnTo>
                    <a:pt x="63" y="12"/>
                  </a:lnTo>
                  <a:lnTo>
                    <a:pt x="74" y="21"/>
                  </a:lnTo>
                  <a:lnTo>
                    <a:pt x="81" y="34"/>
                  </a:lnTo>
                  <a:lnTo>
                    <a:pt x="84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8" y="87"/>
                  </a:lnTo>
                  <a:lnTo>
                    <a:pt x="61" y="95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00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 noChangeAspect="1" noEditPoints="1"/>
            </p:cNvSpPr>
            <p:nvPr/>
          </p:nvSpPr>
          <p:spPr bwMode="auto">
            <a:xfrm>
              <a:off x="5014" y="114"/>
              <a:ext cx="183" cy="154"/>
            </a:xfrm>
            <a:custGeom>
              <a:avLst/>
              <a:gdLst/>
              <a:ahLst/>
              <a:cxnLst>
                <a:cxn ang="0">
                  <a:pos x="171" y="20"/>
                </a:cxn>
                <a:cxn ang="0">
                  <a:pos x="181" y="15"/>
                </a:cxn>
                <a:cxn ang="0">
                  <a:pos x="182" y="3"/>
                </a:cxn>
                <a:cxn ang="0">
                  <a:pos x="174" y="0"/>
                </a:cxn>
                <a:cxn ang="0">
                  <a:pos x="91" y="0"/>
                </a:cxn>
                <a:cxn ang="0">
                  <a:pos x="55" y="10"/>
                </a:cxn>
                <a:cxn ang="0">
                  <a:pos x="26" y="34"/>
                </a:cxn>
                <a:cxn ang="0">
                  <a:pos x="7" y="66"/>
                </a:cxn>
                <a:cxn ang="0">
                  <a:pos x="0" y="99"/>
                </a:cxn>
                <a:cxn ang="0">
                  <a:pos x="14" y="138"/>
                </a:cxn>
                <a:cxn ang="0">
                  <a:pos x="52" y="154"/>
                </a:cxn>
                <a:cxn ang="0">
                  <a:pos x="83" y="146"/>
                </a:cxn>
                <a:cxn ang="0">
                  <a:pos x="111" y="126"/>
                </a:cxn>
                <a:cxn ang="0">
                  <a:pos x="131" y="96"/>
                </a:cxn>
                <a:cxn ang="0">
                  <a:pos x="139" y="58"/>
                </a:cxn>
                <a:cxn ang="0">
                  <a:pos x="137" y="43"/>
                </a:cxn>
                <a:cxn ang="0">
                  <a:pos x="128" y="20"/>
                </a:cxn>
                <a:cxn ang="0">
                  <a:pos x="52" y="146"/>
                </a:cxn>
                <a:cxn ang="0">
                  <a:pos x="31" y="137"/>
                </a:cxn>
                <a:cxn ang="0">
                  <a:pos x="21" y="109"/>
                </a:cxn>
                <a:cxn ang="0">
                  <a:pos x="25" y="83"/>
                </a:cxn>
                <a:cxn ang="0">
                  <a:pos x="38" y="49"/>
                </a:cxn>
                <a:cxn ang="0">
                  <a:pos x="62" y="26"/>
                </a:cxn>
                <a:cxn ang="0">
                  <a:pos x="85" y="20"/>
                </a:cxn>
                <a:cxn ang="0">
                  <a:pos x="102" y="24"/>
                </a:cxn>
                <a:cxn ang="0">
                  <a:pos x="112" y="33"/>
                </a:cxn>
                <a:cxn ang="0">
                  <a:pos x="116" y="44"/>
                </a:cxn>
                <a:cxn ang="0">
                  <a:pos x="117" y="54"/>
                </a:cxn>
                <a:cxn ang="0">
                  <a:pos x="112" y="85"/>
                </a:cxn>
                <a:cxn ang="0">
                  <a:pos x="98" y="117"/>
                </a:cxn>
                <a:cxn ang="0">
                  <a:pos x="75" y="139"/>
                </a:cxn>
                <a:cxn ang="0">
                  <a:pos x="52" y="146"/>
                </a:cxn>
              </a:cxnLst>
              <a:rect l="0" t="0" r="r" b="b"/>
              <a:pathLst>
                <a:path w="183" h="154">
                  <a:moveTo>
                    <a:pt x="166" y="20"/>
                  </a:moveTo>
                  <a:lnTo>
                    <a:pt x="171" y="20"/>
                  </a:lnTo>
                  <a:lnTo>
                    <a:pt x="176" y="19"/>
                  </a:lnTo>
                  <a:lnTo>
                    <a:pt x="181" y="15"/>
                  </a:lnTo>
                  <a:lnTo>
                    <a:pt x="183" y="8"/>
                  </a:lnTo>
                  <a:lnTo>
                    <a:pt x="182" y="3"/>
                  </a:lnTo>
                  <a:lnTo>
                    <a:pt x="179" y="1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91" y="0"/>
                  </a:lnTo>
                  <a:lnTo>
                    <a:pt x="72" y="3"/>
                  </a:lnTo>
                  <a:lnTo>
                    <a:pt x="55" y="10"/>
                  </a:lnTo>
                  <a:lnTo>
                    <a:pt x="39" y="20"/>
                  </a:lnTo>
                  <a:lnTo>
                    <a:pt x="26" y="34"/>
                  </a:lnTo>
                  <a:lnTo>
                    <a:pt x="15" y="49"/>
                  </a:lnTo>
                  <a:lnTo>
                    <a:pt x="7" y="66"/>
                  </a:lnTo>
                  <a:lnTo>
                    <a:pt x="2" y="83"/>
                  </a:lnTo>
                  <a:lnTo>
                    <a:pt x="0" y="99"/>
                  </a:lnTo>
                  <a:lnTo>
                    <a:pt x="4" y="120"/>
                  </a:lnTo>
                  <a:lnTo>
                    <a:pt x="14" y="138"/>
                  </a:lnTo>
                  <a:lnTo>
                    <a:pt x="31" y="150"/>
                  </a:lnTo>
                  <a:lnTo>
                    <a:pt x="52" y="154"/>
                  </a:lnTo>
                  <a:lnTo>
                    <a:pt x="67" y="152"/>
                  </a:lnTo>
                  <a:lnTo>
                    <a:pt x="83" y="146"/>
                  </a:lnTo>
                  <a:lnTo>
                    <a:pt x="97" y="138"/>
                  </a:lnTo>
                  <a:lnTo>
                    <a:pt x="111" y="126"/>
                  </a:lnTo>
                  <a:lnTo>
                    <a:pt x="122" y="112"/>
                  </a:lnTo>
                  <a:lnTo>
                    <a:pt x="131" y="96"/>
                  </a:lnTo>
                  <a:lnTo>
                    <a:pt x="137" y="78"/>
                  </a:lnTo>
                  <a:lnTo>
                    <a:pt x="139" y="58"/>
                  </a:lnTo>
                  <a:lnTo>
                    <a:pt x="139" y="52"/>
                  </a:lnTo>
                  <a:lnTo>
                    <a:pt x="137" y="43"/>
                  </a:lnTo>
                  <a:lnTo>
                    <a:pt x="134" y="32"/>
                  </a:lnTo>
                  <a:lnTo>
                    <a:pt x="128" y="20"/>
                  </a:lnTo>
                  <a:lnTo>
                    <a:pt x="166" y="20"/>
                  </a:lnTo>
                  <a:close/>
                  <a:moveTo>
                    <a:pt x="52" y="146"/>
                  </a:moveTo>
                  <a:lnTo>
                    <a:pt x="40" y="144"/>
                  </a:lnTo>
                  <a:lnTo>
                    <a:pt x="31" y="137"/>
                  </a:lnTo>
                  <a:lnTo>
                    <a:pt x="24" y="125"/>
                  </a:lnTo>
                  <a:lnTo>
                    <a:pt x="21" y="109"/>
                  </a:lnTo>
                  <a:lnTo>
                    <a:pt x="22" y="98"/>
                  </a:lnTo>
                  <a:lnTo>
                    <a:pt x="25" y="83"/>
                  </a:lnTo>
                  <a:lnTo>
                    <a:pt x="30" y="65"/>
                  </a:lnTo>
                  <a:lnTo>
                    <a:pt x="38" y="49"/>
                  </a:lnTo>
                  <a:lnTo>
                    <a:pt x="50" y="34"/>
                  </a:lnTo>
                  <a:lnTo>
                    <a:pt x="62" y="26"/>
                  </a:lnTo>
                  <a:lnTo>
                    <a:pt x="75" y="21"/>
                  </a:lnTo>
                  <a:lnTo>
                    <a:pt x="85" y="20"/>
                  </a:lnTo>
                  <a:lnTo>
                    <a:pt x="94" y="21"/>
                  </a:lnTo>
                  <a:lnTo>
                    <a:pt x="102" y="24"/>
                  </a:lnTo>
                  <a:lnTo>
                    <a:pt x="108" y="28"/>
                  </a:lnTo>
                  <a:lnTo>
                    <a:pt x="112" y="33"/>
                  </a:lnTo>
                  <a:lnTo>
                    <a:pt x="114" y="38"/>
                  </a:lnTo>
                  <a:lnTo>
                    <a:pt x="116" y="44"/>
                  </a:lnTo>
                  <a:lnTo>
                    <a:pt x="116" y="49"/>
                  </a:lnTo>
                  <a:lnTo>
                    <a:pt x="117" y="54"/>
                  </a:lnTo>
                  <a:lnTo>
                    <a:pt x="115" y="68"/>
                  </a:lnTo>
                  <a:lnTo>
                    <a:pt x="112" y="85"/>
                  </a:lnTo>
                  <a:lnTo>
                    <a:pt x="106" y="102"/>
                  </a:lnTo>
                  <a:lnTo>
                    <a:pt x="98" y="117"/>
                  </a:lnTo>
                  <a:lnTo>
                    <a:pt x="87" y="130"/>
                  </a:lnTo>
                  <a:lnTo>
                    <a:pt x="75" y="139"/>
                  </a:lnTo>
                  <a:lnTo>
                    <a:pt x="63" y="144"/>
                  </a:lnTo>
                  <a:lnTo>
                    <a:pt x="52" y="1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 noChangeAspect="1"/>
            </p:cNvSpPr>
            <p:nvPr/>
          </p:nvSpPr>
          <p:spPr bwMode="auto">
            <a:xfrm>
              <a:off x="5223" y="1"/>
              <a:ext cx="60" cy="127"/>
            </a:xfrm>
            <a:custGeom>
              <a:avLst/>
              <a:gdLst/>
              <a:ahLst/>
              <a:cxnLst>
                <a:cxn ang="0">
                  <a:pos x="58" y="21"/>
                </a:cxn>
                <a:cxn ang="0">
                  <a:pos x="60" y="17"/>
                </a:cxn>
                <a:cxn ang="0">
                  <a:pos x="60" y="14"/>
                </a:cxn>
                <a:cxn ang="0">
                  <a:pos x="59" y="8"/>
                </a:cxn>
                <a:cxn ang="0">
                  <a:pos x="56" y="4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0" y="2"/>
                </a:cxn>
                <a:cxn ang="0">
                  <a:pos x="36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1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3"/>
                </a:cxn>
                <a:cxn ang="0">
                  <a:pos x="4" y="125"/>
                </a:cxn>
                <a:cxn ang="0">
                  <a:pos x="7" y="126"/>
                </a:cxn>
                <a:cxn ang="0">
                  <a:pos x="9" y="127"/>
                </a:cxn>
                <a:cxn ang="0">
                  <a:pos x="11" y="126"/>
                </a:cxn>
                <a:cxn ang="0">
                  <a:pos x="13" y="122"/>
                </a:cxn>
                <a:cxn ang="0">
                  <a:pos x="58" y="21"/>
                </a:cxn>
              </a:cxnLst>
              <a:rect l="0" t="0" r="r" b="b"/>
              <a:pathLst>
                <a:path w="60" h="127">
                  <a:moveTo>
                    <a:pt x="58" y="21"/>
                  </a:moveTo>
                  <a:lnTo>
                    <a:pt x="60" y="17"/>
                  </a:lnTo>
                  <a:lnTo>
                    <a:pt x="60" y="14"/>
                  </a:lnTo>
                  <a:lnTo>
                    <a:pt x="59" y="8"/>
                  </a:lnTo>
                  <a:lnTo>
                    <a:pt x="56" y="4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4" y="8"/>
                  </a:lnTo>
                  <a:lnTo>
                    <a:pt x="33" y="12"/>
                  </a:lnTo>
                  <a:lnTo>
                    <a:pt x="1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4" y="125"/>
                  </a:lnTo>
                  <a:lnTo>
                    <a:pt x="7" y="126"/>
                  </a:lnTo>
                  <a:lnTo>
                    <a:pt x="9" y="127"/>
                  </a:lnTo>
                  <a:lnTo>
                    <a:pt x="11" y="126"/>
                  </a:lnTo>
                  <a:lnTo>
                    <a:pt x="13" y="122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 noChangeAspect="1"/>
            </p:cNvSpPr>
            <p:nvPr/>
          </p:nvSpPr>
          <p:spPr bwMode="auto">
            <a:xfrm>
              <a:off x="5214" y="188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9" y="118"/>
                </a:cxn>
                <a:cxn ang="0">
                  <a:pos x="98" y="123"/>
                </a:cxn>
                <a:cxn ang="0">
                  <a:pos x="97" y="130"/>
                </a:cxn>
                <a:cxn ang="0">
                  <a:pos x="95" y="136"/>
                </a:cxn>
                <a:cxn ang="0">
                  <a:pos x="92" y="140"/>
                </a:cxn>
                <a:cxn ang="0">
                  <a:pos x="89" y="141"/>
                </a:cxn>
                <a:cxn ang="0">
                  <a:pos x="81" y="141"/>
                </a:cxn>
                <a:cxn ang="0">
                  <a:pos x="73" y="142"/>
                </a:cxn>
                <a:cxn ang="0">
                  <a:pos x="68" y="142"/>
                </a:cxn>
                <a:cxn ang="0">
                  <a:pos x="24" y="142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2" y="101"/>
                </a:cxn>
                <a:cxn ang="0">
                  <a:pos x="85" y="89"/>
                </a:cxn>
                <a:cxn ang="0">
                  <a:pos x="96" y="78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3" y="28"/>
                </a:cxn>
                <a:cxn ang="0">
                  <a:pos x="90" y="13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0" y="4"/>
                </a:cxn>
                <a:cxn ang="0">
                  <a:pos x="21" y="8"/>
                </a:cxn>
                <a:cxn ang="0">
                  <a:pos x="14" y="14"/>
                </a:cxn>
                <a:cxn ang="0">
                  <a:pos x="8" y="20"/>
                </a:cxn>
                <a:cxn ang="0">
                  <a:pos x="4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5" y="56"/>
                </a:cxn>
                <a:cxn ang="0">
                  <a:pos x="10" y="57"/>
                </a:cxn>
                <a:cxn ang="0">
                  <a:pos x="13" y="58"/>
                </a:cxn>
                <a:cxn ang="0">
                  <a:pos x="17" y="57"/>
                </a:cxn>
                <a:cxn ang="0">
                  <a:pos x="22" y="55"/>
                </a:cxn>
                <a:cxn ang="0">
                  <a:pos x="24" y="51"/>
                </a:cxn>
                <a:cxn ang="0">
                  <a:pos x="26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1" y="32"/>
                </a:cxn>
                <a:cxn ang="0">
                  <a:pos x="19" y="21"/>
                </a:cxn>
                <a:cxn ang="0">
                  <a:pos x="28" y="14"/>
                </a:cxn>
                <a:cxn ang="0">
                  <a:pos x="37" y="10"/>
                </a:cxn>
                <a:cxn ang="0">
                  <a:pos x="47" y="9"/>
                </a:cxn>
                <a:cxn ang="0">
                  <a:pos x="63" y="12"/>
                </a:cxn>
                <a:cxn ang="0">
                  <a:pos x="74" y="21"/>
                </a:cxn>
                <a:cxn ang="0">
                  <a:pos x="81" y="34"/>
                </a:cxn>
                <a:cxn ang="0">
                  <a:pos x="84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7" y="87"/>
                </a:cxn>
                <a:cxn ang="0">
                  <a:pos x="61" y="95"/>
                </a:cxn>
                <a:cxn ang="0">
                  <a:pos x="2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100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9" y="118"/>
                  </a:lnTo>
                  <a:lnTo>
                    <a:pt x="98" y="123"/>
                  </a:lnTo>
                  <a:lnTo>
                    <a:pt x="97" y="130"/>
                  </a:lnTo>
                  <a:lnTo>
                    <a:pt x="95" y="136"/>
                  </a:lnTo>
                  <a:lnTo>
                    <a:pt x="92" y="140"/>
                  </a:lnTo>
                  <a:lnTo>
                    <a:pt x="89" y="141"/>
                  </a:lnTo>
                  <a:lnTo>
                    <a:pt x="81" y="141"/>
                  </a:lnTo>
                  <a:lnTo>
                    <a:pt x="73" y="142"/>
                  </a:lnTo>
                  <a:lnTo>
                    <a:pt x="68" y="142"/>
                  </a:lnTo>
                  <a:lnTo>
                    <a:pt x="24" y="142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2" y="101"/>
                  </a:lnTo>
                  <a:lnTo>
                    <a:pt x="85" y="89"/>
                  </a:lnTo>
                  <a:lnTo>
                    <a:pt x="96" y="78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3" y="28"/>
                  </a:lnTo>
                  <a:lnTo>
                    <a:pt x="90" y="13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6"/>
                  </a:lnTo>
                  <a:lnTo>
                    <a:pt x="10" y="57"/>
                  </a:lnTo>
                  <a:lnTo>
                    <a:pt x="13" y="58"/>
                  </a:lnTo>
                  <a:lnTo>
                    <a:pt x="17" y="57"/>
                  </a:lnTo>
                  <a:lnTo>
                    <a:pt x="22" y="55"/>
                  </a:lnTo>
                  <a:lnTo>
                    <a:pt x="24" y="51"/>
                  </a:lnTo>
                  <a:lnTo>
                    <a:pt x="26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4"/>
                  </a:lnTo>
                  <a:lnTo>
                    <a:pt x="37" y="10"/>
                  </a:lnTo>
                  <a:lnTo>
                    <a:pt x="47" y="9"/>
                  </a:lnTo>
                  <a:lnTo>
                    <a:pt x="63" y="12"/>
                  </a:lnTo>
                  <a:lnTo>
                    <a:pt x="74" y="21"/>
                  </a:lnTo>
                  <a:lnTo>
                    <a:pt x="81" y="34"/>
                  </a:lnTo>
                  <a:lnTo>
                    <a:pt x="84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7" y="87"/>
                  </a:lnTo>
                  <a:lnTo>
                    <a:pt x="61" y="95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00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 noChangeAspect="1"/>
            </p:cNvSpPr>
            <p:nvPr/>
          </p:nvSpPr>
          <p:spPr bwMode="auto">
            <a:xfrm>
              <a:off x="5363" y="114"/>
              <a:ext cx="168" cy="154"/>
            </a:xfrm>
            <a:custGeom>
              <a:avLst/>
              <a:gdLst/>
              <a:ahLst/>
              <a:cxnLst>
                <a:cxn ang="0">
                  <a:pos x="93" y="20"/>
                </a:cxn>
                <a:cxn ang="0">
                  <a:pos x="151" y="20"/>
                </a:cxn>
                <a:cxn ang="0">
                  <a:pos x="155" y="20"/>
                </a:cxn>
                <a:cxn ang="0">
                  <a:pos x="161" y="19"/>
                </a:cxn>
                <a:cxn ang="0">
                  <a:pos x="166" y="15"/>
                </a:cxn>
                <a:cxn ang="0">
                  <a:pos x="168" y="8"/>
                </a:cxn>
                <a:cxn ang="0">
                  <a:pos x="167" y="3"/>
                </a:cxn>
                <a:cxn ang="0">
                  <a:pos x="163" y="1"/>
                </a:cxn>
                <a:cxn ang="0">
                  <a:pos x="159" y="0"/>
                </a:cxn>
                <a:cxn ang="0">
                  <a:pos x="154" y="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42" y="2"/>
                </a:cxn>
                <a:cxn ang="0">
                  <a:pos x="32" y="7"/>
                </a:cxn>
                <a:cxn ang="0">
                  <a:pos x="22" y="16"/>
                </a:cxn>
                <a:cxn ang="0">
                  <a:pos x="13" y="26"/>
                </a:cxn>
                <a:cxn ang="0">
                  <a:pos x="7" y="36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49"/>
                </a:cxn>
                <a:cxn ang="0">
                  <a:pos x="5" y="51"/>
                </a:cxn>
                <a:cxn ang="0">
                  <a:pos x="8" y="50"/>
                </a:cxn>
                <a:cxn ang="0">
                  <a:pos x="10" y="47"/>
                </a:cxn>
                <a:cxn ang="0">
                  <a:pos x="17" y="38"/>
                </a:cxn>
                <a:cxn ang="0">
                  <a:pos x="23" y="31"/>
                </a:cxn>
                <a:cxn ang="0">
                  <a:pos x="30" y="27"/>
                </a:cxn>
                <a:cxn ang="0">
                  <a:pos x="36" y="24"/>
                </a:cxn>
                <a:cxn ang="0">
                  <a:pos x="41" y="22"/>
                </a:cxn>
                <a:cxn ang="0">
                  <a:pos x="47" y="21"/>
                </a:cxn>
                <a:cxn ang="0">
                  <a:pos x="51" y="20"/>
                </a:cxn>
                <a:cxn ang="0">
                  <a:pos x="54" y="20"/>
                </a:cxn>
                <a:cxn ang="0">
                  <a:pos x="83" y="20"/>
                </a:cxn>
                <a:cxn ang="0">
                  <a:pos x="49" y="132"/>
                </a:cxn>
                <a:cxn ang="0">
                  <a:pos x="47" y="139"/>
                </a:cxn>
                <a:cxn ang="0">
                  <a:pos x="45" y="145"/>
                </a:cxn>
                <a:cxn ang="0">
                  <a:pos x="46" y="148"/>
                </a:cxn>
                <a:cxn ang="0">
                  <a:pos x="48" y="151"/>
                </a:cxn>
                <a:cxn ang="0">
                  <a:pos x="51" y="153"/>
                </a:cxn>
                <a:cxn ang="0">
                  <a:pos x="55" y="154"/>
                </a:cxn>
                <a:cxn ang="0">
                  <a:pos x="62" y="153"/>
                </a:cxn>
                <a:cxn ang="0">
                  <a:pos x="66" y="149"/>
                </a:cxn>
                <a:cxn ang="0">
                  <a:pos x="69" y="144"/>
                </a:cxn>
                <a:cxn ang="0">
                  <a:pos x="70" y="139"/>
                </a:cxn>
                <a:cxn ang="0">
                  <a:pos x="93" y="20"/>
                </a:cxn>
              </a:cxnLst>
              <a:rect l="0" t="0" r="r" b="b"/>
              <a:pathLst>
                <a:path w="168" h="154">
                  <a:moveTo>
                    <a:pt x="93" y="20"/>
                  </a:moveTo>
                  <a:lnTo>
                    <a:pt x="151" y="20"/>
                  </a:lnTo>
                  <a:lnTo>
                    <a:pt x="155" y="20"/>
                  </a:lnTo>
                  <a:lnTo>
                    <a:pt x="161" y="19"/>
                  </a:lnTo>
                  <a:lnTo>
                    <a:pt x="166" y="15"/>
                  </a:lnTo>
                  <a:lnTo>
                    <a:pt x="168" y="8"/>
                  </a:lnTo>
                  <a:lnTo>
                    <a:pt x="167" y="3"/>
                  </a:lnTo>
                  <a:lnTo>
                    <a:pt x="163" y="1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2" y="2"/>
                  </a:lnTo>
                  <a:lnTo>
                    <a:pt x="32" y="7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7" y="36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5" y="51"/>
                  </a:lnTo>
                  <a:lnTo>
                    <a:pt x="8" y="50"/>
                  </a:lnTo>
                  <a:lnTo>
                    <a:pt x="10" y="47"/>
                  </a:lnTo>
                  <a:lnTo>
                    <a:pt x="17" y="38"/>
                  </a:lnTo>
                  <a:lnTo>
                    <a:pt x="23" y="31"/>
                  </a:lnTo>
                  <a:lnTo>
                    <a:pt x="30" y="27"/>
                  </a:lnTo>
                  <a:lnTo>
                    <a:pt x="36" y="24"/>
                  </a:lnTo>
                  <a:lnTo>
                    <a:pt x="41" y="22"/>
                  </a:lnTo>
                  <a:lnTo>
                    <a:pt x="47" y="21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83" y="20"/>
                  </a:lnTo>
                  <a:lnTo>
                    <a:pt x="49" y="132"/>
                  </a:lnTo>
                  <a:lnTo>
                    <a:pt x="47" y="139"/>
                  </a:lnTo>
                  <a:lnTo>
                    <a:pt x="45" y="145"/>
                  </a:lnTo>
                  <a:lnTo>
                    <a:pt x="46" y="148"/>
                  </a:lnTo>
                  <a:lnTo>
                    <a:pt x="48" y="151"/>
                  </a:lnTo>
                  <a:lnTo>
                    <a:pt x="51" y="153"/>
                  </a:lnTo>
                  <a:lnTo>
                    <a:pt x="55" y="154"/>
                  </a:lnTo>
                  <a:lnTo>
                    <a:pt x="62" y="153"/>
                  </a:lnTo>
                  <a:lnTo>
                    <a:pt x="66" y="149"/>
                  </a:lnTo>
                  <a:lnTo>
                    <a:pt x="69" y="144"/>
                  </a:lnTo>
                  <a:lnTo>
                    <a:pt x="70" y="139"/>
                  </a:lnTo>
                  <a:lnTo>
                    <a:pt x="9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 noChangeAspect="1"/>
            </p:cNvSpPr>
            <p:nvPr/>
          </p:nvSpPr>
          <p:spPr bwMode="auto">
            <a:xfrm>
              <a:off x="5556" y="1"/>
              <a:ext cx="61" cy="127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61" y="17"/>
                </a:cxn>
                <a:cxn ang="0">
                  <a:pos x="61" y="14"/>
                </a:cxn>
                <a:cxn ang="0">
                  <a:pos x="60" y="8"/>
                </a:cxn>
                <a:cxn ang="0">
                  <a:pos x="57" y="4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1" y="2"/>
                </a:cxn>
                <a:cxn ang="0">
                  <a:pos x="37" y="5"/>
                </a:cxn>
                <a:cxn ang="0">
                  <a:pos x="35" y="8"/>
                </a:cxn>
                <a:cxn ang="0">
                  <a:pos x="33" y="12"/>
                </a:cxn>
                <a:cxn ang="0">
                  <a:pos x="1" y="117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1" y="123"/>
                </a:cxn>
                <a:cxn ang="0">
                  <a:pos x="4" y="125"/>
                </a:cxn>
                <a:cxn ang="0">
                  <a:pos x="7" y="126"/>
                </a:cxn>
                <a:cxn ang="0">
                  <a:pos x="10" y="127"/>
                </a:cxn>
                <a:cxn ang="0">
                  <a:pos x="11" y="126"/>
                </a:cxn>
                <a:cxn ang="0">
                  <a:pos x="13" y="122"/>
                </a:cxn>
                <a:cxn ang="0">
                  <a:pos x="59" y="21"/>
                </a:cxn>
              </a:cxnLst>
              <a:rect l="0" t="0" r="r" b="b"/>
              <a:pathLst>
                <a:path w="61" h="127">
                  <a:moveTo>
                    <a:pt x="59" y="21"/>
                  </a:moveTo>
                  <a:lnTo>
                    <a:pt x="61" y="17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7" y="4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41" y="2"/>
                  </a:lnTo>
                  <a:lnTo>
                    <a:pt x="37" y="5"/>
                  </a:lnTo>
                  <a:lnTo>
                    <a:pt x="35" y="8"/>
                  </a:lnTo>
                  <a:lnTo>
                    <a:pt x="33" y="12"/>
                  </a:lnTo>
                  <a:lnTo>
                    <a:pt x="1" y="117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1" y="123"/>
                  </a:lnTo>
                  <a:lnTo>
                    <a:pt x="4" y="125"/>
                  </a:lnTo>
                  <a:lnTo>
                    <a:pt x="7" y="126"/>
                  </a:lnTo>
                  <a:lnTo>
                    <a:pt x="10" y="127"/>
                  </a:lnTo>
                  <a:lnTo>
                    <a:pt x="11" y="126"/>
                  </a:lnTo>
                  <a:lnTo>
                    <a:pt x="13" y="12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 noChangeAspect="1"/>
            </p:cNvSpPr>
            <p:nvPr/>
          </p:nvSpPr>
          <p:spPr bwMode="auto">
            <a:xfrm>
              <a:off x="5521" y="188"/>
              <a:ext cx="107" cy="162"/>
            </a:xfrm>
            <a:custGeom>
              <a:avLst/>
              <a:gdLst/>
              <a:ahLst/>
              <a:cxnLst>
                <a:cxn ang="0">
                  <a:pos x="107" y="118"/>
                </a:cxn>
                <a:cxn ang="0">
                  <a:pos x="99" y="118"/>
                </a:cxn>
                <a:cxn ang="0">
                  <a:pos x="98" y="123"/>
                </a:cxn>
                <a:cxn ang="0">
                  <a:pos x="96" y="130"/>
                </a:cxn>
                <a:cxn ang="0">
                  <a:pos x="94" y="136"/>
                </a:cxn>
                <a:cxn ang="0">
                  <a:pos x="92" y="140"/>
                </a:cxn>
                <a:cxn ang="0">
                  <a:pos x="88" y="141"/>
                </a:cxn>
                <a:cxn ang="0">
                  <a:pos x="81" y="141"/>
                </a:cxn>
                <a:cxn ang="0">
                  <a:pos x="73" y="142"/>
                </a:cxn>
                <a:cxn ang="0">
                  <a:pos x="68" y="142"/>
                </a:cxn>
                <a:cxn ang="0">
                  <a:pos x="24" y="142"/>
                </a:cxn>
                <a:cxn ang="0">
                  <a:pos x="40" y="127"/>
                </a:cxn>
                <a:cxn ang="0">
                  <a:pos x="52" y="117"/>
                </a:cxn>
                <a:cxn ang="0">
                  <a:pos x="62" y="109"/>
                </a:cxn>
                <a:cxn ang="0">
                  <a:pos x="72" y="101"/>
                </a:cxn>
                <a:cxn ang="0">
                  <a:pos x="85" y="89"/>
                </a:cxn>
                <a:cxn ang="0">
                  <a:pos x="96" y="78"/>
                </a:cxn>
                <a:cxn ang="0">
                  <a:pos x="104" y="64"/>
                </a:cxn>
                <a:cxn ang="0">
                  <a:pos x="107" y="48"/>
                </a:cxn>
                <a:cxn ang="0">
                  <a:pos x="102" y="28"/>
                </a:cxn>
                <a:cxn ang="0">
                  <a:pos x="90" y="13"/>
                </a:cxn>
                <a:cxn ang="0">
                  <a:pos x="72" y="4"/>
                </a:cxn>
                <a:cxn ang="0">
                  <a:pos x="50" y="0"/>
                </a:cxn>
                <a:cxn ang="0">
                  <a:pos x="39" y="1"/>
                </a:cxn>
                <a:cxn ang="0">
                  <a:pos x="30" y="4"/>
                </a:cxn>
                <a:cxn ang="0">
                  <a:pos x="21" y="8"/>
                </a:cxn>
                <a:cxn ang="0">
                  <a:pos x="13" y="14"/>
                </a:cxn>
                <a:cxn ang="0">
                  <a:pos x="8" y="20"/>
                </a:cxn>
                <a:cxn ang="0">
                  <a:pos x="3" y="28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5" y="56"/>
                </a:cxn>
                <a:cxn ang="0">
                  <a:pos x="9" y="57"/>
                </a:cxn>
                <a:cxn ang="0">
                  <a:pos x="12" y="58"/>
                </a:cxn>
                <a:cxn ang="0">
                  <a:pos x="17" y="57"/>
                </a:cxn>
                <a:cxn ang="0">
                  <a:pos x="21" y="55"/>
                </a:cxn>
                <a:cxn ang="0">
                  <a:pos x="24" y="51"/>
                </a:cxn>
                <a:cxn ang="0">
                  <a:pos x="25" y="45"/>
                </a:cxn>
                <a:cxn ang="0">
                  <a:pos x="25" y="41"/>
                </a:cxn>
                <a:cxn ang="0">
                  <a:pos x="23" y="37"/>
                </a:cxn>
                <a:cxn ang="0">
                  <a:pos x="19" y="33"/>
                </a:cxn>
                <a:cxn ang="0">
                  <a:pos x="11" y="32"/>
                </a:cxn>
                <a:cxn ang="0">
                  <a:pos x="18" y="21"/>
                </a:cxn>
                <a:cxn ang="0">
                  <a:pos x="27" y="14"/>
                </a:cxn>
                <a:cxn ang="0">
                  <a:pos x="37" y="10"/>
                </a:cxn>
                <a:cxn ang="0">
                  <a:pos x="46" y="9"/>
                </a:cxn>
                <a:cxn ang="0">
                  <a:pos x="62" y="12"/>
                </a:cxn>
                <a:cxn ang="0">
                  <a:pos x="74" y="21"/>
                </a:cxn>
                <a:cxn ang="0">
                  <a:pos x="81" y="34"/>
                </a:cxn>
                <a:cxn ang="0">
                  <a:pos x="83" y="48"/>
                </a:cxn>
                <a:cxn ang="0">
                  <a:pos x="81" y="63"/>
                </a:cxn>
                <a:cxn ang="0">
                  <a:pos x="75" y="76"/>
                </a:cxn>
                <a:cxn ang="0">
                  <a:pos x="67" y="87"/>
                </a:cxn>
                <a:cxn ang="0">
                  <a:pos x="60" y="95"/>
                </a:cxn>
                <a:cxn ang="0">
                  <a:pos x="2" y="153"/>
                </a:cxn>
                <a:cxn ang="0">
                  <a:pos x="0" y="156"/>
                </a:cxn>
                <a:cxn ang="0">
                  <a:pos x="0" y="162"/>
                </a:cxn>
                <a:cxn ang="0">
                  <a:pos x="99" y="162"/>
                </a:cxn>
                <a:cxn ang="0">
                  <a:pos x="107" y="118"/>
                </a:cxn>
              </a:cxnLst>
              <a:rect l="0" t="0" r="r" b="b"/>
              <a:pathLst>
                <a:path w="107" h="162">
                  <a:moveTo>
                    <a:pt x="107" y="118"/>
                  </a:moveTo>
                  <a:lnTo>
                    <a:pt x="99" y="118"/>
                  </a:lnTo>
                  <a:lnTo>
                    <a:pt x="98" y="123"/>
                  </a:lnTo>
                  <a:lnTo>
                    <a:pt x="96" y="130"/>
                  </a:lnTo>
                  <a:lnTo>
                    <a:pt x="94" y="136"/>
                  </a:lnTo>
                  <a:lnTo>
                    <a:pt x="92" y="140"/>
                  </a:lnTo>
                  <a:lnTo>
                    <a:pt x="88" y="141"/>
                  </a:lnTo>
                  <a:lnTo>
                    <a:pt x="81" y="141"/>
                  </a:lnTo>
                  <a:lnTo>
                    <a:pt x="73" y="142"/>
                  </a:lnTo>
                  <a:lnTo>
                    <a:pt x="68" y="142"/>
                  </a:lnTo>
                  <a:lnTo>
                    <a:pt x="24" y="142"/>
                  </a:lnTo>
                  <a:lnTo>
                    <a:pt x="40" y="127"/>
                  </a:lnTo>
                  <a:lnTo>
                    <a:pt x="52" y="117"/>
                  </a:lnTo>
                  <a:lnTo>
                    <a:pt x="62" y="109"/>
                  </a:lnTo>
                  <a:lnTo>
                    <a:pt x="72" y="101"/>
                  </a:lnTo>
                  <a:lnTo>
                    <a:pt x="85" y="89"/>
                  </a:lnTo>
                  <a:lnTo>
                    <a:pt x="96" y="78"/>
                  </a:lnTo>
                  <a:lnTo>
                    <a:pt x="104" y="64"/>
                  </a:lnTo>
                  <a:lnTo>
                    <a:pt x="107" y="48"/>
                  </a:lnTo>
                  <a:lnTo>
                    <a:pt x="102" y="28"/>
                  </a:lnTo>
                  <a:lnTo>
                    <a:pt x="90" y="13"/>
                  </a:lnTo>
                  <a:lnTo>
                    <a:pt x="72" y="4"/>
                  </a:lnTo>
                  <a:lnTo>
                    <a:pt x="50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5" y="56"/>
                  </a:lnTo>
                  <a:lnTo>
                    <a:pt x="9" y="57"/>
                  </a:lnTo>
                  <a:lnTo>
                    <a:pt x="12" y="58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4" y="51"/>
                  </a:lnTo>
                  <a:lnTo>
                    <a:pt x="25" y="45"/>
                  </a:lnTo>
                  <a:lnTo>
                    <a:pt x="25" y="41"/>
                  </a:lnTo>
                  <a:lnTo>
                    <a:pt x="23" y="37"/>
                  </a:lnTo>
                  <a:lnTo>
                    <a:pt x="19" y="33"/>
                  </a:lnTo>
                  <a:lnTo>
                    <a:pt x="11" y="32"/>
                  </a:lnTo>
                  <a:lnTo>
                    <a:pt x="18" y="21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6" y="9"/>
                  </a:lnTo>
                  <a:lnTo>
                    <a:pt x="62" y="12"/>
                  </a:lnTo>
                  <a:lnTo>
                    <a:pt x="74" y="21"/>
                  </a:lnTo>
                  <a:lnTo>
                    <a:pt x="81" y="34"/>
                  </a:lnTo>
                  <a:lnTo>
                    <a:pt x="83" y="48"/>
                  </a:lnTo>
                  <a:lnTo>
                    <a:pt x="81" y="63"/>
                  </a:lnTo>
                  <a:lnTo>
                    <a:pt x="75" y="76"/>
                  </a:lnTo>
                  <a:lnTo>
                    <a:pt x="67" y="87"/>
                  </a:lnTo>
                  <a:lnTo>
                    <a:pt x="60" y="95"/>
                  </a:lnTo>
                  <a:lnTo>
                    <a:pt x="2" y="153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99" y="162"/>
                  </a:lnTo>
                  <a:lnTo>
                    <a:pt x="10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 noChangeAspect="1"/>
            </p:cNvSpPr>
            <p:nvPr/>
          </p:nvSpPr>
          <p:spPr bwMode="auto">
            <a:xfrm>
              <a:off x="5681" y="3"/>
              <a:ext cx="80" cy="348"/>
            </a:xfrm>
            <a:custGeom>
              <a:avLst/>
              <a:gdLst/>
              <a:ahLst/>
              <a:cxnLst>
                <a:cxn ang="0">
                  <a:pos x="80" y="174"/>
                </a:cxn>
                <a:cxn ang="0">
                  <a:pos x="79" y="151"/>
                </a:cxn>
                <a:cxn ang="0">
                  <a:pos x="75" y="124"/>
                </a:cxn>
                <a:cxn ang="0">
                  <a:pos x="69" y="95"/>
                </a:cxn>
                <a:cxn ang="0">
                  <a:pos x="57" y="65"/>
                </a:cxn>
                <a:cxn ang="0">
                  <a:pos x="40" y="37"/>
                </a:cxn>
                <a:cxn ang="0">
                  <a:pos x="23" y="17"/>
                </a:cxn>
                <a:cxn ang="0">
                  <a:pos x="10" y="4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29" y="41"/>
                </a:cxn>
                <a:cxn ang="0">
                  <a:pos x="46" y="78"/>
                </a:cxn>
                <a:cxn ang="0">
                  <a:pos x="56" y="123"/>
                </a:cxn>
                <a:cxn ang="0">
                  <a:pos x="60" y="174"/>
                </a:cxn>
                <a:cxn ang="0">
                  <a:pos x="57" y="219"/>
                </a:cxn>
                <a:cxn ang="0">
                  <a:pos x="48" y="262"/>
                </a:cxn>
                <a:cxn ang="0">
                  <a:pos x="31" y="303"/>
                </a:cxn>
                <a:cxn ang="0">
                  <a:pos x="4" y="339"/>
                </a:cxn>
                <a:cxn ang="0">
                  <a:pos x="0" y="343"/>
                </a:cxn>
                <a:cxn ang="0">
                  <a:pos x="0" y="344"/>
                </a:cxn>
                <a:cxn ang="0">
                  <a:pos x="0" y="347"/>
                </a:cxn>
                <a:cxn ang="0">
                  <a:pos x="3" y="348"/>
                </a:cxn>
                <a:cxn ang="0">
                  <a:pos x="10" y="344"/>
                </a:cxn>
                <a:cxn ang="0">
                  <a:pos x="24" y="331"/>
                </a:cxn>
                <a:cxn ang="0">
                  <a:pos x="41" y="309"/>
                </a:cxn>
                <a:cxn ang="0">
                  <a:pos x="58" y="280"/>
                </a:cxn>
                <a:cxn ang="0">
                  <a:pos x="69" y="251"/>
                </a:cxn>
                <a:cxn ang="0">
                  <a:pos x="75" y="224"/>
                </a:cxn>
                <a:cxn ang="0">
                  <a:pos x="79" y="197"/>
                </a:cxn>
                <a:cxn ang="0">
                  <a:pos x="80" y="174"/>
                </a:cxn>
              </a:cxnLst>
              <a:rect l="0" t="0" r="r" b="b"/>
              <a:pathLst>
                <a:path w="80" h="348">
                  <a:moveTo>
                    <a:pt x="80" y="174"/>
                  </a:moveTo>
                  <a:lnTo>
                    <a:pt x="79" y="151"/>
                  </a:lnTo>
                  <a:lnTo>
                    <a:pt x="75" y="124"/>
                  </a:lnTo>
                  <a:lnTo>
                    <a:pt x="69" y="95"/>
                  </a:lnTo>
                  <a:lnTo>
                    <a:pt x="57" y="65"/>
                  </a:lnTo>
                  <a:lnTo>
                    <a:pt x="40" y="37"/>
                  </a:lnTo>
                  <a:lnTo>
                    <a:pt x="23" y="1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8"/>
                  </a:lnTo>
                  <a:lnTo>
                    <a:pt x="6" y="11"/>
                  </a:lnTo>
                  <a:lnTo>
                    <a:pt x="29" y="41"/>
                  </a:lnTo>
                  <a:lnTo>
                    <a:pt x="46" y="78"/>
                  </a:lnTo>
                  <a:lnTo>
                    <a:pt x="56" y="123"/>
                  </a:lnTo>
                  <a:lnTo>
                    <a:pt x="60" y="174"/>
                  </a:lnTo>
                  <a:lnTo>
                    <a:pt x="57" y="219"/>
                  </a:lnTo>
                  <a:lnTo>
                    <a:pt x="48" y="262"/>
                  </a:lnTo>
                  <a:lnTo>
                    <a:pt x="31" y="303"/>
                  </a:lnTo>
                  <a:lnTo>
                    <a:pt x="4" y="339"/>
                  </a:lnTo>
                  <a:lnTo>
                    <a:pt x="0" y="343"/>
                  </a:lnTo>
                  <a:lnTo>
                    <a:pt x="0" y="344"/>
                  </a:lnTo>
                  <a:lnTo>
                    <a:pt x="0" y="347"/>
                  </a:lnTo>
                  <a:lnTo>
                    <a:pt x="3" y="348"/>
                  </a:lnTo>
                  <a:lnTo>
                    <a:pt x="10" y="344"/>
                  </a:lnTo>
                  <a:lnTo>
                    <a:pt x="24" y="331"/>
                  </a:lnTo>
                  <a:lnTo>
                    <a:pt x="41" y="309"/>
                  </a:lnTo>
                  <a:lnTo>
                    <a:pt x="58" y="280"/>
                  </a:lnTo>
                  <a:lnTo>
                    <a:pt x="69" y="251"/>
                  </a:lnTo>
                  <a:lnTo>
                    <a:pt x="75" y="224"/>
                  </a:lnTo>
                  <a:lnTo>
                    <a:pt x="79" y="197"/>
                  </a:lnTo>
                  <a:lnTo>
                    <a:pt x="80" y="1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245100" y="5346700"/>
            <a:ext cx="36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Hard-core: divergence at small r</a:t>
            </a:r>
          </a:p>
          <a:p>
            <a:r>
              <a:rPr lang="en-US" dirty="0" smtClean="0"/>
              <a:t>Finite-range: dies off at r </a:t>
            </a:r>
            <a:r>
              <a:rPr lang="en-US" dirty="0" smtClean="0">
                <a:sym typeface="Symbol"/>
              </a:rPr>
              <a:t> 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497" y="1778000"/>
            <a:ext cx="384790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5171626" y="1292291"/>
            <a:ext cx="370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 R. </a:t>
            </a:r>
            <a:r>
              <a:rPr lang="en-US" sz="1000" dirty="0" err="1" smtClean="0"/>
              <a:t>Furnstahl</a:t>
            </a:r>
            <a:r>
              <a:rPr lang="en-US" sz="1000" dirty="0" smtClean="0"/>
              <a:t>, "</a:t>
            </a:r>
            <a:r>
              <a:rPr lang="en-US" sz="1000" i="1" dirty="0" smtClean="0"/>
              <a:t>Atomic Nuclei at Low Resolution</a:t>
            </a:r>
            <a:r>
              <a:rPr lang="en-US" sz="1000" dirty="0" smtClean="0"/>
              <a:t>“, workshop on Perspectives of the </a:t>
            </a:r>
            <a:r>
              <a:rPr lang="en-US" sz="1000" dirty="0" err="1" smtClean="0"/>
              <a:t>Ab</a:t>
            </a:r>
            <a:r>
              <a:rPr lang="en-US" sz="1000" dirty="0" smtClean="0"/>
              <a:t> Initio No-Core Shell Model, </a:t>
            </a:r>
            <a:r>
              <a:rPr lang="en-US" sz="1000" dirty="0" smtClean="0"/>
              <a:t>TRIUMF (2011)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4688036" cy="50482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A systematic, rigorous method to construct NN, NNN, NNNN, etc.</a:t>
            </a:r>
            <a:r>
              <a:rPr lang="en-US" sz="2400" dirty="0" smtClean="0"/>
              <a:t>, potentials</a:t>
            </a:r>
            <a:endParaRPr lang="en-US" sz="2400" dirty="0" smtClean="0"/>
          </a:p>
          <a:p>
            <a:pPr lvl="1">
              <a:spcAft>
                <a:spcPts val="0"/>
              </a:spcAft>
            </a:pPr>
            <a:r>
              <a:rPr lang="en-US" sz="2000" dirty="0" smtClean="0"/>
              <a:t>Interaction carried by mesons (</a:t>
            </a:r>
            <a:r>
              <a:rPr lang="en-US" sz="2000" dirty="0" err="1" smtClean="0"/>
              <a:t>pions</a:t>
            </a:r>
            <a:r>
              <a:rPr lang="en-US" sz="2000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Perturbation expansion implies “things should converge”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Used in </a:t>
            </a:r>
            <a:r>
              <a:rPr lang="en-US" sz="2000" i="1" dirty="0" err="1" smtClean="0"/>
              <a:t>ab</a:t>
            </a:r>
            <a:r>
              <a:rPr lang="en-US" sz="2000" i="1" dirty="0" smtClean="0"/>
              <a:t> initio </a:t>
            </a:r>
            <a:r>
              <a:rPr lang="en-US" sz="2000" dirty="0" smtClean="0"/>
              <a:t>or shell model approaches (see later)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Still contains free parameters (fitted on scattering data)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First 4N forces being looked at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Indirect link with QCD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Main question mark: does it actually converge?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Nuclear Forces (2/3)</a:t>
            </a:r>
            <a:br>
              <a:rPr lang="en-US" sz="2800" dirty="0" smtClean="0"/>
            </a:br>
            <a:r>
              <a:rPr lang="en-US" dirty="0" smtClean="0"/>
              <a:t>Effective Field Theory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1028700"/>
            <a:ext cx="403659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5702300" cy="322579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Out-of-the-oven realistic interactions not necessarily very useful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Hard-core: high-energy stuff not captured by theory based on meson exchange</a:t>
            </a:r>
          </a:p>
          <a:p>
            <a:pPr lvl="1"/>
            <a:r>
              <a:rPr lang="en-US" sz="2000" dirty="0" smtClean="0"/>
              <a:t>Shell-model: interaction is not the same anyway if all nucleons are involved, or if some are frozen</a:t>
            </a:r>
            <a:r>
              <a:rPr lang="en-US" sz="2000" dirty="0"/>
              <a:t> </a:t>
            </a:r>
            <a:r>
              <a:rPr lang="en-US" sz="2000" dirty="0" smtClean="0"/>
              <a:t>(see later)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Solution: renormalization using similarity renormalization group (SRG) or Lee-Suzuki schemes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Results in so-called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lowK</a:t>
            </a:r>
            <a:r>
              <a:rPr lang="en-US" sz="2400" dirty="0" smtClean="0"/>
              <a:t> interactions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Nuclear Forces (3/3)</a:t>
            </a:r>
            <a:br>
              <a:rPr lang="en-US" sz="2800" dirty="0" smtClean="0"/>
            </a:br>
            <a:r>
              <a:rPr lang="en-US" dirty="0" smtClean="0"/>
              <a:t>Renormalization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4367068"/>
            <a:ext cx="6184899" cy="15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112" y="508000"/>
            <a:ext cx="27777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1" y="3362998"/>
            <a:ext cx="2773656" cy="283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899307"/>
            <a:ext cx="629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 R. </a:t>
            </a:r>
            <a:r>
              <a:rPr lang="en-US" sz="1000" dirty="0" err="1" smtClean="0"/>
              <a:t>Furnstahl</a:t>
            </a:r>
            <a:r>
              <a:rPr lang="en-US" sz="1000" dirty="0" smtClean="0"/>
              <a:t>, "</a:t>
            </a:r>
            <a:r>
              <a:rPr lang="en-US" sz="1000" i="1" dirty="0" smtClean="0"/>
              <a:t>Atomic Nuclei at Low Resolution</a:t>
            </a:r>
            <a:r>
              <a:rPr lang="en-US" sz="1000" dirty="0" smtClean="0"/>
              <a:t>“, workshop on Perspectives of the </a:t>
            </a:r>
            <a:r>
              <a:rPr lang="en-US" sz="1000" dirty="0" err="1" smtClean="0"/>
              <a:t>Ab</a:t>
            </a:r>
            <a:r>
              <a:rPr lang="en-US" sz="1000" dirty="0" smtClean="0"/>
              <a:t> Initio No-Core Shell Model, </a:t>
            </a:r>
            <a:r>
              <a:rPr lang="en-US" sz="1000" dirty="0" smtClean="0"/>
              <a:t>TRIUMF (2011)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914401"/>
            <a:ext cx="8547100" cy="54038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1896: </a:t>
            </a:r>
            <a:r>
              <a:rPr lang="en-US" sz="2400" dirty="0" smtClean="0"/>
              <a:t>Discovery </a:t>
            </a:r>
            <a:r>
              <a:rPr lang="en-US" sz="2400" dirty="0" smtClean="0"/>
              <a:t>of radioactivity (Becquerel)</a:t>
            </a:r>
          </a:p>
          <a:p>
            <a:r>
              <a:rPr lang="en-US" sz="2400" dirty="0" smtClean="0"/>
              <a:t>1911: </a:t>
            </a:r>
            <a:r>
              <a:rPr lang="en-US" sz="2400" dirty="0" smtClean="0"/>
              <a:t>Discovery </a:t>
            </a:r>
            <a:r>
              <a:rPr lang="en-US" sz="2400" dirty="0" smtClean="0"/>
              <a:t>of the nucleus (Rutherford experiment)</a:t>
            </a:r>
          </a:p>
          <a:p>
            <a:r>
              <a:rPr lang="en-US" sz="2400" dirty="0" smtClean="0"/>
              <a:t>1932: </a:t>
            </a:r>
            <a:r>
              <a:rPr lang="en-US" sz="2400" dirty="0" smtClean="0"/>
              <a:t>Discovery </a:t>
            </a:r>
            <a:r>
              <a:rPr lang="en-US" sz="2400" dirty="0" smtClean="0"/>
              <a:t>of the neutron (Chadwick)</a:t>
            </a:r>
          </a:p>
          <a:p>
            <a:r>
              <a:rPr lang="en-US" sz="2400" dirty="0" smtClean="0"/>
              <a:t>1935: Bethe-</a:t>
            </a:r>
            <a:r>
              <a:rPr lang="en-US" sz="2400" dirty="0" err="1" smtClean="0"/>
              <a:t>Weiszaker</a:t>
            </a:r>
            <a:r>
              <a:rPr lang="en-US" sz="2400" dirty="0" smtClean="0"/>
              <a:t> mass formula</a:t>
            </a:r>
          </a:p>
          <a:p>
            <a:r>
              <a:rPr lang="en-US" sz="2400" dirty="0" smtClean="0"/>
              <a:t>1939: </a:t>
            </a:r>
            <a:r>
              <a:rPr lang="en-US" sz="2400" dirty="0" smtClean="0"/>
              <a:t>Discovery </a:t>
            </a:r>
            <a:r>
              <a:rPr lang="en-US" sz="2400" dirty="0" smtClean="0"/>
              <a:t>of (neutron-induced) fission</a:t>
            </a:r>
          </a:p>
          <a:p>
            <a:r>
              <a:rPr lang="en-US" sz="2400" dirty="0" smtClean="0"/>
              <a:t>1949: Shell model (Goeppert-Mayer, </a:t>
            </a:r>
            <a:r>
              <a:rPr lang="en-US" sz="2400" dirty="0" err="1" smtClean="0"/>
              <a:t>Jensens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1951: Collective model (Bohr, Mottelson, Rainwater)</a:t>
            </a:r>
          </a:p>
          <a:p>
            <a:r>
              <a:rPr lang="en-US" sz="2400" dirty="0" smtClean="0"/>
              <a:t>1957: Nuclear </a:t>
            </a:r>
            <a:r>
              <a:rPr lang="en-US" sz="2400" dirty="0" err="1" smtClean="0"/>
              <a:t>superfluidity</a:t>
            </a:r>
            <a:r>
              <a:rPr lang="en-US" sz="2400" dirty="0" smtClean="0"/>
              <a:t> (Bohr, Mottelson)</a:t>
            </a:r>
          </a:p>
          <a:p>
            <a:r>
              <a:rPr lang="en-US" sz="2400" dirty="0" smtClean="0"/>
              <a:t>Since then: </a:t>
            </a:r>
            <a:r>
              <a:rPr lang="en-US" sz="2400" dirty="0" smtClean="0"/>
              <a:t>Nuclear </a:t>
            </a:r>
            <a:r>
              <a:rPr lang="en-US" sz="2400" dirty="0" smtClean="0"/>
              <a:t>forces, many-body methods (HF, HFB, RPA, GCM, Green function, etc.)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The dawn of nuclear physics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2"/>
            <a:ext cx="8547100" cy="119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“Brute-force” method: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Start with a realistic interaction (possibly softened)</a:t>
            </a:r>
          </a:p>
          <a:p>
            <a:pPr lvl="1">
              <a:spcAft>
                <a:spcPts val="0"/>
              </a:spcAft>
            </a:pPr>
            <a:r>
              <a:rPr lang="en-US" sz="2000" dirty="0" err="1" smtClean="0"/>
              <a:t>Diagonalize</a:t>
            </a:r>
            <a:r>
              <a:rPr lang="en-US" sz="2000" dirty="0" smtClean="0"/>
              <a:t> the resulting Hamiltonian in a large basis of many-body states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i="1" dirty="0" err="1" smtClean="0"/>
              <a:t>Ab</a:t>
            </a:r>
            <a:r>
              <a:rPr lang="en-US" sz="2800" i="1" dirty="0" smtClean="0"/>
              <a:t> Initio </a:t>
            </a:r>
            <a:r>
              <a:rPr lang="en-US" sz="2800" dirty="0" smtClean="0"/>
              <a:t>Approaches (1/2)</a:t>
            </a:r>
            <a:br>
              <a:rPr lang="en-US" sz="2800" dirty="0" smtClean="0"/>
            </a:br>
            <a:r>
              <a:rPr lang="en-US" dirty="0" smtClean="0"/>
              <a:t>From Nucleons to Nuclei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99" y="2527301"/>
            <a:ext cx="8919901" cy="3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3100" y="6007100"/>
            <a:ext cx="810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A. </a:t>
            </a:r>
            <a:r>
              <a:rPr lang="en-US" sz="1000" dirty="0" err="1" smtClean="0"/>
              <a:t>Poves</a:t>
            </a:r>
            <a:r>
              <a:rPr lang="en-US" sz="1000" dirty="0" smtClean="0"/>
              <a:t>, “</a:t>
            </a:r>
            <a:r>
              <a:rPr lang="en-US" sz="1000" i="1" dirty="0" smtClean="0"/>
              <a:t>The Standard Nuclear (Shell) Model: a Primer</a:t>
            </a:r>
            <a:r>
              <a:rPr lang="en-US" sz="1000" dirty="0" smtClean="0"/>
              <a:t>”, International School on Exotic Beams, Santiago de </a:t>
            </a:r>
            <a:r>
              <a:rPr lang="en-US" sz="1000" dirty="0" err="1" smtClean="0"/>
              <a:t>Compostela</a:t>
            </a:r>
            <a:r>
              <a:rPr lang="en-US" sz="1000" dirty="0" smtClean="0"/>
              <a:t>, September 4-11 2010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4241800" cy="42544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Pros: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Exact solution: from true (in-medium) nucleon potentials to atomic nuclei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Encompasses structure and reactions in a consistent framework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Cons: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Intrinsically limited to very small nuclei (even in the long term)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It all depends on the interaction (no tweaking): what if EFT fails down the road?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i="1" dirty="0" err="1" smtClean="0"/>
              <a:t>Ab</a:t>
            </a:r>
            <a:r>
              <a:rPr lang="en-US" sz="2800" i="1" dirty="0" smtClean="0"/>
              <a:t> Initio </a:t>
            </a:r>
            <a:r>
              <a:rPr lang="en-US" sz="2800" dirty="0" smtClean="0"/>
              <a:t>Approaches (2/2)</a:t>
            </a:r>
            <a:br>
              <a:rPr lang="en-US" sz="2800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538" y="1074738"/>
            <a:ext cx="43529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30037" y="5541006"/>
            <a:ext cx="3090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 R. </a:t>
            </a:r>
            <a:r>
              <a:rPr lang="en-US" sz="1000" dirty="0" err="1" smtClean="0"/>
              <a:t>Furnstahl</a:t>
            </a:r>
            <a:r>
              <a:rPr lang="en-US" sz="1000" dirty="0" smtClean="0"/>
              <a:t>, </a:t>
            </a:r>
            <a:r>
              <a:rPr lang="en-US" sz="1000" i="1" dirty="0" smtClean="0"/>
              <a:t>"Atomic Nuclei at Low Resolution“,</a:t>
            </a:r>
            <a:r>
              <a:rPr lang="en-US" sz="1000" dirty="0" smtClean="0"/>
              <a:t> workshop on Perspectives of the </a:t>
            </a:r>
            <a:r>
              <a:rPr lang="en-US" sz="1000" dirty="0" err="1" smtClean="0"/>
              <a:t>Ab</a:t>
            </a:r>
            <a:r>
              <a:rPr lang="en-US" sz="1000" dirty="0" smtClean="0"/>
              <a:t> Initio No-Core Shell Model, </a:t>
            </a:r>
            <a:r>
              <a:rPr lang="en-US" sz="1000" dirty="0" smtClean="0"/>
              <a:t>TRIUMF (2011)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500" y="1206501"/>
            <a:ext cx="4368800" cy="2717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/>
              <a:t>Ab</a:t>
            </a:r>
            <a:r>
              <a:rPr lang="en-US" sz="2000" i="1" dirty="0" smtClean="0"/>
              <a:t> initio </a:t>
            </a:r>
            <a:r>
              <a:rPr lang="en-US" sz="2000" dirty="0" smtClean="0"/>
              <a:t>in heavier nuclei: “neglect” some nucleons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Concepts: 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Inert core of independent nucleons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Valence space of correlated nucleons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Interaction tailored to the valence space = configuration interaction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Choice of the valence space depends on the nucleus/problem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Nuclear Shell Model (1/3)</a:t>
            </a:r>
            <a:br>
              <a:rPr lang="en-US" sz="2800" dirty="0" smtClean="0"/>
            </a:br>
            <a:r>
              <a:rPr lang="en-US" dirty="0" smtClean="0"/>
              <a:t>From </a:t>
            </a:r>
            <a:r>
              <a:rPr lang="en-US" i="1" dirty="0" err="1" smtClean="0"/>
              <a:t>Ab</a:t>
            </a:r>
            <a:r>
              <a:rPr lang="en-US" i="1" dirty="0" smtClean="0"/>
              <a:t> Initio </a:t>
            </a:r>
            <a:r>
              <a:rPr lang="en-US" dirty="0" smtClean="0"/>
              <a:t>to Shell 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83100" y="1343591"/>
            <a:ext cx="4470400" cy="360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hellmodel_principle_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43" y="3864628"/>
            <a:ext cx="2461857" cy="2486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9900" y="5118100"/>
            <a:ext cx="467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shell model wave-function is built from individual wave-functions, the coefficients of the expansion are determined in the calculation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Nuclear Shell Model (2/3)</a:t>
            </a:r>
            <a:br>
              <a:rPr lang="en-US" sz="2800" dirty="0" smtClean="0"/>
            </a:br>
            <a:r>
              <a:rPr lang="en-US" dirty="0" smtClean="0"/>
              <a:t>Example of capabilities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167514"/>
            <a:ext cx="7023100" cy="494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1200" y="6108700"/>
            <a:ext cx="810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A. </a:t>
            </a:r>
            <a:r>
              <a:rPr lang="en-US" sz="1000" dirty="0" err="1" smtClean="0"/>
              <a:t>Poves</a:t>
            </a:r>
            <a:r>
              <a:rPr lang="en-US" sz="1000" dirty="0" smtClean="0"/>
              <a:t>, </a:t>
            </a:r>
            <a:r>
              <a:rPr lang="en-US" sz="1000" i="1" dirty="0" smtClean="0"/>
              <a:t>“The Standard Nuclear (Shell) Model: a Primer”</a:t>
            </a:r>
            <a:r>
              <a:rPr lang="en-US" sz="1000" dirty="0" smtClean="0"/>
              <a:t>, International School on Exotic Beams, Santiago de </a:t>
            </a:r>
            <a:r>
              <a:rPr lang="en-US" sz="1000" dirty="0" err="1" smtClean="0"/>
              <a:t>Compostela</a:t>
            </a:r>
            <a:r>
              <a:rPr lang="en-US" sz="1000" dirty="0" smtClean="0"/>
              <a:t>, September 4-11 2010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030137" y="1930141"/>
            <a:ext cx="11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Energies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70163" y="2250164"/>
            <a:ext cx="360010" cy="190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50163" y="2250164"/>
            <a:ext cx="310008" cy="82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0110" y="5402783"/>
            <a:ext cx="170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e.m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 transition probabilities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52548" y="5190378"/>
            <a:ext cx="897628" cy="59243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70152" y="5010365"/>
            <a:ext cx="2020056" cy="76005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5400147" y="3180232"/>
            <a:ext cx="190005" cy="180013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412543" y="3522646"/>
            <a:ext cx="190005" cy="180013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422544" y="3802666"/>
            <a:ext cx="190005" cy="180013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02515" y="2762591"/>
            <a:ext cx="71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Spins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5010137" y="3030221"/>
            <a:ext cx="390010" cy="240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90136" y="3050222"/>
            <a:ext cx="390011" cy="570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4191000" cy="47243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Pros: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The most accurate and precise theory on the market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Computes measurable observables (</a:t>
            </a:r>
            <a:r>
              <a:rPr lang="en-US" sz="2000" dirty="0" err="1" smtClean="0"/>
              <a:t>e.m</a:t>
            </a:r>
            <a:r>
              <a:rPr lang="en-US" sz="2000" dirty="0" smtClean="0"/>
              <a:t>. transitions, moments, energies, etc.)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Cons: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Local theory: interaction is highly dependent on model space = on the nucleus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Size of model space is a limitation (similar to </a:t>
            </a:r>
            <a:r>
              <a:rPr lang="en-US" sz="2000" i="1" dirty="0" err="1" smtClean="0"/>
              <a:t>ab</a:t>
            </a:r>
            <a:r>
              <a:rPr lang="en-US" sz="2000" i="1" dirty="0" smtClean="0"/>
              <a:t> initio</a:t>
            </a:r>
            <a:r>
              <a:rPr lang="en-US" sz="2000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Struggles to capture collective excitations (by design)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Nuclear Shell Model (3/3)</a:t>
            </a:r>
            <a:br>
              <a:rPr lang="en-US" sz="2800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1013" y="1532274"/>
            <a:ext cx="4662487" cy="37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33900" y="5304581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From"</a:t>
            </a:r>
            <a:r>
              <a:rPr lang="en-US" sz="1000" i="1" dirty="0" err="1" smtClean="0"/>
              <a:t>Universal</a:t>
            </a:r>
            <a:r>
              <a:rPr lang="en-US" sz="1000" i="1" dirty="0" smtClean="0"/>
              <a:t> Nuclear Energy Density Functional: Computing Atomic Nuclei</a:t>
            </a:r>
            <a:r>
              <a:rPr lang="en-US" sz="1000" dirty="0" smtClean="0"/>
              <a:t>," G.F. </a:t>
            </a:r>
            <a:r>
              <a:rPr lang="en-US" sz="1000" dirty="0" err="1" smtClean="0"/>
              <a:t>Bertsch</a:t>
            </a:r>
            <a:r>
              <a:rPr lang="en-US" sz="1000" dirty="0" smtClean="0"/>
              <a:t>, D.J. Dean, and W. </a:t>
            </a:r>
            <a:r>
              <a:rPr lang="en-US" sz="1000" dirty="0" err="1" smtClean="0"/>
              <a:t>Nazarewicz</a:t>
            </a:r>
            <a:r>
              <a:rPr lang="en-US" sz="1000" dirty="0" smtClean="0"/>
              <a:t>, </a:t>
            </a:r>
            <a:r>
              <a:rPr lang="en-US" sz="1000" dirty="0" err="1" smtClean="0"/>
              <a:t>SciDAC</a:t>
            </a:r>
            <a:r>
              <a:rPr lang="en-US" sz="1000" dirty="0" smtClean="0"/>
              <a:t> Review 6, 42 (2007)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4914900" cy="46354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Common feature of </a:t>
            </a:r>
            <a:r>
              <a:rPr lang="en-US" sz="2000" i="1" dirty="0" err="1" smtClean="0"/>
              <a:t>ab</a:t>
            </a:r>
            <a:r>
              <a:rPr lang="en-US" sz="2000" i="1" dirty="0" smtClean="0"/>
              <a:t> initio </a:t>
            </a:r>
            <a:r>
              <a:rPr lang="en-US" sz="2000" dirty="0" smtClean="0"/>
              <a:t>and shell model: find the fully correlated nuclear wave-function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Mean-field theory: the nucleus as a set of independent protons and neutrons moving in a quantum potential well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Characteristics: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Nuclear wave-function is an anti-symmetrized product of the nucleon wave-functions </a:t>
            </a:r>
            <a:r>
              <a:rPr lang="en-US" sz="1600" dirty="0">
                <a:sym typeface="Symbol"/>
              </a:rPr>
              <a:t></a:t>
            </a:r>
            <a:r>
              <a:rPr lang="en-US" sz="1600" baseline="-25000" dirty="0" err="1">
                <a:sym typeface="Symbol"/>
              </a:rPr>
              <a:t>i</a:t>
            </a:r>
            <a:r>
              <a:rPr lang="en-US" sz="1600" dirty="0">
                <a:sym typeface="Symbol"/>
              </a:rPr>
              <a:t>(r) </a:t>
            </a:r>
            <a:r>
              <a:rPr lang="en-US" sz="1600" dirty="0" smtClean="0"/>
              <a:t>(Slater determinant)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Nucleon wave-functions</a:t>
            </a:r>
            <a:r>
              <a:rPr lang="en-US" sz="1600" i="1" dirty="0" smtClean="0"/>
              <a:t> </a:t>
            </a:r>
            <a:r>
              <a:rPr lang="en-US" sz="1600" dirty="0" smtClean="0">
                <a:sym typeface="Symbol"/>
              </a:rPr>
              <a:t></a:t>
            </a:r>
            <a:r>
              <a:rPr lang="en-US" sz="1600" baseline="-25000" dirty="0" err="1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(r) </a:t>
            </a:r>
            <a:r>
              <a:rPr lang="en-US" sz="1600" dirty="0" smtClean="0"/>
              <a:t>obey the Schrödinger equation, where the potential V(r) is the mean-field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Basic degree of freedom: the (one-body) density of particles </a:t>
            </a:r>
            <a:r>
              <a:rPr lang="en-US" sz="1600" dirty="0" smtClean="0">
                <a:sym typeface="Symbol"/>
              </a:rPr>
              <a:t>(r)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Mean-field Theory (1/5)</a:t>
            </a:r>
            <a:br>
              <a:rPr lang="en-US" sz="2800" dirty="0" smtClean="0"/>
            </a:br>
            <a:r>
              <a:rPr lang="en-US" dirty="0" smtClean="0"/>
              <a:t>Independent Particle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231" y="1346200"/>
            <a:ext cx="3604269" cy="32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56200" y="4737100"/>
            <a:ext cx="37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Hard-core manifestation of the Pauli exclusion principle: mean-free path of nucleons inside the nucleus is large, independent particle approximation not that crazy…</a:t>
            </a:r>
            <a:endParaRPr lang="en-US" i="1" dirty="0"/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63802" y="5549899"/>
            <a:ext cx="1883560" cy="518159"/>
            <a:chOff x="2" y="-2"/>
            <a:chExt cx="5758" cy="1584"/>
          </a:xfrm>
        </p:grpSpPr>
        <p:sp>
          <p:nvSpPr>
            <p:cNvPr id="2053" name="Freeform 5"/>
            <p:cNvSpPr>
              <a:spLocks noChangeAspect="1" noEditPoints="1"/>
            </p:cNvSpPr>
            <p:nvPr/>
          </p:nvSpPr>
          <p:spPr bwMode="auto">
            <a:xfrm>
              <a:off x="2" y="374"/>
              <a:ext cx="349" cy="488"/>
            </a:xfrm>
            <a:custGeom>
              <a:avLst/>
              <a:gdLst/>
              <a:ahLst/>
              <a:cxnLst>
                <a:cxn ang="0">
                  <a:pos x="0" y="465"/>
                </a:cxn>
                <a:cxn ang="0">
                  <a:pos x="6" y="482"/>
                </a:cxn>
                <a:cxn ang="0">
                  <a:pos x="31" y="486"/>
                </a:cxn>
                <a:cxn ang="0">
                  <a:pos x="44" y="476"/>
                </a:cxn>
                <a:cxn ang="0">
                  <a:pos x="53" y="452"/>
                </a:cxn>
                <a:cxn ang="0">
                  <a:pos x="79" y="348"/>
                </a:cxn>
                <a:cxn ang="0">
                  <a:pos x="107" y="306"/>
                </a:cxn>
                <a:cxn ang="0">
                  <a:pos x="143" y="332"/>
                </a:cxn>
                <a:cxn ang="0">
                  <a:pos x="200" y="331"/>
                </a:cxn>
                <a:cxn ang="0">
                  <a:pos x="262" y="297"/>
                </a:cxn>
                <a:cxn ang="0">
                  <a:pos x="314" y="238"/>
                </a:cxn>
                <a:cxn ang="0">
                  <a:pos x="345" y="162"/>
                </a:cxn>
                <a:cxn ang="0">
                  <a:pos x="340" y="69"/>
                </a:cxn>
                <a:cxn ang="0">
                  <a:pos x="285" y="8"/>
                </a:cxn>
                <a:cxn ang="0">
                  <a:pos x="192" y="13"/>
                </a:cxn>
                <a:cxn ang="0">
                  <a:pos x="101" y="101"/>
                </a:cxn>
                <a:cxn ang="0">
                  <a:pos x="2" y="456"/>
                </a:cxn>
                <a:cxn ang="0">
                  <a:pos x="149" y="317"/>
                </a:cxn>
                <a:cxn ang="0">
                  <a:pos x="124" y="300"/>
                </a:cxn>
                <a:cxn ang="0">
                  <a:pos x="109" y="277"/>
                </a:cxn>
                <a:cxn ang="0">
                  <a:pos x="103" y="259"/>
                </a:cxn>
                <a:cxn ang="0">
                  <a:pos x="105" y="243"/>
                </a:cxn>
                <a:cxn ang="0">
                  <a:pos x="122" y="174"/>
                </a:cxn>
                <a:cxn ang="0">
                  <a:pos x="142" y="110"/>
                </a:cxn>
                <a:cxn ang="0">
                  <a:pos x="178" y="53"/>
                </a:cxn>
                <a:cxn ang="0">
                  <a:pos x="225" y="20"/>
                </a:cxn>
                <a:cxn ang="0">
                  <a:pos x="264" y="21"/>
                </a:cxn>
                <a:cxn ang="0">
                  <a:pos x="291" y="56"/>
                </a:cxn>
                <a:cxn ang="0">
                  <a:pos x="292" y="126"/>
                </a:cxn>
                <a:cxn ang="0">
                  <a:pos x="269" y="215"/>
                </a:cxn>
                <a:cxn ang="0">
                  <a:pos x="234" y="280"/>
                </a:cxn>
                <a:cxn ang="0">
                  <a:pos x="188" y="315"/>
                </a:cxn>
              </a:cxnLst>
              <a:rect l="0" t="0" r="r" b="b"/>
              <a:pathLst>
                <a:path w="349" h="488">
                  <a:moveTo>
                    <a:pt x="2" y="456"/>
                  </a:moveTo>
                  <a:lnTo>
                    <a:pt x="0" y="465"/>
                  </a:lnTo>
                  <a:lnTo>
                    <a:pt x="0" y="468"/>
                  </a:lnTo>
                  <a:lnTo>
                    <a:pt x="6" y="482"/>
                  </a:lnTo>
                  <a:lnTo>
                    <a:pt x="21" y="488"/>
                  </a:lnTo>
                  <a:lnTo>
                    <a:pt x="31" y="486"/>
                  </a:lnTo>
                  <a:lnTo>
                    <a:pt x="39" y="481"/>
                  </a:lnTo>
                  <a:lnTo>
                    <a:pt x="44" y="476"/>
                  </a:lnTo>
                  <a:lnTo>
                    <a:pt x="46" y="472"/>
                  </a:lnTo>
                  <a:lnTo>
                    <a:pt x="53" y="452"/>
                  </a:lnTo>
                  <a:lnTo>
                    <a:pt x="64" y="407"/>
                  </a:lnTo>
                  <a:lnTo>
                    <a:pt x="79" y="348"/>
                  </a:lnTo>
                  <a:lnTo>
                    <a:pt x="94" y="286"/>
                  </a:lnTo>
                  <a:lnTo>
                    <a:pt x="107" y="306"/>
                  </a:lnTo>
                  <a:lnTo>
                    <a:pt x="123" y="322"/>
                  </a:lnTo>
                  <a:lnTo>
                    <a:pt x="143" y="332"/>
                  </a:lnTo>
                  <a:lnTo>
                    <a:pt x="167" y="336"/>
                  </a:lnTo>
                  <a:lnTo>
                    <a:pt x="200" y="331"/>
                  </a:lnTo>
                  <a:lnTo>
                    <a:pt x="232" y="318"/>
                  </a:lnTo>
                  <a:lnTo>
                    <a:pt x="262" y="297"/>
                  </a:lnTo>
                  <a:lnTo>
                    <a:pt x="290" y="270"/>
                  </a:lnTo>
                  <a:lnTo>
                    <a:pt x="314" y="238"/>
                  </a:lnTo>
                  <a:lnTo>
                    <a:pt x="332" y="201"/>
                  </a:lnTo>
                  <a:lnTo>
                    <a:pt x="345" y="162"/>
                  </a:lnTo>
                  <a:lnTo>
                    <a:pt x="349" y="121"/>
                  </a:lnTo>
                  <a:lnTo>
                    <a:pt x="340" y="69"/>
                  </a:lnTo>
                  <a:lnTo>
                    <a:pt x="318" y="31"/>
                  </a:lnTo>
                  <a:lnTo>
                    <a:pt x="285" y="8"/>
                  </a:lnTo>
                  <a:lnTo>
                    <a:pt x="246" y="0"/>
                  </a:lnTo>
                  <a:lnTo>
                    <a:pt x="192" y="13"/>
                  </a:lnTo>
                  <a:lnTo>
                    <a:pt x="142" y="49"/>
                  </a:lnTo>
                  <a:lnTo>
                    <a:pt x="101" y="101"/>
                  </a:lnTo>
                  <a:lnTo>
                    <a:pt x="75" y="165"/>
                  </a:lnTo>
                  <a:lnTo>
                    <a:pt x="2" y="456"/>
                  </a:lnTo>
                  <a:close/>
                  <a:moveTo>
                    <a:pt x="166" y="320"/>
                  </a:moveTo>
                  <a:lnTo>
                    <a:pt x="149" y="317"/>
                  </a:lnTo>
                  <a:lnTo>
                    <a:pt x="134" y="310"/>
                  </a:lnTo>
                  <a:lnTo>
                    <a:pt x="124" y="300"/>
                  </a:lnTo>
                  <a:lnTo>
                    <a:pt x="115" y="289"/>
                  </a:lnTo>
                  <a:lnTo>
                    <a:pt x="109" y="277"/>
                  </a:lnTo>
                  <a:lnTo>
                    <a:pt x="105" y="267"/>
                  </a:lnTo>
                  <a:lnTo>
                    <a:pt x="103" y="259"/>
                  </a:lnTo>
                  <a:lnTo>
                    <a:pt x="103" y="254"/>
                  </a:lnTo>
                  <a:lnTo>
                    <a:pt x="105" y="243"/>
                  </a:lnTo>
                  <a:lnTo>
                    <a:pt x="109" y="226"/>
                  </a:lnTo>
                  <a:lnTo>
                    <a:pt x="122" y="174"/>
                  </a:lnTo>
                  <a:lnTo>
                    <a:pt x="132" y="137"/>
                  </a:lnTo>
                  <a:lnTo>
                    <a:pt x="142" y="110"/>
                  </a:lnTo>
                  <a:lnTo>
                    <a:pt x="153" y="87"/>
                  </a:lnTo>
                  <a:lnTo>
                    <a:pt x="178" y="53"/>
                  </a:lnTo>
                  <a:lnTo>
                    <a:pt x="202" y="31"/>
                  </a:lnTo>
                  <a:lnTo>
                    <a:pt x="225" y="20"/>
                  </a:lnTo>
                  <a:lnTo>
                    <a:pt x="244" y="17"/>
                  </a:lnTo>
                  <a:lnTo>
                    <a:pt x="264" y="21"/>
                  </a:lnTo>
                  <a:lnTo>
                    <a:pt x="281" y="34"/>
                  </a:lnTo>
                  <a:lnTo>
                    <a:pt x="291" y="56"/>
                  </a:lnTo>
                  <a:lnTo>
                    <a:pt x="296" y="89"/>
                  </a:lnTo>
                  <a:lnTo>
                    <a:pt x="292" y="126"/>
                  </a:lnTo>
                  <a:lnTo>
                    <a:pt x="283" y="171"/>
                  </a:lnTo>
                  <a:lnTo>
                    <a:pt x="269" y="215"/>
                  </a:lnTo>
                  <a:lnTo>
                    <a:pt x="254" y="249"/>
                  </a:lnTo>
                  <a:lnTo>
                    <a:pt x="234" y="280"/>
                  </a:lnTo>
                  <a:lnTo>
                    <a:pt x="212" y="302"/>
                  </a:lnTo>
                  <a:lnTo>
                    <a:pt x="188" y="315"/>
                  </a:lnTo>
                  <a:lnTo>
                    <a:pt x="166" y="3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 noChangeAspect="1"/>
            </p:cNvSpPr>
            <p:nvPr/>
          </p:nvSpPr>
          <p:spPr bwMode="auto">
            <a:xfrm>
              <a:off x="435" y="146"/>
              <a:ext cx="172" cy="741"/>
            </a:xfrm>
            <a:custGeom>
              <a:avLst/>
              <a:gdLst/>
              <a:ahLst/>
              <a:cxnLst>
                <a:cxn ang="0">
                  <a:pos x="172" y="734"/>
                </a:cxn>
                <a:cxn ang="0">
                  <a:pos x="171" y="732"/>
                </a:cxn>
                <a:cxn ang="0">
                  <a:pos x="170" y="729"/>
                </a:cxn>
                <a:cxn ang="0">
                  <a:pos x="166" y="725"/>
                </a:cxn>
                <a:cxn ang="0">
                  <a:pos x="159" y="717"/>
                </a:cxn>
                <a:cxn ang="0">
                  <a:pos x="102" y="640"/>
                </a:cxn>
                <a:cxn ang="0">
                  <a:pos x="66" y="551"/>
                </a:cxn>
                <a:cxn ang="0">
                  <a:pos x="48" y="459"/>
                </a:cxn>
                <a:cxn ang="0">
                  <a:pos x="43" y="371"/>
                </a:cxn>
                <a:cxn ang="0">
                  <a:pos x="49" y="274"/>
                </a:cxn>
                <a:cxn ang="0">
                  <a:pos x="69" y="182"/>
                </a:cxn>
                <a:cxn ang="0">
                  <a:pos x="105" y="96"/>
                </a:cxn>
                <a:cxn ang="0">
                  <a:pos x="162" y="20"/>
                </a:cxn>
                <a:cxn ang="0">
                  <a:pos x="170" y="11"/>
                </a:cxn>
                <a:cxn ang="0">
                  <a:pos x="172" y="8"/>
                </a:cxn>
                <a:cxn ang="0">
                  <a:pos x="170" y="2"/>
                </a:cxn>
                <a:cxn ang="0">
                  <a:pos x="164" y="0"/>
                </a:cxn>
                <a:cxn ang="0">
                  <a:pos x="149" y="10"/>
                </a:cxn>
                <a:cxn ang="0">
                  <a:pos x="119" y="37"/>
                </a:cxn>
                <a:cxn ang="0">
                  <a:pos x="83" y="82"/>
                </a:cxn>
                <a:cxn ang="0">
                  <a:pos x="47" y="145"/>
                </a:cxn>
                <a:cxn ang="0">
                  <a:pos x="24" y="206"/>
                </a:cxn>
                <a:cxn ang="0">
                  <a:pos x="9" y="265"/>
                </a:cxn>
                <a:cxn ang="0">
                  <a:pos x="2" y="320"/>
                </a:cxn>
                <a:cxn ang="0">
                  <a:pos x="0" y="371"/>
                </a:cxn>
                <a:cxn ang="0">
                  <a:pos x="2" y="419"/>
                </a:cxn>
                <a:cxn ang="0">
                  <a:pos x="9" y="476"/>
                </a:cxn>
                <a:cxn ang="0">
                  <a:pos x="24" y="538"/>
                </a:cxn>
                <a:cxn ang="0">
                  <a:pos x="49" y="602"/>
                </a:cxn>
                <a:cxn ang="0">
                  <a:pos x="85" y="662"/>
                </a:cxn>
                <a:cxn ang="0">
                  <a:pos x="120" y="706"/>
                </a:cxn>
                <a:cxn ang="0">
                  <a:pos x="149" y="732"/>
                </a:cxn>
                <a:cxn ang="0">
                  <a:pos x="164" y="741"/>
                </a:cxn>
                <a:cxn ang="0">
                  <a:pos x="170" y="739"/>
                </a:cxn>
                <a:cxn ang="0">
                  <a:pos x="172" y="734"/>
                </a:cxn>
              </a:cxnLst>
              <a:rect l="0" t="0" r="r" b="b"/>
              <a:pathLst>
                <a:path w="172" h="741">
                  <a:moveTo>
                    <a:pt x="172" y="734"/>
                  </a:moveTo>
                  <a:lnTo>
                    <a:pt x="171" y="732"/>
                  </a:lnTo>
                  <a:lnTo>
                    <a:pt x="170" y="729"/>
                  </a:lnTo>
                  <a:lnTo>
                    <a:pt x="166" y="725"/>
                  </a:lnTo>
                  <a:lnTo>
                    <a:pt x="159" y="717"/>
                  </a:lnTo>
                  <a:lnTo>
                    <a:pt x="102" y="640"/>
                  </a:lnTo>
                  <a:lnTo>
                    <a:pt x="66" y="551"/>
                  </a:lnTo>
                  <a:lnTo>
                    <a:pt x="48" y="459"/>
                  </a:lnTo>
                  <a:lnTo>
                    <a:pt x="43" y="371"/>
                  </a:lnTo>
                  <a:lnTo>
                    <a:pt x="49" y="274"/>
                  </a:lnTo>
                  <a:lnTo>
                    <a:pt x="69" y="182"/>
                  </a:lnTo>
                  <a:lnTo>
                    <a:pt x="105" y="96"/>
                  </a:lnTo>
                  <a:lnTo>
                    <a:pt x="162" y="20"/>
                  </a:lnTo>
                  <a:lnTo>
                    <a:pt x="170" y="11"/>
                  </a:lnTo>
                  <a:lnTo>
                    <a:pt x="172" y="8"/>
                  </a:lnTo>
                  <a:lnTo>
                    <a:pt x="170" y="2"/>
                  </a:lnTo>
                  <a:lnTo>
                    <a:pt x="164" y="0"/>
                  </a:lnTo>
                  <a:lnTo>
                    <a:pt x="149" y="10"/>
                  </a:lnTo>
                  <a:lnTo>
                    <a:pt x="119" y="37"/>
                  </a:lnTo>
                  <a:lnTo>
                    <a:pt x="83" y="82"/>
                  </a:lnTo>
                  <a:lnTo>
                    <a:pt x="47" y="145"/>
                  </a:lnTo>
                  <a:lnTo>
                    <a:pt x="24" y="206"/>
                  </a:lnTo>
                  <a:lnTo>
                    <a:pt x="9" y="265"/>
                  </a:lnTo>
                  <a:lnTo>
                    <a:pt x="2" y="320"/>
                  </a:lnTo>
                  <a:lnTo>
                    <a:pt x="0" y="371"/>
                  </a:lnTo>
                  <a:lnTo>
                    <a:pt x="2" y="419"/>
                  </a:lnTo>
                  <a:lnTo>
                    <a:pt x="9" y="476"/>
                  </a:lnTo>
                  <a:lnTo>
                    <a:pt x="24" y="538"/>
                  </a:lnTo>
                  <a:lnTo>
                    <a:pt x="49" y="602"/>
                  </a:lnTo>
                  <a:lnTo>
                    <a:pt x="85" y="662"/>
                  </a:lnTo>
                  <a:lnTo>
                    <a:pt x="120" y="706"/>
                  </a:lnTo>
                  <a:lnTo>
                    <a:pt x="149" y="732"/>
                  </a:lnTo>
                  <a:lnTo>
                    <a:pt x="164" y="741"/>
                  </a:lnTo>
                  <a:lnTo>
                    <a:pt x="170" y="739"/>
                  </a:lnTo>
                  <a:lnTo>
                    <a:pt x="172" y="7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ChangeAspect="1"/>
            </p:cNvSpPr>
            <p:nvPr/>
          </p:nvSpPr>
          <p:spPr bwMode="auto">
            <a:xfrm>
              <a:off x="671" y="374"/>
              <a:ext cx="301" cy="336"/>
            </a:xfrm>
            <a:custGeom>
              <a:avLst/>
              <a:gdLst/>
              <a:ahLst/>
              <a:cxnLst>
                <a:cxn ang="0">
                  <a:pos x="40" y="303"/>
                </a:cxn>
                <a:cxn ang="0">
                  <a:pos x="44" y="331"/>
                </a:cxn>
                <a:cxn ang="0">
                  <a:pos x="74" y="331"/>
                </a:cxn>
                <a:cxn ang="0">
                  <a:pos x="91" y="298"/>
                </a:cxn>
                <a:cxn ang="0">
                  <a:pos x="110" y="222"/>
                </a:cxn>
                <a:cxn ang="0">
                  <a:pos x="121" y="176"/>
                </a:cxn>
                <a:cxn ang="0">
                  <a:pos x="135" y="122"/>
                </a:cxn>
                <a:cxn ang="0">
                  <a:pos x="145" y="91"/>
                </a:cxn>
                <a:cxn ang="0">
                  <a:pos x="167" y="56"/>
                </a:cxn>
                <a:cxn ang="0">
                  <a:pos x="188" y="35"/>
                </a:cxn>
                <a:cxn ang="0">
                  <a:pos x="218" y="20"/>
                </a:cxn>
                <a:cxn ang="0">
                  <a:pos x="253" y="18"/>
                </a:cxn>
                <a:cxn ang="0">
                  <a:pos x="268" y="24"/>
                </a:cxn>
                <a:cxn ang="0">
                  <a:pos x="256" y="31"/>
                </a:cxn>
                <a:cxn ang="0">
                  <a:pos x="236" y="52"/>
                </a:cxn>
                <a:cxn ang="0">
                  <a:pos x="234" y="75"/>
                </a:cxn>
                <a:cxn ang="0">
                  <a:pos x="248" y="90"/>
                </a:cxn>
                <a:cxn ang="0">
                  <a:pos x="276" y="89"/>
                </a:cxn>
                <a:cxn ang="0">
                  <a:pos x="298" y="67"/>
                </a:cxn>
                <a:cxn ang="0">
                  <a:pos x="297" y="30"/>
                </a:cxn>
                <a:cxn ang="0">
                  <a:pos x="265" y="4"/>
                </a:cxn>
                <a:cxn ang="0">
                  <a:pos x="207" y="6"/>
                </a:cxn>
                <a:cxn ang="0">
                  <a:pos x="159" y="40"/>
                </a:cxn>
                <a:cxn ang="0">
                  <a:pos x="137" y="34"/>
                </a:cxn>
                <a:cxn ang="0">
                  <a:pos x="102" y="5"/>
                </a:cxn>
                <a:cxn ang="0">
                  <a:pos x="56" y="5"/>
                </a:cxn>
                <a:cxn ang="0">
                  <a:pos x="30" y="30"/>
                </a:cxn>
                <a:cxn ang="0">
                  <a:pos x="14" y="64"/>
                </a:cxn>
                <a:cxn ang="0">
                  <a:pos x="2" y="106"/>
                </a:cxn>
                <a:cxn ang="0">
                  <a:pos x="4" y="121"/>
                </a:cxn>
                <a:cxn ang="0">
                  <a:pos x="14" y="121"/>
                </a:cxn>
                <a:cxn ang="0">
                  <a:pos x="19" y="114"/>
                </a:cxn>
                <a:cxn ang="0">
                  <a:pos x="32" y="69"/>
                </a:cxn>
                <a:cxn ang="0">
                  <a:pos x="58" y="23"/>
                </a:cxn>
                <a:cxn ang="0">
                  <a:pos x="85" y="18"/>
                </a:cxn>
                <a:cxn ang="0">
                  <a:pos x="97" y="34"/>
                </a:cxn>
                <a:cxn ang="0">
                  <a:pos x="98" y="62"/>
                </a:cxn>
                <a:cxn ang="0">
                  <a:pos x="93" y="89"/>
                </a:cxn>
                <a:cxn ang="0">
                  <a:pos x="44" y="284"/>
                </a:cxn>
              </a:cxnLst>
              <a:rect l="0" t="0" r="r" b="b"/>
              <a:pathLst>
                <a:path w="301" h="336">
                  <a:moveTo>
                    <a:pt x="44" y="284"/>
                  </a:moveTo>
                  <a:lnTo>
                    <a:pt x="40" y="303"/>
                  </a:lnTo>
                  <a:lnTo>
                    <a:pt x="38" y="316"/>
                  </a:lnTo>
                  <a:lnTo>
                    <a:pt x="44" y="331"/>
                  </a:lnTo>
                  <a:lnTo>
                    <a:pt x="59" y="336"/>
                  </a:lnTo>
                  <a:lnTo>
                    <a:pt x="74" y="331"/>
                  </a:lnTo>
                  <a:lnTo>
                    <a:pt x="86" y="315"/>
                  </a:lnTo>
                  <a:lnTo>
                    <a:pt x="91" y="298"/>
                  </a:lnTo>
                  <a:lnTo>
                    <a:pt x="101" y="261"/>
                  </a:lnTo>
                  <a:lnTo>
                    <a:pt x="110" y="222"/>
                  </a:lnTo>
                  <a:lnTo>
                    <a:pt x="116" y="198"/>
                  </a:lnTo>
                  <a:lnTo>
                    <a:pt x="121" y="176"/>
                  </a:lnTo>
                  <a:lnTo>
                    <a:pt x="128" y="148"/>
                  </a:lnTo>
                  <a:lnTo>
                    <a:pt x="135" y="122"/>
                  </a:lnTo>
                  <a:lnTo>
                    <a:pt x="139" y="102"/>
                  </a:lnTo>
                  <a:lnTo>
                    <a:pt x="145" y="91"/>
                  </a:lnTo>
                  <a:lnTo>
                    <a:pt x="155" y="74"/>
                  </a:lnTo>
                  <a:lnTo>
                    <a:pt x="167" y="56"/>
                  </a:lnTo>
                  <a:lnTo>
                    <a:pt x="181" y="41"/>
                  </a:lnTo>
                  <a:lnTo>
                    <a:pt x="188" y="35"/>
                  </a:lnTo>
                  <a:lnTo>
                    <a:pt x="201" y="27"/>
                  </a:lnTo>
                  <a:lnTo>
                    <a:pt x="218" y="20"/>
                  </a:lnTo>
                  <a:lnTo>
                    <a:pt x="240" y="17"/>
                  </a:lnTo>
                  <a:lnTo>
                    <a:pt x="253" y="18"/>
                  </a:lnTo>
                  <a:lnTo>
                    <a:pt x="262" y="21"/>
                  </a:lnTo>
                  <a:lnTo>
                    <a:pt x="268" y="24"/>
                  </a:lnTo>
                  <a:lnTo>
                    <a:pt x="271" y="25"/>
                  </a:lnTo>
                  <a:lnTo>
                    <a:pt x="256" y="31"/>
                  </a:lnTo>
                  <a:lnTo>
                    <a:pt x="243" y="40"/>
                  </a:lnTo>
                  <a:lnTo>
                    <a:pt x="236" y="52"/>
                  </a:lnTo>
                  <a:lnTo>
                    <a:pt x="233" y="66"/>
                  </a:lnTo>
                  <a:lnTo>
                    <a:pt x="234" y="75"/>
                  </a:lnTo>
                  <a:lnTo>
                    <a:pt x="239" y="84"/>
                  </a:lnTo>
                  <a:lnTo>
                    <a:pt x="248" y="90"/>
                  </a:lnTo>
                  <a:lnTo>
                    <a:pt x="261" y="92"/>
                  </a:lnTo>
                  <a:lnTo>
                    <a:pt x="276" y="89"/>
                  </a:lnTo>
                  <a:lnTo>
                    <a:pt x="288" y="80"/>
                  </a:lnTo>
                  <a:lnTo>
                    <a:pt x="298" y="67"/>
                  </a:lnTo>
                  <a:lnTo>
                    <a:pt x="301" y="48"/>
                  </a:lnTo>
                  <a:lnTo>
                    <a:pt x="297" y="30"/>
                  </a:lnTo>
                  <a:lnTo>
                    <a:pt x="285" y="15"/>
                  </a:lnTo>
                  <a:lnTo>
                    <a:pt x="265" y="4"/>
                  </a:lnTo>
                  <a:lnTo>
                    <a:pt x="240" y="0"/>
                  </a:lnTo>
                  <a:lnTo>
                    <a:pt x="207" y="6"/>
                  </a:lnTo>
                  <a:lnTo>
                    <a:pt x="180" y="21"/>
                  </a:lnTo>
                  <a:lnTo>
                    <a:pt x="159" y="40"/>
                  </a:lnTo>
                  <a:lnTo>
                    <a:pt x="145" y="57"/>
                  </a:lnTo>
                  <a:lnTo>
                    <a:pt x="137" y="34"/>
                  </a:lnTo>
                  <a:lnTo>
                    <a:pt x="122" y="17"/>
                  </a:lnTo>
                  <a:lnTo>
                    <a:pt x="102" y="5"/>
                  </a:lnTo>
                  <a:lnTo>
                    <a:pt x="78" y="0"/>
                  </a:lnTo>
                  <a:lnTo>
                    <a:pt x="56" y="5"/>
                  </a:lnTo>
                  <a:lnTo>
                    <a:pt x="40" y="17"/>
                  </a:lnTo>
                  <a:lnTo>
                    <a:pt x="30" y="30"/>
                  </a:lnTo>
                  <a:lnTo>
                    <a:pt x="23" y="42"/>
                  </a:lnTo>
                  <a:lnTo>
                    <a:pt x="14" y="64"/>
                  </a:lnTo>
                  <a:lnTo>
                    <a:pt x="7" y="87"/>
                  </a:lnTo>
                  <a:lnTo>
                    <a:pt x="2" y="106"/>
                  </a:lnTo>
                  <a:lnTo>
                    <a:pt x="0" y="114"/>
                  </a:lnTo>
                  <a:lnTo>
                    <a:pt x="4" y="121"/>
                  </a:lnTo>
                  <a:lnTo>
                    <a:pt x="9" y="122"/>
                  </a:lnTo>
                  <a:lnTo>
                    <a:pt x="14" y="121"/>
                  </a:lnTo>
                  <a:lnTo>
                    <a:pt x="17" y="119"/>
                  </a:lnTo>
                  <a:lnTo>
                    <a:pt x="19" y="114"/>
                  </a:lnTo>
                  <a:lnTo>
                    <a:pt x="22" y="105"/>
                  </a:lnTo>
                  <a:lnTo>
                    <a:pt x="32" y="69"/>
                  </a:lnTo>
                  <a:lnTo>
                    <a:pt x="44" y="41"/>
                  </a:lnTo>
                  <a:lnTo>
                    <a:pt x="58" y="23"/>
                  </a:lnTo>
                  <a:lnTo>
                    <a:pt x="76" y="17"/>
                  </a:lnTo>
                  <a:lnTo>
                    <a:pt x="85" y="18"/>
                  </a:lnTo>
                  <a:lnTo>
                    <a:pt x="92" y="23"/>
                  </a:lnTo>
                  <a:lnTo>
                    <a:pt x="97" y="34"/>
                  </a:lnTo>
                  <a:lnTo>
                    <a:pt x="99" y="51"/>
                  </a:lnTo>
                  <a:lnTo>
                    <a:pt x="98" y="62"/>
                  </a:lnTo>
                  <a:lnTo>
                    <a:pt x="97" y="73"/>
                  </a:lnTo>
                  <a:lnTo>
                    <a:pt x="93" y="89"/>
                  </a:lnTo>
                  <a:lnTo>
                    <a:pt x="87" y="113"/>
                  </a:lnTo>
                  <a:lnTo>
                    <a:pt x="4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ChangeAspect="1"/>
            </p:cNvSpPr>
            <p:nvPr/>
          </p:nvSpPr>
          <p:spPr bwMode="auto">
            <a:xfrm>
              <a:off x="1046" y="146"/>
              <a:ext cx="171" cy="741"/>
            </a:xfrm>
            <a:custGeom>
              <a:avLst/>
              <a:gdLst/>
              <a:ahLst/>
              <a:cxnLst>
                <a:cxn ang="0">
                  <a:pos x="171" y="371"/>
                </a:cxn>
                <a:cxn ang="0">
                  <a:pos x="170" y="322"/>
                </a:cxn>
                <a:cxn ang="0">
                  <a:pos x="163" y="265"/>
                </a:cxn>
                <a:cxn ang="0">
                  <a:pos x="148" y="203"/>
                </a:cxn>
                <a:cxn ang="0">
                  <a:pos x="123" y="139"/>
                </a:cxn>
                <a:cxn ang="0">
                  <a:pos x="87" y="79"/>
                </a:cxn>
                <a:cxn ang="0">
                  <a:pos x="51" y="36"/>
                </a:cxn>
                <a:cxn ang="0">
                  <a:pos x="23" y="9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7"/>
                </a:cxn>
                <a:cxn ang="0">
                  <a:pos x="14" y="25"/>
                </a:cxn>
                <a:cxn ang="0">
                  <a:pos x="63" y="88"/>
                </a:cxn>
                <a:cxn ang="0">
                  <a:pos x="99" y="167"/>
                </a:cxn>
                <a:cxn ang="0">
                  <a:pos x="121" y="262"/>
                </a:cxn>
                <a:cxn ang="0">
                  <a:pos x="129" y="371"/>
                </a:cxn>
                <a:cxn ang="0">
                  <a:pos x="123" y="466"/>
                </a:cxn>
                <a:cxn ang="0">
                  <a:pos x="104" y="558"/>
                </a:cxn>
                <a:cxn ang="0">
                  <a:pos x="67" y="645"/>
                </a:cxn>
                <a:cxn ang="0">
                  <a:pos x="10" y="721"/>
                </a:cxn>
                <a:cxn ang="0">
                  <a:pos x="1" y="730"/>
                </a:cxn>
                <a:cxn ang="0">
                  <a:pos x="0" y="734"/>
                </a:cxn>
                <a:cxn ang="0">
                  <a:pos x="2" y="739"/>
                </a:cxn>
                <a:cxn ang="0">
                  <a:pos x="8" y="741"/>
                </a:cxn>
                <a:cxn ang="0">
                  <a:pos x="23" y="732"/>
                </a:cxn>
                <a:cxn ang="0">
                  <a:pos x="53" y="704"/>
                </a:cxn>
                <a:cxn ang="0">
                  <a:pos x="89" y="659"/>
                </a:cxn>
                <a:cxn ang="0">
                  <a:pos x="125" y="596"/>
                </a:cxn>
                <a:cxn ang="0">
                  <a:pos x="148" y="535"/>
                </a:cxn>
                <a:cxn ang="0">
                  <a:pos x="163" y="476"/>
                </a:cxn>
                <a:cxn ang="0">
                  <a:pos x="170" y="421"/>
                </a:cxn>
                <a:cxn ang="0">
                  <a:pos x="171" y="371"/>
                </a:cxn>
              </a:cxnLst>
              <a:rect l="0" t="0" r="r" b="b"/>
              <a:pathLst>
                <a:path w="171" h="741">
                  <a:moveTo>
                    <a:pt x="171" y="371"/>
                  </a:moveTo>
                  <a:lnTo>
                    <a:pt x="170" y="322"/>
                  </a:lnTo>
                  <a:lnTo>
                    <a:pt x="163" y="265"/>
                  </a:lnTo>
                  <a:lnTo>
                    <a:pt x="148" y="203"/>
                  </a:lnTo>
                  <a:lnTo>
                    <a:pt x="123" y="139"/>
                  </a:lnTo>
                  <a:lnTo>
                    <a:pt x="87" y="79"/>
                  </a:lnTo>
                  <a:lnTo>
                    <a:pt x="51" y="36"/>
                  </a:lnTo>
                  <a:lnTo>
                    <a:pt x="23" y="9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7"/>
                  </a:lnTo>
                  <a:lnTo>
                    <a:pt x="14" y="25"/>
                  </a:lnTo>
                  <a:lnTo>
                    <a:pt x="63" y="88"/>
                  </a:lnTo>
                  <a:lnTo>
                    <a:pt x="99" y="167"/>
                  </a:lnTo>
                  <a:lnTo>
                    <a:pt x="121" y="262"/>
                  </a:lnTo>
                  <a:lnTo>
                    <a:pt x="129" y="371"/>
                  </a:lnTo>
                  <a:lnTo>
                    <a:pt x="123" y="466"/>
                  </a:lnTo>
                  <a:lnTo>
                    <a:pt x="104" y="558"/>
                  </a:lnTo>
                  <a:lnTo>
                    <a:pt x="67" y="645"/>
                  </a:lnTo>
                  <a:lnTo>
                    <a:pt x="10" y="721"/>
                  </a:lnTo>
                  <a:lnTo>
                    <a:pt x="1" y="730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8" y="741"/>
                  </a:lnTo>
                  <a:lnTo>
                    <a:pt x="23" y="732"/>
                  </a:lnTo>
                  <a:lnTo>
                    <a:pt x="53" y="704"/>
                  </a:lnTo>
                  <a:lnTo>
                    <a:pt x="89" y="659"/>
                  </a:lnTo>
                  <a:lnTo>
                    <a:pt x="125" y="596"/>
                  </a:lnTo>
                  <a:lnTo>
                    <a:pt x="148" y="535"/>
                  </a:lnTo>
                  <a:lnTo>
                    <a:pt x="163" y="476"/>
                  </a:lnTo>
                  <a:lnTo>
                    <a:pt x="170" y="421"/>
                  </a:lnTo>
                  <a:lnTo>
                    <a:pt x="171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ChangeAspect="1" noEditPoints="1"/>
            </p:cNvSpPr>
            <p:nvPr/>
          </p:nvSpPr>
          <p:spPr bwMode="auto">
            <a:xfrm>
              <a:off x="1539" y="430"/>
              <a:ext cx="492" cy="173"/>
            </a:xfrm>
            <a:custGeom>
              <a:avLst/>
              <a:gdLst/>
              <a:ahLst/>
              <a:cxnLst>
                <a:cxn ang="0">
                  <a:pos x="467" y="30"/>
                </a:cxn>
                <a:cxn ang="0">
                  <a:pos x="475" y="29"/>
                </a:cxn>
                <a:cxn ang="0">
                  <a:pos x="484" y="28"/>
                </a:cxn>
                <a:cxn ang="0">
                  <a:pos x="490" y="23"/>
                </a:cxn>
                <a:cxn ang="0">
                  <a:pos x="492" y="15"/>
                </a:cxn>
                <a:cxn ang="0">
                  <a:pos x="490" y="6"/>
                </a:cxn>
                <a:cxn ang="0">
                  <a:pos x="484" y="2"/>
                </a:cxn>
                <a:cxn ang="0">
                  <a:pos x="475" y="0"/>
                </a:cxn>
                <a:cxn ang="0">
                  <a:pos x="467" y="0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3" y="6"/>
                </a:cxn>
                <a:cxn ang="0">
                  <a:pos x="0" y="15"/>
                </a:cxn>
                <a:cxn ang="0">
                  <a:pos x="3" y="23"/>
                </a:cxn>
                <a:cxn ang="0">
                  <a:pos x="9" y="28"/>
                </a:cxn>
                <a:cxn ang="0">
                  <a:pos x="17" y="29"/>
                </a:cxn>
                <a:cxn ang="0">
                  <a:pos x="25" y="30"/>
                </a:cxn>
                <a:cxn ang="0">
                  <a:pos x="467" y="30"/>
                </a:cxn>
                <a:cxn ang="0">
                  <a:pos x="467" y="173"/>
                </a:cxn>
                <a:cxn ang="0">
                  <a:pos x="475" y="173"/>
                </a:cxn>
                <a:cxn ang="0">
                  <a:pos x="484" y="171"/>
                </a:cxn>
                <a:cxn ang="0">
                  <a:pos x="490" y="167"/>
                </a:cxn>
                <a:cxn ang="0">
                  <a:pos x="492" y="158"/>
                </a:cxn>
                <a:cxn ang="0">
                  <a:pos x="490" y="150"/>
                </a:cxn>
                <a:cxn ang="0">
                  <a:pos x="484" y="146"/>
                </a:cxn>
                <a:cxn ang="0">
                  <a:pos x="475" y="144"/>
                </a:cxn>
                <a:cxn ang="0">
                  <a:pos x="467" y="144"/>
                </a:cxn>
                <a:cxn ang="0">
                  <a:pos x="25" y="144"/>
                </a:cxn>
                <a:cxn ang="0">
                  <a:pos x="17" y="144"/>
                </a:cxn>
                <a:cxn ang="0">
                  <a:pos x="9" y="146"/>
                </a:cxn>
                <a:cxn ang="0">
                  <a:pos x="3" y="150"/>
                </a:cxn>
                <a:cxn ang="0">
                  <a:pos x="0" y="158"/>
                </a:cxn>
                <a:cxn ang="0">
                  <a:pos x="3" y="167"/>
                </a:cxn>
                <a:cxn ang="0">
                  <a:pos x="9" y="171"/>
                </a:cxn>
                <a:cxn ang="0">
                  <a:pos x="16" y="173"/>
                </a:cxn>
                <a:cxn ang="0">
                  <a:pos x="25" y="173"/>
                </a:cxn>
                <a:cxn ang="0">
                  <a:pos x="467" y="173"/>
                </a:cxn>
              </a:cxnLst>
              <a:rect l="0" t="0" r="r" b="b"/>
              <a:pathLst>
                <a:path w="492" h="173">
                  <a:moveTo>
                    <a:pt x="467" y="30"/>
                  </a:moveTo>
                  <a:lnTo>
                    <a:pt x="475" y="29"/>
                  </a:lnTo>
                  <a:lnTo>
                    <a:pt x="484" y="28"/>
                  </a:lnTo>
                  <a:lnTo>
                    <a:pt x="490" y="23"/>
                  </a:lnTo>
                  <a:lnTo>
                    <a:pt x="492" y="15"/>
                  </a:lnTo>
                  <a:lnTo>
                    <a:pt x="490" y="6"/>
                  </a:lnTo>
                  <a:lnTo>
                    <a:pt x="484" y="2"/>
                  </a:lnTo>
                  <a:lnTo>
                    <a:pt x="475" y="0"/>
                  </a:lnTo>
                  <a:lnTo>
                    <a:pt x="467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3" y="6"/>
                  </a:lnTo>
                  <a:lnTo>
                    <a:pt x="0" y="15"/>
                  </a:lnTo>
                  <a:lnTo>
                    <a:pt x="3" y="23"/>
                  </a:lnTo>
                  <a:lnTo>
                    <a:pt x="9" y="28"/>
                  </a:lnTo>
                  <a:lnTo>
                    <a:pt x="17" y="29"/>
                  </a:lnTo>
                  <a:lnTo>
                    <a:pt x="25" y="30"/>
                  </a:lnTo>
                  <a:lnTo>
                    <a:pt x="467" y="30"/>
                  </a:lnTo>
                  <a:close/>
                  <a:moveTo>
                    <a:pt x="467" y="173"/>
                  </a:moveTo>
                  <a:lnTo>
                    <a:pt x="475" y="173"/>
                  </a:lnTo>
                  <a:lnTo>
                    <a:pt x="484" y="171"/>
                  </a:lnTo>
                  <a:lnTo>
                    <a:pt x="490" y="167"/>
                  </a:lnTo>
                  <a:lnTo>
                    <a:pt x="492" y="158"/>
                  </a:lnTo>
                  <a:lnTo>
                    <a:pt x="490" y="150"/>
                  </a:lnTo>
                  <a:lnTo>
                    <a:pt x="484" y="146"/>
                  </a:lnTo>
                  <a:lnTo>
                    <a:pt x="475" y="144"/>
                  </a:lnTo>
                  <a:lnTo>
                    <a:pt x="467" y="144"/>
                  </a:lnTo>
                  <a:lnTo>
                    <a:pt x="25" y="144"/>
                  </a:lnTo>
                  <a:lnTo>
                    <a:pt x="17" y="144"/>
                  </a:lnTo>
                  <a:lnTo>
                    <a:pt x="9" y="146"/>
                  </a:lnTo>
                  <a:lnTo>
                    <a:pt x="3" y="150"/>
                  </a:lnTo>
                  <a:lnTo>
                    <a:pt x="0" y="158"/>
                  </a:lnTo>
                  <a:lnTo>
                    <a:pt x="3" y="167"/>
                  </a:lnTo>
                  <a:lnTo>
                    <a:pt x="9" y="171"/>
                  </a:lnTo>
                  <a:lnTo>
                    <a:pt x="16" y="173"/>
                  </a:lnTo>
                  <a:lnTo>
                    <a:pt x="25" y="173"/>
                  </a:lnTo>
                  <a:lnTo>
                    <a:pt x="467" y="1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ChangeAspect="1"/>
            </p:cNvSpPr>
            <p:nvPr/>
          </p:nvSpPr>
          <p:spPr bwMode="auto">
            <a:xfrm>
              <a:off x="2320" y="-2"/>
              <a:ext cx="984" cy="1037"/>
            </a:xfrm>
            <a:custGeom>
              <a:avLst/>
              <a:gdLst/>
              <a:ahLst/>
              <a:cxnLst>
                <a:cxn ang="0">
                  <a:pos x="895" y="1037"/>
                </a:cxn>
                <a:cxn ang="0">
                  <a:pos x="984" y="800"/>
                </a:cxn>
                <a:cxn ang="0">
                  <a:pos x="965" y="800"/>
                </a:cxn>
                <a:cxn ang="0">
                  <a:pos x="935" y="852"/>
                </a:cxn>
                <a:cxn ang="0">
                  <a:pos x="890" y="895"/>
                </a:cxn>
                <a:cxn ang="0">
                  <a:pos x="835" y="928"/>
                </a:cxn>
                <a:cxn ang="0">
                  <a:pos x="773" y="950"/>
                </a:cxn>
                <a:cxn ang="0">
                  <a:pos x="751" y="955"/>
                </a:cxn>
                <a:cxn ang="0">
                  <a:pos x="706" y="962"/>
                </a:cxn>
                <a:cxn ang="0">
                  <a:pos x="637" y="969"/>
                </a:cxn>
                <a:cxn ang="0">
                  <a:pos x="543" y="972"/>
                </a:cxn>
                <a:cxn ang="0">
                  <a:pos x="98" y="972"/>
                </a:cxn>
                <a:cxn ang="0">
                  <a:pos x="474" y="530"/>
                </a:cxn>
                <a:cxn ang="0">
                  <a:pos x="479" y="523"/>
                </a:cxn>
                <a:cxn ang="0">
                  <a:pos x="480" y="518"/>
                </a:cxn>
                <a:cxn ang="0">
                  <a:pos x="480" y="515"/>
                </a:cxn>
                <a:cxn ang="0">
                  <a:pos x="475" y="507"/>
                </a:cxn>
                <a:cxn ang="0">
                  <a:pos x="131" y="35"/>
                </a:cxn>
                <a:cxn ang="0">
                  <a:pos x="536" y="35"/>
                </a:cxn>
                <a:cxn ang="0">
                  <a:pos x="603" y="37"/>
                </a:cxn>
                <a:cxn ang="0">
                  <a:pos x="657" y="41"/>
                </a:cxn>
                <a:cxn ang="0">
                  <a:pos x="693" y="45"/>
                </a:cxn>
                <a:cxn ang="0">
                  <a:pos x="709" y="47"/>
                </a:cxn>
                <a:cxn ang="0">
                  <a:pos x="743" y="53"/>
                </a:cxn>
                <a:cxn ang="0">
                  <a:pos x="783" y="63"/>
                </a:cxn>
                <a:cxn ang="0">
                  <a:pos x="827" y="79"/>
                </a:cxn>
                <a:cxn ang="0">
                  <a:pos x="872" y="103"/>
                </a:cxn>
                <a:cxn ang="0">
                  <a:pos x="890" y="116"/>
                </a:cxn>
                <a:cxn ang="0">
                  <a:pos x="916" y="137"/>
                </a:cxn>
                <a:cxn ang="0">
                  <a:pos x="943" y="168"/>
                </a:cxn>
                <a:cxn ang="0">
                  <a:pos x="965" y="208"/>
                </a:cxn>
                <a:cxn ang="0">
                  <a:pos x="984" y="208"/>
                </a:cxn>
                <a:cxn ang="0">
                  <a:pos x="895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391" y="566"/>
                </a:cxn>
                <a:cxn ang="0">
                  <a:pos x="8" y="1015"/>
                </a:cxn>
                <a:cxn ang="0">
                  <a:pos x="2" y="1025"/>
                </a:cxn>
                <a:cxn ang="0">
                  <a:pos x="1" y="1029"/>
                </a:cxn>
                <a:cxn ang="0">
                  <a:pos x="6" y="1036"/>
                </a:cxn>
                <a:cxn ang="0">
                  <a:pos x="21" y="1037"/>
                </a:cxn>
                <a:cxn ang="0">
                  <a:pos x="895" y="1037"/>
                </a:cxn>
              </a:cxnLst>
              <a:rect l="0" t="0" r="r" b="b"/>
              <a:pathLst>
                <a:path w="984" h="1037">
                  <a:moveTo>
                    <a:pt x="895" y="1037"/>
                  </a:moveTo>
                  <a:lnTo>
                    <a:pt x="984" y="800"/>
                  </a:lnTo>
                  <a:lnTo>
                    <a:pt x="965" y="800"/>
                  </a:lnTo>
                  <a:lnTo>
                    <a:pt x="935" y="852"/>
                  </a:lnTo>
                  <a:lnTo>
                    <a:pt x="890" y="895"/>
                  </a:lnTo>
                  <a:lnTo>
                    <a:pt x="835" y="928"/>
                  </a:lnTo>
                  <a:lnTo>
                    <a:pt x="773" y="950"/>
                  </a:lnTo>
                  <a:lnTo>
                    <a:pt x="751" y="955"/>
                  </a:lnTo>
                  <a:lnTo>
                    <a:pt x="706" y="962"/>
                  </a:lnTo>
                  <a:lnTo>
                    <a:pt x="637" y="969"/>
                  </a:lnTo>
                  <a:lnTo>
                    <a:pt x="543" y="972"/>
                  </a:lnTo>
                  <a:lnTo>
                    <a:pt x="98" y="972"/>
                  </a:lnTo>
                  <a:lnTo>
                    <a:pt x="474" y="530"/>
                  </a:lnTo>
                  <a:lnTo>
                    <a:pt x="479" y="523"/>
                  </a:lnTo>
                  <a:lnTo>
                    <a:pt x="480" y="518"/>
                  </a:lnTo>
                  <a:lnTo>
                    <a:pt x="480" y="515"/>
                  </a:lnTo>
                  <a:lnTo>
                    <a:pt x="475" y="507"/>
                  </a:lnTo>
                  <a:lnTo>
                    <a:pt x="131" y="35"/>
                  </a:lnTo>
                  <a:lnTo>
                    <a:pt x="536" y="35"/>
                  </a:lnTo>
                  <a:lnTo>
                    <a:pt x="603" y="37"/>
                  </a:lnTo>
                  <a:lnTo>
                    <a:pt x="657" y="41"/>
                  </a:lnTo>
                  <a:lnTo>
                    <a:pt x="693" y="45"/>
                  </a:lnTo>
                  <a:lnTo>
                    <a:pt x="709" y="47"/>
                  </a:lnTo>
                  <a:lnTo>
                    <a:pt x="743" y="53"/>
                  </a:lnTo>
                  <a:lnTo>
                    <a:pt x="783" y="63"/>
                  </a:lnTo>
                  <a:lnTo>
                    <a:pt x="827" y="79"/>
                  </a:lnTo>
                  <a:lnTo>
                    <a:pt x="872" y="103"/>
                  </a:lnTo>
                  <a:lnTo>
                    <a:pt x="890" y="116"/>
                  </a:lnTo>
                  <a:lnTo>
                    <a:pt x="916" y="137"/>
                  </a:lnTo>
                  <a:lnTo>
                    <a:pt x="943" y="168"/>
                  </a:lnTo>
                  <a:lnTo>
                    <a:pt x="965" y="208"/>
                  </a:lnTo>
                  <a:lnTo>
                    <a:pt x="984" y="208"/>
                  </a:lnTo>
                  <a:lnTo>
                    <a:pt x="895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391" y="566"/>
                  </a:lnTo>
                  <a:lnTo>
                    <a:pt x="8" y="1015"/>
                  </a:lnTo>
                  <a:lnTo>
                    <a:pt x="2" y="1025"/>
                  </a:lnTo>
                  <a:lnTo>
                    <a:pt x="1" y="1029"/>
                  </a:lnTo>
                  <a:lnTo>
                    <a:pt x="6" y="1036"/>
                  </a:lnTo>
                  <a:lnTo>
                    <a:pt x="21" y="1037"/>
                  </a:lnTo>
                  <a:lnTo>
                    <a:pt x="895" y="10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ChangeAspect="1" noEditPoints="1"/>
            </p:cNvSpPr>
            <p:nvPr/>
          </p:nvSpPr>
          <p:spPr bwMode="auto">
            <a:xfrm>
              <a:off x="2733" y="1233"/>
              <a:ext cx="156" cy="349"/>
            </a:xfrm>
            <a:custGeom>
              <a:avLst/>
              <a:gdLst/>
              <a:ahLst/>
              <a:cxnLst>
                <a:cxn ang="0">
                  <a:pos x="142" y="13"/>
                </a:cxn>
                <a:cxn ang="0">
                  <a:pos x="131" y="2"/>
                </a:cxn>
                <a:cxn ang="0">
                  <a:pos x="112" y="2"/>
                </a:cxn>
                <a:cxn ang="0">
                  <a:pos x="96" y="18"/>
                </a:cxn>
                <a:cxn ang="0">
                  <a:pos x="98" y="42"/>
                </a:cxn>
                <a:cxn ang="0">
                  <a:pos x="125" y="46"/>
                </a:cxn>
                <a:cxn ang="0">
                  <a:pos x="140" y="30"/>
                </a:cxn>
                <a:cxn ang="0">
                  <a:pos x="37" y="283"/>
                </a:cxn>
                <a:cxn ang="0">
                  <a:pos x="32" y="305"/>
                </a:cxn>
                <a:cxn ang="0">
                  <a:pos x="47" y="336"/>
                </a:cxn>
                <a:cxn ang="0">
                  <a:pos x="82" y="349"/>
                </a:cxn>
                <a:cxn ang="0">
                  <a:pos x="115" y="338"/>
                </a:cxn>
                <a:cxn ang="0">
                  <a:pos x="139" y="312"/>
                </a:cxn>
                <a:cxn ang="0">
                  <a:pos x="152" y="285"/>
                </a:cxn>
                <a:cxn ang="0">
                  <a:pos x="156" y="269"/>
                </a:cxn>
                <a:cxn ang="0">
                  <a:pos x="148" y="263"/>
                </a:cxn>
                <a:cxn ang="0">
                  <a:pos x="138" y="272"/>
                </a:cxn>
                <a:cxn ang="0">
                  <a:pos x="114" y="319"/>
                </a:cxn>
                <a:cxn ang="0">
                  <a:pos x="83" y="335"/>
                </a:cxn>
                <a:cxn ang="0">
                  <a:pos x="70" y="316"/>
                </a:cxn>
                <a:cxn ang="0">
                  <a:pos x="79" y="283"/>
                </a:cxn>
                <a:cxn ang="0">
                  <a:pos x="101" y="227"/>
                </a:cxn>
                <a:cxn ang="0">
                  <a:pos x="116" y="187"/>
                </a:cxn>
                <a:cxn ang="0">
                  <a:pos x="124" y="159"/>
                </a:cxn>
                <a:cxn ang="0">
                  <a:pos x="110" y="128"/>
                </a:cxn>
                <a:cxn ang="0">
                  <a:pos x="75" y="115"/>
                </a:cxn>
                <a:cxn ang="0">
                  <a:pos x="41" y="126"/>
                </a:cxn>
                <a:cxn ang="0">
                  <a:pos x="18" y="151"/>
                </a:cxn>
                <a:cxn ang="0">
                  <a:pos x="4" y="178"/>
                </a:cxn>
                <a:cxn ang="0">
                  <a:pos x="0" y="194"/>
                </a:cxn>
                <a:cxn ang="0">
                  <a:pos x="8" y="201"/>
                </a:cxn>
                <a:cxn ang="0">
                  <a:pos x="18" y="193"/>
                </a:cxn>
                <a:cxn ang="0">
                  <a:pos x="43" y="144"/>
                </a:cxn>
                <a:cxn ang="0">
                  <a:pos x="73" y="130"/>
                </a:cxn>
                <a:cxn ang="0">
                  <a:pos x="86" y="148"/>
                </a:cxn>
                <a:cxn ang="0">
                  <a:pos x="83" y="166"/>
                </a:cxn>
                <a:cxn ang="0">
                  <a:pos x="70" y="200"/>
                </a:cxn>
              </a:cxnLst>
              <a:rect l="0" t="0" r="r" b="b"/>
              <a:pathLst>
                <a:path w="156" h="349">
                  <a:moveTo>
                    <a:pt x="143" y="20"/>
                  </a:moveTo>
                  <a:lnTo>
                    <a:pt x="142" y="13"/>
                  </a:lnTo>
                  <a:lnTo>
                    <a:pt x="138" y="7"/>
                  </a:lnTo>
                  <a:lnTo>
                    <a:pt x="131" y="2"/>
                  </a:lnTo>
                  <a:lnTo>
                    <a:pt x="122" y="0"/>
                  </a:lnTo>
                  <a:lnTo>
                    <a:pt x="112" y="2"/>
                  </a:lnTo>
                  <a:lnTo>
                    <a:pt x="102" y="8"/>
                  </a:lnTo>
                  <a:lnTo>
                    <a:pt x="96" y="18"/>
                  </a:lnTo>
                  <a:lnTo>
                    <a:pt x="93" y="29"/>
                  </a:lnTo>
                  <a:lnTo>
                    <a:pt x="98" y="42"/>
                  </a:lnTo>
                  <a:lnTo>
                    <a:pt x="114" y="48"/>
                  </a:lnTo>
                  <a:lnTo>
                    <a:pt x="125" y="46"/>
                  </a:lnTo>
                  <a:lnTo>
                    <a:pt x="134" y="39"/>
                  </a:lnTo>
                  <a:lnTo>
                    <a:pt x="140" y="30"/>
                  </a:lnTo>
                  <a:lnTo>
                    <a:pt x="143" y="20"/>
                  </a:lnTo>
                  <a:close/>
                  <a:moveTo>
                    <a:pt x="37" y="283"/>
                  </a:moveTo>
                  <a:lnTo>
                    <a:pt x="34" y="293"/>
                  </a:lnTo>
                  <a:lnTo>
                    <a:pt x="32" y="305"/>
                  </a:lnTo>
                  <a:lnTo>
                    <a:pt x="36" y="322"/>
                  </a:lnTo>
                  <a:lnTo>
                    <a:pt x="47" y="336"/>
                  </a:lnTo>
                  <a:lnTo>
                    <a:pt x="62" y="346"/>
                  </a:lnTo>
                  <a:lnTo>
                    <a:pt x="82" y="349"/>
                  </a:lnTo>
                  <a:lnTo>
                    <a:pt x="100" y="346"/>
                  </a:lnTo>
                  <a:lnTo>
                    <a:pt x="115" y="338"/>
                  </a:lnTo>
                  <a:lnTo>
                    <a:pt x="128" y="326"/>
                  </a:lnTo>
                  <a:lnTo>
                    <a:pt x="139" y="312"/>
                  </a:lnTo>
                  <a:lnTo>
                    <a:pt x="146" y="298"/>
                  </a:lnTo>
                  <a:lnTo>
                    <a:pt x="152" y="285"/>
                  </a:lnTo>
                  <a:lnTo>
                    <a:pt x="155" y="275"/>
                  </a:lnTo>
                  <a:lnTo>
                    <a:pt x="156" y="269"/>
                  </a:lnTo>
                  <a:lnTo>
                    <a:pt x="153" y="264"/>
                  </a:lnTo>
                  <a:lnTo>
                    <a:pt x="148" y="263"/>
                  </a:lnTo>
                  <a:lnTo>
                    <a:pt x="141" y="265"/>
                  </a:lnTo>
                  <a:lnTo>
                    <a:pt x="138" y="272"/>
                  </a:lnTo>
                  <a:lnTo>
                    <a:pt x="128" y="299"/>
                  </a:lnTo>
                  <a:lnTo>
                    <a:pt x="114" y="319"/>
                  </a:lnTo>
                  <a:lnTo>
                    <a:pt x="99" y="330"/>
                  </a:lnTo>
                  <a:lnTo>
                    <a:pt x="83" y="335"/>
                  </a:lnTo>
                  <a:lnTo>
                    <a:pt x="73" y="330"/>
                  </a:lnTo>
                  <a:lnTo>
                    <a:pt x="70" y="316"/>
                  </a:lnTo>
                  <a:lnTo>
                    <a:pt x="73" y="300"/>
                  </a:lnTo>
                  <a:lnTo>
                    <a:pt x="79" y="283"/>
                  </a:lnTo>
                  <a:lnTo>
                    <a:pt x="95" y="241"/>
                  </a:lnTo>
                  <a:lnTo>
                    <a:pt x="101" y="227"/>
                  </a:lnTo>
                  <a:lnTo>
                    <a:pt x="109" y="206"/>
                  </a:lnTo>
                  <a:lnTo>
                    <a:pt x="116" y="187"/>
                  </a:lnTo>
                  <a:lnTo>
                    <a:pt x="120" y="176"/>
                  </a:lnTo>
                  <a:lnTo>
                    <a:pt x="124" y="159"/>
                  </a:lnTo>
                  <a:lnTo>
                    <a:pt x="120" y="142"/>
                  </a:lnTo>
                  <a:lnTo>
                    <a:pt x="110" y="128"/>
                  </a:lnTo>
                  <a:lnTo>
                    <a:pt x="94" y="119"/>
                  </a:lnTo>
                  <a:lnTo>
                    <a:pt x="75" y="115"/>
                  </a:lnTo>
                  <a:lnTo>
                    <a:pt x="56" y="118"/>
                  </a:lnTo>
                  <a:lnTo>
                    <a:pt x="41" y="126"/>
                  </a:lnTo>
                  <a:lnTo>
                    <a:pt x="28" y="138"/>
                  </a:lnTo>
                  <a:lnTo>
                    <a:pt x="18" y="151"/>
                  </a:lnTo>
                  <a:lnTo>
                    <a:pt x="10" y="165"/>
                  </a:lnTo>
                  <a:lnTo>
                    <a:pt x="4" y="178"/>
                  </a:lnTo>
                  <a:lnTo>
                    <a:pt x="1" y="188"/>
                  </a:lnTo>
                  <a:lnTo>
                    <a:pt x="0" y="194"/>
                  </a:lnTo>
                  <a:lnTo>
                    <a:pt x="3" y="200"/>
                  </a:lnTo>
                  <a:lnTo>
                    <a:pt x="8" y="201"/>
                  </a:lnTo>
                  <a:lnTo>
                    <a:pt x="15" y="199"/>
                  </a:lnTo>
                  <a:lnTo>
                    <a:pt x="18" y="193"/>
                  </a:lnTo>
                  <a:lnTo>
                    <a:pt x="29" y="164"/>
                  </a:lnTo>
                  <a:lnTo>
                    <a:pt x="43" y="144"/>
                  </a:lnTo>
                  <a:lnTo>
                    <a:pt x="58" y="133"/>
                  </a:lnTo>
                  <a:lnTo>
                    <a:pt x="73" y="130"/>
                  </a:lnTo>
                  <a:lnTo>
                    <a:pt x="83" y="133"/>
                  </a:lnTo>
                  <a:lnTo>
                    <a:pt x="86" y="148"/>
                  </a:lnTo>
                  <a:lnTo>
                    <a:pt x="85" y="156"/>
                  </a:lnTo>
                  <a:lnTo>
                    <a:pt x="83" y="166"/>
                  </a:lnTo>
                  <a:lnTo>
                    <a:pt x="78" y="179"/>
                  </a:lnTo>
                  <a:lnTo>
                    <a:pt x="70" y="200"/>
                  </a:lnTo>
                  <a:lnTo>
                    <a:pt x="37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ChangeAspect="1"/>
            </p:cNvSpPr>
            <p:nvPr/>
          </p:nvSpPr>
          <p:spPr bwMode="auto">
            <a:xfrm>
              <a:off x="3558" y="146"/>
              <a:ext cx="30" cy="741"/>
            </a:xfrm>
            <a:custGeom>
              <a:avLst/>
              <a:gdLst/>
              <a:ahLst/>
              <a:cxnLst>
                <a:cxn ang="0">
                  <a:pos x="30" y="27"/>
                </a:cxn>
                <a:cxn ang="0">
                  <a:pos x="30" y="17"/>
                </a:cxn>
                <a:cxn ang="0">
                  <a:pos x="28" y="9"/>
                </a:cxn>
                <a:cxn ang="0">
                  <a:pos x="24" y="3"/>
                </a:cxn>
                <a:cxn ang="0">
                  <a:pos x="15" y="0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1" y="17"/>
                </a:cxn>
                <a:cxn ang="0">
                  <a:pos x="0" y="27"/>
                </a:cxn>
                <a:cxn ang="0">
                  <a:pos x="0" y="714"/>
                </a:cxn>
                <a:cxn ang="0">
                  <a:pos x="1" y="724"/>
                </a:cxn>
                <a:cxn ang="0">
                  <a:pos x="2" y="733"/>
                </a:cxn>
                <a:cxn ang="0">
                  <a:pos x="7" y="739"/>
                </a:cxn>
                <a:cxn ang="0">
                  <a:pos x="15" y="741"/>
                </a:cxn>
                <a:cxn ang="0">
                  <a:pos x="24" y="739"/>
                </a:cxn>
                <a:cxn ang="0">
                  <a:pos x="28" y="733"/>
                </a:cxn>
                <a:cxn ang="0">
                  <a:pos x="30" y="724"/>
                </a:cxn>
                <a:cxn ang="0">
                  <a:pos x="30" y="714"/>
                </a:cxn>
                <a:cxn ang="0">
                  <a:pos x="30" y="27"/>
                </a:cxn>
              </a:cxnLst>
              <a:rect l="0" t="0" r="r" b="b"/>
              <a:pathLst>
                <a:path w="30" h="741">
                  <a:moveTo>
                    <a:pt x="30" y="27"/>
                  </a:moveTo>
                  <a:lnTo>
                    <a:pt x="30" y="17"/>
                  </a:lnTo>
                  <a:lnTo>
                    <a:pt x="28" y="9"/>
                  </a:lnTo>
                  <a:lnTo>
                    <a:pt x="24" y="3"/>
                  </a:lnTo>
                  <a:lnTo>
                    <a:pt x="15" y="0"/>
                  </a:lnTo>
                  <a:lnTo>
                    <a:pt x="7" y="3"/>
                  </a:lnTo>
                  <a:lnTo>
                    <a:pt x="2" y="9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714"/>
                  </a:lnTo>
                  <a:lnTo>
                    <a:pt x="1" y="724"/>
                  </a:lnTo>
                  <a:lnTo>
                    <a:pt x="2" y="733"/>
                  </a:lnTo>
                  <a:lnTo>
                    <a:pt x="7" y="739"/>
                  </a:lnTo>
                  <a:lnTo>
                    <a:pt x="15" y="741"/>
                  </a:lnTo>
                  <a:lnTo>
                    <a:pt x="24" y="739"/>
                  </a:lnTo>
                  <a:lnTo>
                    <a:pt x="28" y="733"/>
                  </a:lnTo>
                  <a:lnTo>
                    <a:pt x="30" y="724"/>
                  </a:lnTo>
                  <a:lnTo>
                    <a:pt x="30" y="714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ChangeAspect="1" noEditPoints="1"/>
            </p:cNvSpPr>
            <p:nvPr/>
          </p:nvSpPr>
          <p:spPr bwMode="auto">
            <a:xfrm>
              <a:off x="3712" y="188"/>
              <a:ext cx="387" cy="666"/>
            </a:xfrm>
            <a:custGeom>
              <a:avLst/>
              <a:gdLst/>
              <a:ahLst/>
              <a:cxnLst>
                <a:cxn ang="0">
                  <a:pos x="288" y="12"/>
                </a:cxn>
                <a:cxn ang="0">
                  <a:pos x="288" y="3"/>
                </a:cxn>
                <a:cxn ang="0">
                  <a:pos x="273" y="2"/>
                </a:cxn>
                <a:cxn ang="0">
                  <a:pos x="226" y="186"/>
                </a:cxn>
                <a:cxn ang="0">
                  <a:pos x="141" y="205"/>
                </a:cxn>
                <a:cxn ang="0">
                  <a:pos x="69" y="251"/>
                </a:cxn>
                <a:cxn ang="0">
                  <a:pos x="19" y="315"/>
                </a:cxn>
                <a:cxn ang="0">
                  <a:pos x="0" y="389"/>
                </a:cxn>
                <a:cxn ang="0">
                  <a:pos x="37" y="480"/>
                </a:cxn>
                <a:cxn ang="0">
                  <a:pos x="142" y="523"/>
                </a:cxn>
                <a:cxn ang="0">
                  <a:pos x="118" y="617"/>
                </a:cxn>
                <a:cxn ang="0">
                  <a:pos x="110" y="651"/>
                </a:cxn>
                <a:cxn ang="0">
                  <a:pos x="112" y="664"/>
                </a:cxn>
                <a:cxn ang="0">
                  <a:pos x="125" y="663"/>
                </a:cxn>
                <a:cxn ang="0">
                  <a:pos x="129" y="651"/>
                </a:cxn>
                <a:cxn ang="0">
                  <a:pos x="133" y="633"/>
                </a:cxn>
                <a:cxn ang="0">
                  <a:pos x="205" y="517"/>
                </a:cxn>
                <a:cxn ang="0">
                  <a:pos x="285" y="483"/>
                </a:cxn>
                <a:cxn ang="0">
                  <a:pos x="347" y="427"/>
                </a:cxn>
                <a:cxn ang="0">
                  <a:pos x="383" y="357"/>
                </a:cxn>
                <a:cxn ang="0">
                  <a:pos x="379" y="275"/>
                </a:cxn>
                <a:cxn ang="0">
                  <a:pos x="311" y="202"/>
                </a:cxn>
                <a:cxn ang="0">
                  <a:pos x="287" y="18"/>
                </a:cxn>
                <a:cxn ang="0">
                  <a:pos x="129" y="504"/>
                </a:cxn>
                <a:cxn ang="0">
                  <a:pos x="95" y="493"/>
                </a:cxn>
                <a:cxn ang="0">
                  <a:pos x="67" y="469"/>
                </a:cxn>
                <a:cxn ang="0">
                  <a:pos x="51" y="430"/>
                </a:cxn>
                <a:cxn ang="0">
                  <a:pos x="51" y="371"/>
                </a:cxn>
                <a:cxn ang="0">
                  <a:pos x="74" y="304"/>
                </a:cxn>
                <a:cxn ang="0">
                  <a:pos x="118" y="247"/>
                </a:cxn>
                <a:cxn ang="0">
                  <a:pos x="183" y="210"/>
                </a:cxn>
                <a:cxn ang="0">
                  <a:pos x="146" y="507"/>
                </a:cxn>
                <a:cxn ang="0">
                  <a:pos x="280" y="210"/>
                </a:cxn>
                <a:cxn ang="0">
                  <a:pos x="332" y="261"/>
                </a:cxn>
                <a:cxn ang="0">
                  <a:pos x="336" y="338"/>
                </a:cxn>
                <a:cxn ang="0">
                  <a:pos x="313" y="404"/>
                </a:cxn>
                <a:cxn ang="0">
                  <a:pos x="269" y="462"/>
                </a:cxn>
                <a:cxn ang="0">
                  <a:pos x="204" y="499"/>
                </a:cxn>
                <a:cxn ang="0">
                  <a:pos x="241" y="202"/>
                </a:cxn>
              </a:cxnLst>
              <a:rect l="0" t="0" r="r" b="b"/>
              <a:pathLst>
                <a:path w="387" h="666">
                  <a:moveTo>
                    <a:pt x="287" y="18"/>
                  </a:moveTo>
                  <a:lnTo>
                    <a:pt x="288" y="12"/>
                  </a:lnTo>
                  <a:lnTo>
                    <a:pt x="289" y="7"/>
                  </a:lnTo>
                  <a:lnTo>
                    <a:pt x="288" y="3"/>
                  </a:lnTo>
                  <a:lnTo>
                    <a:pt x="280" y="0"/>
                  </a:lnTo>
                  <a:lnTo>
                    <a:pt x="273" y="2"/>
                  </a:lnTo>
                  <a:lnTo>
                    <a:pt x="269" y="14"/>
                  </a:lnTo>
                  <a:lnTo>
                    <a:pt x="226" y="186"/>
                  </a:lnTo>
                  <a:lnTo>
                    <a:pt x="183" y="191"/>
                  </a:lnTo>
                  <a:lnTo>
                    <a:pt x="141" y="205"/>
                  </a:lnTo>
                  <a:lnTo>
                    <a:pt x="103" y="225"/>
                  </a:lnTo>
                  <a:lnTo>
                    <a:pt x="69" y="251"/>
                  </a:lnTo>
                  <a:lnTo>
                    <a:pt x="40" y="281"/>
                  </a:lnTo>
                  <a:lnTo>
                    <a:pt x="19" y="315"/>
                  </a:lnTo>
                  <a:lnTo>
                    <a:pt x="5" y="351"/>
                  </a:lnTo>
                  <a:lnTo>
                    <a:pt x="0" y="389"/>
                  </a:lnTo>
                  <a:lnTo>
                    <a:pt x="10" y="439"/>
                  </a:lnTo>
                  <a:lnTo>
                    <a:pt x="37" y="480"/>
                  </a:lnTo>
                  <a:lnTo>
                    <a:pt x="82" y="509"/>
                  </a:lnTo>
                  <a:lnTo>
                    <a:pt x="142" y="523"/>
                  </a:lnTo>
                  <a:lnTo>
                    <a:pt x="125" y="592"/>
                  </a:lnTo>
                  <a:lnTo>
                    <a:pt x="118" y="617"/>
                  </a:lnTo>
                  <a:lnTo>
                    <a:pt x="114" y="637"/>
                  </a:lnTo>
                  <a:lnTo>
                    <a:pt x="110" y="651"/>
                  </a:lnTo>
                  <a:lnTo>
                    <a:pt x="109" y="658"/>
                  </a:lnTo>
                  <a:lnTo>
                    <a:pt x="112" y="664"/>
                  </a:lnTo>
                  <a:lnTo>
                    <a:pt x="117" y="666"/>
                  </a:lnTo>
                  <a:lnTo>
                    <a:pt x="125" y="663"/>
                  </a:lnTo>
                  <a:lnTo>
                    <a:pt x="127" y="659"/>
                  </a:lnTo>
                  <a:lnTo>
                    <a:pt x="129" y="651"/>
                  </a:lnTo>
                  <a:lnTo>
                    <a:pt x="131" y="642"/>
                  </a:lnTo>
                  <a:lnTo>
                    <a:pt x="133" y="633"/>
                  </a:lnTo>
                  <a:lnTo>
                    <a:pt x="161" y="523"/>
                  </a:lnTo>
                  <a:lnTo>
                    <a:pt x="205" y="517"/>
                  </a:lnTo>
                  <a:lnTo>
                    <a:pt x="246" y="503"/>
                  </a:lnTo>
                  <a:lnTo>
                    <a:pt x="285" y="483"/>
                  </a:lnTo>
                  <a:lnTo>
                    <a:pt x="319" y="457"/>
                  </a:lnTo>
                  <a:lnTo>
                    <a:pt x="347" y="427"/>
                  </a:lnTo>
                  <a:lnTo>
                    <a:pt x="369" y="393"/>
                  </a:lnTo>
                  <a:lnTo>
                    <a:pt x="383" y="357"/>
                  </a:lnTo>
                  <a:lnTo>
                    <a:pt x="387" y="320"/>
                  </a:lnTo>
                  <a:lnTo>
                    <a:pt x="379" y="275"/>
                  </a:lnTo>
                  <a:lnTo>
                    <a:pt x="355" y="233"/>
                  </a:lnTo>
                  <a:lnTo>
                    <a:pt x="311" y="202"/>
                  </a:lnTo>
                  <a:lnTo>
                    <a:pt x="245" y="186"/>
                  </a:lnTo>
                  <a:lnTo>
                    <a:pt x="287" y="18"/>
                  </a:lnTo>
                  <a:close/>
                  <a:moveTo>
                    <a:pt x="146" y="507"/>
                  </a:moveTo>
                  <a:lnTo>
                    <a:pt x="129" y="504"/>
                  </a:lnTo>
                  <a:lnTo>
                    <a:pt x="111" y="500"/>
                  </a:lnTo>
                  <a:lnTo>
                    <a:pt x="95" y="493"/>
                  </a:lnTo>
                  <a:lnTo>
                    <a:pt x="80" y="482"/>
                  </a:lnTo>
                  <a:lnTo>
                    <a:pt x="67" y="469"/>
                  </a:lnTo>
                  <a:lnTo>
                    <a:pt x="57" y="451"/>
                  </a:lnTo>
                  <a:lnTo>
                    <a:pt x="51" y="430"/>
                  </a:lnTo>
                  <a:lnTo>
                    <a:pt x="48" y="404"/>
                  </a:lnTo>
                  <a:lnTo>
                    <a:pt x="51" y="371"/>
                  </a:lnTo>
                  <a:lnTo>
                    <a:pt x="60" y="337"/>
                  </a:lnTo>
                  <a:lnTo>
                    <a:pt x="74" y="304"/>
                  </a:lnTo>
                  <a:lnTo>
                    <a:pt x="93" y="273"/>
                  </a:lnTo>
                  <a:lnTo>
                    <a:pt x="118" y="247"/>
                  </a:lnTo>
                  <a:lnTo>
                    <a:pt x="148" y="225"/>
                  </a:lnTo>
                  <a:lnTo>
                    <a:pt x="183" y="210"/>
                  </a:lnTo>
                  <a:lnTo>
                    <a:pt x="222" y="202"/>
                  </a:lnTo>
                  <a:lnTo>
                    <a:pt x="146" y="507"/>
                  </a:lnTo>
                  <a:close/>
                  <a:moveTo>
                    <a:pt x="241" y="202"/>
                  </a:moveTo>
                  <a:lnTo>
                    <a:pt x="280" y="210"/>
                  </a:lnTo>
                  <a:lnTo>
                    <a:pt x="311" y="230"/>
                  </a:lnTo>
                  <a:lnTo>
                    <a:pt x="332" y="261"/>
                  </a:lnTo>
                  <a:lnTo>
                    <a:pt x="339" y="304"/>
                  </a:lnTo>
                  <a:lnTo>
                    <a:pt x="336" y="338"/>
                  </a:lnTo>
                  <a:lnTo>
                    <a:pt x="328" y="371"/>
                  </a:lnTo>
                  <a:lnTo>
                    <a:pt x="313" y="404"/>
                  </a:lnTo>
                  <a:lnTo>
                    <a:pt x="293" y="435"/>
                  </a:lnTo>
                  <a:lnTo>
                    <a:pt x="269" y="462"/>
                  </a:lnTo>
                  <a:lnTo>
                    <a:pt x="239" y="483"/>
                  </a:lnTo>
                  <a:lnTo>
                    <a:pt x="204" y="499"/>
                  </a:lnTo>
                  <a:lnTo>
                    <a:pt x="165" y="507"/>
                  </a:lnTo>
                  <a:lnTo>
                    <a:pt x="241" y="2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ChangeAspect="1" noEditPoints="1"/>
            </p:cNvSpPr>
            <p:nvPr/>
          </p:nvSpPr>
          <p:spPr bwMode="auto">
            <a:xfrm>
              <a:off x="4141" y="469"/>
              <a:ext cx="157" cy="349"/>
            </a:xfrm>
            <a:custGeom>
              <a:avLst/>
              <a:gdLst/>
              <a:ahLst/>
              <a:cxnLst>
                <a:cxn ang="0">
                  <a:pos x="142" y="13"/>
                </a:cxn>
                <a:cxn ang="0">
                  <a:pos x="132" y="2"/>
                </a:cxn>
                <a:cxn ang="0">
                  <a:pos x="112" y="2"/>
                </a:cxn>
                <a:cxn ang="0">
                  <a:pos x="96" y="18"/>
                </a:cxn>
                <a:cxn ang="0">
                  <a:pos x="99" y="42"/>
                </a:cxn>
                <a:cxn ang="0">
                  <a:pos x="125" y="46"/>
                </a:cxn>
                <a:cxn ang="0">
                  <a:pos x="141" y="30"/>
                </a:cxn>
                <a:cxn ang="0">
                  <a:pos x="37" y="283"/>
                </a:cxn>
                <a:cxn ang="0">
                  <a:pos x="33" y="305"/>
                </a:cxn>
                <a:cxn ang="0">
                  <a:pos x="47" y="336"/>
                </a:cxn>
                <a:cxn ang="0">
                  <a:pos x="82" y="349"/>
                </a:cxn>
                <a:cxn ang="0">
                  <a:pos x="116" y="338"/>
                </a:cxn>
                <a:cxn ang="0">
                  <a:pos x="139" y="312"/>
                </a:cxn>
                <a:cxn ang="0">
                  <a:pos x="152" y="285"/>
                </a:cxn>
                <a:cxn ang="0">
                  <a:pos x="157" y="270"/>
                </a:cxn>
                <a:cxn ang="0">
                  <a:pos x="148" y="263"/>
                </a:cxn>
                <a:cxn ang="0">
                  <a:pos x="139" y="272"/>
                </a:cxn>
                <a:cxn ang="0">
                  <a:pos x="114" y="319"/>
                </a:cxn>
                <a:cxn ang="0">
                  <a:pos x="83" y="335"/>
                </a:cxn>
                <a:cxn ang="0">
                  <a:pos x="71" y="317"/>
                </a:cxn>
                <a:cxn ang="0">
                  <a:pos x="79" y="283"/>
                </a:cxn>
                <a:cxn ang="0">
                  <a:pos x="101" y="227"/>
                </a:cxn>
                <a:cxn ang="0">
                  <a:pos x="117" y="187"/>
                </a:cxn>
                <a:cxn ang="0">
                  <a:pos x="124" y="159"/>
                </a:cxn>
                <a:cxn ang="0">
                  <a:pos x="110" y="128"/>
                </a:cxn>
                <a:cxn ang="0">
                  <a:pos x="75" y="115"/>
                </a:cxn>
                <a:cxn ang="0">
                  <a:pos x="41" y="126"/>
                </a:cxn>
                <a:cxn ang="0">
                  <a:pos x="18" y="152"/>
                </a:cxn>
                <a:cxn ang="0">
                  <a:pos x="4" y="178"/>
                </a:cxn>
                <a:cxn ang="0">
                  <a:pos x="0" y="194"/>
                </a:cxn>
                <a:cxn ang="0">
                  <a:pos x="8" y="201"/>
                </a:cxn>
                <a:cxn ang="0">
                  <a:pos x="18" y="193"/>
                </a:cxn>
                <a:cxn ang="0">
                  <a:pos x="43" y="144"/>
                </a:cxn>
                <a:cxn ang="0">
                  <a:pos x="73" y="130"/>
                </a:cxn>
                <a:cxn ang="0">
                  <a:pos x="86" y="148"/>
                </a:cxn>
                <a:cxn ang="0">
                  <a:pos x="83" y="166"/>
                </a:cxn>
                <a:cxn ang="0">
                  <a:pos x="70" y="200"/>
                </a:cxn>
              </a:cxnLst>
              <a:rect l="0" t="0" r="r" b="b"/>
              <a:pathLst>
                <a:path w="157" h="349">
                  <a:moveTo>
                    <a:pt x="143" y="20"/>
                  </a:moveTo>
                  <a:lnTo>
                    <a:pt x="142" y="13"/>
                  </a:lnTo>
                  <a:lnTo>
                    <a:pt x="138" y="7"/>
                  </a:lnTo>
                  <a:lnTo>
                    <a:pt x="132" y="2"/>
                  </a:lnTo>
                  <a:lnTo>
                    <a:pt x="122" y="0"/>
                  </a:lnTo>
                  <a:lnTo>
                    <a:pt x="112" y="2"/>
                  </a:lnTo>
                  <a:lnTo>
                    <a:pt x="102" y="9"/>
                  </a:lnTo>
                  <a:lnTo>
                    <a:pt x="96" y="18"/>
                  </a:lnTo>
                  <a:lnTo>
                    <a:pt x="93" y="29"/>
                  </a:lnTo>
                  <a:lnTo>
                    <a:pt x="99" y="42"/>
                  </a:lnTo>
                  <a:lnTo>
                    <a:pt x="114" y="48"/>
                  </a:lnTo>
                  <a:lnTo>
                    <a:pt x="125" y="46"/>
                  </a:lnTo>
                  <a:lnTo>
                    <a:pt x="134" y="39"/>
                  </a:lnTo>
                  <a:lnTo>
                    <a:pt x="141" y="30"/>
                  </a:lnTo>
                  <a:lnTo>
                    <a:pt x="143" y="20"/>
                  </a:lnTo>
                  <a:close/>
                  <a:moveTo>
                    <a:pt x="37" y="283"/>
                  </a:moveTo>
                  <a:lnTo>
                    <a:pt x="34" y="293"/>
                  </a:lnTo>
                  <a:lnTo>
                    <a:pt x="33" y="305"/>
                  </a:lnTo>
                  <a:lnTo>
                    <a:pt x="36" y="322"/>
                  </a:lnTo>
                  <a:lnTo>
                    <a:pt x="47" y="336"/>
                  </a:lnTo>
                  <a:lnTo>
                    <a:pt x="62" y="346"/>
                  </a:lnTo>
                  <a:lnTo>
                    <a:pt x="82" y="349"/>
                  </a:lnTo>
                  <a:lnTo>
                    <a:pt x="100" y="346"/>
                  </a:lnTo>
                  <a:lnTo>
                    <a:pt x="116" y="338"/>
                  </a:lnTo>
                  <a:lnTo>
                    <a:pt x="128" y="326"/>
                  </a:lnTo>
                  <a:lnTo>
                    <a:pt x="139" y="312"/>
                  </a:lnTo>
                  <a:lnTo>
                    <a:pt x="147" y="298"/>
                  </a:lnTo>
                  <a:lnTo>
                    <a:pt x="152" y="285"/>
                  </a:lnTo>
                  <a:lnTo>
                    <a:pt x="155" y="276"/>
                  </a:lnTo>
                  <a:lnTo>
                    <a:pt x="157" y="270"/>
                  </a:lnTo>
                  <a:lnTo>
                    <a:pt x="153" y="264"/>
                  </a:lnTo>
                  <a:lnTo>
                    <a:pt x="148" y="263"/>
                  </a:lnTo>
                  <a:lnTo>
                    <a:pt x="141" y="265"/>
                  </a:lnTo>
                  <a:lnTo>
                    <a:pt x="139" y="272"/>
                  </a:lnTo>
                  <a:lnTo>
                    <a:pt x="128" y="299"/>
                  </a:lnTo>
                  <a:lnTo>
                    <a:pt x="114" y="319"/>
                  </a:lnTo>
                  <a:lnTo>
                    <a:pt x="99" y="331"/>
                  </a:lnTo>
                  <a:lnTo>
                    <a:pt x="83" y="335"/>
                  </a:lnTo>
                  <a:lnTo>
                    <a:pt x="73" y="330"/>
                  </a:lnTo>
                  <a:lnTo>
                    <a:pt x="71" y="317"/>
                  </a:lnTo>
                  <a:lnTo>
                    <a:pt x="73" y="300"/>
                  </a:lnTo>
                  <a:lnTo>
                    <a:pt x="79" y="283"/>
                  </a:lnTo>
                  <a:lnTo>
                    <a:pt x="95" y="242"/>
                  </a:lnTo>
                  <a:lnTo>
                    <a:pt x="101" y="227"/>
                  </a:lnTo>
                  <a:lnTo>
                    <a:pt x="109" y="206"/>
                  </a:lnTo>
                  <a:lnTo>
                    <a:pt x="117" y="187"/>
                  </a:lnTo>
                  <a:lnTo>
                    <a:pt x="121" y="176"/>
                  </a:lnTo>
                  <a:lnTo>
                    <a:pt x="124" y="159"/>
                  </a:lnTo>
                  <a:lnTo>
                    <a:pt x="120" y="142"/>
                  </a:lnTo>
                  <a:lnTo>
                    <a:pt x="110" y="128"/>
                  </a:lnTo>
                  <a:lnTo>
                    <a:pt x="94" y="119"/>
                  </a:lnTo>
                  <a:lnTo>
                    <a:pt x="75" y="115"/>
                  </a:lnTo>
                  <a:lnTo>
                    <a:pt x="57" y="118"/>
                  </a:lnTo>
                  <a:lnTo>
                    <a:pt x="41" y="126"/>
                  </a:lnTo>
                  <a:lnTo>
                    <a:pt x="29" y="138"/>
                  </a:lnTo>
                  <a:lnTo>
                    <a:pt x="18" y="152"/>
                  </a:lnTo>
                  <a:lnTo>
                    <a:pt x="10" y="166"/>
                  </a:lnTo>
                  <a:lnTo>
                    <a:pt x="4" y="178"/>
                  </a:lnTo>
                  <a:lnTo>
                    <a:pt x="1" y="189"/>
                  </a:lnTo>
                  <a:lnTo>
                    <a:pt x="0" y="194"/>
                  </a:lnTo>
                  <a:lnTo>
                    <a:pt x="3" y="200"/>
                  </a:lnTo>
                  <a:lnTo>
                    <a:pt x="8" y="201"/>
                  </a:lnTo>
                  <a:lnTo>
                    <a:pt x="15" y="199"/>
                  </a:lnTo>
                  <a:lnTo>
                    <a:pt x="18" y="193"/>
                  </a:lnTo>
                  <a:lnTo>
                    <a:pt x="29" y="164"/>
                  </a:lnTo>
                  <a:lnTo>
                    <a:pt x="43" y="144"/>
                  </a:lnTo>
                  <a:lnTo>
                    <a:pt x="58" y="133"/>
                  </a:lnTo>
                  <a:lnTo>
                    <a:pt x="73" y="130"/>
                  </a:lnTo>
                  <a:lnTo>
                    <a:pt x="83" y="133"/>
                  </a:lnTo>
                  <a:lnTo>
                    <a:pt x="86" y="148"/>
                  </a:lnTo>
                  <a:lnTo>
                    <a:pt x="85" y="156"/>
                  </a:lnTo>
                  <a:lnTo>
                    <a:pt x="83" y="166"/>
                  </a:lnTo>
                  <a:lnTo>
                    <a:pt x="78" y="180"/>
                  </a:lnTo>
                  <a:lnTo>
                    <a:pt x="70" y="200"/>
                  </a:lnTo>
                  <a:lnTo>
                    <a:pt x="37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 noChangeAspect="1"/>
            </p:cNvSpPr>
            <p:nvPr/>
          </p:nvSpPr>
          <p:spPr bwMode="auto">
            <a:xfrm>
              <a:off x="4436" y="146"/>
              <a:ext cx="172" cy="741"/>
            </a:xfrm>
            <a:custGeom>
              <a:avLst/>
              <a:gdLst/>
              <a:ahLst/>
              <a:cxnLst>
                <a:cxn ang="0">
                  <a:pos x="172" y="734"/>
                </a:cxn>
                <a:cxn ang="0">
                  <a:pos x="171" y="732"/>
                </a:cxn>
                <a:cxn ang="0">
                  <a:pos x="170" y="729"/>
                </a:cxn>
                <a:cxn ang="0">
                  <a:pos x="166" y="725"/>
                </a:cxn>
                <a:cxn ang="0">
                  <a:pos x="159" y="717"/>
                </a:cxn>
                <a:cxn ang="0">
                  <a:pos x="102" y="640"/>
                </a:cxn>
                <a:cxn ang="0">
                  <a:pos x="66" y="551"/>
                </a:cxn>
                <a:cxn ang="0">
                  <a:pos x="48" y="459"/>
                </a:cxn>
                <a:cxn ang="0">
                  <a:pos x="43" y="371"/>
                </a:cxn>
                <a:cxn ang="0">
                  <a:pos x="49" y="274"/>
                </a:cxn>
                <a:cxn ang="0">
                  <a:pos x="68" y="182"/>
                </a:cxn>
                <a:cxn ang="0">
                  <a:pos x="105" y="96"/>
                </a:cxn>
                <a:cxn ang="0">
                  <a:pos x="162" y="20"/>
                </a:cxn>
                <a:cxn ang="0">
                  <a:pos x="170" y="11"/>
                </a:cxn>
                <a:cxn ang="0">
                  <a:pos x="172" y="8"/>
                </a:cxn>
                <a:cxn ang="0">
                  <a:pos x="170" y="2"/>
                </a:cxn>
                <a:cxn ang="0">
                  <a:pos x="164" y="0"/>
                </a:cxn>
                <a:cxn ang="0">
                  <a:pos x="149" y="10"/>
                </a:cxn>
                <a:cxn ang="0">
                  <a:pos x="119" y="37"/>
                </a:cxn>
                <a:cxn ang="0">
                  <a:pos x="83" y="82"/>
                </a:cxn>
                <a:cxn ang="0">
                  <a:pos x="47" y="145"/>
                </a:cxn>
                <a:cxn ang="0">
                  <a:pos x="24" y="206"/>
                </a:cxn>
                <a:cxn ang="0">
                  <a:pos x="9" y="265"/>
                </a:cxn>
                <a:cxn ang="0">
                  <a:pos x="2" y="320"/>
                </a:cxn>
                <a:cxn ang="0">
                  <a:pos x="0" y="371"/>
                </a:cxn>
                <a:cxn ang="0">
                  <a:pos x="2" y="419"/>
                </a:cxn>
                <a:cxn ang="0">
                  <a:pos x="9" y="476"/>
                </a:cxn>
                <a:cxn ang="0">
                  <a:pos x="24" y="538"/>
                </a:cxn>
                <a:cxn ang="0">
                  <a:pos x="49" y="602"/>
                </a:cxn>
                <a:cxn ang="0">
                  <a:pos x="85" y="662"/>
                </a:cxn>
                <a:cxn ang="0">
                  <a:pos x="120" y="706"/>
                </a:cxn>
                <a:cxn ang="0">
                  <a:pos x="149" y="732"/>
                </a:cxn>
                <a:cxn ang="0">
                  <a:pos x="164" y="741"/>
                </a:cxn>
                <a:cxn ang="0">
                  <a:pos x="170" y="739"/>
                </a:cxn>
                <a:cxn ang="0">
                  <a:pos x="172" y="734"/>
                </a:cxn>
              </a:cxnLst>
              <a:rect l="0" t="0" r="r" b="b"/>
              <a:pathLst>
                <a:path w="172" h="741">
                  <a:moveTo>
                    <a:pt x="172" y="734"/>
                  </a:moveTo>
                  <a:lnTo>
                    <a:pt x="171" y="732"/>
                  </a:lnTo>
                  <a:lnTo>
                    <a:pt x="170" y="729"/>
                  </a:lnTo>
                  <a:lnTo>
                    <a:pt x="166" y="725"/>
                  </a:lnTo>
                  <a:lnTo>
                    <a:pt x="159" y="717"/>
                  </a:lnTo>
                  <a:lnTo>
                    <a:pt x="102" y="640"/>
                  </a:lnTo>
                  <a:lnTo>
                    <a:pt x="66" y="551"/>
                  </a:lnTo>
                  <a:lnTo>
                    <a:pt x="48" y="459"/>
                  </a:lnTo>
                  <a:lnTo>
                    <a:pt x="43" y="371"/>
                  </a:lnTo>
                  <a:lnTo>
                    <a:pt x="49" y="274"/>
                  </a:lnTo>
                  <a:lnTo>
                    <a:pt x="68" y="182"/>
                  </a:lnTo>
                  <a:lnTo>
                    <a:pt x="105" y="96"/>
                  </a:lnTo>
                  <a:lnTo>
                    <a:pt x="162" y="20"/>
                  </a:lnTo>
                  <a:lnTo>
                    <a:pt x="170" y="11"/>
                  </a:lnTo>
                  <a:lnTo>
                    <a:pt x="172" y="8"/>
                  </a:lnTo>
                  <a:lnTo>
                    <a:pt x="170" y="2"/>
                  </a:lnTo>
                  <a:lnTo>
                    <a:pt x="164" y="0"/>
                  </a:lnTo>
                  <a:lnTo>
                    <a:pt x="149" y="10"/>
                  </a:lnTo>
                  <a:lnTo>
                    <a:pt x="119" y="37"/>
                  </a:lnTo>
                  <a:lnTo>
                    <a:pt x="83" y="82"/>
                  </a:lnTo>
                  <a:lnTo>
                    <a:pt x="47" y="145"/>
                  </a:lnTo>
                  <a:lnTo>
                    <a:pt x="24" y="206"/>
                  </a:lnTo>
                  <a:lnTo>
                    <a:pt x="9" y="265"/>
                  </a:lnTo>
                  <a:lnTo>
                    <a:pt x="2" y="320"/>
                  </a:lnTo>
                  <a:lnTo>
                    <a:pt x="0" y="371"/>
                  </a:lnTo>
                  <a:lnTo>
                    <a:pt x="2" y="419"/>
                  </a:lnTo>
                  <a:lnTo>
                    <a:pt x="9" y="476"/>
                  </a:lnTo>
                  <a:lnTo>
                    <a:pt x="24" y="538"/>
                  </a:lnTo>
                  <a:lnTo>
                    <a:pt x="49" y="602"/>
                  </a:lnTo>
                  <a:lnTo>
                    <a:pt x="85" y="662"/>
                  </a:lnTo>
                  <a:lnTo>
                    <a:pt x="120" y="706"/>
                  </a:lnTo>
                  <a:lnTo>
                    <a:pt x="149" y="732"/>
                  </a:lnTo>
                  <a:lnTo>
                    <a:pt x="164" y="741"/>
                  </a:lnTo>
                  <a:lnTo>
                    <a:pt x="170" y="739"/>
                  </a:lnTo>
                  <a:lnTo>
                    <a:pt x="172" y="7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 noChangeAspect="1"/>
            </p:cNvSpPr>
            <p:nvPr/>
          </p:nvSpPr>
          <p:spPr bwMode="auto">
            <a:xfrm>
              <a:off x="4672" y="374"/>
              <a:ext cx="301" cy="336"/>
            </a:xfrm>
            <a:custGeom>
              <a:avLst/>
              <a:gdLst/>
              <a:ahLst/>
              <a:cxnLst>
                <a:cxn ang="0">
                  <a:pos x="40" y="303"/>
                </a:cxn>
                <a:cxn ang="0">
                  <a:pos x="44" y="331"/>
                </a:cxn>
                <a:cxn ang="0">
                  <a:pos x="74" y="331"/>
                </a:cxn>
                <a:cxn ang="0">
                  <a:pos x="91" y="298"/>
                </a:cxn>
                <a:cxn ang="0">
                  <a:pos x="110" y="222"/>
                </a:cxn>
                <a:cxn ang="0">
                  <a:pos x="121" y="176"/>
                </a:cxn>
                <a:cxn ang="0">
                  <a:pos x="134" y="122"/>
                </a:cxn>
                <a:cxn ang="0">
                  <a:pos x="145" y="91"/>
                </a:cxn>
                <a:cxn ang="0">
                  <a:pos x="167" y="56"/>
                </a:cxn>
                <a:cxn ang="0">
                  <a:pos x="188" y="35"/>
                </a:cxn>
                <a:cxn ang="0">
                  <a:pos x="218" y="20"/>
                </a:cxn>
                <a:cxn ang="0">
                  <a:pos x="252" y="18"/>
                </a:cxn>
                <a:cxn ang="0">
                  <a:pos x="268" y="24"/>
                </a:cxn>
                <a:cxn ang="0">
                  <a:pos x="256" y="31"/>
                </a:cxn>
                <a:cxn ang="0">
                  <a:pos x="235" y="52"/>
                </a:cxn>
                <a:cxn ang="0">
                  <a:pos x="234" y="75"/>
                </a:cxn>
                <a:cxn ang="0">
                  <a:pos x="248" y="90"/>
                </a:cxn>
                <a:cxn ang="0">
                  <a:pos x="275" y="89"/>
                </a:cxn>
                <a:cxn ang="0">
                  <a:pos x="298" y="67"/>
                </a:cxn>
                <a:cxn ang="0">
                  <a:pos x="297" y="30"/>
                </a:cxn>
                <a:cxn ang="0">
                  <a:pos x="265" y="4"/>
                </a:cxn>
                <a:cxn ang="0">
                  <a:pos x="207" y="6"/>
                </a:cxn>
                <a:cxn ang="0">
                  <a:pos x="159" y="40"/>
                </a:cxn>
                <a:cxn ang="0">
                  <a:pos x="137" y="34"/>
                </a:cxn>
                <a:cxn ang="0">
                  <a:pos x="102" y="5"/>
                </a:cxn>
                <a:cxn ang="0">
                  <a:pos x="56" y="5"/>
                </a:cxn>
                <a:cxn ang="0">
                  <a:pos x="30" y="30"/>
                </a:cxn>
                <a:cxn ang="0">
                  <a:pos x="14" y="64"/>
                </a:cxn>
                <a:cxn ang="0">
                  <a:pos x="2" y="106"/>
                </a:cxn>
                <a:cxn ang="0">
                  <a:pos x="4" y="121"/>
                </a:cxn>
                <a:cxn ang="0">
                  <a:pos x="13" y="121"/>
                </a:cxn>
                <a:cxn ang="0">
                  <a:pos x="19" y="114"/>
                </a:cxn>
                <a:cxn ang="0">
                  <a:pos x="32" y="69"/>
                </a:cxn>
                <a:cxn ang="0">
                  <a:pos x="58" y="23"/>
                </a:cxn>
                <a:cxn ang="0">
                  <a:pos x="85" y="18"/>
                </a:cxn>
                <a:cxn ang="0">
                  <a:pos x="97" y="34"/>
                </a:cxn>
                <a:cxn ang="0">
                  <a:pos x="98" y="62"/>
                </a:cxn>
                <a:cxn ang="0">
                  <a:pos x="93" y="89"/>
                </a:cxn>
                <a:cxn ang="0">
                  <a:pos x="44" y="284"/>
                </a:cxn>
              </a:cxnLst>
              <a:rect l="0" t="0" r="r" b="b"/>
              <a:pathLst>
                <a:path w="301" h="336">
                  <a:moveTo>
                    <a:pt x="44" y="284"/>
                  </a:moveTo>
                  <a:lnTo>
                    <a:pt x="40" y="303"/>
                  </a:lnTo>
                  <a:lnTo>
                    <a:pt x="37" y="316"/>
                  </a:lnTo>
                  <a:lnTo>
                    <a:pt x="44" y="331"/>
                  </a:lnTo>
                  <a:lnTo>
                    <a:pt x="59" y="336"/>
                  </a:lnTo>
                  <a:lnTo>
                    <a:pt x="74" y="331"/>
                  </a:lnTo>
                  <a:lnTo>
                    <a:pt x="86" y="315"/>
                  </a:lnTo>
                  <a:lnTo>
                    <a:pt x="91" y="298"/>
                  </a:lnTo>
                  <a:lnTo>
                    <a:pt x="100" y="261"/>
                  </a:lnTo>
                  <a:lnTo>
                    <a:pt x="110" y="222"/>
                  </a:lnTo>
                  <a:lnTo>
                    <a:pt x="116" y="198"/>
                  </a:lnTo>
                  <a:lnTo>
                    <a:pt x="121" y="176"/>
                  </a:lnTo>
                  <a:lnTo>
                    <a:pt x="128" y="148"/>
                  </a:lnTo>
                  <a:lnTo>
                    <a:pt x="134" y="122"/>
                  </a:lnTo>
                  <a:lnTo>
                    <a:pt x="139" y="102"/>
                  </a:lnTo>
                  <a:lnTo>
                    <a:pt x="145" y="91"/>
                  </a:lnTo>
                  <a:lnTo>
                    <a:pt x="155" y="74"/>
                  </a:lnTo>
                  <a:lnTo>
                    <a:pt x="167" y="56"/>
                  </a:lnTo>
                  <a:lnTo>
                    <a:pt x="181" y="41"/>
                  </a:lnTo>
                  <a:lnTo>
                    <a:pt x="188" y="35"/>
                  </a:lnTo>
                  <a:lnTo>
                    <a:pt x="200" y="27"/>
                  </a:lnTo>
                  <a:lnTo>
                    <a:pt x="218" y="20"/>
                  </a:lnTo>
                  <a:lnTo>
                    <a:pt x="240" y="17"/>
                  </a:lnTo>
                  <a:lnTo>
                    <a:pt x="252" y="18"/>
                  </a:lnTo>
                  <a:lnTo>
                    <a:pt x="262" y="21"/>
                  </a:lnTo>
                  <a:lnTo>
                    <a:pt x="268" y="24"/>
                  </a:lnTo>
                  <a:lnTo>
                    <a:pt x="271" y="25"/>
                  </a:lnTo>
                  <a:lnTo>
                    <a:pt x="256" y="31"/>
                  </a:lnTo>
                  <a:lnTo>
                    <a:pt x="243" y="40"/>
                  </a:lnTo>
                  <a:lnTo>
                    <a:pt x="235" y="52"/>
                  </a:lnTo>
                  <a:lnTo>
                    <a:pt x="232" y="66"/>
                  </a:lnTo>
                  <a:lnTo>
                    <a:pt x="234" y="75"/>
                  </a:lnTo>
                  <a:lnTo>
                    <a:pt x="239" y="84"/>
                  </a:lnTo>
                  <a:lnTo>
                    <a:pt x="248" y="90"/>
                  </a:lnTo>
                  <a:lnTo>
                    <a:pt x="261" y="92"/>
                  </a:lnTo>
                  <a:lnTo>
                    <a:pt x="275" y="89"/>
                  </a:lnTo>
                  <a:lnTo>
                    <a:pt x="288" y="80"/>
                  </a:lnTo>
                  <a:lnTo>
                    <a:pt x="298" y="67"/>
                  </a:lnTo>
                  <a:lnTo>
                    <a:pt x="301" y="48"/>
                  </a:lnTo>
                  <a:lnTo>
                    <a:pt x="297" y="30"/>
                  </a:lnTo>
                  <a:lnTo>
                    <a:pt x="285" y="15"/>
                  </a:lnTo>
                  <a:lnTo>
                    <a:pt x="265" y="4"/>
                  </a:lnTo>
                  <a:lnTo>
                    <a:pt x="240" y="0"/>
                  </a:lnTo>
                  <a:lnTo>
                    <a:pt x="207" y="6"/>
                  </a:lnTo>
                  <a:lnTo>
                    <a:pt x="180" y="21"/>
                  </a:lnTo>
                  <a:lnTo>
                    <a:pt x="159" y="40"/>
                  </a:lnTo>
                  <a:lnTo>
                    <a:pt x="145" y="57"/>
                  </a:lnTo>
                  <a:lnTo>
                    <a:pt x="137" y="34"/>
                  </a:lnTo>
                  <a:lnTo>
                    <a:pt x="122" y="17"/>
                  </a:lnTo>
                  <a:lnTo>
                    <a:pt x="102" y="5"/>
                  </a:lnTo>
                  <a:lnTo>
                    <a:pt x="78" y="0"/>
                  </a:lnTo>
                  <a:lnTo>
                    <a:pt x="56" y="5"/>
                  </a:lnTo>
                  <a:lnTo>
                    <a:pt x="40" y="17"/>
                  </a:lnTo>
                  <a:lnTo>
                    <a:pt x="30" y="30"/>
                  </a:lnTo>
                  <a:lnTo>
                    <a:pt x="23" y="42"/>
                  </a:lnTo>
                  <a:lnTo>
                    <a:pt x="14" y="64"/>
                  </a:lnTo>
                  <a:lnTo>
                    <a:pt x="7" y="87"/>
                  </a:lnTo>
                  <a:lnTo>
                    <a:pt x="2" y="106"/>
                  </a:lnTo>
                  <a:lnTo>
                    <a:pt x="0" y="114"/>
                  </a:lnTo>
                  <a:lnTo>
                    <a:pt x="4" y="121"/>
                  </a:lnTo>
                  <a:lnTo>
                    <a:pt x="9" y="122"/>
                  </a:lnTo>
                  <a:lnTo>
                    <a:pt x="13" y="121"/>
                  </a:lnTo>
                  <a:lnTo>
                    <a:pt x="17" y="119"/>
                  </a:lnTo>
                  <a:lnTo>
                    <a:pt x="19" y="114"/>
                  </a:lnTo>
                  <a:lnTo>
                    <a:pt x="22" y="105"/>
                  </a:lnTo>
                  <a:lnTo>
                    <a:pt x="32" y="69"/>
                  </a:lnTo>
                  <a:lnTo>
                    <a:pt x="44" y="41"/>
                  </a:lnTo>
                  <a:lnTo>
                    <a:pt x="58" y="23"/>
                  </a:lnTo>
                  <a:lnTo>
                    <a:pt x="76" y="17"/>
                  </a:lnTo>
                  <a:lnTo>
                    <a:pt x="85" y="18"/>
                  </a:lnTo>
                  <a:lnTo>
                    <a:pt x="92" y="23"/>
                  </a:lnTo>
                  <a:lnTo>
                    <a:pt x="97" y="34"/>
                  </a:lnTo>
                  <a:lnTo>
                    <a:pt x="99" y="51"/>
                  </a:lnTo>
                  <a:lnTo>
                    <a:pt x="98" y="62"/>
                  </a:lnTo>
                  <a:lnTo>
                    <a:pt x="96" y="73"/>
                  </a:lnTo>
                  <a:lnTo>
                    <a:pt x="93" y="89"/>
                  </a:lnTo>
                  <a:lnTo>
                    <a:pt x="87" y="113"/>
                  </a:lnTo>
                  <a:lnTo>
                    <a:pt x="4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ChangeAspect="1"/>
            </p:cNvSpPr>
            <p:nvPr/>
          </p:nvSpPr>
          <p:spPr bwMode="auto">
            <a:xfrm>
              <a:off x="5047" y="146"/>
              <a:ext cx="171" cy="741"/>
            </a:xfrm>
            <a:custGeom>
              <a:avLst/>
              <a:gdLst/>
              <a:ahLst/>
              <a:cxnLst>
                <a:cxn ang="0">
                  <a:pos x="171" y="371"/>
                </a:cxn>
                <a:cxn ang="0">
                  <a:pos x="170" y="322"/>
                </a:cxn>
                <a:cxn ang="0">
                  <a:pos x="162" y="265"/>
                </a:cxn>
                <a:cxn ang="0">
                  <a:pos x="148" y="203"/>
                </a:cxn>
                <a:cxn ang="0">
                  <a:pos x="123" y="139"/>
                </a:cxn>
                <a:cxn ang="0">
                  <a:pos x="87" y="79"/>
                </a:cxn>
                <a:cxn ang="0">
                  <a:pos x="51" y="36"/>
                </a:cxn>
                <a:cxn ang="0">
                  <a:pos x="22" y="9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7"/>
                </a:cxn>
                <a:cxn ang="0">
                  <a:pos x="14" y="25"/>
                </a:cxn>
                <a:cxn ang="0">
                  <a:pos x="62" y="88"/>
                </a:cxn>
                <a:cxn ang="0">
                  <a:pos x="98" y="167"/>
                </a:cxn>
                <a:cxn ang="0">
                  <a:pos x="121" y="262"/>
                </a:cxn>
                <a:cxn ang="0">
                  <a:pos x="129" y="371"/>
                </a:cxn>
                <a:cxn ang="0">
                  <a:pos x="123" y="466"/>
                </a:cxn>
                <a:cxn ang="0">
                  <a:pos x="103" y="558"/>
                </a:cxn>
                <a:cxn ang="0">
                  <a:pos x="67" y="645"/>
                </a:cxn>
                <a:cxn ang="0">
                  <a:pos x="10" y="721"/>
                </a:cxn>
                <a:cxn ang="0">
                  <a:pos x="1" y="730"/>
                </a:cxn>
                <a:cxn ang="0">
                  <a:pos x="0" y="734"/>
                </a:cxn>
                <a:cxn ang="0">
                  <a:pos x="2" y="739"/>
                </a:cxn>
                <a:cxn ang="0">
                  <a:pos x="7" y="741"/>
                </a:cxn>
                <a:cxn ang="0">
                  <a:pos x="23" y="732"/>
                </a:cxn>
                <a:cxn ang="0">
                  <a:pos x="53" y="704"/>
                </a:cxn>
                <a:cxn ang="0">
                  <a:pos x="89" y="659"/>
                </a:cxn>
                <a:cxn ang="0">
                  <a:pos x="125" y="596"/>
                </a:cxn>
                <a:cxn ang="0">
                  <a:pos x="148" y="535"/>
                </a:cxn>
                <a:cxn ang="0">
                  <a:pos x="162" y="476"/>
                </a:cxn>
                <a:cxn ang="0">
                  <a:pos x="170" y="421"/>
                </a:cxn>
                <a:cxn ang="0">
                  <a:pos x="171" y="371"/>
                </a:cxn>
              </a:cxnLst>
              <a:rect l="0" t="0" r="r" b="b"/>
              <a:pathLst>
                <a:path w="171" h="741">
                  <a:moveTo>
                    <a:pt x="171" y="371"/>
                  </a:moveTo>
                  <a:lnTo>
                    <a:pt x="170" y="322"/>
                  </a:lnTo>
                  <a:lnTo>
                    <a:pt x="162" y="265"/>
                  </a:lnTo>
                  <a:lnTo>
                    <a:pt x="148" y="203"/>
                  </a:lnTo>
                  <a:lnTo>
                    <a:pt x="123" y="139"/>
                  </a:lnTo>
                  <a:lnTo>
                    <a:pt x="87" y="79"/>
                  </a:lnTo>
                  <a:lnTo>
                    <a:pt x="51" y="36"/>
                  </a:lnTo>
                  <a:lnTo>
                    <a:pt x="22" y="9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7"/>
                  </a:lnTo>
                  <a:lnTo>
                    <a:pt x="14" y="25"/>
                  </a:lnTo>
                  <a:lnTo>
                    <a:pt x="62" y="88"/>
                  </a:lnTo>
                  <a:lnTo>
                    <a:pt x="98" y="167"/>
                  </a:lnTo>
                  <a:lnTo>
                    <a:pt x="121" y="262"/>
                  </a:lnTo>
                  <a:lnTo>
                    <a:pt x="129" y="371"/>
                  </a:lnTo>
                  <a:lnTo>
                    <a:pt x="123" y="466"/>
                  </a:lnTo>
                  <a:lnTo>
                    <a:pt x="103" y="558"/>
                  </a:lnTo>
                  <a:lnTo>
                    <a:pt x="67" y="645"/>
                  </a:lnTo>
                  <a:lnTo>
                    <a:pt x="10" y="721"/>
                  </a:lnTo>
                  <a:lnTo>
                    <a:pt x="1" y="730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7" y="741"/>
                  </a:lnTo>
                  <a:lnTo>
                    <a:pt x="23" y="732"/>
                  </a:lnTo>
                  <a:lnTo>
                    <a:pt x="53" y="704"/>
                  </a:lnTo>
                  <a:lnTo>
                    <a:pt x="89" y="659"/>
                  </a:lnTo>
                  <a:lnTo>
                    <a:pt x="125" y="596"/>
                  </a:lnTo>
                  <a:lnTo>
                    <a:pt x="148" y="535"/>
                  </a:lnTo>
                  <a:lnTo>
                    <a:pt x="162" y="476"/>
                  </a:lnTo>
                  <a:lnTo>
                    <a:pt x="170" y="421"/>
                  </a:lnTo>
                  <a:lnTo>
                    <a:pt x="171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 noChangeAspect="1"/>
            </p:cNvSpPr>
            <p:nvPr/>
          </p:nvSpPr>
          <p:spPr bwMode="auto">
            <a:xfrm>
              <a:off x="5381" y="146"/>
              <a:ext cx="29" cy="741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29" y="17"/>
                </a:cxn>
                <a:cxn ang="0">
                  <a:pos x="28" y="9"/>
                </a:cxn>
                <a:cxn ang="0">
                  <a:pos x="23" y="3"/>
                </a:cxn>
                <a:cxn ang="0">
                  <a:pos x="14" y="0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0" y="714"/>
                </a:cxn>
                <a:cxn ang="0">
                  <a:pos x="0" y="724"/>
                </a:cxn>
                <a:cxn ang="0">
                  <a:pos x="1" y="733"/>
                </a:cxn>
                <a:cxn ang="0">
                  <a:pos x="6" y="739"/>
                </a:cxn>
                <a:cxn ang="0">
                  <a:pos x="14" y="741"/>
                </a:cxn>
                <a:cxn ang="0">
                  <a:pos x="23" y="739"/>
                </a:cxn>
                <a:cxn ang="0">
                  <a:pos x="28" y="733"/>
                </a:cxn>
                <a:cxn ang="0">
                  <a:pos x="29" y="724"/>
                </a:cxn>
                <a:cxn ang="0">
                  <a:pos x="29" y="714"/>
                </a:cxn>
                <a:cxn ang="0">
                  <a:pos x="29" y="27"/>
                </a:cxn>
              </a:cxnLst>
              <a:rect l="0" t="0" r="r" b="b"/>
              <a:pathLst>
                <a:path w="29" h="741">
                  <a:moveTo>
                    <a:pt x="29" y="27"/>
                  </a:moveTo>
                  <a:lnTo>
                    <a:pt x="29" y="17"/>
                  </a:lnTo>
                  <a:lnTo>
                    <a:pt x="28" y="9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714"/>
                  </a:lnTo>
                  <a:lnTo>
                    <a:pt x="0" y="724"/>
                  </a:lnTo>
                  <a:lnTo>
                    <a:pt x="1" y="733"/>
                  </a:lnTo>
                  <a:lnTo>
                    <a:pt x="6" y="739"/>
                  </a:lnTo>
                  <a:lnTo>
                    <a:pt x="14" y="741"/>
                  </a:lnTo>
                  <a:lnTo>
                    <a:pt x="23" y="739"/>
                  </a:lnTo>
                  <a:lnTo>
                    <a:pt x="28" y="733"/>
                  </a:lnTo>
                  <a:lnTo>
                    <a:pt x="29" y="724"/>
                  </a:lnTo>
                  <a:lnTo>
                    <a:pt x="29" y="714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ChangeAspect="1"/>
            </p:cNvSpPr>
            <p:nvPr/>
          </p:nvSpPr>
          <p:spPr bwMode="auto">
            <a:xfrm>
              <a:off x="5531" y="51"/>
              <a:ext cx="229" cy="345"/>
            </a:xfrm>
            <a:custGeom>
              <a:avLst/>
              <a:gdLst/>
              <a:ahLst/>
              <a:cxnLst>
                <a:cxn ang="0">
                  <a:pos x="229" y="250"/>
                </a:cxn>
                <a:cxn ang="0">
                  <a:pos x="211" y="250"/>
                </a:cxn>
                <a:cxn ang="0">
                  <a:pos x="209" y="262"/>
                </a:cxn>
                <a:cxn ang="0">
                  <a:pos x="206" y="276"/>
                </a:cxn>
                <a:cxn ang="0">
                  <a:pos x="202" y="290"/>
                </a:cxn>
                <a:cxn ang="0">
                  <a:pos x="198" y="298"/>
                </a:cxn>
                <a:cxn ang="0">
                  <a:pos x="189" y="300"/>
                </a:cxn>
                <a:cxn ang="0">
                  <a:pos x="173" y="301"/>
                </a:cxn>
                <a:cxn ang="0">
                  <a:pos x="157" y="301"/>
                </a:cxn>
                <a:cxn ang="0">
                  <a:pos x="146" y="301"/>
                </a:cxn>
                <a:cxn ang="0">
                  <a:pos x="51" y="301"/>
                </a:cxn>
                <a:cxn ang="0">
                  <a:pos x="86" y="270"/>
                </a:cxn>
                <a:cxn ang="0">
                  <a:pos x="112" y="248"/>
                </a:cxn>
                <a:cxn ang="0">
                  <a:pos x="133" y="231"/>
                </a:cxn>
                <a:cxn ang="0">
                  <a:pos x="154" y="214"/>
                </a:cxn>
                <a:cxn ang="0">
                  <a:pos x="182" y="190"/>
                </a:cxn>
                <a:cxn ang="0">
                  <a:pos x="206" y="165"/>
                </a:cxn>
                <a:cxn ang="0">
                  <a:pos x="222" y="135"/>
                </a:cxn>
                <a:cxn ang="0">
                  <a:pos x="229" y="101"/>
                </a:cxn>
                <a:cxn ang="0">
                  <a:pos x="219" y="59"/>
                </a:cxn>
                <a:cxn ang="0">
                  <a:pos x="193" y="27"/>
                </a:cxn>
                <a:cxn ang="0">
                  <a:pos x="154" y="8"/>
                </a:cxn>
                <a:cxn ang="0">
                  <a:pos x="107" y="0"/>
                </a:cxn>
                <a:cxn ang="0">
                  <a:pos x="84" y="3"/>
                </a:cxn>
                <a:cxn ang="0">
                  <a:pos x="64" y="8"/>
                </a:cxn>
                <a:cxn ang="0">
                  <a:pos x="45" y="17"/>
                </a:cxn>
                <a:cxn ang="0">
                  <a:pos x="30" y="29"/>
                </a:cxn>
                <a:cxn ang="0">
                  <a:pos x="17" y="43"/>
                </a:cxn>
                <a:cxn ang="0">
                  <a:pos x="7" y="59"/>
                </a:cxn>
                <a:cxn ang="0">
                  <a:pos x="2" y="76"/>
                </a:cxn>
                <a:cxn ang="0">
                  <a:pos x="0" y="93"/>
                </a:cxn>
                <a:cxn ang="0">
                  <a:pos x="3" y="109"/>
                </a:cxn>
                <a:cxn ang="0">
                  <a:pos x="12" y="118"/>
                </a:cxn>
                <a:cxn ang="0">
                  <a:pos x="21" y="122"/>
                </a:cxn>
                <a:cxn ang="0">
                  <a:pos x="27" y="122"/>
                </a:cxn>
                <a:cxn ang="0">
                  <a:pos x="37" y="121"/>
                </a:cxn>
                <a:cxn ang="0">
                  <a:pos x="45" y="116"/>
                </a:cxn>
                <a:cxn ang="0">
                  <a:pos x="52" y="107"/>
                </a:cxn>
                <a:cxn ang="0">
                  <a:pos x="55" y="95"/>
                </a:cxn>
                <a:cxn ang="0">
                  <a:pos x="54" y="87"/>
                </a:cxn>
                <a:cxn ang="0">
                  <a:pos x="49" y="78"/>
                </a:cxn>
                <a:cxn ang="0">
                  <a:pos x="40" y="70"/>
                </a:cxn>
                <a:cxn ang="0">
                  <a:pos x="24" y="67"/>
                </a:cxn>
                <a:cxn ang="0">
                  <a:pos x="39" y="44"/>
                </a:cxn>
                <a:cxn ang="0">
                  <a:pos x="59" y="30"/>
                </a:cxn>
                <a:cxn ang="0">
                  <a:pos x="80" y="21"/>
                </a:cxn>
                <a:cxn ang="0">
                  <a:pos x="100" y="19"/>
                </a:cxn>
                <a:cxn ang="0">
                  <a:pos x="134" y="26"/>
                </a:cxn>
                <a:cxn ang="0">
                  <a:pos x="158" y="45"/>
                </a:cxn>
                <a:cxn ang="0">
                  <a:pos x="173" y="71"/>
                </a:cxn>
                <a:cxn ang="0">
                  <a:pos x="178" y="101"/>
                </a:cxn>
                <a:cxn ang="0">
                  <a:pos x="173" y="134"/>
                </a:cxn>
                <a:cxn ang="0">
                  <a:pos x="160" y="161"/>
                </a:cxn>
                <a:cxn ang="0">
                  <a:pos x="144" y="184"/>
                </a:cxn>
                <a:cxn ang="0">
                  <a:pos x="130" y="201"/>
                </a:cxn>
                <a:cxn ang="0">
                  <a:pos x="5" y="325"/>
                </a:cxn>
                <a:cxn ang="0">
                  <a:pos x="0" y="331"/>
                </a:cxn>
                <a:cxn ang="0">
                  <a:pos x="0" y="345"/>
                </a:cxn>
                <a:cxn ang="0">
                  <a:pos x="213" y="345"/>
                </a:cxn>
                <a:cxn ang="0">
                  <a:pos x="229" y="250"/>
                </a:cxn>
              </a:cxnLst>
              <a:rect l="0" t="0" r="r" b="b"/>
              <a:pathLst>
                <a:path w="229" h="345">
                  <a:moveTo>
                    <a:pt x="229" y="250"/>
                  </a:moveTo>
                  <a:lnTo>
                    <a:pt x="211" y="250"/>
                  </a:lnTo>
                  <a:lnTo>
                    <a:pt x="209" y="262"/>
                  </a:lnTo>
                  <a:lnTo>
                    <a:pt x="206" y="276"/>
                  </a:lnTo>
                  <a:lnTo>
                    <a:pt x="202" y="290"/>
                  </a:lnTo>
                  <a:lnTo>
                    <a:pt x="198" y="298"/>
                  </a:lnTo>
                  <a:lnTo>
                    <a:pt x="189" y="300"/>
                  </a:lnTo>
                  <a:lnTo>
                    <a:pt x="173" y="301"/>
                  </a:lnTo>
                  <a:lnTo>
                    <a:pt x="157" y="301"/>
                  </a:lnTo>
                  <a:lnTo>
                    <a:pt x="146" y="301"/>
                  </a:lnTo>
                  <a:lnTo>
                    <a:pt x="51" y="301"/>
                  </a:lnTo>
                  <a:lnTo>
                    <a:pt x="86" y="270"/>
                  </a:lnTo>
                  <a:lnTo>
                    <a:pt x="112" y="248"/>
                  </a:lnTo>
                  <a:lnTo>
                    <a:pt x="133" y="231"/>
                  </a:lnTo>
                  <a:lnTo>
                    <a:pt x="154" y="214"/>
                  </a:lnTo>
                  <a:lnTo>
                    <a:pt x="182" y="190"/>
                  </a:lnTo>
                  <a:lnTo>
                    <a:pt x="206" y="165"/>
                  </a:lnTo>
                  <a:lnTo>
                    <a:pt x="222" y="135"/>
                  </a:lnTo>
                  <a:lnTo>
                    <a:pt x="229" y="101"/>
                  </a:lnTo>
                  <a:lnTo>
                    <a:pt x="219" y="59"/>
                  </a:lnTo>
                  <a:lnTo>
                    <a:pt x="193" y="27"/>
                  </a:lnTo>
                  <a:lnTo>
                    <a:pt x="154" y="8"/>
                  </a:lnTo>
                  <a:lnTo>
                    <a:pt x="107" y="0"/>
                  </a:lnTo>
                  <a:lnTo>
                    <a:pt x="84" y="3"/>
                  </a:lnTo>
                  <a:lnTo>
                    <a:pt x="64" y="8"/>
                  </a:lnTo>
                  <a:lnTo>
                    <a:pt x="45" y="17"/>
                  </a:lnTo>
                  <a:lnTo>
                    <a:pt x="30" y="29"/>
                  </a:lnTo>
                  <a:lnTo>
                    <a:pt x="17" y="43"/>
                  </a:lnTo>
                  <a:lnTo>
                    <a:pt x="7" y="59"/>
                  </a:lnTo>
                  <a:lnTo>
                    <a:pt x="2" y="76"/>
                  </a:lnTo>
                  <a:lnTo>
                    <a:pt x="0" y="93"/>
                  </a:lnTo>
                  <a:lnTo>
                    <a:pt x="3" y="109"/>
                  </a:lnTo>
                  <a:lnTo>
                    <a:pt x="12" y="118"/>
                  </a:lnTo>
                  <a:lnTo>
                    <a:pt x="21" y="122"/>
                  </a:lnTo>
                  <a:lnTo>
                    <a:pt x="27" y="122"/>
                  </a:lnTo>
                  <a:lnTo>
                    <a:pt x="37" y="121"/>
                  </a:lnTo>
                  <a:lnTo>
                    <a:pt x="45" y="116"/>
                  </a:lnTo>
                  <a:lnTo>
                    <a:pt x="52" y="107"/>
                  </a:lnTo>
                  <a:lnTo>
                    <a:pt x="55" y="95"/>
                  </a:lnTo>
                  <a:lnTo>
                    <a:pt x="54" y="87"/>
                  </a:lnTo>
                  <a:lnTo>
                    <a:pt x="49" y="78"/>
                  </a:lnTo>
                  <a:lnTo>
                    <a:pt x="40" y="70"/>
                  </a:lnTo>
                  <a:lnTo>
                    <a:pt x="24" y="67"/>
                  </a:lnTo>
                  <a:lnTo>
                    <a:pt x="39" y="44"/>
                  </a:lnTo>
                  <a:lnTo>
                    <a:pt x="59" y="30"/>
                  </a:lnTo>
                  <a:lnTo>
                    <a:pt x="80" y="21"/>
                  </a:lnTo>
                  <a:lnTo>
                    <a:pt x="100" y="19"/>
                  </a:lnTo>
                  <a:lnTo>
                    <a:pt x="134" y="26"/>
                  </a:lnTo>
                  <a:lnTo>
                    <a:pt x="158" y="45"/>
                  </a:lnTo>
                  <a:lnTo>
                    <a:pt x="173" y="71"/>
                  </a:lnTo>
                  <a:lnTo>
                    <a:pt x="178" y="101"/>
                  </a:lnTo>
                  <a:lnTo>
                    <a:pt x="173" y="134"/>
                  </a:lnTo>
                  <a:lnTo>
                    <a:pt x="160" y="161"/>
                  </a:lnTo>
                  <a:lnTo>
                    <a:pt x="144" y="184"/>
                  </a:lnTo>
                  <a:lnTo>
                    <a:pt x="130" y="201"/>
                  </a:lnTo>
                  <a:lnTo>
                    <a:pt x="5" y="325"/>
                  </a:lnTo>
                  <a:lnTo>
                    <a:pt x="0" y="331"/>
                  </a:lnTo>
                  <a:lnTo>
                    <a:pt x="0" y="345"/>
                  </a:lnTo>
                  <a:lnTo>
                    <a:pt x="213" y="345"/>
                  </a:lnTo>
                  <a:lnTo>
                    <a:pt x="229" y="2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1300" y="1270001"/>
            <a:ext cx="4318000" cy="49783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Starting points: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A nuclear interaction v(r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,r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(known)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A Slater determinant for the nucleus (to be determined)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Goal: find the Slater determinant, (equivalently, the density </a:t>
            </a:r>
            <a:r>
              <a:rPr lang="en-US" sz="2000" i="1" dirty="0" smtClean="0">
                <a:sym typeface="Symbol"/>
              </a:rPr>
              <a:t>)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Method: Minimize the energy defined as the expectation value of the Hamiltonian on the Slater determinant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Resulting equations are non-linear: V depends on </a:t>
            </a:r>
            <a:r>
              <a:rPr lang="en-US" sz="2000" dirty="0" smtClean="0">
                <a:sym typeface="Symbol"/>
              </a:rPr>
              <a:t> which depends on the </a:t>
            </a:r>
            <a:r>
              <a:rPr lang="en-US" sz="2000" baseline="-25000" dirty="0" err="1" smtClean="0">
                <a:sym typeface="Symbol"/>
              </a:rPr>
              <a:t>i</a:t>
            </a:r>
            <a:r>
              <a:rPr lang="en-US" sz="2000" dirty="0" smtClean="0">
                <a:sym typeface="Symbol"/>
              </a:rPr>
              <a:t>(r) which depend on V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Produces magic numbers, reasonable values for binding energies, radii, etc.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Mean-field Theory (2/5)</a:t>
            </a:r>
            <a:br>
              <a:rPr lang="en-US" sz="2800" dirty="0" smtClean="0"/>
            </a:br>
            <a:r>
              <a:rPr lang="en-US" dirty="0" smtClean="0"/>
              <a:t>Spherical </a:t>
            </a:r>
            <a:r>
              <a:rPr lang="en-US" dirty="0" err="1" smtClean="0"/>
              <a:t>Hartree-Fock</a:t>
            </a:r>
            <a:endParaRPr lang="en-US" dirty="0"/>
          </a:p>
        </p:txBody>
      </p:sp>
      <p:pic>
        <p:nvPicPr>
          <p:cNvPr id="5" name="Picture 4" descr="mean-f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043" y="1321246"/>
            <a:ext cx="4541783" cy="3766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1200" y="5118100"/>
            <a:ext cx="447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self-consistent loop: the mean-field is constructed from the effective interaction, instead of being parameterized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Mean-field Theory (2/5)</a:t>
            </a:r>
            <a:br>
              <a:rPr lang="en-US" sz="2800" dirty="0" smtClean="0"/>
            </a:br>
            <a:r>
              <a:rPr lang="en-US" dirty="0" smtClean="0"/>
              <a:t>Spherical </a:t>
            </a:r>
            <a:r>
              <a:rPr lang="en-US" dirty="0" err="1" smtClean="0"/>
              <a:t>Hartree-Fock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6981" y="1392329"/>
            <a:ext cx="3918119" cy="44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398709"/>
            <a:ext cx="4800601" cy="446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0016" y="5926391"/>
            <a:ext cx="7940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D. </a:t>
            </a:r>
            <a:r>
              <a:rPr lang="en-US" sz="1100" dirty="0" err="1" smtClean="0"/>
              <a:t>Vautherin</a:t>
            </a:r>
            <a:r>
              <a:rPr lang="en-US" sz="1100" dirty="0" smtClean="0"/>
              <a:t> and D.M. Brink, “</a:t>
            </a:r>
            <a:r>
              <a:rPr lang="en-US" sz="1100" i="1" dirty="0" err="1" smtClean="0"/>
              <a:t>Hartree-Fock</a:t>
            </a:r>
            <a:r>
              <a:rPr lang="en-US" sz="1100" i="1" dirty="0" smtClean="0"/>
              <a:t> Calculations with </a:t>
            </a:r>
            <a:r>
              <a:rPr lang="en-US" sz="1100" i="1" dirty="0" err="1" smtClean="0"/>
              <a:t>Skyrme’s</a:t>
            </a:r>
            <a:r>
              <a:rPr lang="en-US" sz="1100" i="1" dirty="0" smtClean="0"/>
              <a:t> Interaction. I. Spherical Nuclei”</a:t>
            </a:r>
            <a:r>
              <a:rPr lang="en-US" sz="1100" dirty="0" smtClean="0"/>
              <a:t>, Phys. Rev. C </a:t>
            </a:r>
            <a:r>
              <a:rPr lang="en-US" sz="1100" b="1" dirty="0" smtClean="0"/>
              <a:t>5</a:t>
            </a:r>
            <a:r>
              <a:rPr lang="en-US" sz="1100" dirty="0" smtClean="0"/>
              <a:t>, 626 (1972)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06501"/>
            <a:ext cx="8661400" cy="20573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Spherical HF is not consistent with picture of a deformed liquid drop and collective excitations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Solution: allow density to break rotational invariance of original interaction   </a:t>
            </a:r>
            <a:r>
              <a:rPr lang="en-US" sz="2000" dirty="0" smtClean="0">
                <a:sym typeface="Symbol"/>
              </a:rPr>
              <a:t> spontaneous symmetry breaking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ym typeface="Symbol"/>
              </a:rPr>
              <a:t>Nuclei become deformed and are characterized by a number of collective coordinates </a:t>
            </a:r>
            <a:r>
              <a:rPr lang="en-US" sz="2000" dirty="0" err="1" smtClean="0">
                <a:sym typeface="Symbol"/>
              </a:rPr>
              <a:t>q</a:t>
            </a:r>
            <a:r>
              <a:rPr lang="en-US" sz="2000" baseline="-25000" dirty="0" err="1" smtClean="0">
                <a:sym typeface="Symbol"/>
              </a:rPr>
              <a:t>i</a:t>
            </a:r>
            <a:r>
              <a:rPr lang="en-US" sz="2000" baseline="-25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representing the nuclear shape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Mean-field Theory (3/5)</a:t>
            </a:r>
            <a:br>
              <a:rPr lang="en-US" sz="2800" dirty="0" smtClean="0"/>
            </a:br>
            <a:r>
              <a:rPr lang="en-US" dirty="0" smtClean="0"/>
              <a:t>Deformed </a:t>
            </a:r>
            <a:r>
              <a:rPr lang="en-US" dirty="0" err="1" smtClean="0"/>
              <a:t>Hartree-Fock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9" y="3225937"/>
            <a:ext cx="2335211" cy="26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196072"/>
            <a:ext cx="4648200" cy="28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8928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T. </a:t>
            </a:r>
            <a:r>
              <a:rPr lang="en-US" sz="1000" dirty="0" err="1" smtClean="0"/>
              <a:t>Duguet</a:t>
            </a:r>
            <a:r>
              <a:rPr lang="en-US" sz="1000" dirty="0" smtClean="0"/>
              <a:t> lecture in </a:t>
            </a:r>
            <a:r>
              <a:rPr lang="en-US" sz="1000" dirty="0" err="1" smtClean="0"/>
              <a:t>Euroschool</a:t>
            </a:r>
            <a:r>
              <a:rPr lang="en-US" sz="1000" dirty="0" smtClean="0"/>
              <a:t> on exotic beams, Jyvaskyla, Finland (2011)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672079" y="6065201"/>
            <a:ext cx="4428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http://massexplorer.org (down at the </a:t>
            </a:r>
            <a:r>
              <a:rPr lang="en-US" sz="1000" dirty="0" smtClean="0"/>
              <a:t>moment…)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8851900" cy="1701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Deformed </a:t>
            </a:r>
            <a:r>
              <a:rPr lang="en-US" sz="2000" dirty="0" err="1" smtClean="0"/>
              <a:t>Hartree-Fock</a:t>
            </a:r>
            <a:r>
              <a:rPr lang="en-US" sz="2000" dirty="0" smtClean="0"/>
              <a:t> is not consistent with observation that </a:t>
            </a:r>
            <a:r>
              <a:rPr lang="en-US" sz="2000" dirty="0" err="1" smtClean="0"/>
              <a:t>g.s</a:t>
            </a:r>
            <a:r>
              <a:rPr lang="en-US" sz="2000" dirty="0" smtClean="0"/>
              <a:t>. of e-e nuclei have J</a:t>
            </a:r>
            <a:r>
              <a:rPr lang="en-US" sz="2000" baseline="30000" dirty="0" smtClean="0">
                <a:sym typeface="Symbol"/>
              </a:rPr>
              <a:t></a:t>
            </a:r>
            <a:r>
              <a:rPr lang="en-US" sz="2000" dirty="0" smtClean="0">
                <a:sym typeface="Symbol"/>
              </a:rPr>
              <a:t> = 0</a:t>
            </a:r>
            <a:r>
              <a:rPr lang="en-US" sz="2000" baseline="30000" dirty="0" smtClean="0">
                <a:sym typeface="Symbol"/>
              </a:rPr>
              <a:t>+</a:t>
            </a:r>
            <a:r>
              <a:rPr lang="en-US" sz="2000" dirty="0" smtClean="0">
                <a:sym typeface="Symbol"/>
              </a:rPr>
              <a:t>  put particles in pairs of opposite spins</a:t>
            </a:r>
            <a:endParaRPr lang="en-US" sz="2000" baseline="30000" dirty="0" smtClean="0">
              <a:sym typeface="Symbo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ym typeface="Symbol"/>
              </a:rPr>
              <a:t>Move from particles to quasi-particles: superposition of particles and holes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ym typeface="Symbol"/>
              </a:rPr>
              <a:t>Analog to a shell model restricted to very specific p.-h. excitations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ym typeface="Symbol"/>
              </a:rPr>
              <a:t>Deformed HFB theory is the cornerstone of the modern nuclear mean-field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ym typeface="Symbol"/>
            </a:endParaRPr>
          </a:p>
          <a:p>
            <a:endParaRPr lang="en-US" sz="2400" baseline="30000" dirty="0" smtClean="0">
              <a:sym typeface="Symbol"/>
            </a:endParaRPr>
          </a:p>
          <a:p>
            <a:endParaRPr lang="en-US" sz="2400" baseline="30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Mean-field Theory (4/5)</a:t>
            </a:r>
            <a:br>
              <a:rPr lang="en-US" sz="2800" dirty="0" smtClean="0"/>
            </a:br>
            <a:r>
              <a:rPr lang="en-US" dirty="0" err="1" smtClean="0"/>
              <a:t>Hartree-Fock-Bogoliubov</a:t>
            </a:r>
            <a:r>
              <a:rPr lang="en-US" dirty="0" smtClean="0"/>
              <a:t> Theory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29" y="3044371"/>
            <a:ext cx="3600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1566" y="5925327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M. </a:t>
            </a:r>
            <a:r>
              <a:rPr lang="en-US" sz="1000" dirty="0" err="1" smtClean="0"/>
              <a:t>Kortelainen</a:t>
            </a:r>
            <a:r>
              <a:rPr lang="en-US" sz="1000" i="1" dirty="0" smtClean="0"/>
              <a:t> et al</a:t>
            </a:r>
            <a:r>
              <a:rPr lang="en-US" sz="1000" dirty="0" smtClean="0"/>
              <a:t>, </a:t>
            </a:r>
            <a:r>
              <a:rPr lang="en-US" sz="1000" i="1" dirty="0" smtClean="0"/>
              <a:t>Nuclear density optimization: Large deformations</a:t>
            </a:r>
            <a:r>
              <a:rPr lang="en-US" sz="1000" dirty="0" smtClean="0"/>
              <a:t>”, Phys. Rev. C </a:t>
            </a:r>
            <a:r>
              <a:rPr lang="en-US" sz="1000" b="1" dirty="0" smtClean="0"/>
              <a:t>85</a:t>
            </a:r>
            <a:r>
              <a:rPr lang="en-US" sz="1000" dirty="0" smtClean="0"/>
              <a:t>, 024304 (2012)</a:t>
            </a:r>
            <a:endParaRPr lang="en-US" sz="1000" dirty="0"/>
          </a:p>
        </p:txBody>
      </p:sp>
      <p:pic>
        <p:nvPicPr>
          <p:cNvPr id="7" name="Picture 6" descr="B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80" y="2918891"/>
            <a:ext cx="4285129" cy="3311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914401"/>
            <a:ext cx="8547100" cy="51434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Basic notions of physics: orders of magnitude, scales, the 4 elementary interactions (gravitation, electromagnetism, weak and strong nuclear force)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Basic notions of nuclear science: [</a:t>
            </a:r>
            <a:r>
              <a:rPr lang="en-US" sz="2000" dirty="0" err="1" smtClean="0"/>
              <a:t>k,M,G</a:t>
            </a:r>
            <a:r>
              <a:rPr lang="en-US" sz="2000" dirty="0" smtClean="0"/>
              <a:t>]</a:t>
            </a:r>
            <a:r>
              <a:rPr lang="en-US" sz="2000" dirty="0" err="1" smtClean="0"/>
              <a:t>eV</a:t>
            </a:r>
            <a:r>
              <a:rPr lang="en-US" sz="2000" dirty="0" smtClean="0"/>
              <a:t>, </a:t>
            </a:r>
            <a:r>
              <a:rPr lang="en-US" sz="2000" dirty="0" err="1" smtClean="0"/>
              <a:t>fm</a:t>
            </a:r>
            <a:r>
              <a:rPr lang="en-US" sz="2000" dirty="0" smtClean="0"/>
              <a:t>, nucleons, charge Z and mass numbers A, </a:t>
            </a:r>
            <a:r>
              <a:rPr lang="en-US" sz="2000" dirty="0" err="1" smtClean="0"/>
              <a:t>isotop</a:t>
            </a:r>
            <a:r>
              <a:rPr lang="en-US" sz="2000" dirty="0" smtClean="0"/>
              <a:t>[n]</a:t>
            </a:r>
            <a:r>
              <a:rPr lang="en-US" sz="2000" dirty="0" err="1" smtClean="0"/>
              <a:t>es</a:t>
            </a:r>
            <a:r>
              <a:rPr lang="en-US" sz="2000" dirty="0" smtClean="0"/>
              <a:t>, etc.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Basic notions of quantum mechanics</a:t>
            </a:r>
          </a:p>
          <a:p>
            <a:pPr lvl="1"/>
            <a:r>
              <a:rPr lang="en-US" sz="1800" dirty="0" smtClean="0"/>
              <a:t>Wave function encodes all information about a quantum system</a:t>
            </a:r>
          </a:p>
          <a:p>
            <a:pPr lvl="1"/>
            <a:r>
              <a:rPr lang="en-US" sz="1800" dirty="0" smtClean="0"/>
              <a:t>Schrödinger equation gives the wave-function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Energy of the system, and its evolution in time is dictated by the Hamiltonian,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Hamiltonian spectrum (</a:t>
            </a:r>
            <a:r>
              <a:rPr lang="en-US" sz="1800" dirty="0" err="1" smtClean="0"/>
              <a:t>eigenvalues</a:t>
            </a:r>
            <a:r>
              <a:rPr lang="en-US" sz="1800" dirty="0" smtClean="0"/>
              <a:t> of operator) can be </a:t>
            </a:r>
          </a:p>
          <a:p>
            <a:pPr lvl="2"/>
            <a:r>
              <a:rPr lang="en-US" sz="1400" dirty="0" smtClean="0"/>
              <a:t>Discrete: bound-states, localized</a:t>
            </a:r>
          </a:p>
          <a:p>
            <a:pPr lvl="2"/>
            <a:r>
              <a:rPr lang="en-US" sz="1400" dirty="0" smtClean="0"/>
              <a:t>Continuous: continuum, resonance, delocalized scattering states</a:t>
            </a:r>
          </a:p>
          <a:p>
            <a:pPr lvl="1"/>
            <a:r>
              <a:rPr lang="en-US" sz="1800" dirty="0" smtClean="0"/>
              <a:t>To an observable (measurable) quantity corresponds a </a:t>
            </a:r>
            <a:r>
              <a:rPr lang="en-US" sz="1800" dirty="0" err="1" smtClean="0"/>
              <a:t>Hermitian</a:t>
            </a:r>
            <a:r>
              <a:rPr lang="en-US" sz="1800" dirty="0" smtClean="0"/>
              <a:t> operator</a:t>
            </a:r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grpSp>
        <p:nvGrpSpPr>
          <p:cNvPr id="1059" name="Group 3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022601" y="5771516"/>
            <a:ext cx="1828800" cy="345758"/>
            <a:chOff x="0" y="0"/>
            <a:chExt cx="5760" cy="1089"/>
          </a:xfrm>
        </p:grpSpPr>
        <p:sp>
          <p:nvSpPr>
            <p:cNvPr id="1060" name="Freeform 36"/>
            <p:cNvSpPr>
              <a:spLocks noChangeAspect="1"/>
            </p:cNvSpPr>
            <p:nvPr/>
          </p:nvSpPr>
          <p:spPr bwMode="auto">
            <a:xfrm>
              <a:off x="0" y="179"/>
              <a:ext cx="202" cy="910"/>
            </a:xfrm>
            <a:custGeom>
              <a:avLst/>
              <a:gdLst/>
              <a:ahLst/>
              <a:cxnLst>
                <a:cxn ang="0">
                  <a:pos x="197" y="35"/>
                </a:cxn>
                <a:cxn ang="0">
                  <a:pos x="202" y="25"/>
                </a:cxn>
                <a:cxn ang="0">
                  <a:pos x="202" y="19"/>
                </a:cxn>
                <a:cxn ang="0">
                  <a:pos x="197" y="6"/>
                </a:cxn>
                <a:cxn ang="0">
                  <a:pos x="184" y="0"/>
                </a:cxn>
                <a:cxn ang="0">
                  <a:pos x="173" y="5"/>
                </a:cxn>
                <a:cxn ang="0">
                  <a:pos x="163" y="21"/>
                </a:cxn>
                <a:cxn ang="0">
                  <a:pos x="5" y="439"/>
                </a:cxn>
                <a:cxn ang="0">
                  <a:pos x="0" y="455"/>
                </a:cxn>
                <a:cxn ang="0">
                  <a:pos x="1" y="460"/>
                </a:cxn>
                <a:cxn ang="0">
                  <a:pos x="5" y="471"/>
                </a:cxn>
                <a:cxn ang="0">
                  <a:pos x="163" y="888"/>
                </a:cxn>
                <a:cxn ang="0">
                  <a:pos x="170" y="903"/>
                </a:cxn>
                <a:cxn ang="0">
                  <a:pos x="184" y="910"/>
                </a:cxn>
                <a:cxn ang="0">
                  <a:pos x="197" y="905"/>
                </a:cxn>
                <a:cxn ang="0">
                  <a:pos x="202" y="892"/>
                </a:cxn>
                <a:cxn ang="0">
                  <a:pos x="202" y="888"/>
                </a:cxn>
                <a:cxn ang="0">
                  <a:pos x="197" y="878"/>
                </a:cxn>
                <a:cxn ang="0">
                  <a:pos x="37" y="455"/>
                </a:cxn>
                <a:cxn ang="0">
                  <a:pos x="197" y="35"/>
                </a:cxn>
              </a:cxnLst>
              <a:rect l="0" t="0" r="r" b="b"/>
              <a:pathLst>
                <a:path w="202" h="910">
                  <a:moveTo>
                    <a:pt x="197" y="35"/>
                  </a:moveTo>
                  <a:lnTo>
                    <a:pt x="202" y="25"/>
                  </a:lnTo>
                  <a:lnTo>
                    <a:pt x="202" y="19"/>
                  </a:lnTo>
                  <a:lnTo>
                    <a:pt x="197" y="6"/>
                  </a:lnTo>
                  <a:lnTo>
                    <a:pt x="184" y="0"/>
                  </a:lnTo>
                  <a:lnTo>
                    <a:pt x="173" y="5"/>
                  </a:lnTo>
                  <a:lnTo>
                    <a:pt x="163" y="21"/>
                  </a:lnTo>
                  <a:lnTo>
                    <a:pt x="5" y="439"/>
                  </a:lnTo>
                  <a:lnTo>
                    <a:pt x="0" y="455"/>
                  </a:lnTo>
                  <a:lnTo>
                    <a:pt x="1" y="460"/>
                  </a:lnTo>
                  <a:lnTo>
                    <a:pt x="5" y="471"/>
                  </a:lnTo>
                  <a:lnTo>
                    <a:pt x="163" y="888"/>
                  </a:lnTo>
                  <a:lnTo>
                    <a:pt x="170" y="903"/>
                  </a:lnTo>
                  <a:lnTo>
                    <a:pt x="184" y="910"/>
                  </a:lnTo>
                  <a:lnTo>
                    <a:pt x="197" y="905"/>
                  </a:lnTo>
                  <a:lnTo>
                    <a:pt x="202" y="892"/>
                  </a:lnTo>
                  <a:lnTo>
                    <a:pt x="202" y="888"/>
                  </a:lnTo>
                  <a:lnTo>
                    <a:pt x="197" y="878"/>
                  </a:lnTo>
                  <a:lnTo>
                    <a:pt x="37" y="455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ChangeAspect="1"/>
            </p:cNvSpPr>
            <p:nvPr/>
          </p:nvSpPr>
          <p:spPr bwMode="auto">
            <a:xfrm>
              <a:off x="565" y="0"/>
              <a:ext cx="242" cy="14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24"/>
                </a:cxn>
                <a:cxn ang="0">
                  <a:pos x="16" y="141"/>
                </a:cxn>
                <a:cxn ang="0">
                  <a:pos x="122" y="48"/>
                </a:cxn>
                <a:cxn ang="0">
                  <a:pos x="225" y="141"/>
                </a:cxn>
                <a:cxn ang="0">
                  <a:pos x="242" y="124"/>
                </a:cxn>
                <a:cxn ang="0">
                  <a:pos x="122" y="0"/>
                </a:cxn>
              </a:cxnLst>
              <a:rect l="0" t="0" r="r" b="b"/>
              <a:pathLst>
                <a:path w="242" h="141">
                  <a:moveTo>
                    <a:pt x="122" y="0"/>
                  </a:moveTo>
                  <a:lnTo>
                    <a:pt x="0" y="124"/>
                  </a:lnTo>
                  <a:lnTo>
                    <a:pt x="16" y="141"/>
                  </a:lnTo>
                  <a:lnTo>
                    <a:pt x="122" y="48"/>
                  </a:lnTo>
                  <a:lnTo>
                    <a:pt x="225" y="141"/>
                  </a:lnTo>
                  <a:lnTo>
                    <a:pt x="242" y="12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ChangeAspect="1" noEditPoints="1"/>
            </p:cNvSpPr>
            <p:nvPr/>
          </p:nvSpPr>
          <p:spPr bwMode="auto">
            <a:xfrm>
              <a:off x="297" y="220"/>
              <a:ext cx="626" cy="662"/>
            </a:xfrm>
            <a:custGeom>
              <a:avLst/>
              <a:gdLst/>
              <a:ahLst/>
              <a:cxnLst>
                <a:cxn ang="0">
                  <a:pos x="626" y="245"/>
                </a:cxn>
                <a:cxn ang="0">
                  <a:pos x="622" y="193"/>
                </a:cxn>
                <a:cxn ang="0">
                  <a:pos x="609" y="145"/>
                </a:cxn>
                <a:cxn ang="0">
                  <a:pos x="589" y="103"/>
                </a:cxn>
                <a:cxn ang="0">
                  <a:pos x="561" y="68"/>
                </a:cxn>
                <a:cxn ang="0">
                  <a:pos x="528" y="39"/>
                </a:cxn>
                <a:cxn ang="0">
                  <a:pos x="488" y="18"/>
                </a:cxn>
                <a:cxn ang="0">
                  <a:pos x="444" y="5"/>
                </a:cxn>
                <a:cxn ang="0">
                  <a:pos x="395" y="0"/>
                </a:cxn>
                <a:cxn ang="0">
                  <a:pos x="322" y="10"/>
                </a:cxn>
                <a:cxn ang="0">
                  <a:pos x="251" y="36"/>
                </a:cxn>
                <a:cxn ang="0">
                  <a:pos x="184" y="77"/>
                </a:cxn>
                <a:cxn ang="0">
                  <a:pos x="125" y="130"/>
                </a:cxn>
                <a:cxn ang="0">
                  <a:pos x="74" y="193"/>
                </a:cxn>
                <a:cxn ang="0">
                  <a:pos x="35" y="264"/>
                </a:cxn>
                <a:cxn ang="0">
                  <a:pos x="9" y="340"/>
                </a:cxn>
                <a:cxn ang="0">
                  <a:pos x="0" y="419"/>
                </a:cxn>
                <a:cxn ang="0">
                  <a:pos x="5" y="473"/>
                </a:cxn>
                <a:cxn ang="0">
                  <a:pos x="19" y="521"/>
                </a:cxn>
                <a:cxn ang="0">
                  <a:pos x="39" y="562"/>
                </a:cxn>
                <a:cxn ang="0">
                  <a:pos x="67" y="597"/>
                </a:cxn>
                <a:cxn ang="0">
                  <a:pos x="102" y="625"/>
                </a:cxn>
                <a:cxn ang="0">
                  <a:pos x="141" y="645"/>
                </a:cxn>
                <a:cxn ang="0">
                  <a:pos x="185" y="658"/>
                </a:cxn>
                <a:cxn ang="0">
                  <a:pos x="232" y="662"/>
                </a:cxn>
                <a:cxn ang="0">
                  <a:pos x="304" y="653"/>
                </a:cxn>
                <a:cxn ang="0">
                  <a:pos x="375" y="627"/>
                </a:cxn>
                <a:cxn ang="0">
                  <a:pos x="441" y="587"/>
                </a:cxn>
                <a:cxn ang="0">
                  <a:pos x="501" y="535"/>
                </a:cxn>
                <a:cxn ang="0">
                  <a:pos x="552" y="472"/>
                </a:cxn>
                <a:cxn ang="0">
                  <a:pos x="591" y="402"/>
                </a:cxn>
                <a:cxn ang="0">
                  <a:pos x="617" y="325"/>
                </a:cxn>
                <a:cxn ang="0">
                  <a:pos x="626" y="245"/>
                </a:cxn>
                <a:cxn ang="0">
                  <a:pos x="238" y="638"/>
                </a:cxn>
                <a:cxn ang="0">
                  <a:pos x="176" y="625"/>
                </a:cxn>
                <a:cxn ang="0">
                  <a:pos x="128" y="586"/>
                </a:cxn>
                <a:cxn ang="0">
                  <a:pos x="96" y="525"/>
                </a:cxn>
                <a:cxn ang="0">
                  <a:pos x="85" y="444"/>
                </a:cxn>
                <a:cxn ang="0">
                  <a:pos x="88" y="399"/>
                </a:cxn>
                <a:cxn ang="0">
                  <a:pos x="100" y="330"/>
                </a:cxn>
                <a:cxn ang="0">
                  <a:pos x="125" y="248"/>
                </a:cxn>
                <a:cxn ang="0">
                  <a:pos x="167" y="165"/>
                </a:cxn>
                <a:cxn ang="0">
                  <a:pos x="218" y="103"/>
                </a:cxn>
                <a:cxn ang="0">
                  <a:pos x="275" y="59"/>
                </a:cxn>
                <a:cxn ang="0">
                  <a:pos x="334" y="32"/>
                </a:cxn>
                <a:cxn ang="0">
                  <a:pos x="390" y="23"/>
                </a:cxn>
                <a:cxn ang="0">
                  <a:pos x="445" y="33"/>
                </a:cxn>
                <a:cxn ang="0">
                  <a:pos x="496" y="65"/>
                </a:cxn>
                <a:cxn ang="0">
                  <a:pos x="532" y="123"/>
                </a:cxn>
                <a:cxn ang="0">
                  <a:pos x="545" y="209"/>
                </a:cxn>
                <a:cxn ang="0">
                  <a:pos x="540" y="271"/>
                </a:cxn>
                <a:cxn ang="0">
                  <a:pos x="522" y="352"/>
                </a:cxn>
                <a:cxn ang="0">
                  <a:pos x="487" y="441"/>
                </a:cxn>
                <a:cxn ang="0">
                  <a:pos x="431" y="529"/>
                </a:cxn>
                <a:cxn ang="0">
                  <a:pos x="393" y="569"/>
                </a:cxn>
                <a:cxn ang="0">
                  <a:pos x="347" y="604"/>
                </a:cxn>
                <a:cxn ang="0">
                  <a:pos x="294" y="629"/>
                </a:cxn>
                <a:cxn ang="0">
                  <a:pos x="238" y="638"/>
                </a:cxn>
              </a:cxnLst>
              <a:rect l="0" t="0" r="r" b="b"/>
              <a:pathLst>
                <a:path w="626" h="662">
                  <a:moveTo>
                    <a:pt x="626" y="245"/>
                  </a:moveTo>
                  <a:lnTo>
                    <a:pt x="622" y="193"/>
                  </a:lnTo>
                  <a:lnTo>
                    <a:pt x="609" y="145"/>
                  </a:lnTo>
                  <a:lnTo>
                    <a:pt x="589" y="103"/>
                  </a:lnTo>
                  <a:lnTo>
                    <a:pt x="561" y="68"/>
                  </a:lnTo>
                  <a:lnTo>
                    <a:pt x="528" y="39"/>
                  </a:lnTo>
                  <a:lnTo>
                    <a:pt x="488" y="18"/>
                  </a:lnTo>
                  <a:lnTo>
                    <a:pt x="444" y="5"/>
                  </a:lnTo>
                  <a:lnTo>
                    <a:pt x="395" y="0"/>
                  </a:lnTo>
                  <a:lnTo>
                    <a:pt x="322" y="10"/>
                  </a:lnTo>
                  <a:lnTo>
                    <a:pt x="251" y="36"/>
                  </a:lnTo>
                  <a:lnTo>
                    <a:pt x="184" y="77"/>
                  </a:lnTo>
                  <a:lnTo>
                    <a:pt x="125" y="130"/>
                  </a:lnTo>
                  <a:lnTo>
                    <a:pt x="74" y="193"/>
                  </a:lnTo>
                  <a:lnTo>
                    <a:pt x="35" y="264"/>
                  </a:lnTo>
                  <a:lnTo>
                    <a:pt x="9" y="340"/>
                  </a:lnTo>
                  <a:lnTo>
                    <a:pt x="0" y="419"/>
                  </a:lnTo>
                  <a:lnTo>
                    <a:pt x="5" y="473"/>
                  </a:lnTo>
                  <a:lnTo>
                    <a:pt x="19" y="521"/>
                  </a:lnTo>
                  <a:lnTo>
                    <a:pt x="39" y="562"/>
                  </a:lnTo>
                  <a:lnTo>
                    <a:pt x="67" y="597"/>
                  </a:lnTo>
                  <a:lnTo>
                    <a:pt x="102" y="625"/>
                  </a:lnTo>
                  <a:lnTo>
                    <a:pt x="141" y="645"/>
                  </a:lnTo>
                  <a:lnTo>
                    <a:pt x="185" y="658"/>
                  </a:lnTo>
                  <a:lnTo>
                    <a:pt x="232" y="662"/>
                  </a:lnTo>
                  <a:lnTo>
                    <a:pt x="304" y="653"/>
                  </a:lnTo>
                  <a:lnTo>
                    <a:pt x="375" y="627"/>
                  </a:lnTo>
                  <a:lnTo>
                    <a:pt x="441" y="587"/>
                  </a:lnTo>
                  <a:lnTo>
                    <a:pt x="501" y="535"/>
                  </a:lnTo>
                  <a:lnTo>
                    <a:pt x="552" y="472"/>
                  </a:lnTo>
                  <a:lnTo>
                    <a:pt x="591" y="402"/>
                  </a:lnTo>
                  <a:lnTo>
                    <a:pt x="617" y="325"/>
                  </a:lnTo>
                  <a:lnTo>
                    <a:pt x="626" y="245"/>
                  </a:lnTo>
                  <a:close/>
                  <a:moveTo>
                    <a:pt x="238" y="638"/>
                  </a:moveTo>
                  <a:lnTo>
                    <a:pt x="176" y="625"/>
                  </a:lnTo>
                  <a:lnTo>
                    <a:pt x="128" y="586"/>
                  </a:lnTo>
                  <a:lnTo>
                    <a:pt x="96" y="525"/>
                  </a:lnTo>
                  <a:lnTo>
                    <a:pt x="85" y="444"/>
                  </a:lnTo>
                  <a:lnTo>
                    <a:pt x="88" y="399"/>
                  </a:lnTo>
                  <a:lnTo>
                    <a:pt x="100" y="330"/>
                  </a:lnTo>
                  <a:lnTo>
                    <a:pt x="125" y="248"/>
                  </a:lnTo>
                  <a:lnTo>
                    <a:pt x="167" y="165"/>
                  </a:lnTo>
                  <a:lnTo>
                    <a:pt x="218" y="103"/>
                  </a:lnTo>
                  <a:lnTo>
                    <a:pt x="275" y="59"/>
                  </a:lnTo>
                  <a:lnTo>
                    <a:pt x="334" y="32"/>
                  </a:lnTo>
                  <a:lnTo>
                    <a:pt x="390" y="23"/>
                  </a:lnTo>
                  <a:lnTo>
                    <a:pt x="445" y="33"/>
                  </a:lnTo>
                  <a:lnTo>
                    <a:pt x="496" y="65"/>
                  </a:lnTo>
                  <a:lnTo>
                    <a:pt x="532" y="123"/>
                  </a:lnTo>
                  <a:lnTo>
                    <a:pt x="545" y="209"/>
                  </a:lnTo>
                  <a:lnTo>
                    <a:pt x="540" y="271"/>
                  </a:lnTo>
                  <a:lnTo>
                    <a:pt x="522" y="352"/>
                  </a:lnTo>
                  <a:lnTo>
                    <a:pt x="487" y="441"/>
                  </a:lnTo>
                  <a:lnTo>
                    <a:pt x="431" y="529"/>
                  </a:lnTo>
                  <a:lnTo>
                    <a:pt x="393" y="569"/>
                  </a:lnTo>
                  <a:lnTo>
                    <a:pt x="347" y="604"/>
                  </a:lnTo>
                  <a:lnTo>
                    <a:pt x="294" y="629"/>
                  </a:lnTo>
                  <a:lnTo>
                    <a:pt x="238" y="6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 noChangeAspect="1"/>
            </p:cNvSpPr>
            <p:nvPr/>
          </p:nvSpPr>
          <p:spPr bwMode="auto">
            <a:xfrm>
              <a:off x="1019" y="179"/>
              <a:ext cx="202" cy="910"/>
            </a:xfrm>
            <a:custGeom>
              <a:avLst/>
              <a:gdLst/>
              <a:ahLst/>
              <a:cxnLst>
                <a:cxn ang="0">
                  <a:pos x="197" y="471"/>
                </a:cxn>
                <a:cxn ang="0">
                  <a:pos x="201" y="460"/>
                </a:cxn>
                <a:cxn ang="0">
                  <a:pos x="202" y="455"/>
                </a:cxn>
                <a:cxn ang="0">
                  <a:pos x="201" y="451"/>
                </a:cxn>
                <a:cxn ang="0">
                  <a:pos x="197" y="440"/>
                </a:cxn>
                <a:cxn ang="0">
                  <a:pos x="39" y="21"/>
                </a:cxn>
                <a:cxn ang="0">
                  <a:pos x="30" y="5"/>
                </a:cxn>
                <a:cxn ang="0">
                  <a:pos x="18" y="0"/>
                </a:cxn>
                <a:cxn ang="0">
                  <a:pos x="5" y="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4" y="33"/>
                </a:cxn>
                <a:cxn ang="0">
                  <a:pos x="165" y="455"/>
                </a:cxn>
                <a:cxn ang="0">
                  <a:pos x="4" y="876"/>
                </a:cxn>
                <a:cxn ang="0">
                  <a:pos x="0" y="886"/>
                </a:cxn>
                <a:cxn ang="0">
                  <a:pos x="0" y="892"/>
                </a:cxn>
                <a:cxn ang="0">
                  <a:pos x="5" y="905"/>
                </a:cxn>
                <a:cxn ang="0">
                  <a:pos x="18" y="910"/>
                </a:cxn>
                <a:cxn ang="0">
                  <a:pos x="31" y="904"/>
                </a:cxn>
                <a:cxn ang="0">
                  <a:pos x="37" y="892"/>
                </a:cxn>
                <a:cxn ang="0">
                  <a:pos x="197" y="471"/>
                </a:cxn>
              </a:cxnLst>
              <a:rect l="0" t="0" r="r" b="b"/>
              <a:pathLst>
                <a:path w="202" h="910">
                  <a:moveTo>
                    <a:pt x="197" y="471"/>
                  </a:moveTo>
                  <a:lnTo>
                    <a:pt x="201" y="460"/>
                  </a:lnTo>
                  <a:lnTo>
                    <a:pt x="202" y="455"/>
                  </a:lnTo>
                  <a:lnTo>
                    <a:pt x="201" y="451"/>
                  </a:lnTo>
                  <a:lnTo>
                    <a:pt x="197" y="440"/>
                  </a:lnTo>
                  <a:lnTo>
                    <a:pt x="39" y="21"/>
                  </a:lnTo>
                  <a:lnTo>
                    <a:pt x="30" y="5"/>
                  </a:lnTo>
                  <a:lnTo>
                    <a:pt x="18" y="0"/>
                  </a:lnTo>
                  <a:lnTo>
                    <a:pt x="5" y="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165" y="455"/>
                  </a:lnTo>
                  <a:lnTo>
                    <a:pt x="4" y="876"/>
                  </a:lnTo>
                  <a:lnTo>
                    <a:pt x="0" y="886"/>
                  </a:lnTo>
                  <a:lnTo>
                    <a:pt x="0" y="892"/>
                  </a:lnTo>
                  <a:lnTo>
                    <a:pt x="5" y="905"/>
                  </a:lnTo>
                  <a:lnTo>
                    <a:pt x="18" y="910"/>
                  </a:lnTo>
                  <a:lnTo>
                    <a:pt x="31" y="904"/>
                  </a:lnTo>
                  <a:lnTo>
                    <a:pt x="37" y="892"/>
                  </a:lnTo>
                  <a:lnTo>
                    <a:pt x="197" y="4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ChangeAspect="1" noEditPoints="1"/>
            </p:cNvSpPr>
            <p:nvPr/>
          </p:nvSpPr>
          <p:spPr bwMode="auto">
            <a:xfrm>
              <a:off x="1624" y="528"/>
              <a:ext cx="602" cy="213"/>
            </a:xfrm>
            <a:custGeom>
              <a:avLst/>
              <a:gdLst/>
              <a:ahLst/>
              <a:cxnLst>
                <a:cxn ang="0">
                  <a:pos x="571" y="36"/>
                </a:cxn>
                <a:cxn ang="0">
                  <a:pos x="581" y="36"/>
                </a:cxn>
                <a:cxn ang="0">
                  <a:pos x="591" y="34"/>
                </a:cxn>
                <a:cxn ang="0">
                  <a:pos x="599" y="29"/>
                </a:cxn>
                <a:cxn ang="0">
                  <a:pos x="602" y="18"/>
                </a:cxn>
                <a:cxn ang="0">
                  <a:pos x="599" y="8"/>
                </a:cxn>
                <a:cxn ang="0">
                  <a:pos x="591" y="2"/>
                </a:cxn>
                <a:cxn ang="0">
                  <a:pos x="582" y="0"/>
                </a:cxn>
                <a:cxn ang="0">
                  <a:pos x="572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2" y="8"/>
                </a:cxn>
                <a:cxn ang="0">
                  <a:pos x="0" y="18"/>
                </a:cxn>
                <a:cxn ang="0">
                  <a:pos x="2" y="29"/>
                </a:cxn>
                <a:cxn ang="0">
                  <a:pos x="10" y="34"/>
                </a:cxn>
                <a:cxn ang="0">
                  <a:pos x="20" y="36"/>
                </a:cxn>
                <a:cxn ang="0">
                  <a:pos x="31" y="36"/>
                </a:cxn>
                <a:cxn ang="0">
                  <a:pos x="571" y="36"/>
                </a:cxn>
                <a:cxn ang="0">
                  <a:pos x="572" y="213"/>
                </a:cxn>
                <a:cxn ang="0">
                  <a:pos x="582" y="213"/>
                </a:cxn>
                <a:cxn ang="0">
                  <a:pos x="591" y="210"/>
                </a:cxn>
                <a:cxn ang="0">
                  <a:pos x="599" y="205"/>
                </a:cxn>
                <a:cxn ang="0">
                  <a:pos x="602" y="194"/>
                </a:cxn>
                <a:cxn ang="0">
                  <a:pos x="599" y="184"/>
                </a:cxn>
                <a:cxn ang="0">
                  <a:pos x="591" y="179"/>
                </a:cxn>
                <a:cxn ang="0">
                  <a:pos x="581" y="177"/>
                </a:cxn>
                <a:cxn ang="0">
                  <a:pos x="571" y="176"/>
                </a:cxn>
                <a:cxn ang="0">
                  <a:pos x="31" y="176"/>
                </a:cxn>
                <a:cxn ang="0">
                  <a:pos x="20" y="177"/>
                </a:cxn>
                <a:cxn ang="0">
                  <a:pos x="10" y="179"/>
                </a:cxn>
                <a:cxn ang="0">
                  <a:pos x="2" y="184"/>
                </a:cxn>
                <a:cxn ang="0">
                  <a:pos x="0" y="194"/>
                </a:cxn>
                <a:cxn ang="0">
                  <a:pos x="2" y="205"/>
                </a:cxn>
                <a:cxn ang="0">
                  <a:pos x="10" y="210"/>
                </a:cxn>
                <a:cxn ang="0">
                  <a:pos x="20" y="213"/>
                </a:cxn>
                <a:cxn ang="0">
                  <a:pos x="30" y="213"/>
                </a:cxn>
                <a:cxn ang="0">
                  <a:pos x="572" y="213"/>
                </a:cxn>
              </a:cxnLst>
              <a:rect l="0" t="0" r="r" b="b"/>
              <a:pathLst>
                <a:path w="602" h="213">
                  <a:moveTo>
                    <a:pt x="571" y="36"/>
                  </a:moveTo>
                  <a:lnTo>
                    <a:pt x="581" y="36"/>
                  </a:lnTo>
                  <a:lnTo>
                    <a:pt x="591" y="34"/>
                  </a:lnTo>
                  <a:lnTo>
                    <a:pt x="599" y="29"/>
                  </a:lnTo>
                  <a:lnTo>
                    <a:pt x="602" y="18"/>
                  </a:lnTo>
                  <a:lnTo>
                    <a:pt x="599" y="8"/>
                  </a:lnTo>
                  <a:lnTo>
                    <a:pt x="591" y="2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2" y="29"/>
                  </a:lnTo>
                  <a:lnTo>
                    <a:pt x="10" y="34"/>
                  </a:lnTo>
                  <a:lnTo>
                    <a:pt x="20" y="36"/>
                  </a:lnTo>
                  <a:lnTo>
                    <a:pt x="31" y="36"/>
                  </a:lnTo>
                  <a:lnTo>
                    <a:pt x="571" y="36"/>
                  </a:lnTo>
                  <a:close/>
                  <a:moveTo>
                    <a:pt x="572" y="213"/>
                  </a:moveTo>
                  <a:lnTo>
                    <a:pt x="582" y="213"/>
                  </a:lnTo>
                  <a:lnTo>
                    <a:pt x="591" y="210"/>
                  </a:lnTo>
                  <a:lnTo>
                    <a:pt x="599" y="205"/>
                  </a:lnTo>
                  <a:lnTo>
                    <a:pt x="602" y="194"/>
                  </a:lnTo>
                  <a:lnTo>
                    <a:pt x="599" y="184"/>
                  </a:lnTo>
                  <a:lnTo>
                    <a:pt x="591" y="179"/>
                  </a:lnTo>
                  <a:lnTo>
                    <a:pt x="581" y="177"/>
                  </a:lnTo>
                  <a:lnTo>
                    <a:pt x="571" y="176"/>
                  </a:lnTo>
                  <a:lnTo>
                    <a:pt x="31" y="176"/>
                  </a:lnTo>
                  <a:lnTo>
                    <a:pt x="20" y="177"/>
                  </a:lnTo>
                  <a:lnTo>
                    <a:pt x="10" y="179"/>
                  </a:lnTo>
                  <a:lnTo>
                    <a:pt x="2" y="184"/>
                  </a:lnTo>
                  <a:lnTo>
                    <a:pt x="0" y="194"/>
                  </a:lnTo>
                  <a:lnTo>
                    <a:pt x="2" y="205"/>
                  </a:lnTo>
                  <a:lnTo>
                    <a:pt x="10" y="210"/>
                  </a:lnTo>
                  <a:lnTo>
                    <a:pt x="20" y="213"/>
                  </a:lnTo>
                  <a:lnTo>
                    <a:pt x="30" y="213"/>
                  </a:lnTo>
                  <a:lnTo>
                    <a:pt x="572" y="2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ChangeAspect="1"/>
            </p:cNvSpPr>
            <p:nvPr/>
          </p:nvSpPr>
          <p:spPr bwMode="auto">
            <a:xfrm>
              <a:off x="2629" y="179"/>
              <a:ext cx="201" cy="910"/>
            </a:xfrm>
            <a:custGeom>
              <a:avLst/>
              <a:gdLst/>
              <a:ahLst/>
              <a:cxnLst>
                <a:cxn ang="0">
                  <a:pos x="197" y="35"/>
                </a:cxn>
                <a:cxn ang="0">
                  <a:pos x="201" y="25"/>
                </a:cxn>
                <a:cxn ang="0">
                  <a:pos x="201" y="19"/>
                </a:cxn>
                <a:cxn ang="0">
                  <a:pos x="196" y="6"/>
                </a:cxn>
                <a:cxn ang="0">
                  <a:pos x="183" y="0"/>
                </a:cxn>
                <a:cxn ang="0">
                  <a:pos x="172" y="5"/>
                </a:cxn>
                <a:cxn ang="0">
                  <a:pos x="162" y="21"/>
                </a:cxn>
                <a:cxn ang="0">
                  <a:pos x="4" y="439"/>
                </a:cxn>
                <a:cxn ang="0">
                  <a:pos x="0" y="455"/>
                </a:cxn>
                <a:cxn ang="0">
                  <a:pos x="0" y="460"/>
                </a:cxn>
                <a:cxn ang="0">
                  <a:pos x="4" y="471"/>
                </a:cxn>
                <a:cxn ang="0">
                  <a:pos x="162" y="888"/>
                </a:cxn>
                <a:cxn ang="0">
                  <a:pos x="169" y="903"/>
                </a:cxn>
                <a:cxn ang="0">
                  <a:pos x="183" y="910"/>
                </a:cxn>
                <a:cxn ang="0">
                  <a:pos x="196" y="905"/>
                </a:cxn>
                <a:cxn ang="0">
                  <a:pos x="201" y="892"/>
                </a:cxn>
                <a:cxn ang="0">
                  <a:pos x="201" y="888"/>
                </a:cxn>
                <a:cxn ang="0">
                  <a:pos x="197" y="878"/>
                </a:cxn>
                <a:cxn ang="0">
                  <a:pos x="36" y="455"/>
                </a:cxn>
                <a:cxn ang="0">
                  <a:pos x="197" y="35"/>
                </a:cxn>
              </a:cxnLst>
              <a:rect l="0" t="0" r="r" b="b"/>
              <a:pathLst>
                <a:path w="201" h="910">
                  <a:moveTo>
                    <a:pt x="197" y="35"/>
                  </a:moveTo>
                  <a:lnTo>
                    <a:pt x="201" y="25"/>
                  </a:lnTo>
                  <a:lnTo>
                    <a:pt x="201" y="19"/>
                  </a:lnTo>
                  <a:lnTo>
                    <a:pt x="196" y="6"/>
                  </a:lnTo>
                  <a:lnTo>
                    <a:pt x="183" y="0"/>
                  </a:lnTo>
                  <a:lnTo>
                    <a:pt x="172" y="5"/>
                  </a:lnTo>
                  <a:lnTo>
                    <a:pt x="162" y="21"/>
                  </a:lnTo>
                  <a:lnTo>
                    <a:pt x="4" y="439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4" y="471"/>
                  </a:lnTo>
                  <a:lnTo>
                    <a:pt x="162" y="888"/>
                  </a:lnTo>
                  <a:lnTo>
                    <a:pt x="169" y="903"/>
                  </a:lnTo>
                  <a:lnTo>
                    <a:pt x="183" y="910"/>
                  </a:lnTo>
                  <a:lnTo>
                    <a:pt x="196" y="905"/>
                  </a:lnTo>
                  <a:lnTo>
                    <a:pt x="201" y="892"/>
                  </a:lnTo>
                  <a:lnTo>
                    <a:pt x="201" y="888"/>
                  </a:lnTo>
                  <a:lnTo>
                    <a:pt x="197" y="878"/>
                  </a:lnTo>
                  <a:lnTo>
                    <a:pt x="36" y="455"/>
                  </a:lnTo>
                  <a:lnTo>
                    <a:pt x="19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 noChangeAspect="1"/>
            </p:cNvSpPr>
            <p:nvPr/>
          </p:nvSpPr>
          <p:spPr bwMode="auto">
            <a:xfrm>
              <a:off x="2933" y="241"/>
              <a:ext cx="600" cy="621"/>
            </a:xfrm>
            <a:custGeom>
              <a:avLst/>
              <a:gdLst/>
              <a:ahLst/>
              <a:cxnLst>
                <a:cxn ang="0">
                  <a:pos x="335" y="61"/>
                </a:cxn>
                <a:cxn ang="0">
                  <a:pos x="339" y="44"/>
                </a:cxn>
                <a:cxn ang="0">
                  <a:pos x="356" y="33"/>
                </a:cxn>
                <a:cxn ang="0">
                  <a:pos x="393" y="28"/>
                </a:cxn>
                <a:cxn ang="0">
                  <a:pos x="451" y="28"/>
                </a:cxn>
                <a:cxn ang="0">
                  <a:pos x="418" y="1"/>
                </a:cxn>
                <a:cxn ang="0">
                  <a:pos x="332" y="2"/>
                </a:cxn>
                <a:cxn ang="0">
                  <a:pos x="263" y="2"/>
                </a:cxn>
                <a:cxn ang="0">
                  <a:pos x="176" y="1"/>
                </a:cxn>
                <a:cxn ang="0">
                  <a:pos x="144" y="28"/>
                </a:cxn>
                <a:cxn ang="0">
                  <a:pos x="202" y="28"/>
                </a:cxn>
                <a:cxn ang="0">
                  <a:pos x="238" y="33"/>
                </a:cxn>
                <a:cxn ang="0">
                  <a:pos x="255" y="44"/>
                </a:cxn>
                <a:cxn ang="0">
                  <a:pos x="260" y="60"/>
                </a:cxn>
                <a:cxn ang="0">
                  <a:pos x="260" y="475"/>
                </a:cxn>
                <a:cxn ang="0">
                  <a:pos x="190" y="434"/>
                </a:cxn>
                <a:cxn ang="0">
                  <a:pos x="154" y="370"/>
                </a:cxn>
                <a:cxn ang="0">
                  <a:pos x="139" y="301"/>
                </a:cxn>
                <a:cxn ang="0">
                  <a:pos x="137" y="244"/>
                </a:cxn>
                <a:cxn ang="0">
                  <a:pos x="129" y="178"/>
                </a:cxn>
                <a:cxn ang="0">
                  <a:pos x="111" y="139"/>
                </a:cxn>
                <a:cxn ang="0">
                  <a:pos x="85" y="121"/>
                </a:cxn>
                <a:cxn ang="0">
                  <a:pos x="56" y="117"/>
                </a:cxn>
                <a:cxn ang="0">
                  <a:pos x="6" y="118"/>
                </a:cxn>
                <a:cxn ang="0">
                  <a:pos x="2" y="133"/>
                </a:cxn>
                <a:cxn ang="0">
                  <a:pos x="19" y="139"/>
                </a:cxn>
                <a:cxn ang="0">
                  <a:pos x="38" y="149"/>
                </a:cxn>
                <a:cxn ang="0">
                  <a:pos x="52" y="175"/>
                </a:cxn>
                <a:cxn ang="0">
                  <a:pos x="60" y="225"/>
                </a:cxn>
                <a:cxn ang="0">
                  <a:pos x="63" y="285"/>
                </a:cxn>
                <a:cxn ang="0">
                  <a:pos x="82" y="367"/>
                </a:cxn>
                <a:cxn ang="0">
                  <a:pos x="174" y="471"/>
                </a:cxn>
                <a:cxn ang="0">
                  <a:pos x="260" y="549"/>
                </a:cxn>
                <a:cxn ang="0">
                  <a:pos x="258" y="569"/>
                </a:cxn>
                <a:cxn ang="0">
                  <a:pos x="249" y="582"/>
                </a:cxn>
                <a:cxn ang="0">
                  <a:pos x="223" y="590"/>
                </a:cxn>
                <a:cxn ang="0">
                  <a:pos x="174" y="593"/>
                </a:cxn>
                <a:cxn ang="0">
                  <a:pos x="144" y="621"/>
                </a:cxn>
                <a:cxn ang="0">
                  <a:pos x="219" y="618"/>
                </a:cxn>
                <a:cxn ang="0">
                  <a:pos x="297" y="618"/>
                </a:cxn>
                <a:cxn ang="0">
                  <a:pos x="375" y="618"/>
                </a:cxn>
                <a:cxn ang="0">
                  <a:pos x="451" y="621"/>
                </a:cxn>
                <a:cxn ang="0">
                  <a:pos x="421" y="593"/>
                </a:cxn>
                <a:cxn ang="0">
                  <a:pos x="371" y="590"/>
                </a:cxn>
                <a:cxn ang="0">
                  <a:pos x="345" y="583"/>
                </a:cxn>
                <a:cxn ang="0">
                  <a:pos x="336" y="569"/>
                </a:cxn>
                <a:cxn ang="0">
                  <a:pos x="335" y="549"/>
                </a:cxn>
                <a:cxn ang="0">
                  <a:pos x="424" y="471"/>
                </a:cxn>
                <a:cxn ang="0">
                  <a:pos x="518" y="366"/>
                </a:cxn>
                <a:cxn ang="0">
                  <a:pos x="538" y="274"/>
                </a:cxn>
                <a:cxn ang="0">
                  <a:pos x="539" y="230"/>
                </a:cxn>
                <a:cxn ang="0">
                  <a:pos x="542" y="202"/>
                </a:cxn>
                <a:cxn ang="0">
                  <a:pos x="551" y="168"/>
                </a:cxn>
                <a:cxn ang="0">
                  <a:pos x="572" y="142"/>
                </a:cxn>
                <a:cxn ang="0">
                  <a:pos x="596" y="135"/>
                </a:cxn>
                <a:cxn ang="0">
                  <a:pos x="594" y="118"/>
                </a:cxn>
                <a:cxn ang="0">
                  <a:pos x="544" y="117"/>
                </a:cxn>
                <a:cxn ang="0">
                  <a:pos x="516" y="120"/>
                </a:cxn>
                <a:cxn ang="0">
                  <a:pos x="490" y="137"/>
                </a:cxn>
                <a:cxn ang="0">
                  <a:pos x="471" y="178"/>
                </a:cxn>
                <a:cxn ang="0">
                  <a:pos x="464" y="255"/>
                </a:cxn>
                <a:cxn ang="0">
                  <a:pos x="435" y="394"/>
                </a:cxn>
                <a:cxn ang="0">
                  <a:pos x="335" y="475"/>
                </a:cxn>
              </a:cxnLst>
              <a:rect l="0" t="0" r="r" b="b"/>
              <a:pathLst>
                <a:path w="600" h="621">
                  <a:moveTo>
                    <a:pt x="335" y="71"/>
                  </a:moveTo>
                  <a:lnTo>
                    <a:pt x="335" y="61"/>
                  </a:lnTo>
                  <a:lnTo>
                    <a:pt x="336" y="51"/>
                  </a:lnTo>
                  <a:lnTo>
                    <a:pt x="339" y="44"/>
                  </a:lnTo>
                  <a:lnTo>
                    <a:pt x="345" y="38"/>
                  </a:lnTo>
                  <a:lnTo>
                    <a:pt x="356" y="33"/>
                  </a:lnTo>
                  <a:lnTo>
                    <a:pt x="371" y="30"/>
                  </a:lnTo>
                  <a:lnTo>
                    <a:pt x="393" y="28"/>
                  </a:lnTo>
                  <a:lnTo>
                    <a:pt x="421" y="28"/>
                  </a:lnTo>
                  <a:lnTo>
                    <a:pt x="451" y="28"/>
                  </a:lnTo>
                  <a:lnTo>
                    <a:pt x="451" y="0"/>
                  </a:lnTo>
                  <a:lnTo>
                    <a:pt x="418" y="1"/>
                  </a:lnTo>
                  <a:lnTo>
                    <a:pt x="376" y="2"/>
                  </a:lnTo>
                  <a:lnTo>
                    <a:pt x="332" y="2"/>
                  </a:lnTo>
                  <a:lnTo>
                    <a:pt x="298" y="2"/>
                  </a:lnTo>
                  <a:lnTo>
                    <a:pt x="263" y="2"/>
                  </a:lnTo>
                  <a:lnTo>
                    <a:pt x="219" y="2"/>
                  </a:lnTo>
                  <a:lnTo>
                    <a:pt x="176" y="1"/>
                  </a:lnTo>
                  <a:lnTo>
                    <a:pt x="144" y="0"/>
                  </a:lnTo>
                  <a:lnTo>
                    <a:pt x="144" y="28"/>
                  </a:lnTo>
                  <a:lnTo>
                    <a:pt x="174" y="28"/>
                  </a:lnTo>
                  <a:lnTo>
                    <a:pt x="202" y="28"/>
                  </a:lnTo>
                  <a:lnTo>
                    <a:pt x="223" y="30"/>
                  </a:lnTo>
                  <a:lnTo>
                    <a:pt x="238" y="33"/>
                  </a:lnTo>
                  <a:lnTo>
                    <a:pt x="249" y="38"/>
                  </a:lnTo>
                  <a:lnTo>
                    <a:pt x="255" y="44"/>
                  </a:lnTo>
                  <a:lnTo>
                    <a:pt x="258" y="51"/>
                  </a:lnTo>
                  <a:lnTo>
                    <a:pt x="260" y="60"/>
                  </a:lnTo>
                  <a:lnTo>
                    <a:pt x="260" y="71"/>
                  </a:lnTo>
                  <a:lnTo>
                    <a:pt x="260" y="475"/>
                  </a:lnTo>
                  <a:lnTo>
                    <a:pt x="220" y="459"/>
                  </a:lnTo>
                  <a:lnTo>
                    <a:pt x="190" y="434"/>
                  </a:lnTo>
                  <a:lnTo>
                    <a:pt x="169" y="404"/>
                  </a:lnTo>
                  <a:lnTo>
                    <a:pt x="154" y="370"/>
                  </a:lnTo>
                  <a:lnTo>
                    <a:pt x="144" y="335"/>
                  </a:lnTo>
                  <a:lnTo>
                    <a:pt x="139" y="301"/>
                  </a:lnTo>
                  <a:lnTo>
                    <a:pt x="137" y="270"/>
                  </a:lnTo>
                  <a:lnTo>
                    <a:pt x="137" y="244"/>
                  </a:lnTo>
                  <a:lnTo>
                    <a:pt x="135" y="207"/>
                  </a:lnTo>
                  <a:lnTo>
                    <a:pt x="129" y="178"/>
                  </a:lnTo>
                  <a:lnTo>
                    <a:pt x="121" y="155"/>
                  </a:lnTo>
                  <a:lnTo>
                    <a:pt x="111" y="139"/>
                  </a:lnTo>
                  <a:lnTo>
                    <a:pt x="99" y="128"/>
                  </a:lnTo>
                  <a:lnTo>
                    <a:pt x="85" y="121"/>
                  </a:lnTo>
                  <a:lnTo>
                    <a:pt x="71" y="118"/>
                  </a:lnTo>
                  <a:lnTo>
                    <a:pt x="56" y="117"/>
                  </a:lnTo>
                  <a:lnTo>
                    <a:pt x="22" y="117"/>
                  </a:lnTo>
                  <a:lnTo>
                    <a:pt x="6" y="118"/>
                  </a:lnTo>
                  <a:lnTo>
                    <a:pt x="0" y="127"/>
                  </a:lnTo>
                  <a:lnTo>
                    <a:pt x="2" y="133"/>
                  </a:lnTo>
                  <a:lnTo>
                    <a:pt x="8" y="137"/>
                  </a:lnTo>
                  <a:lnTo>
                    <a:pt x="19" y="139"/>
                  </a:lnTo>
                  <a:lnTo>
                    <a:pt x="29" y="142"/>
                  </a:lnTo>
                  <a:lnTo>
                    <a:pt x="38" y="149"/>
                  </a:lnTo>
                  <a:lnTo>
                    <a:pt x="46" y="160"/>
                  </a:lnTo>
                  <a:lnTo>
                    <a:pt x="52" y="175"/>
                  </a:lnTo>
                  <a:lnTo>
                    <a:pt x="57" y="196"/>
                  </a:lnTo>
                  <a:lnTo>
                    <a:pt x="60" y="225"/>
                  </a:lnTo>
                  <a:lnTo>
                    <a:pt x="61" y="261"/>
                  </a:lnTo>
                  <a:lnTo>
                    <a:pt x="63" y="285"/>
                  </a:lnTo>
                  <a:lnTo>
                    <a:pt x="68" y="323"/>
                  </a:lnTo>
                  <a:lnTo>
                    <a:pt x="82" y="367"/>
                  </a:lnTo>
                  <a:lnTo>
                    <a:pt x="107" y="414"/>
                  </a:lnTo>
                  <a:lnTo>
                    <a:pt x="174" y="471"/>
                  </a:lnTo>
                  <a:lnTo>
                    <a:pt x="260" y="498"/>
                  </a:lnTo>
                  <a:lnTo>
                    <a:pt x="260" y="549"/>
                  </a:lnTo>
                  <a:lnTo>
                    <a:pt x="260" y="560"/>
                  </a:lnTo>
                  <a:lnTo>
                    <a:pt x="258" y="569"/>
                  </a:lnTo>
                  <a:lnTo>
                    <a:pt x="255" y="576"/>
                  </a:lnTo>
                  <a:lnTo>
                    <a:pt x="249" y="582"/>
                  </a:lnTo>
                  <a:lnTo>
                    <a:pt x="238" y="587"/>
                  </a:lnTo>
                  <a:lnTo>
                    <a:pt x="223" y="590"/>
                  </a:lnTo>
                  <a:lnTo>
                    <a:pt x="202" y="592"/>
                  </a:lnTo>
                  <a:lnTo>
                    <a:pt x="174" y="593"/>
                  </a:lnTo>
                  <a:lnTo>
                    <a:pt x="144" y="593"/>
                  </a:lnTo>
                  <a:lnTo>
                    <a:pt x="144" y="621"/>
                  </a:lnTo>
                  <a:lnTo>
                    <a:pt x="176" y="619"/>
                  </a:lnTo>
                  <a:lnTo>
                    <a:pt x="219" y="618"/>
                  </a:lnTo>
                  <a:lnTo>
                    <a:pt x="262" y="618"/>
                  </a:lnTo>
                  <a:lnTo>
                    <a:pt x="297" y="618"/>
                  </a:lnTo>
                  <a:lnTo>
                    <a:pt x="332" y="618"/>
                  </a:lnTo>
                  <a:lnTo>
                    <a:pt x="375" y="618"/>
                  </a:lnTo>
                  <a:lnTo>
                    <a:pt x="418" y="619"/>
                  </a:lnTo>
                  <a:lnTo>
                    <a:pt x="451" y="621"/>
                  </a:lnTo>
                  <a:lnTo>
                    <a:pt x="451" y="593"/>
                  </a:lnTo>
                  <a:lnTo>
                    <a:pt x="421" y="593"/>
                  </a:lnTo>
                  <a:lnTo>
                    <a:pt x="393" y="592"/>
                  </a:lnTo>
                  <a:lnTo>
                    <a:pt x="371" y="590"/>
                  </a:lnTo>
                  <a:lnTo>
                    <a:pt x="356" y="587"/>
                  </a:lnTo>
                  <a:lnTo>
                    <a:pt x="345" y="583"/>
                  </a:lnTo>
                  <a:lnTo>
                    <a:pt x="339" y="577"/>
                  </a:lnTo>
                  <a:lnTo>
                    <a:pt x="336" y="569"/>
                  </a:lnTo>
                  <a:lnTo>
                    <a:pt x="335" y="560"/>
                  </a:lnTo>
                  <a:lnTo>
                    <a:pt x="335" y="549"/>
                  </a:lnTo>
                  <a:lnTo>
                    <a:pt x="335" y="498"/>
                  </a:lnTo>
                  <a:lnTo>
                    <a:pt x="424" y="471"/>
                  </a:lnTo>
                  <a:lnTo>
                    <a:pt x="490" y="415"/>
                  </a:lnTo>
                  <a:lnTo>
                    <a:pt x="518" y="366"/>
                  </a:lnTo>
                  <a:lnTo>
                    <a:pt x="532" y="318"/>
                  </a:lnTo>
                  <a:lnTo>
                    <a:pt x="538" y="274"/>
                  </a:lnTo>
                  <a:lnTo>
                    <a:pt x="539" y="239"/>
                  </a:lnTo>
                  <a:lnTo>
                    <a:pt x="539" y="230"/>
                  </a:lnTo>
                  <a:lnTo>
                    <a:pt x="539" y="218"/>
                  </a:lnTo>
                  <a:lnTo>
                    <a:pt x="542" y="202"/>
                  </a:lnTo>
                  <a:lnTo>
                    <a:pt x="545" y="185"/>
                  </a:lnTo>
                  <a:lnTo>
                    <a:pt x="551" y="168"/>
                  </a:lnTo>
                  <a:lnTo>
                    <a:pt x="560" y="153"/>
                  </a:lnTo>
                  <a:lnTo>
                    <a:pt x="572" y="142"/>
                  </a:lnTo>
                  <a:lnTo>
                    <a:pt x="588" y="137"/>
                  </a:lnTo>
                  <a:lnTo>
                    <a:pt x="596" y="135"/>
                  </a:lnTo>
                  <a:lnTo>
                    <a:pt x="600" y="127"/>
                  </a:lnTo>
                  <a:lnTo>
                    <a:pt x="594" y="118"/>
                  </a:lnTo>
                  <a:lnTo>
                    <a:pt x="578" y="117"/>
                  </a:lnTo>
                  <a:lnTo>
                    <a:pt x="544" y="117"/>
                  </a:lnTo>
                  <a:lnTo>
                    <a:pt x="530" y="117"/>
                  </a:lnTo>
                  <a:lnTo>
                    <a:pt x="516" y="120"/>
                  </a:lnTo>
                  <a:lnTo>
                    <a:pt x="503" y="126"/>
                  </a:lnTo>
                  <a:lnTo>
                    <a:pt x="490" y="137"/>
                  </a:lnTo>
                  <a:lnTo>
                    <a:pt x="480" y="153"/>
                  </a:lnTo>
                  <a:lnTo>
                    <a:pt x="471" y="178"/>
                  </a:lnTo>
                  <a:lnTo>
                    <a:pt x="466" y="211"/>
                  </a:lnTo>
                  <a:lnTo>
                    <a:pt x="464" y="255"/>
                  </a:lnTo>
                  <a:lnTo>
                    <a:pt x="457" y="328"/>
                  </a:lnTo>
                  <a:lnTo>
                    <a:pt x="435" y="394"/>
                  </a:lnTo>
                  <a:lnTo>
                    <a:pt x="396" y="445"/>
                  </a:lnTo>
                  <a:lnTo>
                    <a:pt x="335" y="475"/>
                  </a:lnTo>
                  <a:lnTo>
                    <a:pt x="335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 noChangeAspect="1"/>
            </p:cNvSpPr>
            <p:nvPr/>
          </p:nvSpPr>
          <p:spPr bwMode="auto">
            <a:xfrm>
              <a:off x="3694" y="179"/>
              <a:ext cx="36" cy="910"/>
            </a:xfrm>
            <a:custGeom>
              <a:avLst/>
              <a:gdLst/>
              <a:ahLst/>
              <a:cxnLst>
                <a:cxn ang="0">
                  <a:pos x="36" y="33"/>
                </a:cxn>
                <a:cxn ang="0">
                  <a:pos x="36" y="21"/>
                </a:cxn>
                <a:cxn ang="0">
                  <a:pos x="33" y="11"/>
                </a:cxn>
                <a:cxn ang="0">
                  <a:pos x="28" y="3"/>
                </a:cxn>
                <a:cxn ang="0">
                  <a:pos x="17" y="0"/>
                </a:cxn>
                <a:cxn ang="0">
                  <a:pos x="7" y="3"/>
                </a:cxn>
                <a:cxn ang="0">
                  <a:pos x="2" y="11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0" y="878"/>
                </a:cxn>
                <a:cxn ang="0">
                  <a:pos x="0" y="890"/>
                </a:cxn>
                <a:cxn ang="0">
                  <a:pos x="2" y="900"/>
                </a:cxn>
                <a:cxn ang="0">
                  <a:pos x="7" y="908"/>
                </a:cxn>
                <a:cxn ang="0">
                  <a:pos x="17" y="910"/>
                </a:cxn>
                <a:cxn ang="0">
                  <a:pos x="28" y="908"/>
                </a:cxn>
                <a:cxn ang="0">
                  <a:pos x="33" y="900"/>
                </a:cxn>
                <a:cxn ang="0">
                  <a:pos x="36" y="890"/>
                </a:cxn>
                <a:cxn ang="0">
                  <a:pos x="36" y="878"/>
                </a:cxn>
                <a:cxn ang="0">
                  <a:pos x="36" y="33"/>
                </a:cxn>
              </a:cxnLst>
              <a:rect l="0" t="0" r="r" b="b"/>
              <a:pathLst>
                <a:path w="36" h="910">
                  <a:moveTo>
                    <a:pt x="36" y="33"/>
                  </a:moveTo>
                  <a:lnTo>
                    <a:pt x="36" y="21"/>
                  </a:lnTo>
                  <a:lnTo>
                    <a:pt x="33" y="11"/>
                  </a:lnTo>
                  <a:lnTo>
                    <a:pt x="28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2" y="11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878"/>
                  </a:lnTo>
                  <a:lnTo>
                    <a:pt x="0" y="890"/>
                  </a:lnTo>
                  <a:lnTo>
                    <a:pt x="2" y="900"/>
                  </a:lnTo>
                  <a:lnTo>
                    <a:pt x="7" y="908"/>
                  </a:lnTo>
                  <a:lnTo>
                    <a:pt x="17" y="910"/>
                  </a:lnTo>
                  <a:lnTo>
                    <a:pt x="28" y="908"/>
                  </a:lnTo>
                  <a:lnTo>
                    <a:pt x="33" y="900"/>
                  </a:lnTo>
                  <a:lnTo>
                    <a:pt x="36" y="890"/>
                  </a:lnTo>
                  <a:lnTo>
                    <a:pt x="36" y="878"/>
                  </a:lnTo>
                  <a:lnTo>
                    <a:pt x="3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 noChangeAspect="1"/>
            </p:cNvSpPr>
            <p:nvPr/>
          </p:nvSpPr>
          <p:spPr bwMode="auto">
            <a:xfrm>
              <a:off x="4149" y="0"/>
              <a:ext cx="242" cy="14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24"/>
                </a:cxn>
                <a:cxn ang="0">
                  <a:pos x="16" y="141"/>
                </a:cxn>
                <a:cxn ang="0">
                  <a:pos x="122" y="48"/>
                </a:cxn>
                <a:cxn ang="0">
                  <a:pos x="226" y="141"/>
                </a:cxn>
                <a:cxn ang="0">
                  <a:pos x="242" y="124"/>
                </a:cxn>
                <a:cxn ang="0">
                  <a:pos x="122" y="0"/>
                </a:cxn>
              </a:cxnLst>
              <a:rect l="0" t="0" r="r" b="b"/>
              <a:pathLst>
                <a:path w="242" h="141">
                  <a:moveTo>
                    <a:pt x="122" y="0"/>
                  </a:moveTo>
                  <a:lnTo>
                    <a:pt x="0" y="124"/>
                  </a:lnTo>
                  <a:lnTo>
                    <a:pt x="16" y="141"/>
                  </a:lnTo>
                  <a:lnTo>
                    <a:pt x="122" y="48"/>
                  </a:lnTo>
                  <a:lnTo>
                    <a:pt x="226" y="141"/>
                  </a:lnTo>
                  <a:lnTo>
                    <a:pt x="242" y="12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 noChangeAspect="1" noEditPoints="1"/>
            </p:cNvSpPr>
            <p:nvPr/>
          </p:nvSpPr>
          <p:spPr bwMode="auto">
            <a:xfrm>
              <a:off x="3881" y="220"/>
              <a:ext cx="626" cy="662"/>
            </a:xfrm>
            <a:custGeom>
              <a:avLst/>
              <a:gdLst/>
              <a:ahLst/>
              <a:cxnLst>
                <a:cxn ang="0">
                  <a:pos x="626" y="245"/>
                </a:cxn>
                <a:cxn ang="0">
                  <a:pos x="622" y="193"/>
                </a:cxn>
                <a:cxn ang="0">
                  <a:pos x="609" y="145"/>
                </a:cxn>
                <a:cxn ang="0">
                  <a:pos x="588" y="103"/>
                </a:cxn>
                <a:cxn ang="0">
                  <a:pos x="561" y="68"/>
                </a:cxn>
                <a:cxn ang="0">
                  <a:pos x="527" y="39"/>
                </a:cxn>
                <a:cxn ang="0">
                  <a:pos x="488" y="18"/>
                </a:cxn>
                <a:cxn ang="0">
                  <a:pos x="444" y="5"/>
                </a:cxn>
                <a:cxn ang="0">
                  <a:pos x="395" y="0"/>
                </a:cxn>
                <a:cxn ang="0">
                  <a:pos x="322" y="10"/>
                </a:cxn>
                <a:cxn ang="0">
                  <a:pos x="251" y="36"/>
                </a:cxn>
                <a:cxn ang="0">
                  <a:pos x="184" y="77"/>
                </a:cxn>
                <a:cxn ang="0">
                  <a:pos x="124" y="130"/>
                </a:cxn>
                <a:cxn ang="0">
                  <a:pos x="74" y="193"/>
                </a:cxn>
                <a:cxn ang="0">
                  <a:pos x="35" y="264"/>
                </a:cxn>
                <a:cxn ang="0">
                  <a:pos x="10" y="340"/>
                </a:cxn>
                <a:cxn ang="0">
                  <a:pos x="0" y="419"/>
                </a:cxn>
                <a:cxn ang="0">
                  <a:pos x="5" y="473"/>
                </a:cxn>
                <a:cxn ang="0">
                  <a:pos x="18" y="521"/>
                </a:cxn>
                <a:cxn ang="0">
                  <a:pos x="39" y="562"/>
                </a:cxn>
                <a:cxn ang="0">
                  <a:pos x="68" y="597"/>
                </a:cxn>
                <a:cxn ang="0">
                  <a:pos x="102" y="625"/>
                </a:cxn>
                <a:cxn ang="0">
                  <a:pos x="141" y="645"/>
                </a:cxn>
                <a:cxn ang="0">
                  <a:pos x="185" y="658"/>
                </a:cxn>
                <a:cxn ang="0">
                  <a:pos x="232" y="662"/>
                </a:cxn>
                <a:cxn ang="0">
                  <a:pos x="304" y="653"/>
                </a:cxn>
                <a:cxn ang="0">
                  <a:pos x="375" y="627"/>
                </a:cxn>
                <a:cxn ang="0">
                  <a:pos x="441" y="587"/>
                </a:cxn>
                <a:cxn ang="0">
                  <a:pos x="501" y="535"/>
                </a:cxn>
                <a:cxn ang="0">
                  <a:pos x="552" y="472"/>
                </a:cxn>
                <a:cxn ang="0">
                  <a:pos x="591" y="402"/>
                </a:cxn>
                <a:cxn ang="0">
                  <a:pos x="617" y="325"/>
                </a:cxn>
                <a:cxn ang="0">
                  <a:pos x="626" y="245"/>
                </a:cxn>
                <a:cxn ang="0">
                  <a:pos x="238" y="638"/>
                </a:cxn>
                <a:cxn ang="0">
                  <a:pos x="176" y="625"/>
                </a:cxn>
                <a:cxn ang="0">
                  <a:pos x="128" y="586"/>
                </a:cxn>
                <a:cxn ang="0">
                  <a:pos x="96" y="525"/>
                </a:cxn>
                <a:cxn ang="0">
                  <a:pos x="85" y="444"/>
                </a:cxn>
                <a:cxn ang="0">
                  <a:pos x="88" y="399"/>
                </a:cxn>
                <a:cxn ang="0">
                  <a:pos x="100" y="330"/>
                </a:cxn>
                <a:cxn ang="0">
                  <a:pos x="125" y="248"/>
                </a:cxn>
                <a:cxn ang="0">
                  <a:pos x="167" y="165"/>
                </a:cxn>
                <a:cxn ang="0">
                  <a:pos x="218" y="103"/>
                </a:cxn>
                <a:cxn ang="0">
                  <a:pos x="275" y="59"/>
                </a:cxn>
                <a:cxn ang="0">
                  <a:pos x="333" y="32"/>
                </a:cxn>
                <a:cxn ang="0">
                  <a:pos x="390" y="23"/>
                </a:cxn>
                <a:cxn ang="0">
                  <a:pos x="445" y="33"/>
                </a:cxn>
                <a:cxn ang="0">
                  <a:pos x="495" y="65"/>
                </a:cxn>
                <a:cxn ang="0">
                  <a:pos x="531" y="123"/>
                </a:cxn>
                <a:cxn ang="0">
                  <a:pos x="546" y="209"/>
                </a:cxn>
                <a:cxn ang="0">
                  <a:pos x="540" y="271"/>
                </a:cxn>
                <a:cxn ang="0">
                  <a:pos x="522" y="352"/>
                </a:cxn>
                <a:cxn ang="0">
                  <a:pos x="487" y="441"/>
                </a:cxn>
                <a:cxn ang="0">
                  <a:pos x="431" y="529"/>
                </a:cxn>
                <a:cxn ang="0">
                  <a:pos x="393" y="569"/>
                </a:cxn>
                <a:cxn ang="0">
                  <a:pos x="347" y="604"/>
                </a:cxn>
                <a:cxn ang="0">
                  <a:pos x="294" y="629"/>
                </a:cxn>
                <a:cxn ang="0">
                  <a:pos x="238" y="638"/>
                </a:cxn>
              </a:cxnLst>
              <a:rect l="0" t="0" r="r" b="b"/>
              <a:pathLst>
                <a:path w="626" h="662">
                  <a:moveTo>
                    <a:pt x="626" y="245"/>
                  </a:moveTo>
                  <a:lnTo>
                    <a:pt x="622" y="193"/>
                  </a:lnTo>
                  <a:lnTo>
                    <a:pt x="609" y="145"/>
                  </a:lnTo>
                  <a:lnTo>
                    <a:pt x="588" y="103"/>
                  </a:lnTo>
                  <a:lnTo>
                    <a:pt x="561" y="68"/>
                  </a:lnTo>
                  <a:lnTo>
                    <a:pt x="527" y="39"/>
                  </a:lnTo>
                  <a:lnTo>
                    <a:pt x="488" y="18"/>
                  </a:lnTo>
                  <a:lnTo>
                    <a:pt x="444" y="5"/>
                  </a:lnTo>
                  <a:lnTo>
                    <a:pt x="395" y="0"/>
                  </a:lnTo>
                  <a:lnTo>
                    <a:pt x="322" y="10"/>
                  </a:lnTo>
                  <a:lnTo>
                    <a:pt x="251" y="36"/>
                  </a:lnTo>
                  <a:lnTo>
                    <a:pt x="184" y="77"/>
                  </a:lnTo>
                  <a:lnTo>
                    <a:pt x="124" y="130"/>
                  </a:lnTo>
                  <a:lnTo>
                    <a:pt x="74" y="193"/>
                  </a:lnTo>
                  <a:lnTo>
                    <a:pt x="35" y="264"/>
                  </a:lnTo>
                  <a:lnTo>
                    <a:pt x="10" y="340"/>
                  </a:lnTo>
                  <a:lnTo>
                    <a:pt x="0" y="419"/>
                  </a:lnTo>
                  <a:lnTo>
                    <a:pt x="5" y="473"/>
                  </a:lnTo>
                  <a:lnTo>
                    <a:pt x="18" y="521"/>
                  </a:lnTo>
                  <a:lnTo>
                    <a:pt x="39" y="562"/>
                  </a:lnTo>
                  <a:lnTo>
                    <a:pt x="68" y="597"/>
                  </a:lnTo>
                  <a:lnTo>
                    <a:pt x="102" y="625"/>
                  </a:lnTo>
                  <a:lnTo>
                    <a:pt x="141" y="645"/>
                  </a:lnTo>
                  <a:lnTo>
                    <a:pt x="185" y="658"/>
                  </a:lnTo>
                  <a:lnTo>
                    <a:pt x="232" y="662"/>
                  </a:lnTo>
                  <a:lnTo>
                    <a:pt x="304" y="653"/>
                  </a:lnTo>
                  <a:lnTo>
                    <a:pt x="375" y="627"/>
                  </a:lnTo>
                  <a:lnTo>
                    <a:pt x="441" y="587"/>
                  </a:lnTo>
                  <a:lnTo>
                    <a:pt x="501" y="535"/>
                  </a:lnTo>
                  <a:lnTo>
                    <a:pt x="552" y="472"/>
                  </a:lnTo>
                  <a:lnTo>
                    <a:pt x="591" y="402"/>
                  </a:lnTo>
                  <a:lnTo>
                    <a:pt x="617" y="325"/>
                  </a:lnTo>
                  <a:lnTo>
                    <a:pt x="626" y="245"/>
                  </a:lnTo>
                  <a:close/>
                  <a:moveTo>
                    <a:pt x="238" y="638"/>
                  </a:moveTo>
                  <a:lnTo>
                    <a:pt x="176" y="625"/>
                  </a:lnTo>
                  <a:lnTo>
                    <a:pt x="128" y="586"/>
                  </a:lnTo>
                  <a:lnTo>
                    <a:pt x="96" y="525"/>
                  </a:lnTo>
                  <a:lnTo>
                    <a:pt x="85" y="444"/>
                  </a:lnTo>
                  <a:lnTo>
                    <a:pt x="88" y="399"/>
                  </a:lnTo>
                  <a:lnTo>
                    <a:pt x="100" y="330"/>
                  </a:lnTo>
                  <a:lnTo>
                    <a:pt x="125" y="248"/>
                  </a:lnTo>
                  <a:lnTo>
                    <a:pt x="167" y="165"/>
                  </a:lnTo>
                  <a:lnTo>
                    <a:pt x="218" y="103"/>
                  </a:lnTo>
                  <a:lnTo>
                    <a:pt x="275" y="59"/>
                  </a:lnTo>
                  <a:lnTo>
                    <a:pt x="333" y="32"/>
                  </a:lnTo>
                  <a:lnTo>
                    <a:pt x="390" y="23"/>
                  </a:lnTo>
                  <a:lnTo>
                    <a:pt x="445" y="33"/>
                  </a:lnTo>
                  <a:lnTo>
                    <a:pt x="495" y="65"/>
                  </a:lnTo>
                  <a:lnTo>
                    <a:pt x="531" y="123"/>
                  </a:lnTo>
                  <a:lnTo>
                    <a:pt x="546" y="209"/>
                  </a:lnTo>
                  <a:lnTo>
                    <a:pt x="540" y="271"/>
                  </a:lnTo>
                  <a:lnTo>
                    <a:pt x="522" y="352"/>
                  </a:lnTo>
                  <a:lnTo>
                    <a:pt x="487" y="441"/>
                  </a:lnTo>
                  <a:lnTo>
                    <a:pt x="431" y="529"/>
                  </a:lnTo>
                  <a:lnTo>
                    <a:pt x="393" y="569"/>
                  </a:lnTo>
                  <a:lnTo>
                    <a:pt x="347" y="604"/>
                  </a:lnTo>
                  <a:lnTo>
                    <a:pt x="294" y="629"/>
                  </a:lnTo>
                  <a:lnTo>
                    <a:pt x="238" y="6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 noChangeAspect="1"/>
            </p:cNvSpPr>
            <p:nvPr/>
          </p:nvSpPr>
          <p:spPr bwMode="auto">
            <a:xfrm>
              <a:off x="4661" y="179"/>
              <a:ext cx="36" cy="910"/>
            </a:xfrm>
            <a:custGeom>
              <a:avLst/>
              <a:gdLst/>
              <a:ahLst/>
              <a:cxnLst>
                <a:cxn ang="0">
                  <a:pos x="36" y="33"/>
                </a:cxn>
                <a:cxn ang="0">
                  <a:pos x="36" y="21"/>
                </a:cxn>
                <a:cxn ang="0">
                  <a:pos x="34" y="11"/>
                </a:cxn>
                <a:cxn ang="0">
                  <a:pos x="28" y="3"/>
                </a:cxn>
                <a:cxn ang="0">
                  <a:pos x="18" y="0"/>
                </a:cxn>
                <a:cxn ang="0">
                  <a:pos x="8" y="3"/>
                </a:cxn>
                <a:cxn ang="0">
                  <a:pos x="2" y="11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0" y="878"/>
                </a:cxn>
                <a:cxn ang="0">
                  <a:pos x="0" y="890"/>
                </a:cxn>
                <a:cxn ang="0">
                  <a:pos x="2" y="900"/>
                </a:cxn>
                <a:cxn ang="0">
                  <a:pos x="8" y="908"/>
                </a:cxn>
                <a:cxn ang="0">
                  <a:pos x="18" y="910"/>
                </a:cxn>
                <a:cxn ang="0">
                  <a:pos x="28" y="908"/>
                </a:cxn>
                <a:cxn ang="0">
                  <a:pos x="34" y="900"/>
                </a:cxn>
                <a:cxn ang="0">
                  <a:pos x="36" y="890"/>
                </a:cxn>
                <a:cxn ang="0">
                  <a:pos x="36" y="878"/>
                </a:cxn>
                <a:cxn ang="0">
                  <a:pos x="36" y="33"/>
                </a:cxn>
              </a:cxnLst>
              <a:rect l="0" t="0" r="r" b="b"/>
              <a:pathLst>
                <a:path w="36" h="910">
                  <a:moveTo>
                    <a:pt x="36" y="33"/>
                  </a:moveTo>
                  <a:lnTo>
                    <a:pt x="36" y="21"/>
                  </a:lnTo>
                  <a:lnTo>
                    <a:pt x="34" y="11"/>
                  </a:lnTo>
                  <a:lnTo>
                    <a:pt x="28" y="3"/>
                  </a:lnTo>
                  <a:lnTo>
                    <a:pt x="18" y="0"/>
                  </a:lnTo>
                  <a:lnTo>
                    <a:pt x="8" y="3"/>
                  </a:lnTo>
                  <a:lnTo>
                    <a:pt x="2" y="11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878"/>
                  </a:lnTo>
                  <a:lnTo>
                    <a:pt x="0" y="890"/>
                  </a:lnTo>
                  <a:lnTo>
                    <a:pt x="2" y="900"/>
                  </a:lnTo>
                  <a:lnTo>
                    <a:pt x="8" y="908"/>
                  </a:lnTo>
                  <a:lnTo>
                    <a:pt x="18" y="910"/>
                  </a:lnTo>
                  <a:lnTo>
                    <a:pt x="28" y="908"/>
                  </a:lnTo>
                  <a:lnTo>
                    <a:pt x="34" y="900"/>
                  </a:lnTo>
                  <a:lnTo>
                    <a:pt x="36" y="890"/>
                  </a:lnTo>
                  <a:lnTo>
                    <a:pt x="36" y="878"/>
                  </a:lnTo>
                  <a:lnTo>
                    <a:pt x="3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 noChangeAspect="1"/>
            </p:cNvSpPr>
            <p:nvPr/>
          </p:nvSpPr>
          <p:spPr bwMode="auto">
            <a:xfrm>
              <a:off x="4856" y="241"/>
              <a:ext cx="600" cy="621"/>
            </a:xfrm>
            <a:custGeom>
              <a:avLst/>
              <a:gdLst/>
              <a:ahLst/>
              <a:cxnLst>
                <a:cxn ang="0">
                  <a:pos x="335" y="61"/>
                </a:cxn>
                <a:cxn ang="0">
                  <a:pos x="339" y="44"/>
                </a:cxn>
                <a:cxn ang="0">
                  <a:pos x="356" y="33"/>
                </a:cxn>
                <a:cxn ang="0">
                  <a:pos x="393" y="28"/>
                </a:cxn>
                <a:cxn ang="0">
                  <a:pos x="451" y="28"/>
                </a:cxn>
                <a:cxn ang="0">
                  <a:pos x="418" y="1"/>
                </a:cxn>
                <a:cxn ang="0">
                  <a:pos x="333" y="2"/>
                </a:cxn>
                <a:cxn ang="0">
                  <a:pos x="263" y="2"/>
                </a:cxn>
                <a:cxn ang="0">
                  <a:pos x="177" y="1"/>
                </a:cxn>
                <a:cxn ang="0">
                  <a:pos x="144" y="28"/>
                </a:cxn>
                <a:cxn ang="0">
                  <a:pos x="202" y="28"/>
                </a:cxn>
                <a:cxn ang="0">
                  <a:pos x="239" y="33"/>
                </a:cxn>
                <a:cxn ang="0">
                  <a:pos x="255" y="44"/>
                </a:cxn>
                <a:cxn ang="0">
                  <a:pos x="260" y="60"/>
                </a:cxn>
                <a:cxn ang="0">
                  <a:pos x="260" y="475"/>
                </a:cxn>
                <a:cxn ang="0">
                  <a:pos x="190" y="434"/>
                </a:cxn>
                <a:cxn ang="0">
                  <a:pos x="154" y="370"/>
                </a:cxn>
                <a:cxn ang="0">
                  <a:pos x="139" y="301"/>
                </a:cxn>
                <a:cxn ang="0">
                  <a:pos x="137" y="244"/>
                </a:cxn>
                <a:cxn ang="0">
                  <a:pos x="129" y="178"/>
                </a:cxn>
                <a:cxn ang="0">
                  <a:pos x="111" y="139"/>
                </a:cxn>
                <a:cxn ang="0">
                  <a:pos x="85" y="121"/>
                </a:cxn>
                <a:cxn ang="0">
                  <a:pos x="56" y="117"/>
                </a:cxn>
                <a:cxn ang="0">
                  <a:pos x="6" y="118"/>
                </a:cxn>
                <a:cxn ang="0">
                  <a:pos x="2" y="133"/>
                </a:cxn>
                <a:cxn ang="0">
                  <a:pos x="19" y="139"/>
                </a:cxn>
                <a:cxn ang="0">
                  <a:pos x="38" y="149"/>
                </a:cxn>
                <a:cxn ang="0">
                  <a:pos x="52" y="175"/>
                </a:cxn>
                <a:cxn ang="0">
                  <a:pos x="60" y="225"/>
                </a:cxn>
                <a:cxn ang="0">
                  <a:pos x="63" y="285"/>
                </a:cxn>
                <a:cxn ang="0">
                  <a:pos x="82" y="367"/>
                </a:cxn>
                <a:cxn ang="0">
                  <a:pos x="174" y="471"/>
                </a:cxn>
                <a:cxn ang="0">
                  <a:pos x="260" y="549"/>
                </a:cxn>
                <a:cxn ang="0">
                  <a:pos x="258" y="569"/>
                </a:cxn>
                <a:cxn ang="0">
                  <a:pos x="249" y="582"/>
                </a:cxn>
                <a:cxn ang="0">
                  <a:pos x="223" y="590"/>
                </a:cxn>
                <a:cxn ang="0">
                  <a:pos x="174" y="593"/>
                </a:cxn>
                <a:cxn ang="0">
                  <a:pos x="144" y="621"/>
                </a:cxn>
                <a:cxn ang="0">
                  <a:pos x="219" y="618"/>
                </a:cxn>
                <a:cxn ang="0">
                  <a:pos x="297" y="618"/>
                </a:cxn>
                <a:cxn ang="0">
                  <a:pos x="376" y="618"/>
                </a:cxn>
                <a:cxn ang="0">
                  <a:pos x="451" y="621"/>
                </a:cxn>
                <a:cxn ang="0">
                  <a:pos x="421" y="593"/>
                </a:cxn>
                <a:cxn ang="0">
                  <a:pos x="371" y="590"/>
                </a:cxn>
                <a:cxn ang="0">
                  <a:pos x="346" y="583"/>
                </a:cxn>
                <a:cxn ang="0">
                  <a:pos x="336" y="569"/>
                </a:cxn>
                <a:cxn ang="0">
                  <a:pos x="335" y="549"/>
                </a:cxn>
                <a:cxn ang="0">
                  <a:pos x="424" y="471"/>
                </a:cxn>
                <a:cxn ang="0">
                  <a:pos x="518" y="366"/>
                </a:cxn>
                <a:cxn ang="0">
                  <a:pos x="538" y="274"/>
                </a:cxn>
                <a:cxn ang="0">
                  <a:pos x="539" y="230"/>
                </a:cxn>
                <a:cxn ang="0">
                  <a:pos x="542" y="202"/>
                </a:cxn>
                <a:cxn ang="0">
                  <a:pos x="551" y="168"/>
                </a:cxn>
                <a:cxn ang="0">
                  <a:pos x="572" y="142"/>
                </a:cxn>
                <a:cxn ang="0">
                  <a:pos x="597" y="135"/>
                </a:cxn>
                <a:cxn ang="0">
                  <a:pos x="595" y="118"/>
                </a:cxn>
                <a:cxn ang="0">
                  <a:pos x="544" y="117"/>
                </a:cxn>
                <a:cxn ang="0">
                  <a:pos x="517" y="120"/>
                </a:cxn>
                <a:cxn ang="0">
                  <a:pos x="491" y="137"/>
                </a:cxn>
                <a:cxn ang="0">
                  <a:pos x="471" y="178"/>
                </a:cxn>
                <a:cxn ang="0">
                  <a:pos x="464" y="255"/>
                </a:cxn>
                <a:cxn ang="0">
                  <a:pos x="436" y="394"/>
                </a:cxn>
                <a:cxn ang="0">
                  <a:pos x="335" y="475"/>
                </a:cxn>
              </a:cxnLst>
              <a:rect l="0" t="0" r="r" b="b"/>
              <a:pathLst>
                <a:path w="600" h="621">
                  <a:moveTo>
                    <a:pt x="335" y="71"/>
                  </a:moveTo>
                  <a:lnTo>
                    <a:pt x="335" y="61"/>
                  </a:lnTo>
                  <a:lnTo>
                    <a:pt x="336" y="51"/>
                  </a:lnTo>
                  <a:lnTo>
                    <a:pt x="339" y="44"/>
                  </a:lnTo>
                  <a:lnTo>
                    <a:pt x="346" y="38"/>
                  </a:lnTo>
                  <a:lnTo>
                    <a:pt x="356" y="33"/>
                  </a:lnTo>
                  <a:lnTo>
                    <a:pt x="371" y="30"/>
                  </a:lnTo>
                  <a:lnTo>
                    <a:pt x="393" y="28"/>
                  </a:lnTo>
                  <a:lnTo>
                    <a:pt x="421" y="28"/>
                  </a:lnTo>
                  <a:lnTo>
                    <a:pt x="451" y="28"/>
                  </a:lnTo>
                  <a:lnTo>
                    <a:pt x="451" y="0"/>
                  </a:lnTo>
                  <a:lnTo>
                    <a:pt x="418" y="1"/>
                  </a:lnTo>
                  <a:lnTo>
                    <a:pt x="376" y="2"/>
                  </a:lnTo>
                  <a:lnTo>
                    <a:pt x="333" y="2"/>
                  </a:lnTo>
                  <a:lnTo>
                    <a:pt x="298" y="2"/>
                  </a:lnTo>
                  <a:lnTo>
                    <a:pt x="263" y="2"/>
                  </a:lnTo>
                  <a:lnTo>
                    <a:pt x="219" y="2"/>
                  </a:lnTo>
                  <a:lnTo>
                    <a:pt x="177" y="1"/>
                  </a:lnTo>
                  <a:lnTo>
                    <a:pt x="144" y="0"/>
                  </a:lnTo>
                  <a:lnTo>
                    <a:pt x="144" y="28"/>
                  </a:lnTo>
                  <a:lnTo>
                    <a:pt x="174" y="28"/>
                  </a:lnTo>
                  <a:lnTo>
                    <a:pt x="202" y="28"/>
                  </a:lnTo>
                  <a:lnTo>
                    <a:pt x="223" y="30"/>
                  </a:lnTo>
                  <a:lnTo>
                    <a:pt x="239" y="33"/>
                  </a:lnTo>
                  <a:lnTo>
                    <a:pt x="249" y="38"/>
                  </a:lnTo>
                  <a:lnTo>
                    <a:pt x="255" y="44"/>
                  </a:lnTo>
                  <a:lnTo>
                    <a:pt x="258" y="51"/>
                  </a:lnTo>
                  <a:lnTo>
                    <a:pt x="260" y="60"/>
                  </a:lnTo>
                  <a:lnTo>
                    <a:pt x="260" y="71"/>
                  </a:lnTo>
                  <a:lnTo>
                    <a:pt x="260" y="475"/>
                  </a:lnTo>
                  <a:lnTo>
                    <a:pt x="220" y="459"/>
                  </a:lnTo>
                  <a:lnTo>
                    <a:pt x="190" y="434"/>
                  </a:lnTo>
                  <a:lnTo>
                    <a:pt x="169" y="404"/>
                  </a:lnTo>
                  <a:lnTo>
                    <a:pt x="154" y="370"/>
                  </a:lnTo>
                  <a:lnTo>
                    <a:pt x="145" y="335"/>
                  </a:lnTo>
                  <a:lnTo>
                    <a:pt x="139" y="301"/>
                  </a:lnTo>
                  <a:lnTo>
                    <a:pt x="137" y="270"/>
                  </a:lnTo>
                  <a:lnTo>
                    <a:pt x="137" y="244"/>
                  </a:lnTo>
                  <a:lnTo>
                    <a:pt x="135" y="207"/>
                  </a:lnTo>
                  <a:lnTo>
                    <a:pt x="129" y="178"/>
                  </a:lnTo>
                  <a:lnTo>
                    <a:pt x="121" y="155"/>
                  </a:lnTo>
                  <a:lnTo>
                    <a:pt x="111" y="139"/>
                  </a:lnTo>
                  <a:lnTo>
                    <a:pt x="99" y="128"/>
                  </a:lnTo>
                  <a:lnTo>
                    <a:pt x="85" y="121"/>
                  </a:lnTo>
                  <a:lnTo>
                    <a:pt x="71" y="118"/>
                  </a:lnTo>
                  <a:lnTo>
                    <a:pt x="56" y="117"/>
                  </a:lnTo>
                  <a:lnTo>
                    <a:pt x="23" y="117"/>
                  </a:lnTo>
                  <a:lnTo>
                    <a:pt x="6" y="118"/>
                  </a:lnTo>
                  <a:lnTo>
                    <a:pt x="0" y="127"/>
                  </a:lnTo>
                  <a:lnTo>
                    <a:pt x="2" y="133"/>
                  </a:lnTo>
                  <a:lnTo>
                    <a:pt x="8" y="137"/>
                  </a:lnTo>
                  <a:lnTo>
                    <a:pt x="19" y="139"/>
                  </a:lnTo>
                  <a:lnTo>
                    <a:pt x="29" y="142"/>
                  </a:lnTo>
                  <a:lnTo>
                    <a:pt x="38" y="149"/>
                  </a:lnTo>
                  <a:lnTo>
                    <a:pt x="46" y="160"/>
                  </a:lnTo>
                  <a:lnTo>
                    <a:pt x="52" y="175"/>
                  </a:lnTo>
                  <a:lnTo>
                    <a:pt x="57" y="196"/>
                  </a:lnTo>
                  <a:lnTo>
                    <a:pt x="60" y="225"/>
                  </a:lnTo>
                  <a:lnTo>
                    <a:pt x="61" y="261"/>
                  </a:lnTo>
                  <a:lnTo>
                    <a:pt x="63" y="285"/>
                  </a:lnTo>
                  <a:lnTo>
                    <a:pt x="68" y="323"/>
                  </a:lnTo>
                  <a:lnTo>
                    <a:pt x="82" y="367"/>
                  </a:lnTo>
                  <a:lnTo>
                    <a:pt x="108" y="414"/>
                  </a:lnTo>
                  <a:lnTo>
                    <a:pt x="174" y="471"/>
                  </a:lnTo>
                  <a:lnTo>
                    <a:pt x="260" y="498"/>
                  </a:lnTo>
                  <a:lnTo>
                    <a:pt x="260" y="549"/>
                  </a:lnTo>
                  <a:lnTo>
                    <a:pt x="260" y="560"/>
                  </a:lnTo>
                  <a:lnTo>
                    <a:pt x="258" y="569"/>
                  </a:lnTo>
                  <a:lnTo>
                    <a:pt x="255" y="576"/>
                  </a:lnTo>
                  <a:lnTo>
                    <a:pt x="249" y="582"/>
                  </a:lnTo>
                  <a:lnTo>
                    <a:pt x="239" y="587"/>
                  </a:lnTo>
                  <a:lnTo>
                    <a:pt x="223" y="590"/>
                  </a:lnTo>
                  <a:lnTo>
                    <a:pt x="202" y="592"/>
                  </a:lnTo>
                  <a:lnTo>
                    <a:pt x="174" y="593"/>
                  </a:lnTo>
                  <a:lnTo>
                    <a:pt x="144" y="593"/>
                  </a:lnTo>
                  <a:lnTo>
                    <a:pt x="144" y="621"/>
                  </a:lnTo>
                  <a:lnTo>
                    <a:pt x="177" y="619"/>
                  </a:lnTo>
                  <a:lnTo>
                    <a:pt x="219" y="618"/>
                  </a:lnTo>
                  <a:lnTo>
                    <a:pt x="262" y="618"/>
                  </a:lnTo>
                  <a:lnTo>
                    <a:pt x="297" y="618"/>
                  </a:lnTo>
                  <a:lnTo>
                    <a:pt x="332" y="618"/>
                  </a:lnTo>
                  <a:lnTo>
                    <a:pt x="376" y="618"/>
                  </a:lnTo>
                  <a:lnTo>
                    <a:pt x="418" y="619"/>
                  </a:lnTo>
                  <a:lnTo>
                    <a:pt x="451" y="621"/>
                  </a:lnTo>
                  <a:lnTo>
                    <a:pt x="451" y="593"/>
                  </a:lnTo>
                  <a:lnTo>
                    <a:pt x="421" y="593"/>
                  </a:lnTo>
                  <a:lnTo>
                    <a:pt x="393" y="592"/>
                  </a:lnTo>
                  <a:lnTo>
                    <a:pt x="371" y="590"/>
                  </a:lnTo>
                  <a:lnTo>
                    <a:pt x="356" y="587"/>
                  </a:lnTo>
                  <a:lnTo>
                    <a:pt x="346" y="583"/>
                  </a:lnTo>
                  <a:lnTo>
                    <a:pt x="339" y="577"/>
                  </a:lnTo>
                  <a:lnTo>
                    <a:pt x="336" y="569"/>
                  </a:lnTo>
                  <a:lnTo>
                    <a:pt x="335" y="560"/>
                  </a:lnTo>
                  <a:lnTo>
                    <a:pt x="335" y="549"/>
                  </a:lnTo>
                  <a:lnTo>
                    <a:pt x="335" y="498"/>
                  </a:lnTo>
                  <a:lnTo>
                    <a:pt x="424" y="471"/>
                  </a:lnTo>
                  <a:lnTo>
                    <a:pt x="491" y="415"/>
                  </a:lnTo>
                  <a:lnTo>
                    <a:pt x="518" y="366"/>
                  </a:lnTo>
                  <a:lnTo>
                    <a:pt x="532" y="318"/>
                  </a:lnTo>
                  <a:lnTo>
                    <a:pt x="538" y="274"/>
                  </a:lnTo>
                  <a:lnTo>
                    <a:pt x="539" y="239"/>
                  </a:lnTo>
                  <a:lnTo>
                    <a:pt x="539" y="230"/>
                  </a:lnTo>
                  <a:lnTo>
                    <a:pt x="539" y="218"/>
                  </a:lnTo>
                  <a:lnTo>
                    <a:pt x="542" y="202"/>
                  </a:lnTo>
                  <a:lnTo>
                    <a:pt x="545" y="185"/>
                  </a:lnTo>
                  <a:lnTo>
                    <a:pt x="551" y="168"/>
                  </a:lnTo>
                  <a:lnTo>
                    <a:pt x="560" y="153"/>
                  </a:lnTo>
                  <a:lnTo>
                    <a:pt x="572" y="142"/>
                  </a:lnTo>
                  <a:lnTo>
                    <a:pt x="588" y="137"/>
                  </a:lnTo>
                  <a:lnTo>
                    <a:pt x="597" y="135"/>
                  </a:lnTo>
                  <a:lnTo>
                    <a:pt x="600" y="127"/>
                  </a:lnTo>
                  <a:lnTo>
                    <a:pt x="595" y="118"/>
                  </a:lnTo>
                  <a:lnTo>
                    <a:pt x="578" y="117"/>
                  </a:lnTo>
                  <a:lnTo>
                    <a:pt x="544" y="117"/>
                  </a:lnTo>
                  <a:lnTo>
                    <a:pt x="530" y="117"/>
                  </a:lnTo>
                  <a:lnTo>
                    <a:pt x="517" y="120"/>
                  </a:lnTo>
                  <a:lnTo>
                    <a:pt x="503" y="126"/>
                  </a:lnTo>
                  <a:lnTo>
                    <a:pt x="491" y="137"/>
                  </a:lnTo>
                  <a:lnTo>
                    <a:pt x="480" y="153"/>
                  </a:lnTo>
                  <a:lnTo>
                    <a:pt x="471" y="178"/>
                  </a:lnTo>
                  <a:lnTo>
                    <a:pt x="466" y="211"/>
                  </a:lnTo>
                  <a:lnTo>
                    <a:pt x="464" y="255"/>
                  </a:lnTo>
                  <a:lnTo>
                    <a:pt x="457" y="328"/>
                  </a:lnTo>
                  <a:lnTo>
                    <a:pt x="436" y="394"/>
                  </a:lnTo>
                  <a:lnTo>
                    <a:pt x="396" y="445"/>
                  </a:lnTo>
                  <a:lnTo>
                    <a:pt x="335" y="475"/>
                  </a:lnTo>
                  <a:lnTo>
                    <a:pt x="335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 noChangeAspect="1"/>
            </p:cNvSpPr>
            <p:nvPr/>
          </p:nvSpPr>
          <p:spPr bwMode="auto">
            <a:xfrm>
              <a:off x="5559" y="179"/>
              <a:ext cx="201" cy="910"/>
            </a:xfrm>
            <a:custGeom>
              <a:avLst/>
              <a:gdLst/>
              <a:ahLst/>
              <a:cxnLst>
                <a:cxn ang="0">
                  <a:pos x="197" y="471"/>
                </a:cxn>
                <a:cxn ang="0">
                  <a:pos x="201" y="460"/>
                </a:cxn>
                <a:cxn ang="0">
                  <a:pos x="201" y="455"/>
                </a:cxn>
                <a:cxn ang="0">
                  <a:pos x="201" y="451"/>
                </a:cxn>
                <a:cxn ang="0">
                  <a:pos x="197" y="440"/>
                </a:cxn>
                <a:cxn ang="0">
                  <a:pos x="39" y="21"/>
                </a:cxn>
                <a:cxn ang="0">
                  <a:pos x="30" y="5"/>
                </a:cxn>
                <a:cxn ang="0">
                  <a:pos x="18" y="0"/>
                </a:cxn>
                <a:cxn ang="0">
                  <a:pos x="5" y="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4" y="33"/>
                </a:cxn>
                <a:cxn ang="0">
                  <a:pos x="165" y="455"/>
                </a:cxn>
                <a:cxn ang="0">
                  <a:pos x="4" y="876"/>
                </a:cxn>
                <a:cxn ang="0">
                  <a:pos x="0" y="886"/>
                </a:cxn>
                <a:cxn ang="0">
                  <a:pos x="0" y="892"/>
                </a:cxn>
                <a:cxn ang="0">
                  <a:pos x="5" y="905"/>
                </a:cxn>
                <a:cxn ang="0">
                  <a:pos x="18" y="910"/>
                </a:cxn>
                <a:cxn ang="0">
                  <a:pos x="30" y="904"/>
                </a:cxn>
                <a:cxn ang="0">
                  <a:pos x="37" y="892"/>
                </a:cxn>
                <a:cxn ang="0">
                  <a:pos x="197" y="471"/>
                </a:cxn>
              </a:cxnLst>
              <a:rect l="0" t="0" r="r" b="b"/>
              <a:pathLst>
                <a:path w="201" h="910">
                  <a:moveTo>
                    <a:pt x="197" y="471"/>
                  </a:moveTo>
                  <a:lnTo>
                    <a:pt x="201" y="460"/>
                  </a:lnTo>
                  <a:lnTo>
                    <a:pt x="201" y="455"/>
                  </a:lnTo>
                  <a:lnTo>
                    <a:pt x="201" y="451"/>
                  </a:lnTo>
                  <a:lnTo>
                    <a:pt x="197" y="440"/>
                  </a:lnTo>
                  <a:lnTo>
                    <a:pt x="39" y="21"/>
                  </a:lnTo>
                  <a:lnTo>
                    <a:pt x="30" y="5"/>
                  </a:lnTo>
                  <a:lnTo>
                    <a:pt x="18" y="0"/>
                  </a:lnTo>
                  <a:lnTo>
                    <a:pt x="5" y="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165" y="455"/>
                  </a:lnTo>
                  <a:lnTo>
                    <a:pt x="4" y="876"/>
                  </a:lnTo>
                  <a:lnTo>
                    <a:pt x="0" y="886"/>
                  </a:lnTo>
                  <a:lnTo>
                    <a:pt x="0" y="892"/>
                  </a:lnTo>
                  <a:lnTo>
                    <a:pt x="5" y="905"/>
                  </a:lnTo>
                  <a:lnTo>
                    <a:pt x="18" y="910"/>
                  </a:lnTo>
                  <a:lnTo>
                    <a:pt x="30" y="904"/>
                  </a:lnTo>
                  <a:lnTo>
                    <a:pt x="37" y="892"/>
                  </a:lnTo>
                  <a:lnTo>
                    <a:pt x="197" y="4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6" name="Group 9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98601" y="3204082"/>
            <a:ext cx="6416350" cy="641635"/>
            <a:chOff x="0" y="0"/>
            <a:chExt cx="5760" cy="576"/>
          </a:xfrm>
        </p:grpSpPr>
        <p:sp>
          <p:nvSpPr>
            <p:cNvPr id="1117" name="Freeform 93"/>
            <p:cNvSpPr>
              <a:spLocks noChangeAspect="1"/>
            </p:cNvSpPr>
            <p:nvPr/>
          </p:nvSpPr>
          <p:spPr bwMode="auto">
            <a:xfrm>
              <a:off x="79" y="131"/>
              <a:ext cx="63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5" y="36"/>
                </a:cxn>
                <a:cxn ang="0">
                  <a:pos x="32" y="12"/>
                </a:cxn>
                <a:cxn ang="0">
                  <a:pos x="59" y="36"/>
                </a:cxn>
                <a:cxn ang="0">
                  <a:pos x="63" y="32"/>
                </a:cxn>
                <a:cxn ang="0">
                  <a:pos x="32" y="0"/>
                </a:cxn>
              </a:cxnLst>
              <a:rect l="0" t="0" r="r" b="b"/>
              <a:pathLst>
                <a:path w="63" h="36">
                  <a:moveTo>
                    <a:pt x="32" y="0"/>
                  </a:moveTo>
                  <a:lnTo>
                    <a:pt x="0" y="32"/>
                  </a:lnTo>
                  <a:lnTo>
                    <a:pt x="5" y="36"/>
                  </a:lnTo>
                  <a:lnTo>
                    <a:pt x="32" y="12"/>
                  </a:lnTo>
                  <a:lnTo>
                    <a:pt x="59" y="36"/>
                  </a:lnTo>
                  <a:lnTo>
                    <a:pt x="63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 noChangeAspect="1"/>
            </p:cNvSpPr>
            <p:nvPr/>
          </p:nvSpPr>
          <p:spPr bwMode="auto">
            <a:xfrm>
              <a:off x="0" y="193"/>
              <a:ext cx="197" cy="160"/>
            </a:xfrm>
            <a:custGeom>
              <a:avLst/>
              <a:gdLst/>
              <a:ahLst/>
              <a:cxnLst>
                <a:cxn ang="0">
                  <a:pos x="174" y="9"/>
                </a:cxn>
                <a:cxn ang="0">
                  <a:pos x="193" y="7"/>
                </a:cxn>
                <a:cxn ang="0">
                  <a:pos x="197" y="2"/>
                </a:cxn>
                <a:cxn ang="0">
                  <a:pos x="187" y="0"/>
                </a:cxn>
                <a:cxn ang="0">
                  <a:pos x="164" y="1"/>
                </a:cxn>
                <a:cxn ang="0">
                  <a:pos x="140" y="0"/>
                </a:cxn>
                <a:cxn ang="0">
                  <a:pos x="131" y="0"/>
                </a:cxn>
                <a:cxn ang="0">
                  <a:pos x="131" y="7"/>
                </a:cxn>
                <a:cxn ang="0">
                  <a:pos x="145" y="8"/>
                </a:cxn>
                <a:cxn ang="0">
                  <a:pos x="151" y="13"/>
                </a:cxn>
                <a:cxn ang="0">
                  <a:pos x="64" y="73"/>
                </a:cxn>
                <a:cxn ang="0">
                  <a:pos x="83" y="9"/>
                </a:cxn>
                <a:cxn ang="0">
                  <a:pos x="102" y="7"/>
                </a:cxn>
                <a:cxn ang="0">
                  <a:pos x="106" y="2"/>
                </a:cxn>
                <a:cxn ang="0">
                  <a:pos x="96" y="0"/>
                </a:cxn>
                <a:cxn ang="0">
                  <a:pos x="73" y="1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40" y="7"/>
                </a:cxn>
                <a:cxn ang="0">
                  <a:pos x="53" y="8"/>
                </a:cxn>
                <a:cxn ang="0">
                  <a:pos x="60" y="13"/>
                </a:cxn>
                <a:cxn ang="0">
                  <a:pos x="27" y="145"/>
                </a:cxn>
                <a:cxn ang="0">
                  <a:pos x="23" y="151"/>
                </a:cxn>
                <a:cxn ang="0">
                  <a:pos x="12" y="153"/>
                </a:cxn>
                <a:cxn ang="0">
                  <a:pos x="1" y="154"/>
                </a:cxn>
                <a:cxn ang="0">
                  <a:pos x="1" y="160"/>
                </a:cxn>
                <a:cxn ang="0">
                  <a:pos x="18" y="160"/>
                </a:cxn>
                <a:cxn ang="0">
                  <a:pos x="48" y="160"/>
                </a:cxn>
                <a:cxn ang="0">
                  <a:pos x="66" y="160"/>
                </a:cxn>
                <a:cxn ang="0">
                  <a:pos x="66" y="154"/>
                </a:cxn>
                <a:cxn ang="0">
                  <a:pos x="50" y="153"/>
                </a:cxn>
                <a:cxn ang="0">
                  <a:pos x="47" y="145"/>
                </a:cxn>
                <a:cxn ang="0">
                  <a:pos x="128" y="107"/>
                </a:cxn>
                <a:cxn ang="0">
                  <a:pos x="118" y="145"/>
                </a:cxn>
                <a:cxn ang="0">
                  <a:pos x="106" y="153"/>
                </a:cxn>
                <a:cxn ang="0">
                  <a:pos x="92" y="154"/>
                </a:cxn>
                <a:cxn ang="0">
                  <a:pos x="92" y="160"/>
                </a:cxn>
                <a:cxn ang="0">
                  <a:pos x="109" y="160"/>
                </a:cxn>
                <a:cxn ang="0">
                  <a:pos x="139" y="160"/>
                </a:cxn>
                <a:cxn ang="0">
                  <a:pos x="157" y="160"/>
                </a:cxn>
                <a:cxn ang="0">
                  <a:pos x="157" y="154"/>
                </a:cxn>
                <a:cxn ang="0">
                  <a:pos x="142" y="153"/>
                </a:cxn>
                <a:cxn ang="0">
                  <a:pos x="138" y="145"/>
                </a:cxn>
              </a:cxnLst>
              <a:rect l="0" t="0" r="r" b="b"/>
              <a:pathLst>
                <a:path w="197" h="160">
                  <a:moveTo>
                    <a:pt x="170" y="18"/>
                  </a:moveTo>
                  <a:lnTo>
                    <a:pt x="171" y="13"/>
                  </a:lnTo>
                  <a:lnTo>
                    <a:pt x="174" y="9"/>
                  </a:lnTo>
                  <a:lnTo>
                    <a:pt x="179" y="8"/>
                  </a:lnTo>
                  <a:lnTo>
                    <a:pt x="189" y="7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7" y="5"/>
                  </a:lnTo>
                  <a:lnTo>
                    <a:pt x="197" y="2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79" y="0"/>
                  </a:lnTo>
                  <a:lnTo>
                    <a:pt x="170" y="0"/>
                  </a:lnTo>
                  <a:lnTo>
                    <a:pt x="164" y="1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31" y="0"/>
                  </a:lnTo>
                  <a:lnTo>
                    <a:pt x="130" y="2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45" y="8"/>
                  </a:lnTo>
                  <a:lnTo>
                    <a:pt x="149" y="9"/>
                  </a:lnTo>
                  <a:lnTo>
                    <a:pt x="151" y="11"/>
                  </a:lnTo>
                  <a:lnTo>
                    <a:pt x="151" y="13"/>
                  </a:lnTo>
                  <a:lnTo>
                    <a:pt x="150" y="16"/>
                  </a:lnTo>
                  <a:lnTo>
                    <a:pt x="136" y="73"/>
                  </a:lnTo>
                  <a:lnTo>
                    <a:pt x="64" y="73"/>
                  </a:lnTo>
                  <a:lnTo>
                    <a:pt x="78" y="18"/>
                  </a:lnTo>
                  <a:lnTo>
                    <a:pt x="80" y="13"/>
                  </a:lnTo>
                  <a:lnTo>
                    <a:pt x="83" y="9"/>
                  </a:lnTo>
                  <a:lnTo>
                    <a:pt x="88" y="8"/>
                  </a:lnTo>
                  <a:lnTo>
                    <a:pt x="98" y="7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6" y="5"/>
                  </a:lnTo>
                  <a:lnTo>
                    <a:pt x="106" y="2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53" y="8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9" y="16"/>
                  </a:lnTo>
                  <a:lnTo>
                    <a:pt x="27" y="142"/>
                  </a:lnTo>
                  <a:lnTo>
                    <a:pt x="27" y="145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3" y="151"/>
                  </a:lnTo>
                  <a:lnTo>
                    <a:pt x="20" y="152"/>
                  </a:lnTo>
                  <a:lnTo>
                    <a:pt x="17" y="153"/>
                  </a:lnTo>
                  <a:lnTo>
                    <a:pt x="12" y="153"/>
                  </a:lnTo>
                  <a:lnTo>
                    <a:pt x="6" y="153"/>
                  </a:lnTo>
                  <a:lnTo>
                    <a:pt x="3" y="153"/>
                  </a:lnTo>
                  <a:lnTo>
                    <a:pt x="1" y="154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3" y="160"/>
                  </a:lnTo>
                  <a:lnTo>
                    <a:pt x="9" y="160"/>
                  </a:lnTo>
                  <a:lnTo>
                    <a:pt x="18" y="160"/>
                  </a:lnTo>
                  <a:lnTo>
                    <a:pt x="26" y="160"/>
                  </a:lnTo>
                  <a:lnTo>
                    <a:pt x="33" y="160"/>
                  </a:lnTo>
                  <a:lnTo>
                    <a:pt x="48" y="160"/>
                  </a:lnTo>
                  <a:lnTo>
                    <a:pt x="63" y="160"/>
                  </a:lnTo>
                  <a:lnTo>
                    <a:pt x="65" y="160"/>
                  </a:lnTo>
                  <a:lnTo>
                    <a:pt x="66" y="160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6" y="154"/>
                  </a:lnTo>
                  <a:lnTo>
                    <a:pt x="61" y="153"/>
                  </a:lnTo>
                  <a:lnTo>
                    <a:pt x="55" y="153"/>
                  </a:lnTo>
                  <a:lnTo>
                    <a:pt x="50" y="153"/>
                  </a:lnTo>
                  <a:lnTo>
                    <a:pt x="47" y="151"/>
                  </a:lnTo>
                  <a:lnTo>
                    <a:pt x="46" y="149"/>
                  </a:lnTo>
                  <a:lnTo>
                    <a:pt x="47" y="145"/>
                  </a:lnTo>
                  <a:lnTo>
                    <a:pt x="63" y="81"/>
                  </a:lnTo>
                  <a:lnTo>
                    <a:pt x="134" y="81"/>
                  </a:lnTo>
                  <a:lnTo>
                    <a:pt x="128" y="107"/>
                  </a:lnTo>
                  <a:lnTo>
                    <a:pt x="123" y="126"/>
                  </a:lnTo>
                  <a:lnTo>
                    <a:pt x="120" y="139"/>
                  </a:lnTo>
                  <a:lnTo>
                    <a:pt x="118" y="145"/>
                  </a:lnTo>
                  <a:lnTo>
                    <a:pt x="116" y="150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97" y="153"/>
                  </a:lnTo>
                  <a:lnTo>
                    <a:pt x="94" y="153"/>
                  </a:lnTo>
                  <a:lnTo>
                    <a:pt x="92" y="154"/>
                  </a:lnTo>
                  <a:lnTo>
                    <a:pt x="91" y="155"/>
                  </a:lnTo>
                  <a:lnTo>
                    <a:pt x="91" y="158"/>
                  </a:lnTo>
                  <a:lnTo>
                    <a:pt x="92" y="160"/>
                  </a:lnTo>
                  <a:lnTo>
                    <a:pt x="94" y="160"/>
                  </a:lnTo>
                  <a:lnTo>
                    <a:pt x="101" y="160"/>
                  </a:lnTo>
                  <a:lnTo>
                    <a:pt x="109" y="160"/>
                  </a:lnTo>
                  <a:lnTo>
                    <a:pt x="118" y="160"/>
                  </a:lnTo>
                  <a:lnTo>
                    <a:pt x="124" y="160"/>
                  </a:lnTo>
                  <a:lnTo>
                    <a:pt x="139" y="160"/>
                  </a:lnTo>
                  <a:lnTo>
                    <a:pt x="154" y="160"/>
                  </a:lnTo>
                  <a:lnTo>
                    <a:pt x="156" y="160"/>
                  </a:lnTo>
                  <a:lnTo>
                    <a:pt x="157" y="160"/>
                  </a:lnTo>
                  <a:lnTo>
                    <a:pt x="159" y="158"/>
                  </a:lnTo>
                  <a:lnTo>
                    <a:pt x="159" y="156"/>
                  </a:lnTo>
                  <a:lnTo>
                    <a:pt x="157" y="154"/>
                  </a:lnTo>
                  <a:lnTo>
                    <a:pt x="152" y="153"/>
                  </a:lnTo>
                  <a:lnTo>
                    <a:pt x="146" y="153"/>
                  </a:lnTo>
                  <a:lnTo>
                    <a:pt x="142" y="153"/>
                  </a:lnTo>
                  <a:lnTo>
                    <a:pt x="138" y="151"/>
                  </a:lnTo>
                  <a:lnTo>
                    <a:pt x="137" y="149"/>
                  </a:lnTo>
                  <a:lnTo>
                    <a:pt x="138" y="145"/>
                  </a:lnTo>
                  <a:lnTo>
                    <a:pt x="17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 noChangeAspect="1" noEditPoints="1"/>
            </p:cNvSpPr>
            <p:nvPr/>
          </p:nvSpPr>
          <p:spPr bwMode="auto">
            <a:xfrm>
              <a:off x="216" y="190"/>
              <a:ext cx="123" cy="212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92" y="1"/>
                </a:cxn>
                <a:cxn ang="0">
                  <a:pos x="87" y="1"/>
                </a:cxn>
                <a:cxn ang="0">
                  <a:pos x="72" y="59"/>
                </a:cxn>
                <a:cxn ang="0">
                  <a:pos x="45" y="65"/>
                </a:cxn>
                <a:cxn ang="0">
                  <a:pos x="22" y="80"/>
                </a:cxn>
                <a:cxn ang="0">
                  <a:pos x="6" y="100"/>
                </a:cxn>
                <a:cxn ang="0">
                  <a:pos x="0" y="124"/>
                </a:cxn>
                <a:cxn ang="0">
                  <a:pos x="12" y="153"/>
                </a:cxn>
                <a:cxn ang="0">
                  <a:pos x="45" y="166"/>
                </a:cxn>
                <a:cxn ang="0">
                  <a:pos x="38" y="196"/>
                </a:cxn>
                <a:cxn ang="0">
                  <a:pos x="35" y="207"/>
                </a:cxn>
                <a:cxn ang="0">
                  <a:pos x="36" y="211"/>
                </a:cxn>
                <a:cxn ang="0">
                  <a:pos x="40" y="211"/>
                </a:cxn>
                <a:cxn ang="0">
                  <a:pos x="41" y="207"/>
                </a:cxn>
                <a:cxn ang="0">
                  <a:pos x="43" y="201"/>
                </a:cxn>
                <a:cxn ang="0">
                  <a:pos x="65" y="164"/>
                </a:cxn>
                <a:cxn ang="0">
                  <a:pos x="91" y="154"/>
                </a:cxn>
                <a:cxn ang="0">
                  <a:pos x="111" y="136"/>
                </a:cxn>
                <a:cxn ang="0">
                  <a:pos x="122" y="114"/>
                </a:cxn>
                <a:cxn ang="0">
                  <a:pos x="121" y="88"/>
                </a:cxn>
                <a:cxn ang="0">
                  <a:pos x="99" y="64"/>
                </a:cxn>
                <a:cxn ang="0">
                  <a:pos x="92" y="6"/>
                </a:cxn>
                <a:cxn ang="0">
                  <a:pos x="41" y="160"/>
                </a:cxn>
                <a:cxn ang="0">
                  <a:pos x="31" y="157"/>
                </a:cxn>
                <a:cxn ang="0">
                  <a:pos x="22" y="149"/>
                </a:cxn>
                <a:cxn ang="0">
                  <a:pos x="16" y="137"/>
                </a:cxn>
                <a:cxn ang="0">
                  <a:pos x="17" y="118"/>
                </a:cxn>
                <a:cxn ang="0">
                  <a:pos x="24" y="97"/>
                </a:cxn>
                <a:cxn ang="0">
                  <a:pos x="38" y="79"/>
                </a:cxn>
                <a:cxn ang="0">
                  <a:pos x="58" y="67"/>
                </a:cxn>
                <a:cxn ang="0">
                  <a:pos x="47" y="161"/>
                </a:cxn>
                <a:cxn ang="0">
                  <a:pos x="89" y="67"/>
                </a:cxn>
                <a:cxn ang="0">
                  <a:pos x="106" y="83"/>
                </a:cxn>
                <a:cxn ang="0">
                  <a:pos x="107" y="108"/>
                </a:cxn>
                <a:cxn ang="0">
                  <a:pos x="100" y="129"/>
                </a:cxn>
                <a:cxn ang="0">
                  <a:pos x="86" y="147"/>
                </a:cxn>
                <a:cxn ang="0">
                  <a:pos x="65" y="159"/>
                </a:cxn>
                <a:cxn ang="0">
                  <a:pos x="77" y="64"/>
                </a:cxn>
              </a:cxnLst>
              <a:rect l="0" t="0" r="r" b="b"/>
              <a:pathLst>
                <a:path w="123" h="212">
                  <a:moveTo>
                    <a:pt x="92" y="6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5"/>
                  </a:lnTo>
                  <a:lnTo>
                    <a:pt x="72" y="59"/>
                  </a:lnTo>
                  <a:lnTo>
                    <a:pt x="58" y="61"/>
                  </a:lnTo>
                  <a:lnTo>
                    <a:pt x="45" y="65"/>
                  </a:lnTo>
                  <a:lnTo>
                    <a:pt x="33" y="72"/>
                  </a:lnTo>
                  <a:lnTo>
                    <a:pt x="22" y="80"/>
                  </a:lnTo>
                  <a:lnTo>
                    <a:pt x="13" y="90"/>
                  </a:lnTo>
                  <a:lnTo>
                    <a:pt x="6" y="100"/>
                  </a:lnTo>
                  <a:lnTo>
                    <a:pt x="2" y="112"/>
                  </a:lnTo>
                  <a:lnTo>
                    <a:pt x="0" y="124"/>
                  </a:lnTo>
                  <a:lnTo>
                    <a:pt x="3" y="140"/>
                  </a:lnTo>
                  <a:lnTo>
                    <a:pt x="12" y="153"/>
                  </a:lnTo>
                  <a:lnTo>
                    <a:pt x="26" y="162"/>
                  </a:lnTo>
                  <a:lnTo>
                    <a:pt x="45" y="166"/>
                  </a:lnTo>
                  <a:lnTo>
                    <a:pt x="40" y="188"/>
                  </a:lnTo>
                  <a:lnTo>
                    <a:pt x="38" y="196"/>
                  </a:lnTo>
                  <a:lnTo>
                    <a:pt x="36" y="203"/>
                  </a:lnTo>
                  <a:lnTo>
                    <a:pt x="35" y="207"/>
                  </a:lnTo>
                  <a:lnTo>
                    <a:pt x="35" y="209"/>
                  </a:lnTo>
                  <a:lnTo>
                    <a:pt x="36" y="211"/>
                  </a:lnTo>
                  <a:lnTo>
                    <a:pt x="38" y="212"/>
                  </a:lnTo>
                  <a:lnTo>
                    <a:pt x="40" y="211"/>
                  </a:lnTo>
                  <a:lnTo>
                    <a:pt x="41" y="210"/>
                  </a:lnTo>
                  <a:lnTo>
                    <a:pt x="41" y="207"/>
                  </a:lnTo>
                  <a:lnTo>
                    <a:pt x="42" y="204"/>
                  </a:lnTo>
                  <a:lnTo>
                    <a:pt x="43" y="201"/>
                  </a:lnTo>
                  <a:lnTo>
                    <a:pt x="52" y="166"/>
                  </a:lnTo>
                  <a:lnTo>
                    <a:pt x="65" y="164"/>
                  </a:lnTo>
                  <a:lnTo>
                    <a:pt x="79" y="160"/>
                  </a:lnTo>
                  <a:lnTo>
                    <a:pt x="91" y="154"/>
                  </a:lnTo>
                  <a:lnTo>
                    <a:pt x="102" y="145"/>
                  </a:lnTo>
                  <a:lnTo>
                    <a:pt x="111" y="136"/>
                  </a:lnTo>
                  <a:lnTo>
                    <a:pt x="117" y="125"/>
                  </a:lnTo>
                  <a:lnTo>
                    <a:pt x="122" y="114"/>
                  </a:lnTo>
                  <a:lnTo>
                    <a:pt x="123" y="102"/>
                  </a:lnTo>
                  <a:lnTo>
                    <a:pt x="121" y="88"/>
                  </a:lnTo>
                  <a:lnTo>
                    <a:pt x="113" y="74"/>
                  </a:lnTo>
                  <a:lnTo>
                    <a:pt x="99" y="64"/>
                  </a:lnTo>
                  <a:lnTo>
                    <a:pt x="78" y="59"/>
                  </a:lnTo>
                  <a:lnTo>
                    <a:pt x="92" y="6"/>
                  </a:lnTo>
                  <a:close/>
                  <a:moveTo>
                    <a:pt x="47" y="161"/>
                  </a:moveTo>
                  <a:lnTo>
                    <a:pt x="41" y="160"/>
                  </a:lnTo>
                  <a:lnTo>
                    <a:pt x="36" y="159"/>
                  </a:lnTo>
                  <a:lnTo>
                    <a:pt x="31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9" y="143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7" y="118"/>
                  </a:lnTo>
                  <a:lnTo>
                    <a:pt x="19" y="107"/>
                  </a:lnTo>
                  <a:lnTo>
                    <a:pt x="24" y="97"/>
                  </a:lnTo>
                  <a:lnTo>
                    <a:pt x="30" y="87"/>
                  </a:lnTo>
                  <a:lnTo>
                    <a:pt x="38" y="79"/>
                  </a:lnTo>
                  <a:lnTo>
                    <a:pt x="47" y="72"/>
                  </a:lnTo>
                  <a:lnTo>
                    <a:pt x="58" y="67"/>
                  </a:lnTo>
                  <a:lnTo>
                    <a:pt x="71" y="64"/>
                  </a:lnTo>
                  <a:lnTo>
                    <a:pt x="47" y="161"/>
                  </a:lnTo>
                  <a:close/>
                  <a:moveTo>
                    <a:pt x="77" y="64"/>
                  </a:moveTo>
                  <a:lnTo>
                    <a:pt x="89" y="67"/>
                  </a:lnTo>
                  <a:lnTo>
                    <a:pt x="99" y="73"/>
                  </a:lnTo>
                  <a:lnTo>
                    <a:pt x="106" y="83"/>
                  </a:lnTo>
                  <a:lnTo>
                    <a:pt x="108" y="97"/>
                  </a:lnTo>
                  <a:lnTo>
                    <a:pt x="107" y="108"/>
                  </a:lnTo>
                  <a:lnTo>
                    <a:pt x="104" y="118"/>
                  </a:lnTo>
                  <a:lnTo>
                    <a:pt x="100" y="129"/>
                  </a:lnTo>
                  <a:lnTo>
                    <a:pt x="94" y="138"/>
                  </a:lnTo>
                  <a:lnTo>
                    <a:pt x="86" y="147"/>
                  </a:lnTo>
                  <a:lnTo>
                    <a:pt x="76" y="154"/>
                  </a:lnTo>
                  <a:lnTo>
                    <a:pt x="65" y="159"/>
                  </a:lnTo>
                  <a:lnTo>
                    <a:pt x="53" y="161"/>
                  </a:lnTo>
                  <a:lnTo>
                    <a:pt x="77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 noChangeAspect="1"/>
            </p:cNvSpPr>
            <p:nvPr/>
          </p:nvSpPr>
          <p:spPr bwMode="auto">
            <a:xfrm>
              <a:off x="357" y="274"/>
              <a:ext cx="81" cy="116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39" y="1"/>
                </a:cxn>
                <a:cxn ang="0">
                  <a:pos x="33" y="1"/>
                </a:cxn>
                <a:cxn ang="0">
                  <a:pos x="21" y="2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25" y="10"/>
                </a:cxn>
                <a:cxn ang="0">
                  <a:pos x="24" y="14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11" y="114"/>
                </a:cxn>
                <a:cxn ang="0">
                  <a:pos x="14" y="108"/>
                </a:cxn>
                <a:cxn ang="0">
                  <a:pos x="16" y="100"/>
                </a:cxn>
                <a:cxn ang="0">
                  <a:pos x="19" y="88"/>
                </a:cxn>
                <a:cxn ang="0">
                  <a:pos x="21" y="80"/>
                </a:cxn>
                <a:cxn ang="0">
                  <a:pos x="29" y="79"/>
                </a:cxn>
                <a:cxn ang="0">
                  <a:pos x="41" y="85"/>
                </a:cxn>
                <a:cxn ang="0">
                  <a:pos x="42" y="94"/>
                </a:cxn>
                <a:cxn ang="0">
                  <a:pos x="41" y="99"/>
                </a:cxn>
                <a:cxn ang="0">
                  <a:pos x="47" y="112"/>
                </a:cxn>
                <a:cxn ang="0">
                  <a:pos x="59" y="116"/>
                </a:cxn>
                <a:cxn ang="0">
                  <a:pos x="69" y="112"/>
                </a:cxn>
                <a:cxn ang="0">
                  <a:pos x="75" y="104"/>
                </a:cxn>
                <a:cxn ang="0">
                  <a:pos x="79" y="95"/>
                </a:cxn>
                <a:cxn ang="0">
                  <a:pos x="80" y="91"/>
                </a:cxn>
                <a:cxn ang="0">
                  <a:pos x="77" y="89"/>
                </a:cxn>
                <a:cxn ang="0">
                  <a:pos x="74" y="93"/>
                </a:cxn>
                <a:cxn ang="0">
                  <a:pos x="69" y="105"/>
                </a:cxn>
                <a:cxn ang="0">
                  <a:pos x="59" y="112"/>
                </a:cxn>
                <a:cxn ang="0">
                  <a:pos x="55" y="109"/>
                </a:cxn>
                <a:cxn ang="0">
                  <a:pos x="53" y="103"/>
                </a:cxn>
                <a:cxn ang="0">
                  <a:pos x="54" y="96"/>
                </a:cxn>
                <a:cxn ang="0">
                  <a:pos x="55" y="91"/>
                </a:cxn>
                <a:cxn ang="0">
                  <a:pos x="52" y="82"/>
                </a:cxn>
                <a:cxn ang="0">
                  <a:pos x="45" y="77"/>
                </a:cxn>
                <a:cxn ang="0">
                  <a:pos x="36" y="74"/>
                </a:cxn>
                <a:cxn ang="0">
                  <a:pos x="29" y="73"/>
                </a:cxn>
                <a:cxn ang="0">
                  <a:pos x="36" y="68"/>
                </a:cxn>
                <a:cxn ang="0">
                  <a:pos x="42" y="62"/>
                </a:cxn>
                <a:cxn ang="0">
                  <a:pos x="55" y="52"/>
                </a:cxn>
                <a:cxn ang="0">
                  <a:pos x="68" y="47"/>
                </a:cxn>
                <a:cxn ang="0">
                  <a:pos x="74" y="49"/>
                </a:cxn>
                <a:cxn ang="0">
                  <a:pos x="67" y="53"/>
                </a:cxn>
                <a:cxn ang="0">
                  <a:pos x="65" y="58"/>
                </a:cxn>
                <a:cxn ang="0">
                  <a:pos x="72" y="64"/>
                </a:cxn>
                <a:cxn ang="0">
                  <a:pos x="78" y="62"/>
                </a:cxn>
                <a:cxn ang="0">
                  <a:pos x="81" y="54"/>
                </a:cxn>
                <a:cxn ang="0">
                  <a:pos x="78" y="46"/>
                </a:cxn>
                <a:cxn ang="0">
                  <a:pos x="68" y="42"/>
                </a:cxn>
                <a:cxn ang="0">
                  <a:pos x="55" y="46"/>
                </a:cxn>
                <a:cxn ang="0">
                  <a:pos x="42" y="57"/>
                </a:cxn>
                <a:cxn ang="0">
                  <a:pos x="23" y="71"/>
                </a:cxn>
              </a:cxnLst>
              <a:rect l="0" t="0" r="r" b="b"/>
              <a:pathLst>
                <a:path w="81" h="116">
                  <a:moveTo>
                    <a:pt x="39" y="5"/>
                  </a:moveTo>
                  <a:lnTo>
                    <a:pt x="40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4" y="14"/>
                  </a:lnTo>
                  <a:lnTo>
                    <a:pt x="1" y="108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1" y="115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6" y="100"/>
                  </a:lnTo>
                  <a:lnTo>
                    <a:pt x="17" y="94"/>
                  </a:lnTo>
                  <a:lnTo>
                    <a:pt x="19" y="88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9" y="79"/>
                  </a:lnTo>
                  <a:lnTo>
                    <a:pt x="36" y="82"/>
                  </a:lnTo>
                  <a:lnTo>
                    <a:pt x="41" y="85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3" y="107"/>
                  </a:lnTo>
                  <a:lnTo>
                    <a:pt x="47" y="112"/>
                  </a:lnTo>
                  <a:lnTo>
                    <a:pt x="53" y="115"/>
                  </a:lnTo>
                  <a:lnTo>
                    <a:pt x="59" y="116"/>
                  </a:lnTo>
                  <a:lnTo>
                    <a:pt x="64" y="115"/>
                  </a:lnTo>
                  <a:lnTo>
                    <a:pt x="69" y="112"/>
                  </a:lnTo>
                  <a:lnTo>
                    <a:pt x="72" y="108"/>
                  </a:lnTo>
                  <a:lnTo>
                    <a:pt x="75" y="104"/>
                  </a:lnTo>
                  <a:lnTo>
                    <a:pt x="77" y="99"/>
                  </a:lnTo>
                  <a:lnTo>
                    <a:pt x="79" y="95"/>
                  </a:lnTo>
                  <a:lnTo>
                    <a:pt x="79" y="92"/>
                  </a:lnTo>
                  <a:lnTo>
                    <a:pt x="80" y="91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9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59" y="112"/>
                  </a:lnTo>
                  <a:lnTo>
                    <a:pt x="56" y="111"/>
                  </a:lnTo>
                  <a:lnTo>
                    <a:pt x="55" y="109"/>
                  </a:lnTo>
                  <a:lnTo>
                    <a:pt x="54" y="106"/>
                  </a:lnTo>
                  <a:lnTo>
                    <a:pt x="53" y="103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5" y="94"/>
                  </a:lnTo>
                  <a:lnTo>
                    <a:pt x="55" y="91"/>
                  </a:lnTo>
                  <a:lnTo>
                    <a:pt x="54" y="86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5" y="77"/>
                  </a:lnTo>
                  <a:lnTo>
                    <a:pt x="40" y="75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32" y="71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9" y="57"/>
                  </a:lnTo>
                  <a:lnTo>
                    <a:pt x="55" y="52"/>
                  </a:lnTo>
                  <a:lnTo>
                    <a:pt x="61" y="48"/>
                  </a:lnTo>
                  <a:lnTo>
                    <a:pt x="68" y="47"/>
                  </a:lnTo>
                  <a:lnTo>
                    <a:pt x="71" y="47"/>
                  </a:lnTo>
                  <a:lnTo>
                    <a:pt x="74" y="49"/>
                  </a:lnTo>
                  <a:lnTo>
                    <a:pt x="69" y="51"/>
                  </a:lnTo>
                  <a:lnTo>
                    <a:pt x="67" y="53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7" y="63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2"/>
                  </a:lnTo>
                  <a:lnTo>
                    <a:pt x="80" y="58"/>
                  </a:lnTo>
                  <a:lnTo>
                    <a:pt x="81" y="54"/>
                  </a:lnTo>
                  <a:lnTo>
                    <a:pt x="80" y="49"/>
                  </a:lnTo>
                  <a:lnTo>
                    <a:pt x="78" y="46"/>
                  </a:lnTo>
                  <a:lnTo>
                    <a:pt x="74" y="43"/>
                  </a:lnTo>
                  <a:lnTo>
                    <a:pt x="68" y="42"/>
                  </a:lnTo>
                  <a:lnTo>
                    <a:pt x="61" y="43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2" y="57"/>
                  </a:lnTo>
                  <a:lnTo>
                    <a:pt x="32" y="65"/>
                  </a:lnTo>
                  <a:lnTo>
                    <a:pt x="23" y="71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 noChangeAspect="1" noEditPoints="1"/>
            </p:cNvSpPr>
            <p:nvPr/>
          </p:nvSpPr>
          <p:spPr bwMode="auto">
            <a:xfrm>
              <a:off x="539" y="267"/>
              <a:ext cx="156" cy="55"/>
            </a:xfrm>
            <a:custGeom>
              <a:avLst/>
              <a:gdLst/>
              <a:ahLst/>
              <a:cxnLst>
                <a:cxn ang="0">
                  <a:pos x="148" y="10"/>
                </a:cxn>
                <a:cxn ang="0">
                  <a:pos x="151" y="9"/>
                </a:cxn>
                <a:cxn ang="0">
                  <a:pos x="153" y="9"/>
                </a:cxn>
                <a:cxn ang="0">
                  <a:pos x="155" y="8"/>
                </a:cxn>
                <a:cxn ang="0">
                  <a:pos x="156" y="5"/>
                </a:cxn>
                <a:cxn ang="0">
                  <a:pos x="155" y="2"/>
                </a:cxn>
                <a:cxn ang="0">
                  <a:pos x="153" y="1"/>
                </a:cxn>
                <a:cxn ang="0">
                  <a:pos x="151" y="0"/>
                </a:cxn>
                <a:cxn ang="0">
                  <a:pos x="14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8" y="10"/>
                </a:cxn>
                <a:cxn ang="0">
                  <a:pos x="148" y="10"/>
                </a:cxn>
                <a:cxn ang="0">
                  <a:pos x="148" y="55"/>
                </a:cxn>
                <a:cxn ang="0">
                  <a:pos x="151" y="55"/>
                </a:cxn>
                <a:cxn ang="0">
                  <a:pos x="153" y="55"/>
                </a:cxn>
                <a:cxn ang="0">
                  <a:pos x="155" y="53"/>
                </a:cxn>
                <a:cxn ang="0">
                  <a:pos x="156" y="50"/>
                </a:cxn>
                <a:cxn ang="0">
                  <a:pos x="155" y="48"/>
                </a:cxn>
                <a:cxn ang="0">
                  <a:pos x="153" y="46"/>
                </a:cxn>
                <a:cxn ang="0">
                  <a:pos x="151" y="46"/>
                </a:cxn>
                <a:cxn ang="0">
                  <a:pos x="148" y="46"/>
                </a:cxn>
                <a:cxn ang="0">
                  <a:pos x="8" y="46"/>
                </a:cxn>
                <a:cxn ang="0">
                  <a:pos x="5" y="46"/>
                </a:cxn>
                <a:cxn ang="0">
                  <a:pos x="2" y="46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1" y="53"/>
                </a:cxn>
                <a:cxn ang="0">
                  <a:pos x="2" y="55"/>
                </a:cxn>
                <a:cxn ang="0">
                  <a:pos x="5" y="55"/>
                </a:cxn>
                <a:cxn ang="0">
                  <a:pos x="7" y="55"/>
                </a:cxn>
                <a:cxn ang="0">
                  <a:pos x="148" y="55"/>
                </a:cxn>
              </a:cxnLst>
              <a:rect l="0" t="0" r="r" b="b"/>
              <a:pathLst>
                <a:path w="156" h="55">
                  <a:moveTo>
                    <a:pt x="148" y="10"/>
                  </a:moveTo>
                  <a:lnTo>
                    <a:pt x="151" y="9"/>
                  </a:lnTo>
                  <a:lnTo>
                    <a:pt x="153" y="9"/>
                  </a:lnTo>
                  <a:lnTo>
                    <a:pt x="155" y="8"/>
                  </a:lnTo>
                  <a:lnTo>
                    <a:pt x="156" y="5"/>
                  </a:lnTo>
                  <a:lnTo>
                    <a:pt x="155" y="2"/>
                  </a:lnTo>
                  <a:lnTo>
                    <a:pt x="153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2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48" y="10"/>
                  </a:lnTo>
                  <a:close/>
                  <a:moveTo>
                    <a:pt x="148" y="55"/>
                  </a:moveTo>
                  <a:lnTo>
                    <a:pt x="151" y="55"/>
                  </a:lnTo>
                  <a:lnTo>
                    <a:pt x="153" y="55"/>
                  </a:lnTo>
                  <a:lnTo>
                    <a:pt x="155" y="53"/>
                  </a:lnTo>
                  <a:lnTo>
                    <a:pt x="156" y="50"/>
                  </a:lnTo>
                  <a:lnTo>
                    <a:pt x="155" y="48"/>
                  </a:lnTo>
                  <a:lnTo>
                    <a:pt x="153" y="46"/>
                  </a:lnTo>
                  <a:lnTo>
                    <a:pt x="151" y="46"/>
                  </a:lnTo>
                  <a:lnTo>
                    <a:pt x="148" y="46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2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148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 noChangeAspect="1"/>
            </p:cNvSpPr>
            <p:nvPr/>
          </p:nvSpPr>
          <p:spPr bwMode="auto">
            <a:xfrm>
              <a:off x="782" y="194"/>
              <a:ext cx="171" cy="159"/>
            </a:xfrm>
            <a:custGeom>
              <a:avLst/>
              <a:gdLst/>
              <a:ahLst/>
              <a:cxnLst>
                <a:cxn ang="0">
                  <a:pos x="158" y="103"/>
                </a:cxn>
                <a:cxn ang="0">
                  <a:pos x="158" y="100"/>
                </a:cxn>
                <a:cxn ang="0">
                  <a:pos x="154" y="100"/>
                </a:cxn>
                <a:cxn ang="0">
                  <a:pos x="147" y="114"/>
                </a:cxn>
                <a:cxn ang="0">
                  <a:pos x="136" y="133"/>
                </a:cxn>
                <a:cxn ang="0">
                  <a:pos x="123" y="145"/>
                </a:cxn>
                <a:cxn ang="0">
                  <a:pos x="102" y="151"/>
                </a:cxn>
                <a:cxn ang="0">
                  <a:pos x="55" y="152"/>
                </a:cxn>
                <a:cxn ang="0">
                  <a:pos x="49" y="152"/>
                </a:cxn>
                <a:cxn ang="0">
                  <a:pos x="46" y="150"/>
                </a:cxn>
                <a:cxn ang="0">
                  <a:pos x="48" y="144"/>
                </a:cxn>
                <a:cxn ang="0">
                  <a:pos x="87" y="80"/>
                </a:cxn>
                <a:cxn ang="0">
                  <a:pos x="98" y="81"/>
                </a:cxn>
                <a:cxn ang="0">
                  <a:pos x="104" y="83"/>
                </a:cxn>
                <a:cxn ang="0">
                  <a:pos x="106" y="87"/>
                </a:cxn>
                <a:cxn ang="0">
                  <a:pos x="107" y="91"/>
                </a:cxn>
                <a:cxn ang="0">
                  <a:pos x="105" y="102"/>
                </a:cxn>
                <a:cxn ang="0">
                  <a:pos x="105" y="107"/>
                </a:cxn>
                <a:cxn ang="0">
                  <a:pos x="110" y="106"/>
                </a:cxn>
                <a:cxn ang="0">
                  <a:pos x="124" y="48"/>
                </a:cxn>
                <a:cxn ang="0">
                  <a:pos x="121" y="45"/>
                </a:cxn>
                <a:cxn ang="0">
                  <a:pos x="118" y="49"/>
                </a:cxn>
                <a:cxn ang="0">
                  <a:pos x="114" y="61"/>
                </a:cxn>
                <a:cxn ang="0">
                  <a:pos x="109" y="68"/>
                </a:cxn>
                <a:cxn ang="0">
                  <a:pos x="101" y="72"/>
                </a:cxn>
                <a:cxn ang="0">
                  <a:pos x="87" y="73"/>
                </a:cxn>
                <a:cxn ang="0">
                  <a:pos x="79" y="16"/>
                </a:cxn>
                <a:cxn ang="0">
                  <a:pos x="83" y="8"/>
                </a:cxn>
                <a:cxn ang="0">
                  <a:pos x="92" y="7"/>
                </a:cxn>
                <a:cxn ang="0">
                  <a:pos x="135" y="7"/>
                </a:cxn>
                <a:cxn ang="0">
                  <a:pos x="149" y="10"/>
                </a:cxn>
                <a:cxn ang="0">
                  <a:pos x="157" y="16"/>
                </a:cxn>
                <a:cxn ang="0">
                  <a:pos x="161" y="26"/>
                </a:cxn>
                <a:cxn ang="0">
                  <a:pos x="161" y="36"/>
                </a:cxn>
                <a:cxn ang="0">
                  <a:pos x="161" y="42"/>
                </a:cxn>
                <a:cxn ang="0">
                  <a:pos x="160" y="50"/>
                </a:cxn>
                <a:cxn ang="0">
                  <a:pos x="163" y="52"/>
                </a:cxn>
                <a:cxn ang="0">
                  <a:pos x="166" y="47"/>
                </a:cxn>
                <a:cxn ang="0">
                  <a:pos x="171" y="2"/>
                </a:cxn>
                <a:cxn ang="0">
                  <a:pos x="168" y="0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9" y="4"/>
                </a:cxn>
                <a:cxn ang="0">
                  <a:pos x="45" y="7"/>
                </a:cxn>
                <a:cxn ang="0">
                  <a:pos x="56" y="7"/>
                </a:cxn>
                <a:cxn ang="0">
                  <a:pos x="60" y="11"/>
                </a:cxn>
                <a:cxn ang="0">
                  <a:pos x="59" y="17"/>
                </a:cxn>
                <a:cxn ang="0">
                  <a:pos x="27" y="144"/>
                </a:cxn>
                <a:cxn ang="0">
                  <a:pos x="25" y="149"/>
                </a:cxn>
                <a:cxn ang="0">
                  <a:pos x="21" y="151"/>
                </a:cxn>
                <a:cxn ang="0">
                  <a:pos x="13" y="152"/>
                </a:cxn>
                <a:cxn ang="0">
                  <a:pos x="4" y="152"/>
                </a:cxn>
                <a:cxn ang="0">
                  <a:pos x="1" y="154"/>
                </a:cxn>
                <a:cxn ang="0">
                  <a:pos x="2" y="159"/>
                </a:cxn>
                <a:cxn ang="0">
                  <a:pos x="129" y="159"/>
                </a:cxn>
                <a:cxn ang="0">
                  <a:pos x="134" y="159"/>
                </a:cxn>
                <a:cxn ang="0">
                  <a:pos x="136" y="155"/>
                </a:cxn>
              </a:cxnLst>
              <a:rect l="0" t="0" r="r" b="b"/>
              <a:pathLst>
                <a:path w="171" h="159">
                  <a:moveTo>
                    <a:pt x="158" y="105"/>
                  </a:moveTo>
                  <a:lnTo>
                    <a:pt x="158" y="103"/>
                  </a:lnTo>
                  <a:lnTo>
                    <a:pt x="159" y="101"/>
                  </a:lnTo>
                  <a:lnTo>
                    <a:pt x="158" y="100"/>
                  </a:lnTo>
                  <a:lnTo>
                    <a:pt x="156" y="99"/>
                  </a:lnTo>
                  <a:lnTo>
                    <a:pt x="154" y="100"/>
                  </a:lnTo>
                  <a:lnTo>
                    <a:pt x="153" y="102"/>
                  </a:lnTo>
                  <a:lnTo>
                    <a:pt x="147" y="114"/>
                  </a:lnTo>
                  <a:lnTo>
                    <a:pt x="142" y="124"/>
                  </a:lnTo>
                  <a:lnTo>
                    <a:pt x="136" y="133"/>
                  </a:lnTo>
                  <a:lnTo>
                    <a:pt x="130" y="140"/>
                  </a:lnTo>
                  <a:lnTo>
                    <a:pt x="123" y="145"/>
                  </a:lnTo>
                  <a:lnTo>
                    <a:pt x="114" y="149"/>
                  </a:lnTo>
                  <a:lnTo>
                    <a:pt x="102" y="151"/>
                  </a:lnTo>
                  <a:lnTo>
                    <a:pt x="89" y="152"/>
                  </a:lnTo>
                  <a:lnTo>
                    <a:pt x="55" y="152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7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8" y="144"/>
                  </a:lnTo>
                  <a:lnTo>
                    <a:pt x="64" y="80"/>
                  </a:lnTo>
                  <a:lnTo>
                    <a:pt x="87" y="80"/>
                  </a:lnTo>
                  <a:lnTo>
                    <a:pt x="93" y="80"/>
                  </a:lnTo>
                  <a:lnTo>
                    <a:pt x="98" y="81"/>
                  </a:lnTo>
                  <a:lnTo>
                    <a:pt x="102" y="82"/>
                  </a:lnTo>
                  <a:lnTo>
                    <a:pt x="104" y="83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7" y="89"/>
                  </a:lnTo>
                  <a:lnTo>
                    <a:pt x="107" y="91"/>
                  </a:lnTo>
                  <a:lnTo>
                    <a:pt x="107" y="95"/>
                  </a:lnTo>
                  <a:lnTo>
                    <a:pt x="105" y="102"/>
                  </a:lnTo>
                  <a:lnTo>
                    <a:pt x="104" y="105"/>
                  </a:lnTo>
                  <a:lnTo>
                    <a:pt x="105" y="107"/>
                  </a:lnTo>
                  <a:lnTo>
                    <a:pt x="107" y="107"/>
                  </a:lnTo>
                  <a:lnTo>
                    <a:pt x="110" y="106"/>
                  </a:lnTo>
                  <a:lnTo>
                    <a:pt x="111" y="103"/>
                  </a:lnTo>
                  <a:lnTo>
                    <a:pt x="124" y="48"/>
                  </a:lnTo>
                  <a:lnTo>
                    <a:pt x="123" y="46"/>
                  </a:lnTo>
                  <a:lnTo>
                    <a:pt x="121" y="45"/>
                  </a:lnTo>
                  <a:lnTo>
                    <a:pt x="119" y="46"/>
                  </a:lnTo>
                  <a:lnTo>
                    <a:pt x="118" y="49"/>
                  </a:lnTo>
                  <a:lnTo>
                    <a:pt x="116" y="55"/>
                  </a:lnTo>
                  <a:lnTo>
                    <a:pt x="114" y="61"/>
                  </a:lnTo>
                  <a:lnTo>
                    <a:pt x="112" y="65"/>
                  </a:lnTo>
                  <a:lnTo>
                    <a:pt x="109" y="68"/>
                  </a:lnTo>
                  <a:lnTo>
                    <a:pt x="105" y="70"/>
                  </a:lnTo>
                  <a:lnTo>
                    <a:pt x="101" y="72"/>
                  </a:lnTo>
                  <a:lnTo>
                    <a:pt x="95" y="72"/>
                  </a:lnTo>
                  <a:lnTo>
                    <a:pt x="87" y="73"/>
                  </a:lnTo>
                  <a:lnTo>
                    <a:pt x="65" y="73"/>
                  </a:lnTo>
                  <a:lnTo>
                    <a:pt x="79" y="16"/>
                  </a:lnTo>
                  <a:lnTo>
                    <a:pt x="81" y="11"/>
                  </a:lnTo>
                  <a:lnTo>
                    <a:pt x="83" y="8"/>
                  </a:lnTo>
                  <a:lnTo>
                    <a:pt x="86" y="7"/>
                  </a:lnTo>
                  <a:lnTo>
                    <a:pt x="92" y="7"/>
                  </a:lnTo>
                  <a:lnTo>
                    <a:pt x="125" y="7"/>
                  </a:lnTo>
                  <a:lnTo>
                    <a:pt x="135" y="7"/>
                  </a:lnTo>
                  <a:lnTo>
                    <a:pt x="143" y="8"/>
                  </a:lnTo>
                  <a:lnTo>
                    <a:pt x="149" y="10"/>
                  </a:lnTo>
                  <a:lnTo>
                    <a:pt x="154" y="13"/>
                  </a:lnTo>
                  <a:lnTo>
                    <a:pt x="157" y="16"/>
                  </a:lnTo>
                  <a:lnTo>
                    <a:pt x="159" y="21"/>
                  </a:lnTo>
                  <a:lnTo>
                    <a:pt x="161" y="26"/>
                  </a:lnTo>
                  <a:lnTo>
                    <a:pt x="161" y="33"/>
                  </a:lnTo>
                  <a:lnTo>
                    <a:pt x="161" y="36"/>
                  </a:lnTo>
                  <a:lnTo>
                    <a:pt x="161" y="39"/>
                  </a:lnTo>
                  <a:lnTo>
                    <a:pt x="161" y="42"/>
                  </a:lnTo>
                  <a:lnTo>
                    <a:pt x="160" y="45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3" y="52"/>
                  </a:lnTo>
                  <a:lnTo>
                    <a:pt x="165" y="51"/>
                  </a:lnTo>
                  <a:lnTo>
                    <a:pt x="166" y="47"/>
                  </a:lnTo>
                  <a:lnTo>
                    <a:pt x="170" y="6"/>
                  </a:lnTo>
                  <a:lnTo>
                    <a:pt x="171" y="2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40" y="7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56" y="7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9" y="17"/>
                  </a:lnTo>
                  <a:lnTo>
                    <a:pt x="28" y="141"/>
                  </a:lnTo>
                  <a:lnTo>
                    <a:pt x="27" y="144"/>
                  </a:lnTo>
                  <a:lnTo>
                    <a:pt x="27" y="147"/>
                  </a:lnTo>
                  <a:lnTo>
                    <a:pt x="25" y="149"/>
                  </a:lnTo>
                  <a:lnTo>
                    <a:pt x="24" y="150"/>
                  </a:lnTo>
                  <a:lnTo>
                    <a:pt x="21" y="151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2"/>
                  </a:lnTo>
                  <a:lnTo>
                    <a:pt x="4" y="152"/>
                  </a:lnTo>
                  <a:lnTo>
                    <a:pt x="2" y="153"/>
                  </a:lnTo>
                  <a:lnTo>
                    <a:pt x="1" y="154"/>
                  </a:lnTo>
                  <a:lnTo>
                    <a:pt x="0" y="157"/>
                  </a:lnTo>
                  <a:lnTo>
                    <a:pt x="2" y="159"/>
                  </a:lnTo>
                  <a:lnTo>
                    <a:pt x="7" y="159"/>
                  </a:lnTo>
                  <a:lnTo>
                    <a:pt x="129" y="159"/>
                  </a:lnTo>
                  <a:lnTo>
                    <a:pt x="132" y="159"/>
                  </a:lnTo>
                  <a:lnTo>
                    <a:pt x="134" y="159"/>
                  </a:lnTo>
                  <a:lnTo>
                    <a:pt x="135" y="158"/>
                  </a:lnTo>
                  <a:lnTo>
                    <a:pt x="136" y="155"/>
                  </a:lnTo>
                  <a:lnTo>
                    <a:pt x="158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 noChangeAspect="1"/>
            </p:cNvSpPr>
            <p:nvPr/>
          </p:nvSpPr>
          <p:spPr bwMode="auto">
            <a:xfrm>
              <a:off x="959" y="274"/>
              <a:ext cx="81" cy="116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39" y="1"/>
                </a:cxn>
                <a:cxn ang="0">
                  <a:pos x="33" y="1"/>
                </a:cxn>
                <a:cxn ang="0">
                  <a:pos x="21" y="2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25" y="10"/>
                </a:cxn>
                <a:cxn ang="0">
                  <a:pos x="24" y="14"/>
                </a:cxn>
                <a:cxn ang="0">
                  <a:pos x="0" y="110"/>
                </a:cxn>
                <a:cxn ang="0">
                  <a:pos x="2" y="115"/>
                </a:cxn>
                <a:cxn ang="0">
                  <a:pos x="11" y="114"/>
                </a:cxn>
                <a:cxn ang="0">
                  <a:pos x="14" y="108"/>
                </a:cxn>
                <a:cxn ang="0">
                  <a:pos x="16" y="100"/>
                </a:cxn>
                <a:cxn ang="0">
                  <a:pos x="19" y="88"/>
                </a:cxn>
                <a:cxn ang="0">
                  <a:pos x="21" y="80"/>
                </a:cxn>
                <a:cxn ang="0">
                  <a:pos x="30" y="79"/>
                </a:cxn>
                <a:cxn ang="0">
                  <a:pos x="41" y="85"/>
                </a:cxn>
                <a:cxn ang="0">
                  <a:pos x="42" y="94"/>
                </a:cxn>
                <a:cxn ang="0">
                  <a:pos x="41" y="99"/>
                </a:cxn>
                <a:cxn ang="0">
                  <a:pos x="47" y="112"/>
                </a:cxn>
                <a:cxn ang="0">
                  <a:pos x="59" y="116"/>
                </a:cxn>
                <a:cxn ang="0">
                  <a:pos x="69" y="112"/>
                </a:cxn>
                <a:cxn ang="0">
                  <a:pos x="75" y="104"/>
                </a:cxn>
                <a:cxn ang="0">
                  <a:pos x="79" y="95"/>
                </a:cxn>
                <a:cxn ang="0">
                  <a:pos x="80" y="91"/>
                </a:cxn>
                <a:cxn ang="0">
                  <a:pos x="77" y="89"/>
                </a:cxn>
                <a:cxn ang="0">
                  <a:pos x="74" y="93"/>
                </a:cxn>
                <a:cxn ang="0">
                  <a:pos x="69" y="105"/>
                </a:cxn>
                <a:cxn ang="0">
                  <a:pos x="59" y="112"/>
                </a:cxn>
                <a:cxn ang="0">
                  <a:pos x="55" y="109"/>
                </a:cxn>
                <a:cxn ang="0">
                  <a:pos x="54" y="103"/>
                </a:cxn>
                <a:cxn ang="0">
                  <a:pos x="55" y="96"/>
                </a:cxn>
                <a:cxn ang="0">
                  <a:pos x="55" y="91"/>
                </a:cxn>
                <a:cxn ang="0">
                  <a:pos x="52" y="82"/>
                </a:cxn>
                <a:cxn ang="0">
                  <a:pos x="45" y="77"/>
                </a:cxn>
                <a:cxn ang="0">
                  <a:pos x="36" y="74"/>
                </a:cxn>
                <a:cxn ang="0">
                  <a:pos x="29" y="73"/>
                </a:cxn>
                <a:cxn ang="0">
                  <a:pos x="36" y="68"/>
                </a:cxn>
                <a:cxn ang="0">
                  <a:pos x="42" y="62"/>
                </a:cxn>
                <a:cxn ang="0">
                  <a:pos x="55" y="52"/>
                </a:cxn>
                <a:cxn ang="0">
                  <a:pos x="68" y="47"/>
                </a:cxn>
                <a:cxn ang="0">
                  <a:pos x="74" y="49"/>
                </a:cxn>
                <a:cxn ang="0">
                  <a:pos x="67" y="53"/>
                </a:cxn>
                <a:cxn ang="0">
                  <a:pos x="65" y="58"/>
                </a:cxn>
                <a:cxn ang="0">
                  <a:pos x="72" y="64"/>
                </a:cxn>
                <a:cxn ang="0">
                  <a:pos x="78" y="62"/>
                </a:cxn>
                <a:cxn ang="0">
                  <a:pos x="81" y="54"/>
                </a:cxn>
                <a:cxn ang="0">
                  <a:pos x="78" y="46"/>
                </a:cxn>
                <a:cxn ang="0">
                  <a:pos x="68" y="42"/>
                </a:cxn>
                <a:cxn ang="0">
                  <a:pos x="55" y="46"/>
                </a:cxn>
                <a:cxn ang="0">
                  <a:pos x="42" y="57"/>
                </a:cxn>
                <a:cxn ang="0">
                  <a:pos x="23" y="71"/>
                </a:cxn>
              </a:cxnLst>
              <a:rect l="0" t="0" r="r" b="b"/>
              <a:pathLst>
                <a:path w="81" h="116">
                  <a:moveTo>
                    <a:pt x="39" y="5"/>
                  </a:moveTo>
                  <a:lnTo>
                    <a:pt x="40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4" y="14"/>
                  </a:lnTo>
                  <a:lnTo>
                    <a:pt x="1" y="108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5" y="104"/>
                  </a:lnTo>
                  <a:lnTo>
                    <a:pt x="16" y="100"/>
                  </a:lnTo>
                  <a:lnTo>
                    <a:pt x="17" y="94"/>
                  </a:lnTo>
                  <a:lnTo>
                    <a:pt x="19" y="88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30" y="79"/>
                  </a:lnTo>
                  <a:lnTo>
                    <a:pt x="36" y="82"/>
                  </a:lnTo>
                  <a:lnTo>
                    <a:pt x="41" y="85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3" y="107"/>
                  </a:lnTo>
                  <a:lnTo>
                    <a:pt x="47" y="112"/>
                  </a:lnTo>
                  <a:lnTo>
                    <a:pt x="53" y="115"/>
                  </a:lnTo>
                  <a:lnTo>
                    <a:pt x="59" y="116"/>
                  </a:lnTo>
                  <a:lnTo>
                    <a:pt x="64" y="115"/>
                  </a:lnTo>
                  <a:lnTo>
                    <a:pt x="69" y="112"/>
                  </a:lnTo>
                  <a:lnTo>
                    <a:pt x="72" y="108"/>
                  </a:lnTo>
                  <a:lnTo>
                    <a:pt x="75" y="104"/>
                  </a:lnTo>
                  <a:lnTo>
                    <a:pt x="77" y="99"/>
                  </a:lnTo>
                  <a:lnTo>
                    <a:pt x="79" y="95"/>
                  </a:lnTo>
                  <a:lnTo>
                    <a:pt x="79" y="92"/>
                  </a:lnTo>
                  <a:lnTo>
                    <a:pt x="80" y="91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9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59" y="112"/>
                  </a:lnTo>
                  <a:lnTo>
                    <a:pt x="56" y="111"/>
                  </a:lnTo>
                  <a:lnTo>
                    <a:pt x="55" y="109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100"/>
                  </a:lnTo>
                  <a:lnTo>
                    <a:pt x="55" y="96"/>
                  </a:lnTo>
                  <a:lnTo>
                    <a:pt x="55" y="94"/>
                  </a:lnTo>
                  <a:lnTo>
                    <a:pt x="55" y="91"/>
                  </a:lnTo>
                  <a:lnTo>
                    <a:pt x="54" y="86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5" y="77"/>
                  </a:lnTo>
                  <a:lnTo>
                    <a:pt x="40" y="75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32" y="71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9" y="57"/>
                  </a:lnTo>
                  <a:lnTo>
                    <a:pt x="55" y="52"/>
                  </a:lnTo>
                  <a:lnTo>
                    <a:pt x="61" y="48"/>
                  </a:lnTo>
                  <a:lnTo>
                    <a:pt x="68" y="47"/>
                  </a:lnTo>
                  <a:lnTo>
                    <a:pt x="71" y="47"/>
                  </a:lnTo>
                  <a:lnTo>
                    <a:pt x="74" y="49"/>
                  </a:lnTo>
                  <a:lnTo>
                    <a:pt x="69" y="51"/>
                  </a:lnTo>
                  <a:lnTo>
                    <a:pt x="67" y="53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7" y="63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2"/>
                  </a:lnTo>
                  <a:lnTo>
                    <a:pt x="80" y="58"/>
                  </a:lnTo>
                  <a:lnTo>
                    <a:pt x="81" y="54"/>
                  </a:lnTo>
                  <a:lnTo>
                    <a:pt x="80" y="49"/>
                  </a:lnTo>
                  <a:lnTo>
                    <a:pt x="78" y="46"/>
                  </a:lnTo>
                  <a:lnTo>
                    <a:pt x="74" y="43"/>
                  </a:lnTo>
                  <a:lnTo>
                    <a:pt x="68" y="42"/>
                  </a:lnTo>
                  <a:lnTo>
                    <a:pt x="61" y="43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2" y="57"/>
                  </a:lnTo>
                  <a:lnTo>
                    <a:pt x="32" y="65"/>
                  </a:lnTo>
                  <a:lnTo>
                    <a:pt x="23" y="71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 noChangeAspect="1" noEditPoints="1"/>
            </p:cNvSpPr>
            <p:nvPr/>
          </p:nvSpPr>
          <p:spPr bwMode="auto">
            <a:xfrm>
              <a:off x="1074" y="190"/>
              <a:ext cx="123" cy="212"/>
            </a:xfrm>
            <a:custGeom>
              <a:avLst/>
              <a:gdLst/>
              <a:ahLst/>
              <a:cxnLst>
                <a:cxn ang="0">
                  <a:pos x="91" y="4"/>
                </a:cxn>
                <a:cxn ang="0">
                  <a:pos x="91" y="1"/>
                </a:cxn>
                <a:cxn ang="0">
                  <a:pos x="86" y="1"/>
                </a:cxn>
                <a:cxn ang="0">
                  <a:pos x="72" y="59"/>
                </a:cxn>
                <a:cxn ang="0">
                  <a:pos x="45" y="65"/>
                </a:cxn>
                <a:cxn ang="0">
                  <a:pos x="22" y="80"/>
                </a:cxn>
                <a:cxn ang="0">
                  <a:pos x="6" y="100"/>
                </a:cxn>
                <a:cxn ang="0">
                  <a:pos x="0" y="124"/>
                </a:cxn>
                <a:cxn ang="0">
                  <a:pos x="12" y="153"/>
                </a:cxn>
                <a:cxn ang="0">
                  <a:pos x="45" y="166"/>
                </a:cxn>
                <a:cxn ang="0">
                  <a:pos x="37" y="196"/>
                </a:cxn>
                <a:cxn ang="0">
                  <a:pos x="35" y="207"/>
                </a:cxn>
                <a:cxn ang="0">
                  <a:pos x="35" y="211"/>
                </a:cxn>
                <a:cxn ang="0">
                  <a:pos x="39" y="211"/>
                </a:cxn>
                <a:cxn ang="0">
                  <a:pos x="41" y="207"/>
                </a:cxn>
                <a:cxn ang="0">
                  <a:pos x="42" y="201"/>
                </a:cxn>
                <a:cxn ang="0">
                  <a:pos x="65" y="164"/>
                </a:cxn>
                <a:cxn ang="0">
                  <a:pos x="90" y="154"/>
                </a:cxn>
                <a:cxn ang="0">
                  <a:pos x="110" y="136"/>
                </a:cxn>
                <a:cxn ang="0">
                  <a:pos x="121" y="114"/>
                </a:cxn>
                <a:cxn ang="0">
                  <a:pos x="120" y="88"/>
                </a:cxn>
                <a:cxn ang="0">
                  <a:pos x="99" y="64"/>
                </a:cxn>
                <a:cxn ang="0">
                  <a:pos x="91" y="6"/>
                </a:cxn>
                <a:cxn ang="0">
                  <a:pos x="41" y="160"/>
                </a:cxn>
                <a:cxn ang="0">
                  <a:pos x="30" y="157"/>
                </a:cxn>
                <a:cxn ang="0">
                  <a:pos x="21" y="149"/>
                </a:cxn>
                <a:cxn ang="0">
                  <a:pos x="16" y="137"/>
                </a:cxn>
                <a:cxn ang="0">
                  <a:pos x="16" y="118"/>
                </a:cxn>
                <a:cxn ang="0">
                  <a:pos x="23" y="97"/>
                </a:cxn>
                <a:cxn ang="0">
                  <a:pos x="37" y="79"/>
                </a:cxn>
                <a:cxn ang="0">
                  <a:pos x="58" y="67"/>
                </a:cxn>
                <a:cxn ang="0">
                  <a:pos x="46" y="161"/>
                </a:cxn>
                <a:cxn ang="0">
                  <a:pos x="89" y="67"/>
                </a:cxn>
                <a:cxn ang="0">
                  <a:pos x="105" y="83"/>
                </a:cxn>
                <a:cxn ang="0">
                  <a:pos x="107" y="108"/>
                </a:cxn>
                <a:cxn ang="0">
                  <a:pos x="99" y="129"/>
                </a:cxn>
                <a:cxn ang="0">
                  <a:pos x="85" y="147"/>
                </a:cxn>
                <a:cxn ang="0">
                  <a:pos x="65" y="159"/>
                </a:cxn>
                <a:cxn ang="0">
                  <a:pos x="76" y="64"/>
                </a:cxn>
              </a:cxnLst>
              <a:rect l="0" t="0" r="r" b="b"/>
              <a:pathLst>
                <a:path w="123" h="212">
                  <a:moveTo>
                    <a:pt x="91" y="6"/>
                  </a:moveTo>
                  <a:lnTo>
                    <a:pt x="91" y="4"/>
                  </a:lnTo>
                  <a:lnTo>
                    <a:pt x="92" y="3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5" y="5"/>
                  </a:lnTo>
                  <a:lnTo>
                    <a:pt x="72" y="59"/>
                  </a:lnTo>
                  <a:lnTo>
                    <a:pt x="58" y="61"/>
                  </a:lnTo>
                  <a:lnTo>
                    <a:pt x="45" y="65"/>
                  </a:lnTo>
                  <a:lnTo>
                    <a:pt x="33" y="72"/>
                  </a:lnTo>
                  <a:lnTo>
                    <a:pt x="22" y="80"/>
                  </a:lnTo>
                  <a:lnTo>
                    <a:pt x="13" y="90"/>
                  </a:lnTo>
                  <a:lnTo>
                    <a:pt x="6" y="100"/>
                  </a:lnTo>
                  <a:lnTo>
                    <a:pt x="1" y="112"/>
                  </a:lnTo>
                  <a:lnTo>
                    <a:pt x="0" y="124"/>
                  </a:lnTo>
                  <a:lnTo>
                    <a:pt x="3" y="140"/>
                  </a:lnTo>
                  <a:lnTo>
                    <a:pt x="12" y="153"/>
                  </a:lnTo>
                  <a:lnTo>
                    <a:pt x="26" y="162"/>
                  </a:lnTo>
                  <a:lnTo>
                    <a:pt x="45" y="166"/>
                  </a:lnTo>
                  <a:lnTo>
                    <a:pt x="39" y="188"/>
                  </a:lnTo>
                  <a:lnTo>
                    <a:pt x="37" y="196"/>
                  </a:lnTo>
                  <a:lnTo>
                    <a:pt x="36" y="203"/>
                  </a:lnTo>
                  <a:lnTo>
                    <a:pt x="35" y="207"/>
                  </a:lnTo>
                  <a:lnTo>
                    <a:pt x="34" y="209"/>
                  </a:lnTo>
                  <a:lnTo>
                    <a:pt x="35" y="211"/>
                  </a:lnTo>
                  <a:lnTo>
                    <a:pt x="37" y="212"/>
                  </a:lnTo>
                  <a:lnTo>
                    <a:pt x="39" y="211"/>
                  </a:lnTo>
                  <a:lnTo>
                    <a:pt x="40" y="210"/>
                  </a:lnTo>
                  <a:lnTo>
                    <a:pt x="41" y="207"/>
                  </a:lnTo>
                  <a:lnTo>
                    <a:pt x="41" y="204"/>
                  </a:lnTo>
                  <a:lnTo>
                    <a:pt x="42" y="201"/>
                  </a:lnTo>
                  <a:lnTo>
                    <a:pt x="51" y="166"/>
                  </a:lnTo>
                  <a:lnTo>
                    <a:pt x="65" y="164"/>
                  </a:lnTo>
                  <a:lnTo>
                    <a:pt x="78" y="160"/>
                  </a:lnTo>
                  <a:lnTo>
                    <a:pt x="90" y="154"/>
                  </a:lnTo>
                  <a:lnTo>
                    <a:pt x="101" y="145"/>
                  </a:lnTo>
                  <a:lnTo>
                    <a:pt x="110" y="136"/>
                  </a:lnTo>
                  <a:lnTo>
                    <a:pt x="117" y="125"/>
                  </a:lnTo>
                  <a:lnTo>
                    <a:pt x="121" y="114"/>
                  </a:lnTo>
                  <a:lnTo>
                    <a:pt x="123" y="102"/>
                  </a:lnTo>
                  <a:lnTo>
                    <a:pt x="120" y="88"/>
                  </a:lnTo>
                  <a:lnTo>
                    <a:pt x="113" y="74"/>
                  </a:lnTo>
                  <a:lnTo>
                    <a:pt x="99" y="64"/>
                  </a:lnTo>
                  <a:lnTo>
                    <a:pt x="78" y="59"/>
                  </a:lnTo>
                  <a:lnTo>
                    <a:pt x="91" y="6"/>
                  </a:lnTo>
                  <a:close/>
                  <a:moveTo>
                    <a:pt x="46" y="161"/>
                  </a:moveTo>
                  <a:lnTo>
                    <a:pt x="41" y="160"/>
                  </a:lnTo>
                  <a:lnTo>
                    <a:pt x="35" y="159"/>
                  </a:lnTo>
                  <a:lnTo>
                    <a:pt x="30" y="157"/>
                  </a:lnTo>
                  <a:lnTo>
                    <a:pt x="25" y="153"/>
                  </a:lnTo>
                  <a:lnTo>
                    <a:pt x="21" y="149"/>
                  </a:lnTo>
                  <a:lnTo>
                    <a:pt x="18" y="143"/>
                  </a:lnTo>
                  <a:lnTo>
                    <a:pt x="16" y="137"/>
                  </a:lnTo>
                  <a:lnTo>
                    <a:pt x="15" y="129"/>
                  </a:lnTo>
                  <a:lnTo>
                    <a:pt x="16" y="118"/>
                  </a:lnTo>
                  <a:lnTo>
                    <a:pt x="19" y="107"/>
                  </a:lnTo>
                  <a:lnTo>
                    <a:pt x="23" y="97"/>
                  </a:lnTo>
                  <a:lnTo>
                    <a:pt x="30" y="87"/>
                  </a:lnTo>
                  <a:lnTo>
                    <a:pt x="37" y="79"/>
                  </a:lnTo>
                  <a:lnTo>
                    <a:pt x="47" y="72"/>
                  </a:lnTo>
                  <a:lnTo>
                    <a:pt x="58" y="67"/>
                  </a:lnTo>
                  <a:lnTo>
                    <a:pt x="70" y="64"/>
                  </a:lnTo>
                  <a:lnTo>
                    <a:pt x="46" y="161"/>
                  </a:lnTo>
                  <a:close/>
                  <a:moveTo>
                    <a:pt x="76" y="64"/>
                  </a:moveTo>
                  <a:lnTo>
                    <a:pt x="89" y="67"/>
                  </a:lnTo>
                  <a:lnTo>
                    <a:pt x="99" y="73"/>
                  </a:lnTo>
                  <a:lnTo>
                    <a:pt x="105" y="83"/>
                  </a:lnTo>
                  <a:lnTo>
                    <a:pt x="108" y="97"/>
                  </a:lnTo>
                  <a:lnTo>
                    <a:pt x="107" y="108"/>
                  </a:lnTo>
                  <a:lnTo>
                    <a:pt x="104" y="118"/>
                  </a:lnTo>
                  <a:lnTo>
                    <a:pt x="99" y="129"/>
                  </a:lnTo>
                  <a:lnTo>
                    <a:pt x="93" y="138"/>
                  </a:lnTo>
                  <a:lnTo>
                    <a:pt x="85" y="147"/>
                  </a:lnTo>
                  <a:lnTo>
                    <a:pt x="76" y="154"/>
                  </a:lnTo>
                  <a:lnTo>
                    <a:pt x="65" y="159"/>
                  </a:lnTo>
                  <a:lnTo>
                    <a:pt x="52" y="161"/>
                  </a:lnTo>
                  <a:lnTo>
                    <a:pt x="76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 noChangeAspect="1"/>
            </p:cNvSpPr>
            <p:nvPr/>
          </p:nvSpPr>
          <p:spPr bwMode="auto">
            <a:xfrm>
              <a:off x="1214" y="274"/>
              <a:ext cx="81" cy="116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1"/>
                </a:cxn>
                <a:cxn ang="0">
                  <a:pos x="34" y="1"/>
                </a:cxn>
                <a:cxn ang="0">
                  <a:pos x="21" y="2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22" y="8"/>
                </a:cxn>
                <a:cxn ang="0">
                  <a:pos x="25" y="10"/>
                </a:cxn>
                <a:cxn ang="0">
                  <a:pos x="25" y="14"/>
                </a:cxn>
                <a:cxn ang="0">
                  <a:pos x="1" y="110"/>
                </a:cxn>
                <a:cxn ang="0">
                  <a:pos x="2" y="115"/>
                </a:cxn>
                <a:cxn ang="0">
                  <a:pos x="11" y="114"/>
                </a:cxn>
                <a:cxn ang="0">
                  <a:pos x="14" y="108"/>
                </a:cxn>
                <a:cxn ang="0">
                  <a:pos x="16" y="100"/>
                </a:cxn>
                <a:cxn ang="0">
                  <a:pos x="19" y="88"/>
                </a:cxn>
                <a:cxn ang="0">
                  <a:pos x="21" y="80"/>
                </a:cxn>
                <a:cxn ang="0">
                  <a:pos x="30" y="79"/>
                </a:cxn>
                <a:cxn ang="0">
                  <a:pos x="41" y="85"/>
                </a:cxn>
                <a:cxn ang="0">
                  <a:pos x="42" y="94"/>
                </a:cxn>
                <a:cxn ang="0">
                  <a:pos x="42" y="99"/>
                </a:cxn>
                <a:cxn ang="0">
                  <a:pos x="48" y="112"/>
                </a:cxn>
                <a:cxn ang="0">
                  <a:pos x="59" y="116"/>
                </a:cxn>
                <a:cxn ang="0">
                  <a:pos x="69" y="112"/>
                </a:cxn>
                <a:cxn ang="0">
                  <a:pos x="76" y="104"/>
                </a:cxn>
                <a:cxn ang="0">
                  <a:pos x="79" y="95"/>
                </a:cxn>
                <a:cxn ang="0">
                  <a:pos x="80" y="91"/>
                </a:cxn>
                <a:cxn ang="0">
                  <a:pos x="77" y="89"/>
                </a:cxn>
                <a:cxn ang="0">
                  <a:pos x="74" y="93"/>
                </a:cxn>
                <a:cxn ang="0">
                  <a:pos x="69" y="105"/>
                </a:cxn>
                <a:cxn ang="0">
                  <a:pos x="60" y="112"/>
                </a:cxn>
                <a:cxn ang="0">
                  <a:pos x="55" y="109"/>
                </a:cxn>
                <a:cxn ang="0">
                  <a:pos x="54" y="103"/>
                </a:cxn>
                <a:cxn ang="0">
                  <a:pos x="55" y="96"/>
                </a:cxn>
                <a:cxn ang="0">
                  <a:pos x="56" y="91"/>
                </a:cxn>
                <a:cxn ang="0">
                  <a:pos x="53" y="82"/>
                </a:cxn>
                <a:cxn ang="0">
                  <a:pos x="45" y="77"/>
                </a:cxn>
                <a:cxn ang="0">
                  <a:pos x="36" y="74"/>
                </a:cxn>
                <a:cxn ang="0">
                  <a:pos x="29" y="73"/>
                </a:cxn>
                <a:cxn ang="0">
                  <a:pos x="37" y="68"/>
                </a:cxn>
                <a:cxn ang="0">
                  <a:pos x="43" y="62"/>
                </a:cxn>
                <a:cxn ang="0">
                  <a:pos x="55" y="52"/>
                </a:cxn>
                <a:cxn ang="0">
                  <a:pos x="69" y="47"/>
                </a:cxn>
                <a:cxn ang="0">
                  <a:pos x="74" y="49"/>
                </a:cxn>
                <a:cxn ang="0">
                  <a:pos x="67" y="53"/>
                </a:cxn>
                <a:cxn ang="0">
                  <a:pos x="65" y="58"/>
                </a:cxn>
                <a:cxn ang="0">
                  <a:pos x="72" y="64"/>
                </a:cxn>
                <a:cxn ang="0">
                  <a:pos x="78" y="62"/>
                </a:cxn>
                <a:cxn ang="0">
                  <a:pos x="81" y="54"/>
                </a:cxn>
                <a:cxn ang="0">
                  <a:pos x="78" y="46"/>
                </a:cxn>
                <a:cxn ang="0">
                  <a:pos x="69" y="42"/>
                </a:cxn>
                <a:cxn ang="0">
                  <a:pos x="55" y="46"/>
                </a:cxn>
                <a:cxn ang="0">
                  <a:pos x="42" y="57"/>
                </a:cxn>
                <a:cxn ang="0">
                  <a:pos x="23" y="71"/>
                </a:cxn>
              </a:cxnLst>
              <a:rect l="0" t="0" r="r" b="b"/>
              <a:pathLst>
                <a:path w="81" h="116">
                  <a:moveTo>
                    <a:pt x="40" y="5"/>
                  </a:moveTo>
                  <a:lnTo>
                    <a:pt x="40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1" y="108"/>
                  </a:lnTo>
                  <a:lnTo>
                    <a:pt x="1" y="110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4" y="109"/>
                  </a:lnTo>
                  <a:lnTo>
                    <a:pt x="14" y="108"/>
                  </a:lnTo>
                  <a:lnTo>
                    <a:pt x="15" y="104"/>
                  </a:lnTo>
                  <a:lnTo>
                    <a:pt x="16" y="100"/>
                  </a:lnTo>
                  <a:lnTo>
                    <a:pt x="18" y="94"/>
                  </a:lnTo>
                  <a:lnTo>
                    <a:pt x="19" y="88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22" y="77"/>
                  </a:lnTo>
                  <a:lnTo>
                    <a:pt x="30" y="79"/>
                  </a:lnTo>
                  <a:lnTo>
                    <a:pt x="37" y="82"/>
                  </a:lnTo>
                  <a:lnTo>
                    <a:pt x="41" y="85"/>
                  </a:lnTo>
                  <a:lnTo>
                    <a:pt x="43" y="91"/>
                  </a:lnTo>
                  <a:lnTo>
                    <a:pt x="42" y="94"/>
                  </a:lnTo>
                  <a:lnTo>
                    <a:pt x="42" y="97"/>
                  </a:lnTo>
                  <a:lnTo>
                    <a:pt x="42" y="99"/>
                  </a:lnTo>
                  <a:lnTo>
                    <a:pt x="43" y="107"/>
                  </a:lnTo>
                  <a:lnTo>
                    <a:pt x="48" y="112"/>
                  </a:lnTo>
                  <a:lnTo>
                    <a:pt x="53" y="115"/>
                  </a:lnTo>
                  <a:lnTo>
                    <a:pt x="59" y="116"/>
                  </a:lnTo>
                  <a:lnTo>
                    <a:pt x="65" y="115"/>
                  </a:lnTo>
                  <a:lnTo>
                    <a:pt x="69" y="112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8" y="99"/>
                  </a:lnTo>
                  <a:lnTo>
                    <a:pt x="79" y="95"/>
                  </a:lnTo>
                  <a:lnTo>
                    <a:pt x="80" y="92"/>
                  </a:lnTo>
                  <a:lnTo>
                    <a:pt x="80" y="91"/>
                  </a:lnTo>
                  <a:lnTo>
                    <a:pt x="79" y="89"/>
                  </a:lnTo>
                  <a:lnTo>
                    <a:pt x="77" y="89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9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7" y="111"/>
                  </a:lnTo>
                  <a:lnTo>
                    <a:pt x="55" y="109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100"/>
                  </a:lnTo>
                  <a:lnTo>
                    <a:pt x="55" y="96"/>
                  </a:lnTo>
                  <a:lnTo>
                    <a:pt x="55" y="94"/>
                  </a:lnTo>
                  <a:lnTo>
                    <a:pt x="56" y="91"/>
                  </a:lnTo>
                  <a:lnTo>
                    <a:pt x="55" y="86"/>
                  </a:lnTo>
                  <a:lnTo>
                    <a:pt x="53" y="82"/>
                  </a:lnTo>
                  <a:lnTo>
                    <a:pt x="49" y="79"/>
                  </a:lnTo>
                  <a:lnTo>
                    <a:pt x="45" y="77"/>
                  </a:lnTo>
                  <a:lnTo>
                    <a:pt x="41" y="75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33" y="71"/>
                  </a:lnTo>
                  <a:lnTo>
                    <a:pt x="37" y="68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9" y="57"/>
                  </a:lnTo>
                  <a:lnTo>
                    <a:pt x="55" y="52"/>
                  </a:lnTo>
                  <a:lnTo>
                    <a:pt x="62" y="48"/>
                  </a:lnTo>
                  <a:lnTo>
                    <a:pt x="69" y="47"/>
                  </a:lnTo>
                  <a:lnTo>
                    <a:pt x="72" y="47"/>
                  </a:lnTo>
                  <a:lnTo>
                    <a:pt x="74" y="49"/>
                  </a:lnTo>
                  <a:lnTo>
                    <a:pt x="70" y="51"/>
                  </a:lnTo>
                  <a:lnTo>
                    <a:pt x="67" y="53"/>
                  </a:lnTo>
                  <a:lnTo>
                    <a:pt x="66" y="56"/>
                  </a:lnTo>
                  <a:lnTo>
                    <a:pt x="65" y="58"/>
                  </a:lnTo>
                  <a:lnTo>
                    <a:pt x="67" y="63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2"/>
                  </a:lnTo>
                  <a:lnTo>
                    <a:pt x="81" y="58"/>
                  </a:lnTo>
                  <a:lnTo>
                    <a:pt x="81" y="54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3"/>
                  </a:lnTo>
                  <a:lnTo>
                    <a:pt x="69" y="42"/>
                  </a:lnTo>
                  <a:lnTo>
                    <a:pt x="62" y="43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2" y="57"/>
                  </a:lnTo>
                  <a:lnTo>
                    <a:pt x="33" y="65"/>
                  </a:lnTo>
                  <a:lnTo>
                    <a:pt x="23" y="71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 noChangeAspect="1" noEditPoints="1"/>
            </p:cNvSpPr>
            <p:nvPr/>
          </p:nvSpPr>
          <p:spPr bwMode="auto">
            <a:xfrm>
              <a:off x="1631" y="244"/>
              <a:ext cx="156" cy="101"/>
            </a:xfrm>
            <a:custGeom>
              <a:avLst/>
              <a:gdLst/>
              <a:ahLst/>
              <a:cxnLst>
                <a:cxn ang="0">
                  <a:pos x="148" y="10"/>
                </a:cxn>
                <a:cxn ang="0">
                  <a:pos x="151" y="10"/>
                </a:cxn>
                <a:cxn ang="0">
                  <a:pos x="154" y="9"/>
                </a:cxn>
                <a:cxn ang="0">
                  <a:pos x="156" y="8"/>
                </a:cxn>
                <a:cxn ang="0">
                  <a:pos x="156" y="5"/>
                </a:cxn>
                <a:cxn ang="0">
                  <a:pos x="156" y="2"/>
                </a:cxn>
                <a:cxn ang="0">
                  <a:pos x="154" y="1"/>
                </a:cxn>
                <a:cxn ang="0">
                  <a:pos x="151" y="0"/>
                </a:cxn>
                <a:cxn ang="0">
                  <a:pos x="14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148" y="10"/>
                </a:cxn>
                <a:cxn ang="0">
                  <a:pos x="148" y="101"/>
                </a:cxn>
                <a:cxn ang="0">
                  <a:pos x="151" y="101"/>
                </a:cxn>
                <a:cxn ang="0">
                  <a:pos x="154" y="100"/>
                </a:cxn>
                <a:cxn ang="0">
                  <a:pos x="156" y="99"/>
                </a:cxn>
                <a:cxn ang="0">
                  <a:pos x="156" y="96"/>
                </a:cxn>
                <a:cxn ang="0">
                  <a:pos x="156" y="94"/>
                </a:cxn>
                <a:cxn ang="0">
                  <a:pos x="154" y="92"/>
                </a:cxn>
                <a:cxn ang="0">
                  <a:pos x="151" y="92"/>
                </a:cxn>
                <a:cxn ang="0">
                  <a:pos x="148" y="92"/>
                </a:cxn>
                <a:cxn ang="0">
                  <a:pos x="8" y="92"/>
                </a:cxn>
                <a:cxn ang="0">
                  <a:pos x="5" y="92"/>
                </a:cxn>
                <a:cxn ang="0">
                  <a:pos x="3" y="92"/>
                </a:cxn>
                <a:cxn ang="0">
                  <a:pos x="1" y="94"/>
                </a:cxn>
                <a:cxn ang="0">
                  <a:pos x="0" y="96"/>
                </a:cxn>
                <a:cxn ang="0">
                  <a:pos x="1" y="99"/>
                </a:cxn>
                <a:cxn ang="0">
                  <a:pos x="3" y="100"/>
                </a:cxn>
                <a:cxn ang="0">
                  <a:pos x="5" y="101"/>
                </a:cxn>
                <a:cxn ang="0">
                  <a:pos x="8" y="101"/>
                </a:cxn>
                <a:cxn ang="0">
                  <a:pos x="148" y="101"/>
                </a:cxn>
                <a:cxn ang="0">
                  <a:pos x="148" y="55"/>
                </a:cxn>
                <a:cxn ang="0">
                  <a:pos x="151" y="55"/>
                </a:cxn>
                <a:cxn ang="0">
                  <a:pos x="154" y="55"/>
                </a:cxn>
                <a:cxn ang="0">
                  <a:pos x="156" y="53"/>
                </a:cxn>
                <a:cxn ang="0">
                  <a:pos x="156" y="51"/>
                </a:cxn>
                <a:cxn ang="0">
                  <a:pos x="156" y="48"/>
                </a:cxn>
                <a:cxn ang="0">
                  <a:pos x="154" y="47"/>
                </a:cxn>
                <a:cxn ang="0">
                  <a:pos x="151" y="46"/>
                </a:cxn>
                <a:cxn ang="0">
                  <a:pos x="148" y="46"/>
                </a:cxn>
                <a:cxn ang="0">
                  <a:pos x="8" y="46"/>
                </a:cxn>
                <a:cxn ang="0">
                  <a:pos x="5" y="46"/>
                </a:cxn>
                <a:cxn ang="0">
                  <a:pos x="3" y="47"/>
                </a:cxn>
                <a:cxn ang="0">
                  <a:pos x="1" y="48"/>
                </a:cxn>
                <a:cxn ang="0">
                  <a:pos x="0" y="51"/>
                </a:cxn>
                <a:cxn ang="0">
                  <a:pos x="1" y="53"/>
                </a:cxn>
                <a:cxn ang="0">
                  <a:pos x="3" y="55"/>
                </a:cxn>
                <a:cxn ang="0">
                  <a:pos x="5" y="55"/>
                </a:cxn>
                <a:cxn ang="0">
                  <a:pos x="8" y="55"/>
                </a:cxn>
                <a:cxn ang="0">
                  <a:pos x="148" y="55"/>
                </a:cxn>
              </a:cxnLst>
              <a:rect l="0" t="0" r="r" b="b"/>
              <a:pathLst>
                <a:path w="156" h="101">
                  <a:moveTo>
                    <a:pt x="148" y="10"/>
                  </a:moveTo>
                  <a:lnTo>
                    <a:pt x="151" y="10"/>
                  </a:lnTo>
                  <a:lnTo>
                    <a:pt x="154" y="9"/>
                  </a:lnTo>
                  <a:lnTo>
                    <a:pt x="156" y="8"/>
                  </a:lnTo>
                  <a:lnTo>
                    <a:pt x="156" y="5"/>
                  </a:lnTo>
                  <a:lnTo>
                    <a:pt x="156" y="2"/>
                  </a:lnTo>
                  <a:lnTo>
                    <a:pt x="154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48" y="10"/>
                  </a:lnTo>
                  <a:close/>
                  <a:moveTo>
                    <a:pt x="148" y="101"/>
                  </a:moveTo>
                  <a:lnTo>
                    <a:pt x="151" y="101"/>
                  </a:lnTo>
                  <a:lnTo>
                    <a:pt x="154" y="100"/>
                  </a:lnTo>
                  <a:lnTo>
                    <a:pt x="156" y="99"/>
                  </a:lnTo>
                  <a:lnTo>
                    <a:pt x="156" y="96"/>
                  </a:lnTo>
                  <a:lnTo>
                    <a:pt x="156" y="94"/>
                  </a:lnTo>
                  <a:lnTo>
                    <a:pt x="154" y="92"/>
                  </a:lnTo>
                  <a:lnTo>
                    <a:pt x="151" y="92"/>
                  </a:lnTo>
                  <a:lnTo>
                    <a:pt x="148" y="92"/>
                  </a:lnTo>
                  <a:lnTo>
                    <a:pt x="8" y="92"/>
                  </a:lnTo>
                  <a:lnTo>
                    <a:pt x="5" y="92"/>
                  </a:lnTo>
                  <a:lnTo>
                    <a:pt x="3" y="92"/>
                  </a:lnTo>
                  <a:lnTo>
                    <a:pt x="1" y="94"/>
                  </a:lnTo>
                  <a:lnTo>
                    <a:pt x="0" y="96"/>
                  </a:lnTo>
                  <a:lnTo>
                    <a:pt x="1" y="99"/>
                  </a:lnTo>
                  <a:lnTo>
                    <a:pt x="3" y="100"/>
                  </a:lnTo>
                  <a:lnTo>
                    <a:pt x="5" y="101"/>
                  </a:lnTo>
                  <a:lnTo>
                    <a:pt x="8" y="101"/>
                  </a:lnTo>
                  <a:lnTo>
                    <a:pt x="148" y="101"/>
                  </a:lnTo>
                  <a:close/>
                  <a:moveTo>
                    <a:pt x="148" y="55"/>
                  </a:moveTo>
                  <a:lnTo>
                    <a:pt x="151" y="55"/>
                  </a:lnTo>
                  <a:lnTo>
                    <a:pt x="154" y="55"/>
                  </a:lnTo>
                  <a:lnTo>
                    <a:pt x="156" y="53"/>
                  </a:lnTo>
                  <a:lnTo>
                    <a:pt x="156" y="51"/>
                  </a:lnTo>
                  <a:lnTo>
                    <a:pt x="156" y="48"/>
                  </a:lnTo>
                  <a:lnTo>
                    <a:pt x="154" y="47"/>
                  </a:lnTo>
                  <a:lnTo>
                    <a:pt x="151" y="46"/>
                  </a:lnTo>
                  <a:lnTo>
                    <a:pt x="148" y="46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7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148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 noChangeAspect="1"/>
            </p:cNvSpPr>
            <p:nvPr/>
          </p:nvSpPr>
          <p:spPr bwMode="auto">
            <a:xfrm>
              <a:off x="2159" y="12"/>
              <a:ext cx="62" cy="564"/>
            </a:xfrm>
            <a:custGeom>
              <a:avLst/>
              <a:gdLst/>
              <a:ahLst/>
              <a:cxnLst>
                <a:cxn ang="0">
                  <a:pos x="0" y="564"/>
                </a:cxn>
                <a:cxn ang="0">
                  <a:pos x="62" y="564"/>
                </a:cxn>
                <a:cxn ang="0">
                  <a:pos x="62" y="551"/>
                </a:cxn>
                <a:cxn ang="0">
                  <a:pos x="13" y="551"/>
                </a:cxn>
                <a:cxn ang="0">
                  <a:pos x="13" y="13"/>
                </a:cxn>
                <a:cxn ang="0">
                  <a:pos x="62" y="13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564"/>
                </a:cxn>
              </a:cxnLst>
              <a:rect l="0" t="0" r="r" b="b"/>
              <a:pathLst>
                <a:path w="62" h="564">
                  <a:moveTo>
                    <a:pt x="0" y="564"/>
                  </a:moveTo>
                  <a:lnTo>
                    <a:pt x="62" y="564"/>
                  </a:lnTo>
                  <a:lnTo>
                    <a:pt x="62" y="551"/>
                  </a:lnTo>
                  <a:lnTo>
                    <a:pt x="13" y="551"/>
                  </a:lnTo>
                  <a:lnTo>
                    <a:pt x="13" y="13"/>
                  </a:lnTo>
                  <a:lnTo>
                    <a:pt x="62" y="1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ChangeAspect="1"/>
            </p:cNvSpPr>
            <p:nvPr/>
          </p:nvSpPr>
          <p:spPr bwMode="auto">
            <a:xfrm>
              <a:off x="2244" y="290"/>
              <a:ext cx="143" cy="9"/>
            </a:xfrm>
            <a:custGeom>
              <a:avLst/>
              <a:gdLst/>
              <a:ahLst/>
              <a:cxnLst>
                <a:cxn ang="0">
                  <a:pos x="135" y="9"/>
                </a:cxn>
                <a:cxn ang="0">
                  <a:pos x="138" y="9"/>
                </a:cxn>
                <a:cxn ang="0">
                  <a:pos x="141" y="9"/>
                </a:cxn>
                <a:cxn ang="0">
                  <a:pos x="143" y="7"/>
                </a:cxn>
                <a:cxn ang="0">
                  <a:pos x="143" y="5"/>
                </a:cxn>
                <a:cxn ang="0">
                  <a:pos x="143" y="2"/>
                </a:cxn>
                <a:cxn ang="0">
                  <a:pos x="141" y="1"/>
                </a:cxn>
                <a:cxn ang="0">
                  <a:pos x="138" y="0"/>
                </a:cxn>
                <a:cxn ang="0">
                  <a:pos x="135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8" y="9"/>
                </a:cxn>
                <a:cxn ang="0">
                  <a:pos x="135" y="9"/>
                </a:cxn>
              </a:cxnLst>
              <a:rect l="0" t="0" r="r" b="b"/>
              <a:pathLst>
                <a:path w="143" h="9">
                  <a:moveTo>
                    <a:pt x="135" y="9"/>
                  </a:moveTo>
                  <a:lnTo>
                    <a:pt x="138" y="9"/>
                  </a:lnTo>
                  <a:lnTo>
                    <a:pt x="141" y="9"/>
                  </a:lnTo>
                  <a:lnTo>
                    <a:pt x="143" y="7"/>
                  </a:lnTo>
                  <a:lnTo>
                    <a:pt x="143" y="5"/>
                  </a:lnTo>
                  <a:lnTo>
                    <a:pt x="143" y="2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 noChangeAspect="1"/>
            </p:cNvSpPr>
            <p:nvPr/>
          </p:nvSpPr>
          <p:spPr bwMode="auto">
            <a:xfrm>
              <a:off x="2494" y="31"/>
              <a:ext cx="115" cy="166"/>
            </a:xfrm>
            <a:custGeom>
              <a:avLst/>
              <a:gdLst/>
              <a:ahLst/>
              <a:cxnLst>
                <a:cxn ang="0">
                  <a:pos x="93" y="34"/>
                </a:cxn>
                <a:cxn ang="0">
                  <a:pos x="99" y="31"/>
                </a:cxn>
                <a:cxn ang="0">
                  <a:pos x="92" y="28"/>
                </a:cxn>
                <a:cxn ang="0">
                  <a:pos x="49" y="25"/>
                </a:cxn>
                <a:cxn ang="0">
                  <a:pos x="51" y="20"/>
                </a:cxn>
                <a:cxn ang="0">
                  <a:pos x="52" y="12"/>
                </a:cxn>
                <a:cxn ang="0">
                  <a:pos x="54" y="5"/>
                </a:cxn>
                <a:cxn ang="0">
                  <a:pos x="54" y="1"/>
                </a:cxn>
                <a:cxn ang="0">
                  <a:pos x="46" y="1"/>
                </a:cxn>
                <a:cxn ang="0">
                  <a:pos x="29" y="2"/>
                </a:cxn>
                <a:cxn ang="0">
                  <a:pos x="21" y="3"/>
                </a:cxn>
                <a:cxn ang="0">
                  <a:pos x="19" y="5"/>
                </a:cxn>
                <a:cxn ang="0">
                  <a:pos x="20" y="10"/>
                </a:cxn>
                <a:cxn ang="0">
                  <a:pos x="31" y="10"/>
                </a:cxn>
                <a:cxn ang="0">
                  <a:pos x="35" y="12"/>
                </a:cxn>
                <a:cxn ang="0">
                  <a:pos x="35" y="16"/>
                </a:cxn>
                <a:cxn ang="0">
                  <a:pos x="33" y="24"/>
                </a:cxn>
                <a:cxn ang="0">
                  <a:pos x="19" y="28"/>
                </a:cxn>
                <a:cxn ang="0">
                  <a:pos x="12" y="31"/>
                </a:cxn>
                <a:cxn ang="0">
                  <a:pos x="19" y="34"/>
                </a:cxn>
                <a:cxn ang="0">
                  <a:pos x="1" y="154"/>
                </a:cxn>
                <a:cxn ang="0">
                  <a:pos x="0" y="159"/>
                </a:cxn>
                <a:cxn ang="0">
                  <a:pos x="2" y="165"/>
                </a:cxn>
                <a:cxn ang="0">
                  <a:pos x="7" y="166"/>
                </a:cxn>
                <a:cxn ang="0">
                  <a:pos x="15" y="160"/>
                </a:cxn>
                <a:cxn ang="0">
                  <a:pos x="17" y="153"/>
                </a:cxn>
                <a:cxn ang="0">
                  <a:pos x="20" y="142"/>
                </a:cxn>
                <a:cxn ang="0">
                  <a:pos x="26" y="117"/>
                </a:cxn>
                <a:cxn ang="0">
                  <a:pos x="28" y="108"/>
                </a:cxn>
                <a:cxn ang="0">
                  <a:pos x="30" y="102"/>
                </a:cxn>
                <a:cxn ang="0">
                  <a:pos x="32" y="95"/>
                </a:cxn>
                <a:cxn ang="0">
                  <a:pos x="36" y="87"/>
                </a:cxn>
                <a:cxn ang="0">
                  <a:pos x="55" y="69"/>
                </a:cxn>
                <a:cxn ang="0">
                  <a:pos x="77" y="66"/>
                </a:cxn>
                <a:cxn ang="0">
                  <a:pos x="82" y="75"/>
                </a:cxn>
                <a:cxn ang="0">
                  <a:pos x="81" y="94"/>
                </a:cxn>
                <a:cxn ang="0">
                  <a:pos x="72" y="124"/>
                </a:cxn>
                <a:cxn ang="0">
                  <a:pos x="66" y="140"/>
                </a:cxn>
                <a:cxn ang="0">
                  <a:pos x="67" y="155"/>
                </a:cxn>
                <a:cxn ang="0">
                  <a:pos x="77" y="165"/>
                </a:cxn>
                <a:cxn ang="0">
                  <a:pos x="92" y="164"/>
                </a:cxn>
                <a:cxn ang="0">
                  <a:pos x="104" y="155"/>
                </a:cxn>
                <a:cxn ang="0">
                  <a:pos x="111" y="142"/>
                </a:cxn>
                <a:cxn ang="0">
                  <a:pos x="115" y="132"/>
                </a:cxn>
                <a:cxn ang="0">
                  <a:pos x="114" y="128"/>
                </a:cxn>
                <a:cxn ang="0">
                  <a:pos x="110" y="128"/>
                </a:cxn>
                <a:cxn ang="0">
                  <a:pos x="103" y="146"/>
                </a:cxn>
                <a:cxn ang="0">
                  <a:pos x="91" y="160"/>
                </a:cxn>
                <a:cxn ang="0">
                  <a:pos x="81" y="159"/>
                </a:cxn>
                <a:cxn ang="0">
                  <a:pos x="81" y="144"/>
                </a:cxn>
                <a:cxn ang="0">
                  <a:pos x="87" y="126"/>
                </a:cxn>
                <a:cxn ang="0">
                  <a:pos x="96" y="97"/>
                </a:cxn>
                <a:cxn ang="0">
                  <a:pos x="96" y="74"/>
                </a:cxn>
                <a:cxn ang="0">
                  <a:pos x="82" y="61"/>
                </a:cxn>
                <a:cxn ang="0">
                  <a:pos x="64" y="60"/>
                </a:cxn>
                <a:cxn ang="0">
                  <a:pos x="46" y="68"/>
                </a:cxn>
                <a:cxn ang="0">
                  <a:pos x="47" y="34"/>
                </a:cxn>
              </a:cxnLst>
              <a:rect l="0" t="0" r="r" b="b"/>
              <a:pathLst>
                <a:path w="115" h="166">
                  <a:moveTo>
                    <a:pt x="47" y="34"/>
                  </a:moveTo>
                  <a:lnTo>
                    <a:pt x="93" y="34"/>
                  </a:lnTo>
                  <a:lnTo>
                    <a:pt x="97" y="34"/>
                  </a:lnTo>
                  <a:lnTo>
                    <a:pt x="99" y="31"/>
                  </a:lnTo>
                  <a:lnTo>
                    <a:pt x="97" y="29"/>
                  </a:lnTo>
                  <a:lnTo>
                    <a:pt x="92" y="28"/>
                  </a:lnTo>
                  <a:lnTo>
                    <a:pt x="48" y="28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1" y="20"/>
                  </a:lnTo>
                  <a:lnTo>
                    <a:pt x="51" y="16"/>
                  </a:lnTo>
                  <a:lnTo>
                    <a:pt x="52" y="12"/>
                  </a:lnTo>
                  <a:lnTo>
                    <a:pt x="53" y="8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37" y="1"/>
                  </a:lnTo>
                  <a:lnTo>
                    <a:pt x="29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8" y="7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5" y="16"/>
                  </a:lnTo>
                  <a:lnTo>
                    <a:pt x="34" y="20"/>
                  </a:lnTo>
                  <a:lnTo>
                    <a:pt x="33" y="24"/>
                  </a:lnTo>
                  <a:lnTo>
                    <a:pt x="32" y="28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31" y="34"/>
                  </a:lnTo>
                  <a:lnTo>
                    <a:pt x="1" y="154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5" y="166"/>
                  </a:lnTo>
                  <a:lnTo>
                    <a:pt x="7" y="166"/>
                  </a:lnTo>
                  <a:lnTo>
                    <a:pt x="12" y="164"/>
                  </a:lnTo>
                  <a:lnTo>
                    <a:pt x="15" y="160"/>
                  </a:lnTo>
                  <a:lnTo>
                    <a:pt x="16" y="157"/>
                  </a:lnTo>
                  <a:lnTo>
                    <a:pt x="17" y="153"/>
                  </a:lnTo>
                  <a:lnTo>
                    <a:pt x="19" y="147"/>
                  </a:lnTo>
                  <a:lnTo>
                    <a:pt x="20" y="142"/>
                  </a:lnTo>
                  <a:lnTo>
                    <a:pt x="25" y="121"/>
                  </a:lnTo>
                  <a:lnTo>
                    <a:pt x="26" y="117"/>
                  </a:lnTo>
                  <a:lnTo>
                    <a:pt x="27" y="113"/>
                  </a:lnTo>
                  <a:lnTo>
                    <a:pt x="28" y="108"/>
                  </a:lnTo>
                  <a:lnTo>
                    <a:pt x="29" y="105"/>
                  </a:lnTo>
                  <a:lnTo>
                    <a:pt x="30" y="102"/>
                  </a:lnTo>
                  <a:lnTo>
                    <a:pt x="31" y="98"/>
                  </a:lnTo>
                  <a:lnTo>
                    <a:pt x="32" y="95"/>
                  </a:lnTo>
                  <a:lnTo>
                    <a:pt x="32" y="93"/>
                  </a:lnTo>
                  <a:lnTo>
                    <a:pt x="36" y="87"/>
                  </a:lnTo>
                  <a:lnTo>
                    <a:pt x="43" y="77"/>
                  </a:lnTo>
                  <a:lnTo>
                    <a:pt x="55" y="69"/>
                  </a:lnTo>
                  <a:lnTo>
                    <a:pt x="70" y="65"/>
                  </a:lnTo>
                  <a:lnTo>
                    <a:pt x="77" y="66"/>
                  </a:lnTo>
                  <a:lnTo>
                    <a:pt x="80" y="70"/>
                  </a:lnTo>
                  <a:lnTo>
                    <a:pt x="82" y="75"/>
                  </a:lnTo>
                  <a:lnTo>
                    <a:pt x="83" y="81"/>
                  </a:lnTo>
                  <a:lnTo>
                    <a:pt x="81" y="94"/>
                  </a:lnTo>
                  <a:lnTo>
                    <a:pt x="77" y="109"/>
                  </a:lnTo>
                  <a:lnTo>
                    <a:pt x="72" y="124"/>
                  </a:lnTo>
                  <a:lnTo>
                    <a:pt x="68" y="135"/>
                  </a:lnTo>
                  <a:lnTo>
                    <a:pt x="66" y="140"/>
                  </a:lnTo>
                  <a:lnTo>
                    <a:pt x="65" y="146"/>
                  </a:lnTo>
                  <a:lnTo>
                    <a:pt x="67" y="155"/>
                  </a:lnTo>
                  <a:lnTo>
                    <a:pt x="71" y="161"/>
                  </a:lnTo>
                  <a:lnTo>
                    <a:pt x="77" y="165"/>
                  </a:lnTo>
                  <a:lnTo>
                    <a:pt x="84" y="166"/>
                  </a:lnTo>
                  <a:lnTo>
                    <a:pt x="92" y="164"/>
                  </a:lnTo>
                  <a:lnTo>
                    <a:pt x="99" y="160"/>
                  </a:lnTo>
                  <a:lnTo>
                    <a:pt x="104" y="155"/>
                  </a:lnTo>
                  <a:lnTo>
                    <a:pt x="108" y="148"/>
                  </a:lnTo>
                  <a:lnTo>
                    <a:pt x="111" y="142"/>
                  </a:lnTo>
                  <a:lnTo>
                    <a:pt x="114" y="136"/>
                  </a:lnTo>
                  <a:lnTo>
                    <a:pt x="115" y="132"/>
                  </a:lnTo>
                  <a:lnTo>
                    <a:pt x="115" y="130"/>
                  </a:lnTo>
                  <a:lnTo>
                    <a:pt x="114" y="128"/>
                  </a:lnTo>
                  <a:lnTo>
                    <a:pt x="112" y="127"/>
                  </a:lnTo>
                  <a:lnTo>
                    <a:pt x="110" y="128"/>
                  </a:lnTo>
                  <a:lnTo>
                    <a:pt x="109" y="132"/>
                  </a:lnTo>
                  <a:lnTo>
                    <a:pt x="103" y="146"/>
                  </a:lnTo>
                  <a:lnTo>
                    <a:pt x="97" y="155"/>
                  </a:lnTo>
                  <a:lnTo>
                    <a:pt x="91" y="160"/>
                  </a:lnTo>
                  <a:lnTo>
                    <a:pt x="85" y="161"/>
                  </a:lnTo>
                  <a:lnTo>
                    <a:pt x="81" y="159"/>
                  </a:lnTo>
                  <a:lnTo>
                    <a:pt x="79" y="153"/>
                  </a:lnTo>
                  <a:lnTo>
                    <a:pt x="81" y="144"/>
                  </a:lnTo>
                  <a:lnTo>
                    <a:pt x="83" y="136"/>
                  </a:lnTo>
                  <a:lnTo>
                    <a:pt x="87" y="126"/>
                  </a:lnTo>
                  <a:lnTo>
                    <a:pt x="92" y="112"/>
                  </a:lnTo>
                  <a:lnTo>
                    <a:pt x="96" y="97"/>
                  </a:lnTo>
                  <a:lnTo>
                    <a:pt x="98" y="85"/>
                  </a:lnTo>
                  <a:lnTo>
                    <a:pt x="96" y="74"/>
                  </a:lnTo>
                  <a:lnTo>
                    <a:pt x="90" y="66"/>
                  </a:lnTo>
                  <a:lnTo>
                    <a:pt x="82" y="61"/>
                  </a:lnTo>
                  <a:lnTo>
                    <a:pt x="71" y="59"/>
                  </a:lnTo>
                  <a:lnTo>
                    <a:pt x="64" y="60"/>
                  </a:lnTo>
                  <a:lnTo>
                    <a:pt x="56" y="62"/>
                  </a:lnTo>
                  <a:lnTo>
                    <a:pt x="46" y="68"/>
                  </a:lnTo>
                  <a:lnTo>
                    <a:pt x="36" y="77"/>
                  </a:lnTo>
                  <a:lnTo>
                    <a:pt x="4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 noChangeAspect="1"/>
            </p:cNvSpPr>
            <p:nvPr/>
          </p:nvSpPr>
          <p:spPr bwMode="auto">
            <a:xfrm>
              <a:off x="2618" y="0"/>
              <a:ext cx="73" cy="109"/>
            </a:xfrm>
            <a:custGeom>
              <a:avLst/>
              <a:gdLst/>
              <a:ahLst/>
              <a:cxnLst>
                <a:cxn ang="0">
                  <a:pos x="73" y="79"/>
                </a:cxn>
                <a:cxn ang="0">
                  <a:pos x="67" y="79"/>
                </a:cxn>
                <a:cxn ang="0">
                  <a:pos x="67" y="83"/>
                </a:cxn>
                <a:cxn ang="0">
                  <a:pos x="66" y="87"/>
                </a:cxn>
                <a:cxn ang="0">
                  <a:pos x="65" y="91"/>
                </a:cxn>
                <a:cxn ang="0">
                  <a:pos x="63" y="94"/>
                </a:cxn>
                <a:cxn ang="0">
                  <a:pos x="60" y="94"/>
                </a:cxn>
                <a:cxn ang="0">
                  <a:pos x="55" y="95"/>
                </a:cxn>
                <a:cxn ang="0">
                  <a:pos x="50" y="95"/>
                </a:cxn>
                <a:cxn ang="0">
                  <a:pos x="47" y="95"/>
                </a:cxn>
                <a:cxn ang="0">
                  <a:pos x="17" y="95"/>
                </a:cxn>
                <a:cxn ang="0">
                  <a:pos x="28" y="85"/>
                </a:cxn>
                <a:cxn ang="0">
                  <a:pos x="36" y="78"/>
                </a:cxn>
                <a:cxn ang="0">
                  <a:pos x="43" y="73"/>
                </a:cxn>
                <a:cxn ang="0">
                  <a:pos x="50" y="67"/>
                </a:cxn>
                <a:cxn ang="0">
                  <a:pos x="58" y="60"/>
                </a:cxn>
                <a:cxn ang="0">
                  <a:pos x="66" y="52"/>
                </a:cxn>
                <a:cxn ang="0">
                  <a:pos x="71" y="43"/>
                </a:cxn>
                <a:cxn ang="0">
                  <a:pos x="73" y="32"/>
                </a:cxn>
                <a:cxn ang="0">
                  <a:pos x="70" y="18"/>
                </a:cxn>
                <a:cxn ang="0">
                  <a:pos x="62" y="8"/>
                </a:cxn>
                <a:cxn ang="0">
                  <a:pos x="49" y="2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9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2" y="34"/>
                </a:cxn>
                <a:cxn ang="0">
                  <a:pos x="4" y="37"/>
                </a:cxn>
                <a:cxn ang="0">
                  <a:pos x="7" y="38"/>
                </a:cxn>
                <a:cxn ang="0">
                  <a:pos x="9" y="38"/>
                </a:cxn>
                <a:cxn ang="0">
                  <a:pos x="12" y="38"/>
                </a:cxn>
                <a:cxn ang="0">
                  <a:pos x="15" y="36"/>
                </a:cxn>
                <a:cxn ang="0">
                  <a:pos x="17" y="33"/>
                </a:cxn>
                <a:cxn ang="0">
                  <a:pos x="18" y="30"/>
                </a:cxn>
                <a:cxn ang="0">
                  <a:pos x="17" y="27"/>
                </a:cxn>
                <a:cxn ang="0">
                  <a:pos x="16" y="24"/>
                </a:cxn>
                <a:cxn ang="0">
                  <a:pos x="13" y="22"/>
                </a:cxn>
                <a:cxn ang="0">
                  <a:pos x="8" y="21"/>
                </a:cxn>
                <a:cxn ang="0">
                  <a:pos x="13" y="14"/>
                </a:cxn>
                <a:cxn ang="0">
                  <a:pos x="19" y="9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43" y="8"/>
                </a:cxn>
                <a:cxn ang="0">
                  <a:pos x="51" y="14"/>
                </a:cxn>
                <a:cxn ang="0">
                  <a:pos x="55" y="22"/>
                </a:cxn>
                <a:cxn ang="0">
                  <a:pos x="57" y="32"/>
                </a:cxn>
                <a:cxn ang="0">
                  <a:pos x="55" y="42"/>
                </a:cxn>
                <a:cxn ang="0">
                  <a:pos x="51" y="51"/>
                </a:cxn>
                <a:cxn ang="0">
                  <a:pos x="46" y="58"/>
                </a:cxn>
                <a:cxn ang="0">
                  <a:pos x="42" y="63"/>
                </a:cxn>
                <a:cxn ang="0">
                  <a:pos x="2" y="102"/>
                </a:cxn>
                <a:cxn ang="0">
                  <a:pos x="0" y="104"/>
                </a:cxn>
                <a:cxn ang="0">
                  <a:pos x="0" y="109"/>
                </a:cxn>
                <a:cxn ang="0">
                  <a:pos x="68" y="109"/>
                </a:cxn>
                <a:cxn ang="0">
                  <a:pos x="73" y="79"/>
                </a:cxn>
              </a:cxnLst>
              <a:rect l="0" t="0" r="r" b="b"/>
              <a:pathLst>
                <a:path w="73" h="109">
                  <a:moveTo>
                    <a:pt x="73" y="79"/>
                  </a:moveTo>
                  <a:lnTo>
                    <a:pt x="67" y="79"/>
                  </a:lnTo>
                  <a:lnTo>
                    <a:pt x="67" y="83"/>
                  </a:lnTo>
                  <a:lnTo>
                    <a:pt x="66" y="87"/>
                  </a:lnTo>
                  <a:lnTo>
                    <a:pt x="65" y="91"/>
                  </a:lnTo>
                  <a:lnTo>
                    <a:pt x="63" y="94"/>
                  </a:lnTo>
                  <a:lnTo>
                    <a:pt x="60" y="94"/>
                  </a:lnTo>
                  <a:lnTo>
                    <a:pt x="55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17" y="95"/>
                  </a:lnTo>
                  <a:lnTo>
                    <a:pt x="28" y="85"/>
                  </a:lnTo>
                  <a:lnTo>
                    <a:pt x="36" y="78"/>
                  </a:lnTo>
                  <a:lnTo>
                    <a:pt x="43" y="73"/>
                  </a:lnTo>
                  <a:lnTo>
                    <a:pt x="50" y="67"/>
                  </a:lnTo>
                  <a:lnTo>
                    <a:pt x="58" y="60"/>
                  </a:lnTo>
                  <a:lnTo>
                    <a:pt x="66" y="52"/>
                  </a:lnTo>
                  <a:lnTo>
                    <a:pt x="71" y="43"/>
                  </a:lnTo>
                  <a:lnTo>
                    <a:pt x="73" y="32"/>
                  </a:lnTo>
                  <a:lnTo>
                    <a:pt x="70" y="18"/>
                  </a:lnTo>
                  <a:lnTo>
                    <a:pt x="62" y="8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15" y="36"/>
                  </a:lnTo>
                  <a:lnTo>
                    <a:pt x="17" y="33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6" y="24"/>
                  </a:lnTo>
                  <a:lnTo>
                    <a:pt x="13" y="22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43" y="8"/>
                  </a:lnTo>
                  <a:lnTo>
                    <a:pt x="51" y="14"/>
                  </a:lnTo>
                  <a:lnTo>
                    <a:pt x="55" y="22"/>
                  </a:lnTo>
                  <a:lnTo>
                    <a:pt x="57" y="32"/>
                  </a:lnTo>
                  <a:lnTo>
                    <a:pt x="55" y="42"/>
                  </a:lnTo>
                  <a:lnTo>
                    <a:pt x="51" y="51"/>
                  </a:lnTo>
                  <a:lnTo>
                    <a:pt x="46" y="58"/>
                  </a:lnTo>
                  <a:lnTo>
                    <a:pt x="42" y="63"/>
                  </a:lnTo>
                  <a:lnTo>
                    <a:pt x="2" y="102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68" y="109"/>
                  </a:lnTo>
                  <a:lnTo>
                    <a:pt x="73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Line 107"/>
            <p:cNvSpPr>
              <a:spLocks noChangeAspect="1" noChangeShapeType="1"/>
            </p:cNvSpPr>
            <p:nvPr/>
          </p:nvSpPr>
          <p:spPr bwMode="auto">
            <a:xfrm>
              <a:off x="2435" y="295"/>
              <a:ext cx="324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 noChangeAspect="1"/>
            </p:cNvSpPr>
            <p:nvPr/>
          </p:nvSpPr>
          <p:spPr bwMode="auto">
            <a:xfrm>
              <a:off x="2447" y="358"/>
              <a:ext cx="94" cy="157"/>
            </a:xfrm>
            <a:custGeom>
              <a:avLst/>
              <a:gdLst/>
              <a:ahLst/>
              <a:cxnLst>
                <a:cxn ang="0">
                  <a:pos x="18" y="139"/>
                </a:cxn>
                <a:cxn ang="0">
                  <a:pos x="43" y="115"/>
                </a:cxn>
                <a:cxn ang="0">
                  <a:pos x="67" y="93"/>
                </a:cxn>
                <a:cxn ang="0">
                  <a:pos x="82" y="77"/>
                </a:cxn>
                <a:cxn ang="0">
                  <a:pos x="91" y="62"/>
                </a:cxn>
                <a:cxn ang="0">
                  <a:pos x="94" y="46"/>
                </a:cxn>
                <a:cxn ang="0">
                  <a:pos x="90" y="27"/>
                </a:cxn>
                <a:cxn ang="0">
                  <a:pos x="80" y="13"/>
                </a:cxn>
                <a:cxn ang="0">
                  <a:pos x="64" y="4"/>
                </a:cxn>
                <a:cxn ang="0">
                  <a:pos x="44" y="0"/>
                </a:cxn>
                <a:cxn ang="0">
                  <a:pos x="26" y="4"/>
                </a:cxn>
                <a:cxn ang="0">
                  <a:pos x="12" y="14"/>
                </a:cxn>
                <a:cxn ang="0">
                  <a:pos x="3" y="27"/>
                </a:cxn>
                <a:cxn ang="0">
                  <a:pos x="0" y="43"/>
                </a:cxn>
                <a:cxn ang="0">
                  <a:pos x="1" y="47"/>
                </a:cxn>
                <a:cxn ang="0">
                  <a:pos x="2" y="51"/>
                </a:cxn>
                <a:cxn ang="0">
                  <a:pos x="4" y="53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2" y="56"/>
                </a:cxn>
                <a:cxn ang="0">
                  <a:pos x="13" y="56"/>
                </a:cxn>
                <a:cxn ang="0">
                  <a:pos x="16" y="55"/>
                </a:cxn>
                <a:cxn ang="0">
                  <a:pos x="20" y="53"/>
                </a:cxn>
                <a:cxn ang="0">
                  <a:pos x="24" y="50"/>
                </a:cxn>
                <a:cxn ang="0">
                  <a:pos x="25" y="44"/>
                </a:cxn>
                <a:cxn ang="0">
                  <a:pos x="24" y="39"/>
                </a:cxn>
                <a:cxn ang="0">
                  <a:pos x="22" y="35"/>
                </a:cxn>
                <a:cxn ang="0">
                  <a:pos x="18" y="32"/>
                </a:cxn>
                <a:cxn ang="0">
                  <a:pos x="12" y="31"/>
                </a:cxn>
                <a:cxn ang="0">
                  <a:pos x="10" y="31"/>
                </a:cxn>
                <a:cxn ang="0">
                  <a:pos x="9" y="32"/>
                </a:cxn>
                <a:cxn ang="0">
                  <a:pos x="15" y="21"/>
                </a:cxn>
                <a:cxn ang="0">
                  <a:pos x="22" y="14"/>
                </a:cxn>
                <a:cxn ang="0">
                  <a:pos x="31" y="9"/>
                </a:cxn>
                <a:cxn ang="0">
                  <a:pos x="41" y="8"/>
                </a:cxn>
                <a:cxn ang="0">
                  <a:pos x="55" y="11"/>
                </a:cxn>
                <a:cxn ang="0">
                  <a:pos x="65" y="20"/>
                </a:cxn>
                <a:cxn ang="0">
                  <a:pos x="71" y="32"/>
                </a:cxn>
                <a:cxn ang="0">
                  <a:pos x="72" y="46"/>
                </a:cxn>
                <a:cxn ang="0">
                  <a:pos x="70" y="60"/>
                </a:cxn>
                <a:cxn ang="0">
                  <a:pos x="65" y="74"/>
                </a:cxn>
                <a:cxn ang="0">
                  <a:pos x="57" y="86"/>
                </a:cxn>
                <a:cxn ang="0">
                  <a:pos x="48" y="98"/>
                </a:cxn>
                <a:cxn ang="0">
                  <a:pos x="3" y="148"/>
                </a:cxn>
                <a:cxn ang="0">
                  <a:pos x="1" y="150"/>
                </a:cxn>
                <a:cxn ang="0">
                  <a:pos x="1" y="151"/>
                </a:cxn>
                <a:cxn ang="0">
                  <a:pos x="0" y="154"/>
                </a:cxn>
                <a:cxn ang="0">
                  <a:pos x="0" y="157"/>
                </a:cxn>
                <a:cxn ang="0">
                  <a:pos x="87" y="157"/>
                </a:cxn>
                <a:cxn ang="0">
                  <a:pos x="94" y="116"/>
                </a:cxn>
                <a:cxn ang="0">
                  <a:pos x="88" y="116"/>
                </a:cxn>
                <a:cxn ang="0">
                  <a:pos x="87" y="122"/>
                </a:cxn>
                <a:cxn ang="0">
                  <a:pos x="86" y="128"/>
                </a:cxn>
                <a:cxn ang="0">
                  <a:pos x="84" y="133"/>
                </a:cxn>
                <a:cxn ang="0">
                  <a:pos x="83" y="137"/>
                </a:cxn>
                <a:cxn ang="0">
                  <a:pos x="79" y="138"/>
                </a:cxn>
                <a:cxn ang="0">
                  <a:pos x="73" y="139"/>
                </a:cxn>
                <a:cxn ang="0">
                  <a:pos x="66" y="139"/>
                </a:cxn>
                <a:cxn ang="0">
                  <a:pos x="60" y="139"/>
                </a:cxn>
                <a:cxn ang="0">
                  <a:pos x="18" y="139"/>
                </a:cxn>
              </a:cxnLst>
              <a:rect l="0" t="0" r="r" b="b"/>
              <a:pathLst>
                <a:path w="94" h="157">
                  <a:moveTo>
                    <a:pt x="18" y="139"/>
                  </a:moveTo>
                  <a:lnTo>
                    <a:pt x="43" y="115"/>
                  </a:lnTo>
                  <a:lnTo>
                    <a:pt x="67" y="93"/>
                  </a:lnTo>
                  <a:lnTo>
                    <a:pt x="82" y="77"/>
                  </a:lnTo>
                  <a:lnTo>
                    <a:pt x="91" y="62"/>
                  </a:lnTo>
                  <a:lnTo>
                    <a:pt x="94" y="46"/>
                  </a:lnTo>
                  <a:lnTo>
                    <a:pt x="90" y="27"/>
                  </a:lnTo>
                  <a:lnTo>
                    <a:pt x="80" y="13"/>
                  </a:lnTo>
                  <a:lnTo>
                    <a:pt x="64" y="4"/>
                  </a:lnTo>
                  <a:lnTo>
                    <a:pt x="44" y="0"/>
                  </a:lnTo>
                  <a:lnTo>
                    <a:pt x="26" y="4"/>
                  </a:lnTo>
                  <a:lnTo>
                    <a:pt x="12" y="14"/>
                  </a:lnTo>
                  <a:lnTo>
                    <a:pt x="3" y="27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2" y="51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6" y="55"/>
                  </a:lnTo>
                  <a:lnTo>
                    <a:pt x="20" y="53"/>
                  </a:lnTo>
                  <a:lnTo>
                    <a:pt x="24" y="50"/>
                  </a:lnTo>
                  <a:lnTo>
                    <a:pt x="25" y="44"/>
                  </a:lnTo>
                  <a:lnTo>
                    <a:pt x="24" y="39"/>
                  </a:lnTo>
                  <a:lnTo>
                    <a:pt x="22" y="35"/>
                  </a:lnTo>
                  <a:lnTo>
                    <a:pt x="18" y="32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9" y="32"/>
                  </a:lnTo>
                  <a:lnTo>
                    <a:pt x="15" y="21"/>
                  </a:lnTo>
                  <a:lnTo>
                    <a:pt x="22" y="14"/>
                  </a:lnTo>
                  <a:lnTo>
                    <a:pt x="31" y="9"/>
                  </a:lnTo>
                  <a:lnTo>
                    <a:pt x="41" y="8"/>
                  </a:lnTo>
                  <a:lnTo>
                    <a:pt x="55" y="11"/>
                  </a:lnTo>
                  <a:lnTo>
                    <a:pt x="65" y="20"/>
                  </a:lnTo>
                  <a:lnTo>
                    <a:pt x="71" y="32"/>
                  </a:lnTo>
                  <a:lnTo>
                    <a:pt x="72" y="46"/>
                  </a:lnTo>
                  <a:lnTo>
                    <a:pt x="70" y="60"/>
                  </a:lnTo>
                  <a:lnTo>
                    <a:pt x="65" y="74"/>
                  </a:lnTo>
                  <a:lnTo>
                    <a:pt x="57" y="86"/>
                  </a:lnTo>
                  <a:lnTo>
                    <a:pt x="48" y="98"/>
                  </a:lnTo>
                  <a:lnTo>
                    <a:pt x="3" y="148"/>
                  </a:lnTo>
                  <a:lnTo>
                    <a:pt x="1" y="150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87" y="157"/>
                  </a:lnTo>
                  <a:lnTo>
                    <a:pt x="94" y="116"/>
                  </a:lnTo>
                  <a:lnTo>
                    <a:pt x="88" y="116"/>
                  </a:lnTo>
                  <a:lnTo>
                    <a:pt x="87" y="122"/>
                  </a:lnTo>
                  <a:lnTo>
                    <a:pt x="86" y="128"/>
                  </a:lnTo>
                  <a:lnTo>
                    <a:pt x="84" y="133"/>
                  </a:lnTo>
                  <a:lnTo>
                    <a:pt x="83" y="137"/>
                  </a:lnTo>
                  <a:lnTo>
                    <a:pt x="79" y="138"/>
                  </a:lnTo>
                  <a:lnTo>
                    <a:pt x="73" y="139"/>
                  </a:lnTo>
                  <a:lnTo>
                    <a:pt x="66" y="139"/>
                  </a:lnTo>
                  <a:lnTo>
                    <a:pt x="60" y="139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 noChangeAspect="1"/>
            </p:cNvSpPr>
            <p:nvPr/>
          </p:nvSpPr>
          <p:spPr bwMode="auto">
            <a:xfrm>
              <a:off x="2560" y="411"/>
              <a:ext cx="192" cy="107"/>
            </a:xfrm>
            <a:custGeom>
              <a:avLst/>
              <a:gdLst/>
              <a:ahLst/>
              <a:cxnLst>
                <a:cxn ang="0">
                  <a:pos x="11" y="100"/>
                </a:cxn>
                <a:cxn ang="0">
                  <a:pos x="23" y="105"/>
                </a:cxn>
                <a:cxn ang="0">
                  <a:pos x="29" y="93"/>
                </a:cxn>
                <a:cxn ang="0">
                  <a:pos x="36" y="61"/>
                </a:cxn>
                <a:cxn ang="0">
                  <a:pos x="42" y="39"/>
                </a:cxn>
                <a:cxn ang="0">
                  <a:pos x="48" y="26"/>
                </a:cxn>
                <a:cxn ang="0">
                  <a:pos x="82" y="5"/>
                </a:cxn>
                <a:cxn ang="0">
                  <a:pos x="94" y="16"/>
                </a:cxn>
                <a:cxn ang="0">
                  <a:pos x="91" y="41"/>
                </a:cxn>
                <a:cxn ang="0">
                  <a:pos x="79" y="90"/>
                </a:cxn>
                <a:cxn ang="0">
                  <a:pos x="77" y="100"/>
                </a:cxn>
                <a:cxn ang="0">
                  <a:pos x="88" y="105"/>
                </a:cxn>
                <a:cxn ang="0">
                  <a:pos x="94" y="93"/>
                </a:cxn>
                <a:cxn ang="0">
                  <a:pos x="106" y="47"/>
                </a:cxn>
                <a:cxn ang="0">
                  <a:pos x="118" y="20"/>
                </a:cxn>
                <a:cxn ang="0">
                  <a:pos x="153" y="7"/>
                </a:cxn>
                <a:cxn ang="0">
                  <a:pos x="160" y="22"/>
                </a:cxn>
                <a:cxn ang="0">
                  <a:pos x="149" y="63"/>
                </a:cxn>
                <a:cxn ang="0">
                  <a:pos x="142" y="87"/>
                </a:cxn>
                <a:cxn ang="0">
                  <a:pos x="153" y="105"/>
                </a:cxn>
                <a:cxn ang="0">
                  <a:pos x="185" y="89"/>
                </a:cxn>
                <a:cxn ang="0">
                  <a:pos x="191" y="68"/>
                </a:cxn>
                <a:cxn ang="0">
                  <a:pos x="186" y="72"/>
                </a:cxn>
                <a:cxn ang="0">
                  <a:pos x="170" y="99"/>
                </a:cxn>
                <a:cxn ang="0">
                  <a:pos x="156" y="94"/>
                </a:cxn>
                <a:cxn ang="0">
                  <a:pos x="164" y="66"/>
                </a:cxn>
                <a:cxn ang="0">
                  <a:pos x="175" y="25"/>
                </a:cxn>
                <a:cxn ang="0">
                  <a:pos x="159" y="2"/>
                </a:cxn>
                <a:cxn ang="0">
                  <a:pos x="125" y="7"/>
                </a:cxn>
                <a:cxn ang="0">
                  <a:pos x="109" y="20"/>
                </a:cxn>
                <a:cxn ang="0">
                  <a:pos x="102" y="6"/>
                </a:cxn>
                <a:cxn ang="0">
                  <a:pos x="68" y="2"/>
                </a:cxn>
                <a:cxn ang="0">
                  <a:pos x="46" y="20"/>
                </a:cxn>
                <a:cxn ang="0">
                  <a:pos x="32" y="1"/>
                </a:cxn>
                <a:cxn ang="0">
                  <a:pos x="12" y="5"/>
                </a:cxn>
                <a:cxn ang="0">
                  <a:pos x="4" y="20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7" y="33"/>
                </a:cxn>
                <a:cxn ang="0">
                  <a:pos x="18" y="7"/>
                </a:cxn>
                <a:cxn ang="0">
                  <a:pos x="29" y="7"/>
                </a:cxn>
                <a:cxn ang="0">
                  <a:pos x="31" y="19"/>
                </a:cxn>
                <a:cxn ang="0">
                  <a:pos x="27" y="36"/>
                </a:cxn>
              </a:cxnLst>
              <a:rect l="0" t="0" r="r" b="b"/>
              <a:pathLst>
                <a:path w="192" h="107">
                  <a:moveTo>
                    <a:pt x="14" y="90"/>
                  </a:moveTo>
                  <a:lnTo>
                    <a:pt x="12" y="96"/>
                  </a:lnTo>
                  <a:lnTo>
                    <a:pt x="11" y="100"/>
                  </a:lnTo>
                  <a:lnTo>
                    <a:pt x="13" y="105"/>
                  </a:lnTo>
                  <a:lnTo>
                    <a:pt x="18" y="107"/>
                  </a:lnTo>
                  <a:lnTo>
                    <a:pt x="23" y="105"/>
                  </a:lnTo>
                  <a:lnTo>
                    <a:pt x="27" y="100"/>
                  </a:lnTo>
                  <a:lnTo>
                    <a:pt x="28" y="98"/>
                  </a:lnTo>
                  <a:lnTo>
                    <a:pt x="29" y="93"/>
                  </a:lnTo>
                  <a:lnTo>
                    <a:pt x="30" y="88"/>
                  </a:lnTo>
                  <a:lnTo>
                    <a:pt x="31" y="83"/>
                  </a:lnTo>
                  <a:lnTo>
                    <a:pt x="36" y="61"/>
                  </a:lnTo>
                  <a:lnTo>
                    <a:pt x="41" y="46"/>
                  </a:lnTo>
                  <a:lnTo>
                    <a:pt x="41" y="42"/>
                  </a:lnTo>
                  <a:lnTo>
                    <a:pt x="42" y="39"/>
                  </a:lnTo>
                  <a:lnTo>
                    <a:pt x="43" y="36"/>
                  </a:lnTo>
                  <a:lnTo>
                    <a:pt x="44" y="34"/>
                  </a:lnTo>
                  <a:lnTo>
                    <a:pt x="48" y="26"/>
                  </a:lnTo>
                  <a:lnTo>
                    <a:pt x="56" y="17"/>
                  </a:lnTo>
                  <a:lnTo>
                    <a:pt x="67" y="9"/>
                  </a:lnTo>
                  <a:lnTo>
                    <a:pt x="82" y="5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4" y="16"/>
                  </a:lnTo>
                  <a:lnTo>
                    <a:pt x="95" y="22"/>
                  </a:lnTo>
                  <a:lnTo>
                    <a:pt x="94" y="31"/>
                  </a:lnTo>
                  <a:lnTo>
                    <a:pt x="91" y="41"/>
                  </a:lnTo>
                  <a:lnTo>
                    <a:pt x="84" y="68"/>
                  </a:lnTo>
                  <a:lnTo>
                    <a:pt x="80" y="86"/>
                  </a:lnTo>
                  <a:lnTo>
                    <a:pt x="79" y="90"/>
                  </a:lnTo>
                  <a:lnTo>
                    <a:pt x="78" y="95"/>
                  </a:lnTo>
                  <a:lnTo>
                    <a:pt x="77" y="98"/>
                  </a:lnTo>
                  <a:lnTo>
                    <a:pt x="77" y="100"/>
                  </a:lnTo>
                  <a:lnTo>
                    <a:pt x="79" y="105"/>
                  </a:lnTo>
                  <a:lnTo>
                    <a:pt x="84" y="107"/>
                  </a:lnTo>
                  <a:lnTo>
                    <a:pt x="88" y="105"/>
                  </a:lnTo>
                  <a:lnTo>
                    <a:pt x="91" y="103"/>
                  </a:lnTo>
                  <a:lnTo>
                    <a:pt x="93" y="98"/>
                  </a:lnTo>
                  <a:lnTo>
                    <a:pt x="94" y="93"/>
                  </a:lnTo>
                  <a:lnTo>
                    <a:pt x="97" y="80"/>
                  </a:lnTo>
                  <a:lnTo>
                    <a:pt x="101" y="63"/>
                  </a:lnTo>
                  <a:lnTo>
                    <a:pt x="106" y="47"/>
                  </a:lnTo>
                  <a:lnTo>
                    <a:pt x="108" y="36"/>
                  </a:lnTo>
                  <a:lnTo>
                    <a:pt x="111" y="30"/>
                  </a:lnTo>
                  <a:lnTo>
                    <a:pt x="118" y="20"/>
                  </a:lnTo>
                  <a:lnTo>
                    <a:pt x="130" y="10"/>
                  </a:lnTo>
                  <a:lnTo>
                    <a:pt x="147" y="5"/>
                  </a:lnTo>
                  <a:lnTo>
                    <a:pt x="153" y="7"/>
                  </a:lnTo>
                  <a:lnTo>
                    <a:pt x="157" y="10"/>
                  </a:lnTo>
                  <a:lnTo>
                    <a:pt x="159" y="16"/>
                  </a:lnTo>
                  <a:lnTo>
                    <a:pt x="160" y="22"/>
                  </a:lnTo>
                  <a:lnTo>
                    <a:pt x="158" y="34"/>
                  </a:lnTo>
                  <a:lnTo>
                    <a:pt x="154" y="48"/>
                  </a:lnTo>
                  <a:lnTo>
                    <a:pt x="149" y="63"/>
                  </a:lnTo>
                  <a:lnTo>
                    <a:pt x="145" y="74"/>
                  </a:lnTo>
                  <a:lnTo>
                    <a:pt x="143" y="81"/>
                  </a:lnTo>
                  <a:lnTo>
                    <a:pt x="142" y="87"/>
                  </a:lnTo>
                  <a:lnTo>
                    <a:pt x="143" y="95"/>
                  </a:lnTo>
                  <a:lnTo>
                    <a:pt x="147" y="101"/>
                  </a:lnTo>
                  <a:lnTo>
                    <a:pt x="153" y="105"/>
                  </a:lnTo>
                  <a:lnTo>
                    <a:pt x="161" y="107"/>
                  </a:lnTo>
                  <a:lnTo>
                    <a:pt x="175" y="101"/>
                  </a:lnTo>
                  <a:lnTo>
                    <a:pt x="185" y="89"/>
                  </a:lnTo>
                  <a:lnTo>
                    <a:pt x="190" y="77"/>
                  </a:lnTo>
                  <a:lnTo>
                    <a:pt x="192" y="70"/>
                  </a:lnTo>
                  <a:lnTo>
                    <a:pt x="191" y="68"/>
                  </a:lnTo>
                  <a:lnTo>
                    <a:pt x="189" y="68"/>
                  </a:lnTo>
                  <a:lnTo>
                    <a:pt x="187" y="69"/>
                  </a:lnTo>
                  <a:lnTo>
                    <a:pt x="186" y="72"/>
                  </a:lnTo>
                  <a:lnTo>
                    <a:pt x="182" y="82"/>
                  </a:lnTo>
                  <a:lnTo>
                    <a:pt x="177" y="91"/>
                  </a:lnTo>
                  <a:lnTo>
                    <a:pt x="170" y="99"/>
                  </a:lnTo>
                  <a:lnTo>
                    <a:pt x="162" y="101"/>
                  </a:lnTo>
                  <a:lnTo>
                    <a:pt x="157" y="100"/>
                  </a:lnTo>
                  <a:lnTo>
                    <a:pt x="156" y="94"/>
                  </a:lnTo>
                  <a:lnTo>
                    <a:pt x="157" y="85"/>
                  </a:lnTo>
                  <a:lnTo>
                    <a:pt x="160" y="77"/>
                  </a:lnTo>
                  <a:lnTo>
                    <a:pt x="164" y="66"/>
                  </a:lnTo>
                  <a:lnTo>
                    <a:pt x="169" y="52"/>
                  </a:lnTo>
                  <a:lnTo>
                    <a:pt x="173" y="37"/>
                  </a:lnTo>
                  <a:lnTo>
                    <a:pt x="175" y="25"/>
                  </a:lnTo>
                  <a:lnTo>
                    <a:pt x="173" y="15"/>
                  </a:lnTo>
                  <a:lnTo>
                    <a:pt x="168" y="7"/>
                  </a:lnTo>
                  <a:lnTo>
                    <a:pt x="159" y="2"/>
                  </a:lnTo>
                  <a:lnTo>
                    <a:pt x="148" y="0"/>
                  </a:lnTo>
                  <a:lnTo>
                    <a:pt x="135" y="2"/>
                  </a:lnTo>
                  <a:lnTo>
                    <a:pt x="125" y="7"/>
                  </a:lnTo>
                  <a:lnTo>
                    <a:pt x="117" y="14"/>
                  </a:lnTo>
                  <a:lnTo>
                    <a:pt x="109" y="23"/>
                  </a:lnTo>
                  <a:lnTo>
                    <a:pt x="109" y="20"/>
                  </a:lnTo>
                  <a:lnTo>
                    <a:pt x="108" y="15"/>
                  </a:lnTo>
                  <a:lnTo>
                    <a:pt x="106" y="11"/>
                  </a:lnTo>
                  <a:lnTo>
                    <a:pt x="102" y="6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68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46" y="20"/>
                  </a:lnTo>
                  <a:lnTo>
                    <a:pt x="44" y="12"/>
                  </a:lnTo>
                  <a:lnTo>
                    <a:pt x="39" y="5"/>
                  </a:lnTo>
                  <a:lnTo>
                    <a:pt x="32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6" y="36"/>
                  </a:lnTo>
                  <a:lnTo>
                    <a:pt x="7" y="33"/>
                  </a:lnTo>
                  <a:lnTo>
                    <a:pt x="10" y="22"/>
                  </a:lnTo>
                  <a:lnTo>
                    <a:pt x="13" y="13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9" y="7"/>
                  </a:lnTo>
                  <a:lnTo>
                    <a:pt x="30" y="11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0" y="23"/>
                  </a:lnTo>
                  <a:lnTo>
                    <a:pt x="29" y="28"/>
                  </a:lnTo>
                  <a:lnTo>
                    <a:pt x="27" y="36"/>
                  </a:lnTo>
                  <a:lnTo>
                    <a:pt x="14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 noChangeAspect="1" noEditPoints="1"/>
            </p:cNvSpPr>
            <p:nvPr/>
          </p:nvSpPr>
          <p:spPr bwMode="auto">
            <a:xfrm>
              <a:off x="2798" y="193"/>
              <a:ext cx="174" cy="168"/>
            </a:xfrm>
            <a:custGeom>
              <a:avLst/>
              <a:gdLst/>
              <a:ahLst/>
              <a:cxnLst>
                <a:cxn ang="0">
                  <a:pos x="172" y="5"/>
                </a:cxn>
                <a:cxn ang="0">
                  <a:pos x="173" y="4"/>
                </a:cxn>
                <a:cxn ang="0">
                  <a:pos x="174" y="2"/>
                </a:cxn>
                <a:cxn ang="0">
                  <a:pos x="173" y="1"/>
                </a:cxn>
                <a:cxn ang="0">
                  <a:pos x="173" y="0"/>
                </a:cxn>
                <a:cxn ang="0">
                  <a:pos x="171" y="0"/>
                </a:cxn>
                <a:cxn ang="0">
                  <a:pos x="16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81" y="164"/>
                </a:cxn>
                <a:cxn ang="0">
                  <a:pos x="83" y="167"/>
                </a:cxn>
                <a:cxn ang="0">
                  <a:pos x="87" y="168"/>
                </a:cxn>
                <a:cxn ang="0">
                  <a:pos x="91" y="167"/>
                </a:cxn>
                <a:cxn ang="0">
                  <a:pos x="93" y="164"/>
                </a:cxn>
                <a:cxn ang="0">
                  <a:pos x="172" y="5"/>
                </a:cxn>
                <a:cxn ang="0">
                  <a:pos x="29" y="17"/>
                </a:cxn>
                <a:cxn ang="0">
                  <a:pos x="158" y="17"/>
                </a:cxn>
                <a:cxn ang="0">
                  <a:pos x="94" y="146"/>
                </a:cxn>
                <a:cxn ang="0">
                  <a:pos x="29" y="17"/>
                </a:cxn>
              </a:cxnLst>
              <a:rect l="0" t="0" r="r" b="b"/>
              <a:pathLst>
                <a:path w="174" h="168">
                  <a:moveTo>
                    <a:pt x="172" y="5"/>
                  </a:moveTo>
                  <a:lnTo>
                    <a:pt x="173" y="4"/>
                  </a:lnTo>
                  <a:lnTo>
                    <a:pt x="174" y="2"/>
                  </a:lnTo>
                  <a:lnTo>
                    <a:pt x="173" y="1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81" y="164"/>
                  </a:lnTo>
                  <a:lnTo>
                    <a:pt x="83" y="167"/>
                  </a:lnTo>
                  <a:lnTo>
                    <a:pt x="87" y="168"/>
                  </a:lnTo>
                  <a:lnTo>
                    <a:pt x="91" y="167"/>
                  </a:lnTo>
                  <a:lnTo>
                    <a:pt x="93" y="164"/>
                  </a:lnTo>
                  <a:lnTo>
                    <a:pt x="172" y="5"/>
                  </a:lnTo>
                  <a:close/>
                  <a:moveTo>
                    <a:pt x="29" y="17"/>
                  </a:moveTo>
                  <a:lnTo>
                    <a:pt x="158" y="17"/>
                  </a:lnTo>
                  <a:lnTo>
                    <a:pt x="94" y="146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 noChangeAspect="1"/>
            </p:cNvSpPr>
            <p:nvPr/>
          </p:nvSpPr>
          <p:spPr bwMode="auto">
            <a:xfrm>
              <a:off x="2993" y="147"/>
              <a:ext cx="73" cy="109"/>
            </a:xfrm>
            <a:custGeom>
              <a:avLst/>
              <a:gdLst/>
              <a:ahLst/>
              <a:cxnLst>
                <a:cxn ang="0">
                  <a:pos x="73" y="79"/>
                </a:cxn>
                <a:cxn ang="0">
                  <a:pos x="68" y="79"/>
                </a:cxn>
                <a:cxn ang="0">
                  <a:pos x="67" y="83"/>
                </a:cxn>
                <a:cxn ang="0">
                  <a:pos x="66" y="88"/>
                </a:cxn>
                <a:cxn ang="0">
                  <a:pos x="65" y="92"/>
                </a:cxn>
                <a:cxn ang="0">
                  <a:pos x="63" y="94"/>
                </a:cxn>
                <a:cxn ang="0">
                  <a:pos x="60" y="95"/>
                </a:cxn>
                <a:cxn ang="0">
                  <a:pos x="55" y="95"/>
                </a:cxn>
                <a:cxn ang="0">
                  <a:pos x="50" y="95"/>
                </a:cxn>
                <a:cxn ang="0">
                  <a:pos x="47" y="95"/>
                </a:cxn>
                <a:cxn ang="0">
                  <a:pos x="17" y="95"/>
                </a:cxn>
                <a:cxn ang="0">
                  <a:pos x="28" y="86"/>
                </a:cxn>
                <a:cxn ang="0">
                  <a:pos x="36" y="79"/>
                </a:cxn>
                <a:cxn ang="0">
                  <a:pos x="43" y="73"/>
                </a:cxn>
                <a:cxn ang="0">
                  <a:pos x="50" y="68"/>
                </a:cxn>
                <a:cxn ang="0">
                  <a:pos x="58" y="60"/>
                </a:cxn>
                <a:cxn ang="0">
                  <a:pos x="66" y="52"/>
                </a:cxn>
                <a:cxn ang="0">
                  <a:pos x="71" y="43"/>
                </a:cxn>
                <a:cxn ang="0">
                  <a:pos x="73" y="32"/>
                </a:cxn>
                <a:cxn ang="0">
                  <a:pos x="70" y="19"/>
                </a:cxn>
                <a:cxn ang="0">
                  <a:pos x="62" y="9"/>
                </a:cxn>
                <a:cxn ang="0">
                  <a:pos x="49" y="2"/>
                </a:cxn>
                <a:cxn ang="0">
                  <a:pos x="35" y="0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9"/>
                </a:cxn>
                <a:cxn ang="0">
                  <a:pos x="6" y="14"/>
                </a:cxn>
                <a:cxn ang="0">
                  <a:pos x="3" y="18"/>
                </a:cxn>
                <a:cxn ang="0">
                  <a:pos x="1" y="24"/>
                </a:cxn>
                <a:cxn ang="0">
                  <a:pos x="0" y="29"/>
                </a:cxn>
                <a:cxn ang="0">
                  <a:pos x="2" y="34"/>
                </a:cxn>
                <a:cxn ang="0">
                  <a:pos x="4" y="37"/>
                </a:cxn>
                <a:cxn ang="0">
                  <a:pos x="7" y="38"/>
                </a:cxn>
                <a:cxn ang="0">
                  <a:pos x="9" y="39"/>
                </a:cxn>
                <a:cxn ang="0">
                  <a:pos x="12" y="38"/>
                </a:cxn>
                <a:cxn ang="0">
                  <a:pos x="15" y="37"/>
                </a:cxn>
                <a:cxn ang="0">
                  <a:pos x="17" y="34"/>
                </a:cxn>
                <a:cxn ang="0">
                  <a:pos x="18" y="30"/>
                </a:cxn>
                <a:cxn ang="0">
                  <a:pos x="18" y="27"/>
                </a:cxn>
                <a:cxn ang="0">
                  <a:pos x="16" y="25"/>
                </a:cxn>
                <a:cxn ang="0">
                  <a:pos x="13" y="22"/>
                </a:cxn>
                <a:cxn ang="0">
                  <a:pos x="8" y="21"/>
                </a:cxn>
                <a:cxn ang="0">
                  <a:pos x="13" y="14"/>
                </a:cxn>
                <a:cxn ang="0">
                  <a:pos x="19" y="9"/>
                </a:cxn>
                <a:cxn ang="0">
                  <a:pos x="26" y="7"/>
                </a:cxn>
                <a:cxn ang="0">
                  <a:pos x="32" y="6"/>
                </a:cxn>
                <a:cxn ang="0">
                  <a:pos x="43" y="8"/>
                </a:cxn>
                <a:cxn ang="0">
                  <a:pos x="51" y="14"/>
                </a:cxn>
                <a:cxn ang="0">
                  <a:pos x="56" y="22"/>
                </a:cxn>
                <a:cxn ang="0">
                  <a:pos x="57" y="32"/>
                </a:cxn>
                <a:cxn ang="0">
                  <a:pos x="55" y="42"/>
                </a:cxn>
                <a:cxn ang="0">
                  <a:pos x="51" y="51"/>
                </a:cxn>
                <a:cxn ang="0">
                  <a:pos x="46" y="58"/>
                </a:cxn>
                <a:cxn ang="0">
                  <a:pos x="42" y="64"/>
                </a:cxn>
                <a:cxn ang="0">
                  <a:pos x="2" y="103"/>
                </a:cxn>
                <a:cxn ang="0">
                  <a:pos x="1" y="105"/>
                </a:cxn>
                <a:cxn ang="0">
                  <a:pos x="0" y="109"/>
                </a:cxn>
                <a:cxn ang="0">
                  <a:pos x="68" y="109"/>
                </a:cxn>
                <a:cxn ang="0">
                  <a:pos x="73" y="79"/>
                </a:cxn>
              </a:cxnLst>
              <a:rect l="0" t="0" r="r" b="b"/>
              <a:pathLst>
                <a:path w="73" h="109">
                  <a:moveTo>
                    <a:pt x="73" y="79"/>
                  </a:moveTo>
                  <a:lnTo>
                    <a:pt x="68" y="79"/>
                  </a:lnTo>
                  <a:lnTo>
                    <a:pt x="67" y="83"/>
                  </a:lnTo>
                  <a:lnTo>
                    <a:pt x="66" y="88"/>
                  </a:lnTo>
                  <a:lnTo>
                    <a:pt x="65" y="92"/>
                  </a:lnTo>
                  <a:lnTo>
                    <a:pt x="63" y="94"/>
                  </a:lnTo>
                  <a:lnTo>
                    <a:pt x="60" y="95"/>
                  </a:lnTo>
                  <a:lnTo>
                    <a:pt x="55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17" y="95"/>
                  </a:lnTo>
                  <a:lnTo>
                    <a:pt x="28" y="86"/>
                  </a:lnTo>
                  <a:lnTo>
                    <a:pt x="36" y="79"/>
                  </a:lnTo>
                  <a:lnTo>
                    <a:pt x="43" y="73"/>
                  </a:lnTo>
                  <a:lnTo>
                    <a:pt x="50" y="68"/>
                  </a:lnTo>
                  <a:lnTo>
                    <a:pt x="58" y="60"/>
                  </a:lnTo>
                  <a:lnTo>
                    <a:pt x="66" y="52"/>
                  </a:lnTo>
                  <a:lnTo>
                    <a:pt x="71" y="43"/>
                  </a:lnTo>
                  <a:lnTo>
                    <a:pt x="73" y="32"/>
                  </a:lnTo>
                  <a:lnTo>
                    <a:pt x="70" y="19"/>
                  </a:lnTo>
                  <a:lnTo>
                    <a:pt x="62" y="9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2" y="38"/>
                  </a:lnTo>
                  <a:lnTo>
                    <a:pt x="15" y="37"/>
                  </a:lnTo>
                  <a:lnTo>
                    <a:pt x="17" y="34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3" y="22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7"/>
                  </a:lnTo>
                  <a:lnTo>
                    <a:pt x="32" y="6"/>
                  </a:lnTo>
                  <a:lnTo>
                    <a:pt x="43" y="8"/>
                  </a:lnTo>
                  <a:lnTo>
                    <a:pt x="51" y="14"/>
                  </a:lnTo>
                  <a:lnTo>
                    <a:pt x="56" y="22"/>
                  </a:lnTo>
                  <a:lnTo>
                    <a:pt x="57" y="32"/>
                  </a:lnTo>
                  <a:lnTo>
                    <a:pt x="55" y="42"/>
                  </a:lnTo>
                  <a:lnTo>
                    <a:pt x="51" y="51"/>
                  </a:lnTo>
                  <a:lnTo>
                    <a:pt x="46" y="58"/>
                  </a:lnTo>
                  <a:lnTo>
                    <a:pt x="42" y="64"/>
                  </a:lnTo>
                  <a:lnTo>
                    <a:pt x="2" y="103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68" y="109"/>
                  </a:lnTo>
                  <a:lnTo>
                    <a:pt x="73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 noChangeAspect="1"/>
            </p:cNvSpPr>
            <p:nvPr/>
          </p:nvSpPr>
          <p:spPr bwMode="auto">
            <a:xfrm>
              <a:off x="3154" y="216"/>
              <a:ext cx="156" cy="157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148" y="83"/>
                </a:cxn>
                <a:cxn ang="0">
                  <a:pos x="150" y="83"/>
                </a:cxn>
                <a:cxn ang="0">
                  <a:pos x="153" y="83"/>
                </a:cxn>
                <a:cxn ang="0">
                  <a:pos x="155" y="81"/>
                </a:cxn>
                <a:cxn ang="0">
                  <a:pos x="156" y="79"/>
                </a:cxn>
                <a:cxn ang="0">
                  <a:pos x="155" y="76"/>
                </a:cxn>
                <a:cxn ang="0">
                  <a:pos x="153" y="75"/>
                </a:cxn>
                <a:cxn ang="0">
                  <a:pos x="150" y="74"/>
                </a:cxn>
                <a:cxn ang="0">
                  <a:pos x="148" y="74"/>
                </a:cxn>
                <a:cxn ang="0">
                  <a:pos x="82" y="74"/>
                </a:cxn>
                <a:cxn ang="0">
                  <a:pos x="82" y="8"/>
                </a:cxn>
                <a:cxn ang="0">
                  <a:pos x="82" y="5"/>
                </a:cxn>
                <a:cxn ang="0">
                  <a:pos x="82" y="3"/>
                </a:cxn>
                <a:cxn ang="0">
                  <a:pos x="80" y="1"/>
                </a:cxn>
                <a:cxn ang="0">
                  <a:pos x="78" y="0"/>
                </a:cxn>
                <a:cxn ang="0">
                  <a:pos x="75" y="1"/>
                </a:cxn>
                <a:cxn ang="0">
                  <a:pos x="74" y="3"/>
                </a:cxn>
                <a:cxn ang="0">
                  <a:pos x="73" y="5"/>
                </a:cxn>
                <a:cxn ang="0">
                  <a:pos x="73" y="8"/>
                </a:cxn>
                <a:cxn ang="0">
                  <a:pos x="73" y="74"/>
                </a:cxn>
                <a:cxn ang="0">
                  <a:pos x="7" y="74"/>
                </a:cxn>
                <a:cxn ang="0">
                  <a:pos x="5" y="74"/>
                </a:cxn>
                <a:cxn ang="0">
                  <a:pos x="2" y="75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2" y="83"/>
                </a:cxn>
                <a:cxn ang="0">
                  <a:pos x="5" y="83"/>
                </a:cxn>
                <a:cxn ang="0">
                  <a:pos x="7" y="83"/>
                </a:cxn>
                <a:cxn ang="0">
                  <a:pos x="73" y="83"/>
                </a:cxn>
                <a:cxn ang="0">
                  <a:pos x="73" y="149"/>
                </a:cxn>
                <a:cxn ang="0">
                  <a:pos x="73" y="152"/>
                </a:cxn>
                <a:cxn ang="0">
                  <a:pos x="74" y="154"/>
                </a:cxn>
                <a:cxn ang="0">
                  <a:pos x="75" y="156"/>
                </a:cxn>
                <a:cxn ang="0">
                  <a:pos x="78" y="157"/>
                </a:cxn>
                <a:cxn ang="0">
                  <a:pos x="80" y="156"/>
                </a:cxn>
                <a:cxn ang="0">
                  <a:pos x="82" y="154"/>
                </a:cxn>
                <a:cxn ang="0">
                  <a:pos x="82" y="152"/>
                </a:cxn>
                <a:cxn ang="0">
                  <a:pos x="82" y="149"/>
                </a:cxn>
                <a:cxn ang="0">
                  <a:pos x="82" y="83"/>
                </a:cxn>
              </a:cxnLst>
              <a:rect l="0" t="0" r="r" b="b"/>
              <a:pathLst>
                <a:path w="156" h="157">
                  <a:moveTo>
                    <a:pt x="82" y="83"/>
                  </a:moveTo>
                  <a:lnTo>
                    <a:pt x="148" y="83"/>
                  </a:lnTo>
                  <a:lnTo>
                    <a:pt x="150" y="83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6" y="79"/>
                  </a:lnTo>
                  <a:lnTo>
                    <a:pt x="155" y="76"/>
                  </a:lnTo>
                  <a:lnTo>
                    <a:pt x="153" y="75"/>
                  </a:lnTo>
                  <a:lnTo>
                    <a:pt x="150" y="74"/>
                  </a:lnTo>
                  <a:lnTo>
                    <a:pt x="148" y="74"/>
                  </a:lnTo>
                  <a:lnTo>
                    <a:pt x="82" y="74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4" y="3"/>
                  </a:lnTo>
                  <a:lnTo>
                    <a:pt x="73" y="5"/>
                  </a:lnTo>
                  <a:lnTo>
                    <a:pt x="73" y="8"/>
                  </a:lnTo>
                  <a:lnTo>
                    <a:pt x="73" y="74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2" y="75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2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73" y="83"/>
                  </a:lnTo>
                  <a:lnTo>
                    <a:pt x="73" y="149"/>
                  </a:lnTo>
                  <a:lnTo>
                    <a:pt x="73" y="152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8" y="157"/>
                  </a:lnTo>
                  <a:lnTo>
                    <a:pt x="80" y="156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49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 noChangeAspect="1"/>
            </p:cNvSpPr>
            <p:nvPr/>
          </p:nvSpPr>
          <p:spPr bwMode="auto">
            <a:xfrm>
              <a:off x="3388" y="193"/>
              <a:ext cx="168" cy="166"/>
            </a:xfrm>
            <a:custGeom>
              <a:avLst/>
              <a:gdLst/>
              <a:ahLst/>
              <a:cxnLst>
                <a:cxn ang="0">
                  <a:pos x="135" y="27"/>
                </a:cxn>
                <a:cxn ang="0">
                  <a:pos x="143" y="16"/>
                </a:cxn>
                <a:cxn ang="0">
                  <a:pos x="151" y="10"/>
                </a:cxn>
                <a:cxn ang="0">
                  <a:pos x="158" y="8"/>
                </a:cxn>
                <a:cxn ang="0">
                  <a:pos x="165" y="7"/>
                </a:cxn>
                <a:cxn ang="0">
                  <a:pos x="166" y="6"/>
                </a:cxn>
                <a:cxn ang="0">
                  <a:pos x="167" y="5"/>
                </a:cxn>
                <a:cxn ang="0">
                  <a:pos x="168" y="3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45" y="1"/>
                </a:cxn>
                <a:cxn ang="0">
                  <a:pos x="122" y="0"/>
                </a:cxn>
                <a:cxn ang="0">
                  <a:pos x="121" y="0"/>
                </a:cxn>
                <a:cxn ang="0">
                  <a:pos x="119" y="0"/>
                </a:cxn>
                <a:cxn ang="0">
                  <a:pos x="118" y="2"/>
                </a:cxn>
                <a:cxn ang="0">
                  <a:pos x="118" y="4"/>
                </a:cxn>
                <a:cxn ang="0">
                  <a:pos x="119" y="7"/>
                </a:cxn>
                <a:cxn ang="0">
                  <a:pos x="122" y="7"/>
                </a:cxn>
                <a:cxn ang="0">
                  <a:pos x="126" y="8"/>
                </a:cxn>
                <a:cxn ang="0">
                  <a:pos x="129" y="9"/>
                </a:cxn>
                <a:cxn ang="0">
                  <a:pos x="132" y="12"/>
                </a:cxn>
                <a:cxn ang="0">
                  <a:pos x="132" y="15"/>
                </a:cxn>
                <a:cxn ang="0">
                  <a:pos x="132" y="18"/>
                </a:cxn>
                <a:cxn ang="0">
                  <a:pos x="131" y="21"/>
                </a:cxn>
                <a:cxn ang="0">
                  <a:pos x="129" y="23"/>
                </a:cxn>
                <a:cxn ang="0">
                  <a:pos x="129" y="24"/>
                </a:cxn>
                <a:cxn ang="0">
                  <a:pos x="57" y="139"/>
                </a:cxn>
                <a:cxn ang="0">
                  <a:pos x="41" y="14"/>
                </a:cxn>
                <a:cxn ang="0">
                  <a:pos x="42" y="11"/>
                </a:cxn>
                <a:cxn ang="0">
                  <a:pos x="45" y="9"/>
                </a:cxn>
                <a:cxn ang="0">
                  <a:pos x="50" y="8"/>
                </a:cxn>
                <a:cxn ang="0">
                  <a:pos x="57" y="7"/>
                </a:cxn>
                <a:cxn ang="0">
                  <a:pos x="59" y="7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3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30" y="1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6" y="7"/>
                </a:cxn>
                <a:cxn ang="0">
                  <a:pos x="14" y="8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0" y="15"/>
                </a:cxn>
                <a:cxn ang="0">
                  <a:pos x="39" y="160"/>
                </a:cxn>
                <a:cxn ang="0">
                  <a:pos x="40" y="163"/>
                </a:cxn>
                <a:cxn ang="0">
                  <a:pos x="40" y="165"/>
                </a:cxn>
                <a:cxn ang="0">
                  <a:pos x="42" y="165"/>
                </a:cxn>
                <a:cxn ang="0">
                  <a:pos x="44" y="166"/>
                </a:cxn>
                <a:cxn ang="0">
                  <a:pos x="48" y="165"/>
                </a:cxn>
                <a:cxn ang="0">
                  <a:pos x="50" y="161"/>
                </a:cxn>
                <a:cxn ang="0">
                  <a:pos x="135" y="27"/>
                </a:cxn>
              </a:cxnLst>
              <a:rect l="0" t="0" r="r" b="b"/>
              <a:pathLst>
                <a:path w="168" h="166">
                  <a:moveTo>
                    <a:pt x="135" y="27"/>
                  </a:moveTo>
                  <a:lnTo>
                    <a:pt x="143" y="16"/>
                  </a:lnTo>
                  <a:lnTo>
                    <a:pt x="151" y="10"/>
                  </a:lnTo>
                  <a:lnTo>
                    <a:pt x="158" y="8"/>
                  </a:lnTo>
                  <a:lnTo>
                    <a:pt x="165" y="7"/>
                  </a:lnTo>
                  <a:lnTo>
                    <a:pt x="166" y="6"/>
                  </a:lnTo>
                  <a:lnTo>
                    <a:pt x="167" y="5"/>
                  </a:lnTo>
                  <a:lnTo>
                    <a:pt x="168" y="3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8" y="2"/>
                  </a:lnTo>
                  <a:lnTo>
                    <a:pt x="118" y="4"/>
                  </a:lnTo>
                  <a:lnTo>
                    <a:pt x="119" y="7"/>
                  </a:lnTo>
                  <a:lnTo>
                    <a:pt x="122" y="7"/>
                  </a:lnTo>
                  <a:lnTo>
                    <a:pt x="126" y="8"/>
                  </a:lnTo>
                  <a:lnTo>
                    <a:pt x="129" y="9"/>
                  </a:lnTo>
                  <a:lnTo>
                    <a:pt x="132" y="12"/>
                  </a:lnTo>
                  <a:lnTo>
                    <a:pt x="132" y="15"/>
                  </a:lnTo>
                  <a:lnTo>
                    <a:pt x="132" y="18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29" y="24"/>
                  </a:lnTo>
                  <a:lnTo>
                    <a:pt x="57" y="139"/>
                  </a:lnTo>
                  <a:lnTo>
                    <a:pt x="41" y="14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50" y="8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30" y="1"/>
                  </a:lnTo>
                  <a:lnTo>
                    <a:pt x="1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7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39" y="160"/>
                  </a:lnTo>
                  <a:lnTo>
                    <a:pt x="40" y="163"/>
                  </a:lnTo>
                  <a:lnTo>
                    <a:pt x="40" y="165"/>
                  </a:lnTo>
                  <a:lnTo>
                    <a:pt x="42" y="165"/>
                  </a:lnTo>
                  <a:lnTo>
                    <a:pt x="44" y="166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13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 noChangeAspect="1"/>
            </p:cNvSpPr>
            <p:nvPr/>
          </p:nvSpPr>
          <p:spPr bwMode="auto">
            <a:xfrm>
              <a:off x="3588" y="177"/>
              <a:ext cx="54" cy="235"/>
            </a:xfrm>
            <a:custGeom>
              <a:avLst/>
              <a:gdLst/>
              <a:ahLst/>
              <a:cxnLst>
                <a:cxn ang="0">
                  <a:pos x="54" y="233"/>
                </a:cxn>
                <a:cxn ang="0">
                  <a:pos x="54" y="232"/>
                </a:cxn>
                <a:cxn ang="0">
                  <a:pos x="54" y="232"/>
                </a:cxn>
                <a:cxn ang="0">
                  <a:pos x="53" y="230"/>
                </a:cxn>
                <a:cxn ang="0">
                  <a:pos x="50" y="228"/>
                </a:cxn>
                <a:cxn ang="0">
                  <a:pos x="32" y="203"/>
                </a:cxn>
                <a:cxn ang="0">
                  <a:pos x="21" y="175"/>
                </a:cxn>
                <a:cxn ang="0">
                  <a:pos x="15" y="146"/>
                </a:cxn>
                <a:cxn ang="0">
                  <a:pos x="13" y="118"/>
                </a:cxn>
                <a:cxn ang="0">
                  <a:pos x="15" y="87"/>
                </a:cxn>
                <a:cxn ang="0">
                  <a:pos x="22" y="58"/>
                </a:cxn>
                <a:cxn ang="0">
                  <a:pos x="33" y="30"/>
                </a:cxn>
                <a:cxn ang="0">
                  <a:pos x="51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4" y="1"/>
                </a:cxn>
                <a:cxn ang="0">
                  <a:pos x="52" y="0"/>
                </a:cxn>
                <a:cxn ang="0">
                  <a:pos x="47" y="3"/>
                </a:cxn>
                <a:cxn ang="0">
                  <a:pos x="38" y="12"/>
                </a:cxn>
                <a:cxn ang="0">
                  <a:pos x="26" y="26"/>
                </a:cxn>
                <a:cxn ang="0">
                  <a:pos x="15" y="46"/>
                </a:cxn>
                <a:cxn ang="0">
                  <a:pos x="7" y="65"/>
                </a:cxn>
                <a:cxn ang="0">
                  <a:pos x="3" y="84"/>
                </a:cxn>
                <a:cxn ang="0">
                  <a:pos x="0" y="102"/>
                </a:cxn>
                <a:cxn ang="0">
                  <a:pos x="0" y="118"/>
                </a:cxn>
                <a:cxn ang="0">
                  <a:pos x="0" y="133"/>
                </a:cxn>
                <a:cxn ang="0">
                  <a:pos x="3" y="151"/>
                </a:cxn>
                <a:cxn ang="0">
                  <a:pos x="7" y="171"/>
                </a:cxn>
                <a:cxn ang="0">
                  <a:pos x="15" y="191"/>
                </a:cxn>
                <a:cxn ang="0">
                  <a:pos x="27" y="210"/>
                </a:cxn>
                <a:cxn ang="0">
                  <a:pos x="38" y="224"/>
                </a:cxn>
                <a:cxn ang="0">
                  <a:pos x="47" y="232"/>
                </a:cxn>
                <a:cxn ang="0">
                  <a:pos x="52" y="235"/>
                </a:cxn>
                <a:cxn ang="0">
                  <a:pos x="54" y="235"/>
                </a:cxn>
                <a:cxn ang="0">
                  <a:pos x="54" y="233"/>
                </a:cxn>
              </a:cxnLst>
              <a:rect l="0" t="0" r="r" b="b"/>
              <a:pathLst>
                <a:path w="54" h="235">
                  <a:moveTo>
                    <a:pt x="54" y="233"/>
                  </a:moveTo>
                  <a:lnTo>
                    <a:pt x="54" y="232"/>
                  </a:lnTo>
                  <a:lnTo>
                    <a:pt x="54" y="232"/>
                  </a:lnTo>
                  <a:lnTo>
                    <a:pt x="53" y="230"/>
                  </a:lnTo>
                  <a:lnTo>
                    <a:pt x="50" y="228"/>
                  </a:lnTo>
                  <a:lnTo>
                    <a:pt x="32" y="203"/>
                  </a:lnTo>
                  <a:lnTo>
                    <a:pt x="21" y="175"/>
                  </a:lnTo>
                  <a:lnTo>
                    <a:pt x="15" y="146"/>
                  </a:lnTo>
                  <a:lnTo>
                    <a:pt x="13" y="118"/>
                  </a:lnTo>
                  <a:lnTo>
                    <a:pt x="15" y="87"/>
                  </a:lnTo>
                  <a:lnTo>
                    <a:pt x="22" y="58"/>
                  </a:lnTo>
                  <a:lnTo>
                    <a:pt x="33" y="30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7" y="3"/>
                  </a:lnTo>
                  <a:lnTo>
                    <a:pt x="38" y="12"/>
                  </a:lnTo>
                  <a:lnTo>
                    <a:pt x="26" y="26"/>
                  </a:lnTo>
                  <a:lnTo>
                    <a:pt x="15" y="46"/>
                  </a:lnTo>
                  <a:lnTo>
                    <a:pt x="7" y="65"/>
                  </a:lnTo>
                  <a:lnTo>
                    <a:pt x="3" y="84"/>
                  </a:lnTo>
                  <a:lnTo>
                    <a:pt x="0" y="102"/>
                  </a:lnTo>
                  <a:lnTo>
                    <a:pt x="0" y="118"/>
                  </a:lnTo>
                  <a:lnTo>
                    <a:pt x="0" y="133"/>
                  </a:lnTo>
                  <a:lnTo>
                    <a:pt x="3" y="151"/>
                  </a:lnTo>
                  <a:lnTo>
                    <a:pt x="7" y="171"/>
                  </a:lnTo>
                  <a:lnTo>
                    <a:pt x="15" y="191"/>
                  </a:lnTo>
                  <a:lnTo>
                    <a:pt x="27" y="210"/>
                  </a:lnTo>
                  <a:lnTo>
                    <a:pt x="38" y="224"/>
                  </a:lnTo>
                  <a:lnTo>
                    <a:pt x="47" y="232"/>
                  </a:lnTo>
                  <a:lnTo>
                    <a:pt x="52" y="235"/>
                  </a:lnTo>
                  <a:lnTo>
                    <a:pt x="54" y="235"/>
                  </a:lnTo>
                  <a:lnTo>
                    <a:pt x="54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 noChangeAspect="1"/>
            </p:cNvSpPr>
            <p:nvPr/>
          </p:nvSpPr>
          <p:spPr bwMode="auto">
            <a:xfrm>
              <a:off x="3663" y="247"/>
              <a:ext cx="112" cy="108"/>
            </a:xfrm>
            <a:custGeom>
              <a:avLst/>
              <a:gdLst/>
              <a:ahLst/>
              <a:cxnLst>
                <a:cxn ang="0">
                  <a:pos x="89" y="15"/>
                </a:cxn>
                <a:cxn ang="0">
                  <a:pos x="83" y="25"/>
                </a:cxn>
                <a:cxn ang="0">
                  <a:pos x="84" y="32"/>
                </a:cxn>
                <a:cxn ang="0">
                  <a:pos x="89" y="38"/>
                </a:cxn>
                <a:cxn ang="0">
                  <a:pos x="101" y="38"/>
                </a:cxn>
                <a:cxn ang="0">
                  <a:pos x="110" y="29"/>
                </a:cxn>
                <a:cxn ang="0">
                  <a:pos x="110" y="13"/>
                </a:cxn>
                <a:cxn ang="0">
                  <a:pos x="98" y="2"/>
                </a:cxn>
                <a:cxn ang="0">
                  <a:pos x="79" y="1"/>
                </a:cxn>
                <a:cxn ang="0">
                  <a:pos x="63" y="9"/>
                </a:cxn>
                <a:cxn ang="0">
                  <a:pos x="52" y="8"/>
                </a:cxn>
                <a:cxn ang="0">
                  <a:pos x="37" y="1"/>
                </a:cxn>
                <a:cxn ang="0">
                  <a:pos x="24" y="1"/>
                </a:cxn>
                <a:cxn ang="0">
                  <a:pos x="14" y="8"/>
                </a:cxn>
                <a:cxn ang="0">
                  <a:pos x="6" y="21"/>
                </a:cxn>
                <a:cxn ang="0">
                  <a:pos x="1" y="34"/>
                </a:cxn>
                <a:cxn ang="0">
                  <a:pos x="1" y="39"/>
                </a:cxn>
                <a:cxn ang="0">
                  <a:pos x="4" y="40"/>
                </a:cxn>
                <a:cxn ang="0">
                  <a:pos x="9" y="40"/>
                </a:cxn>
                <a:cxn ang="0">
                  <a:pos x="11" y="39"/>
                </a:cxn>
                <a:cxn ang="0">
                  <a:pos x="12" y="36"/>
                </a:cxn>
                <a:cxn ang="0">
                  <a:pos x="16" y="21"/>
                </a:cxn>
                <a:cxn ang="0">
                  <a:pos x="24" y="10"/>
                </a:cxn>
                <a:cxn ang="0">
                  <a:pos x="33" y="11"/>
                </a:cxn>
                <a:cxn ang="0">
                  <a:pos x="34" y="20"/>
                </a:cxn>
                <a:cxn ang="0">
                  <a:pos x="32" y="28"/>
                </a:cxn>
                <a:cxn ang="0">
                  <a:pos x="29" y="40"/>
                </a:cxn>
                <a:cxn ang="0">
                  <a:pos x="26" y="54"/>
                </a:cxn>
                <a:cxn ang="0">
                  <a:pos x="23" y="65"/>
                </a:cxn>
                <a:cxn ang="0">
                  <a:pos x="21" y="75"/>
                </a:cxn>
                <a:cxn ang="0">
                  <a:pos x="18" y="85"/>
                </a:cxn>
                <a:cxn ang="0">
                  <a:pos x="16" y="95"/>
                </a:cxn>
                <a:cxn ang="0">
                  <a:pos x="16" y="102"/>
                </a:cxn>
                <a:cxn ang="0">
                  <a:pos x="22" y="107"/>
                </a:cxn>
                <a:cxn ang="0">
                  <a:pos x="30" y="108"/>
                </a:cxn>
                <a:cxn ang="0">
                  <a:pos x="39" y="102"/>
                </a:cxn>
                <a:cxn ang="0">
                  <a:pos x="43" y="93"/>
                </a:cxn>
                <a:cxn ang="0">
                  <a:pos x="47" y="75"/>
                </a:cxn>
                <a:cxn ang="0">
                  <a:pos x="53" y="51"/>
                </a:cxn>
                <a:cxn ang="0">
                  <a:pos x="57" y="33"/>
                </a:cxn>
                <a:cxn ang="0">
                  <a:pos x="59" y="28"/>
                </a:cxn>
                <a:cxn ang="0">
                  <a:pos x="60" y="24"/>
                </a:cxn>
                <a:cxn ang="0">
                  <a:pos x="67" y="17"/>
                </a:cxn>
                <a:cxn ang="0">
                  <a:pos x="80" y="10"/>
                </a:cxn>
                <a:cxn ang="0">
                  <a:pos x="94" y="10"/>
                </a:cxn>
              </a:cxnLst>
              <a:rect l="0" t="0" r="r" b="b"/>
              <a:pathLst>
                <a:path w="112" h="108">
                  <a:moveTo>
                    <a:pt x="97" y="12"/>
                  </a:moveTo>
                  <a:lnTo>
                    <a:pt x="89" y="15"/>
                  </a:lnTo>
                  <a:lnTo>
                    <a:pt x="85" y="20"/>
                  </a:lnTo>
                  <a:lnTo>
                    <a:pt x="83" y="25"/>
                  </a:lnTo>
                  <a:lnTo>
                    <a:pt x="83" y="28"/>
                  </a:lnTo>
                  <a:lnTo>
                    <a:pt x="84" y="32"/>
                  </a:lnTo>
                  <a:lnTo>
                    <a:pt x="86" y="36"/>
                  </a:lnTo>
                  <a:lnTo>
                    <a:pt x="89" y="38"/>
                  </a:lnTo>
                  <a:lnTo>
                    <a:pt x="95" y="39"/>
                  </a:lnTo>
                  <a:lnTo>
                    <a:pt x="101" y="38"/>
                  </a:lnTo>
                  <a:lnTo>
                    <a:pt x="106" y="34"/>
                  </a:lnTo>
                  <a:lnTo>
                    <a:pt x="110" y="29"/>
                  </a:lnTo>
                  <a:lnTo>
                    <a:pt x="112" y="21"/>
                  </a:lnTo>
                  <a:lnTo>
                    <a:pt x="110" y="13"/>
                  </a:lnTo>
                  <a:lnTo>
                    <a:pt x="105" y="6"/>
                  </a:lnTo>
                  <a:lnTo>
                    <a:pt x="98" y="2"/>
                  </a:lnTo>
                  <a:lnTo>
                    <a:pt x="89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9"/>
                  </a:lnTo>
                  <a:lnTo>
                    <a:pt x="57" y="14"/>
                  </a:lnTo>
                  <a:lnTo>
                    <a:pt x="52" y="8"/>
                  </a:lnTo>
                  <a:lnTo>
                    <a:pt x="45" y="3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9" y="14"/>
                  </a:lnTo>
                  <a:lnTo>
                    <a:pt x="6" y="21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6"/>
                  </a:lnTo>
                  <a:lnTo>
                    <a:pt x="13" y="32"/>
                  </a:lnTo>
                  <a:lnTo>
                    <a:pt x="16" y="21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29" y="9"/>
                  </a:lnTo>
                  <a:lnTo>
                    <a:pt x="33" y="11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3" y="24"/>
                  </a:lnTo>
                  <a:lnTo>
                    <a:pt x="32" y="28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28" y="47"/>
                  </a:lnTo>
                  <a:lnTo>
                    <a:pt x="26" y="54"/>
                  </a:lnTo>
                  <a:lnTo>
                    <a:pt x="24" y="60"/>
                  </a:lnTo>
                  <a:lnTo>
                    <a:pt x="23" y="65"/>
                  </a:lnTo>
                  <a:lnTo>
                    <a:pt x="22" y="70"/>
                  </a:lnTo>
                  <a:lnTo>
                    <a:pt x="21" y="75"/>
                  </a:lnTo>
                  <a:lnTo>
                    <a:pt x="19" y="80"/>
                  </a:lnTo>
                  <a:lnTo>
                    <a:pt x="18" y="85"/>
                  </a:lnTo>
                  <a:lnTo>
                    <a:pt x="17" y="90"/>
                  </a:lnTo>
                  <a:lnTo>
                    <a:pt x="16" y="95"/>
                  </a:lnTo>
                  <a:lnTo>
                    <a:pt x="15" y="98"/>
                  </a:lnTo>
                  <a:lnTo>
                    <a:pt x="16" y="102"/>
                  </a:lnTo>
                  <a:lnTo>
                    <a:pt x="18" y="105"/>
                  </a:lnTo>
                  <a:lnTo>
                    <a:pt x="22" y="107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5" y="106"/>
                  </a:lnTo>
                  <a:lnTo>
                    <a:pt x="39" y="102"/>
                  </a:lnTo>
                  <a:lnTo>
                    <a:pt x="42" y="96"/>
                  </a:lnTo>
                  <a:lnTo>
                    <a:pt x="43" y="93"/>
                  </a:lnTo>
                  <a:lnTo>
                    <a:pt x="44" y="85"/>
                  </a:lnTo>
                  <a:lnTo>
                    <a:pt x="47" y="75"/>
                  </a:lnTo>
                  <a:lnTo>
                    <a:pt x="50" y="63"/>
                  </a:lnTo>
                  <a:lnTo>
                    <a:pt x="53" y="51"/>
                  </a:lnTo>
                  <a:lnTo>
                    <a:pt x="56" y="41"/>
                  </a:lnTo>
                  <a:lnTo>
                    <a:pt x="57" y="33"/>
                  </a:lnTo>
                  <a:lnTo>
                    <a:pt x="58" y="30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7" y="17"/>
                  </a:lnTo>
                  <a:lnTo>
                    <a:pt x="73" y="13"/>
                  </a:lnTo>
                  <a:lnTo>
                    <a:pt x="80" y="10"/>
                  </a:lnTo>
                  <a:lnTo>
                    <a:pt x="88" y="9"/>
                  </a:lnTo>
                  <a:lnTo>
                    <a:pt x="94" y="10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 noChangeAspect="1"/>
            </p:cNvSpPr>
            <p:nvPr/>
          </p:nvSpPr>
          <p:spPr bwMode="auto">
            <a:xfrm>
              <a:off x="3801" y="177"/>
              <a:ext cx="54" cy="235"/>
            </a:xfrm>
            <a:custGeom>
              <a:avLst/>
              <a:gdLst/>
              <a:ahLst/>
              <a:cxnLst>
                <a:cxn ang="0">
                  <a:pos x="54" y="118"/>
                </a:cxn>
                <a:cxn ang="0">
                  <a:pos x="54" y="102"/>
                </a:cxn>
                <a:cxn ang="0">
                  <a:pos x="51" y="84"/>
                </a:cxn>
                <a:cxn ang="0">
                  <a:pos x="47" y="64"/>
                </a:cxn>
                <a:cxn ang="0">
                  <a:pos x="39" y="44"/>
                </a:cxn>
                <a:cxn ang="0">
                  <a:pos x="27" y="25"/>
                </a:cxn>
                <a:cxn ang="0">
                  <a:pos x="16" y="11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4" y="8"/>
                </a:cxn>
                <a:cxn ang="0">
                  <a:pos x="20" y="28"/>
                </a:cxn>
                <a:cxn ang="0">
                  <a:pos x="31" y="53"/>
                </a:cxn>
                <a:cxn ang="0">
                  <a:pos x="38" y="83"/>
                </a:cxn>
                <a:cxn ang="0">
                  <a:pos x="41" y="118"/>
                </a:cxn>
                <a:cxn ang="0">
                  <a:pos x="39" y="148"/>
                </a:cxn>
                <a:cxn ang="0">
                  <a:pos x="33" y="177"/>
                </a:cxn>
                <a:cxn ang="0">
                  <a:pos x="21" y="205"/>
                </a:cxn>
                <a:cxn ang="0">
                  <a:pos x="3" y="229"/>
                </a:cxn>
                <a:cxn ang="0">
                  <a:pos x="0" y="232"/>
                </a:cxn>
                <a:cxn ang="0">
                  <a:pos x="0" y="233"/>
                </a:cxn>
                <a:cxn ang="0">
                  <a:pos x="0" y="235"/>
                </a:cxn>
                <a:cxn ang="0">
                  <a:pos x="2" y="235"/>
                </a:cxn>
                <a:cxn ang="0">
                  <a:pos x="7" y="232"/>
                </a:cxn>
                <a:cxn ang="0">
                  <a:pos x="17" y="224"/>
                </a:cxn>
                <a:cxn ang="0">
                  <a:pos x="28" y="209"/>
                </a:cxn>
                <a:cxn ang="0">
                  <a:pos x="40" y="189"/>
                </a:cxn>
                <a:cxn ang="0">
                  <a:pos x="47" y="170"/>
                </a:cxn>
                <a:cxn ang="0">
                  <a:pos x="51" y="151"/>
                </a:cxn>
                <a:cxn ang="0">
                  <a:pos x="54" y="134"/>
                </a:cxn>
                <a:cxn ang="0">
                  <a:pos x="54" y="118"/>
                </a:cxn>
              </a:cxnLst>
              <a:rect l="0" t="0" r="r" b="b"/>
              <a:pathLst>
                <a:path w="54" h="235">
                  <a:moveTo>
                    <a:pt x="54" y="118"/>
                  </a:moveTo>
                  <a:lnTo>
                    <a:pt x="54" y="102"/>
                  </a:lnTo>
                  <a:lnTo>
                    <a:pt x="51" y="84"/>
                  </a:lnTo>
                  <a:lnTo>
                    <a:pt x="47" y="64"/>
                  </a:lnTo>
                  <a:lnTo>
                    <a:pt x="39" y="44"/>
                  </a:lnTo>
                  <a:lnTo>
                    <a:pt x="27" y="25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8"/>
                  </a:lnTo>
                  <a:lnTo>
                    <a:pt x="20" y="28"/>
                  </a:lnTo>
                  <a:lnTo>
                    <a:pt x="31" y="53"/>
                  </a:lnTo>
                  <a:lnTo>
                    <a:pt x="38" y="83"/>
                  </a:lnTo>
                  <a:lnTo>
                    <a:pt x="41" y="118"/>
                  </a:lnTo>
                  <a:lnTo>
                    <a:pt x="39" y="148"/>
                  </a:lnTo>
                  <a:lnTo>
                    <a:pt x="33" y="177"/>
                  </a:lnTo>
                  <a:lnTo>
                    <a:pt x="21" y="205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2" y="235"/>
                  </a:lnTo>
                  <a:lnTo>
                    <a:pt x="7" y="232"/>
                  </a:lnTo>
                  <a:lnTo>
                    <a:pt x="17" y="224"/>
                  </a:lnTo>
                  <a:lnTo>
                    <a:pt x="28" y="209"/>
                  </a:lnTo>
                  <a:lnTo>
                    <a:pt x="40" y="189"/>
                  </a:lnTo>
                  <a:lnTo>
                    <a:pt x="47" y="170"/>
                  </a:lnTo>
                  <a:lnTo>
                    <a:pt x="51" y="151"/>
                  </a:lnTo>
                  <a:lnTo>
                    <a:pt x="54" y="134"/>
                  </a:lnTo>
                  <a:lnTo>
                    <a:pt x="54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 noChangeAspect="1"/>
            </p:cNvSpPr>
            <p:nvPr/>
          </p:nvSpPr>
          <p:spPr bwMode="auto">
            <a:xfrm>
              <a:off x="3882" y="12"/>
              <a:ext cx="62" cy="564"/>
            </a:xfrm>
            <a:custGeom>
              <a:avLst/>
              <a:gdLst/>
              <a:ahLst/>
              <a:cxnLst>
                <a:cxn ang="0">
                  <a:pos x="49" y="551"/>
                </a:cxn>
                <a:cxn ang="0">
                  <a:pos x="0" y="551"/>
                </a:cxn>
                <a:cxn ang="0">
                  <a:pos x="0" y="564"/>
                </a:cxn>
                <a:cxn ang="0">
                  <a:pos x="62" y="564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49" y="13"/>
                </a:cxn>
                <a:cxn ang="0">
                  <a:pos x="49" y="551"/>
                </a:cxn>
              </a:cxnLst>
              <a:rect l="0" t="0" r="r" b="b"/>
              <a:pathLst>
                <a:path w="62" h="564">
                  <a:moveTo>
                    <a:pt x="49" y="551"/>
                  </a:moveTo>
                  <a:lnTo>
                    <a:pt x="0" y="551"/>
                  </a:lnTo>
                  <a:lnTo>
                    <a:pt x="0" y="564"/>
                  </a:lnTo>
                  <a:lnTo>
                    <a:pt x="62" y="564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9" y="13"/>
                  </a:lnTo>
                  <a:lnTo>
                    <a:pt x="49" y="5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18"/>
            <p:cNvSpPr>
              <a:spLocks noChangeAspect="1" noEditPoints="1"/>
            </p:cNvSpPr>
            <p:nvPr/>
          </p:nvSpPr>
          <p:spPr bwMode="auto">
            <a:xfrm>
              <a:off x="4053" y="190"/>
              <a:ext cx="123" cy="212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92" y="1"/>
                </a:cxn>
                <a:cxn ang="0">
                  <a:pos x="87" y="1"/>
                </a:cxn>
                <a:cxn ang="0">
                  <a:pos x="72" y="59"/>
                </a:cxn>
                <a:cxn ang="0">
                  <a:pos x="45" y="65"/>
                </a:cxn>
                <a:cxn ang="0">
                  <a:pos x="22" y="80"/>
                </a:cxn>
                <a:cxn ang="0">
                  <a:pos x="6" y="100"/>
                </a:cxn>
                <a:cxn ang="0">
                  <a:pos x="0" y="124"/>
                </a:cxn>
                <a:cxn ang="0">
                  <a:pos x="12" y="153"/>
                </a:cxn>
                <a:cxn ang="0">
                  <a:pos x="45" y="166"/>
                </a:cxn>
                <a:cxn ang="0">
                  <a:pos x="38" y="196"/>
                </a:cxn>
                <a:cxn ang="0">
                  <a:pos x="35" y="207"/>
                </a:cxn>
                <a:cxn ang="0">
                  <a:pos x="36" y="211"/>
                </a:cxn>
                <a:cxn ang="0">
                  <a:pos x="40" y="211"/>
                </a:cxn>
                <a:cxn ang="0">
                  <a:pos x="41" y="207"/>
                </a:cxn>
                <a:cxn ang="0">
                  <a:pos x="43" y="201"/>
                </a:cxn>
                <a:cxn ang="0">
                  <a:pos x="65" y="164"/>
                </a:cxn>
                <a:cxn ang="0">
                  <a:pos x="91" y="154"/>
                </a:cxn>
                <a:cxn ang="0">
                  <a:pos x="111" y="136"/>
                </a:cxn>
                <a:cxn ang="0">
                  <a:pos x="122" y="114"/>
                </a:cxn>
                <a:cxn ang="0">
                  <a:pos x="121" y="88"/>
                </a:cxn>
                <a:cxn ang="0">
                  <a:pos x="99" y="64"/>
                </a:cxn>
                <a:cxn ang="0">
                  <a:pos x="92" y="6"/>
                </a:cxn>
                <a:cxn ang="0">
                  <a:pos x="41" y="160"/>
                </a:cxn>
                <a:cxn ang="0">
                  <a:pos x="31" y="157"/>
                </a:cxn>
                <a:cxn ang="0">
                  <a:pos x="22" y="149"/>
                </a:cxn>
                <a:cxn ang="0">
                  <a:pos x="16" y="137"/>
                </a:cxn>
                <a:cxn ang="0">
                  <a:pos x="17" y="118"/>
                </a:cxn>
                <a:cxn ang="0">
                  <a:pos x="24" y="97"/>
                </a:cxn>
                <a:cxn ang="0">
                  <a:pos x="38" y="79"/>
                </a:cxn>
                <a:cxn ang="0">
                  <a:pos x="58" y="67"/>
                </a:cxn>
                <a:cxn ang="0">
                  <a:pos x="47" y="161"/>
                </a:cxn>
                <a:cxn ang="0">
                  <a:pos x="89" y="67"/>
                </a:cxn>
                <a:cxn ang="0">
                  <a:pos x="106" y="83"/>
                </a:cxn>
                <a:cxn ang="0">
                  <a:pos x="107" y="108"/>
                </a:cxn>
                <a:cxn ang="0">
                  <a:pos x="100" y="129"/>
                </a:cxn>
                <a:cxn ang="0">
                  <a:pos x="86" y="147"/>
                </a:cxn>
                <a:cxn ang="0">
                  <a:pos x="65" y="159"/>
                </a:cxn>
                <a:cxn ang="0">
                  <a:pos x="77" y="64"/>
                </a:cxn>
              </a:cxnLst>
              <a:rect l="0" t="0" r="r" b="b"/>
              <a:pathLst>
                <a:path w="123" h="212">
                  <a:moveTo>
                    <a:pt x="92" y="6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5"/>
                  </a:lnTo>
                  <a:lnTo>
                    <a:pt x="72" y="59"/>
                  </a:lnTo>
                  <a:lnTo>
                    <a:pt x="58" y="61"/>
                  </a:lnTo>
                  <a:lnTo>
                    <a:pt x="45" y="65"/>
                  </a:lnTo>
                  <a:lnTo>
                    <a:pt x="33" y="72"/>
                  </a:lnTo>
                  <a:lnTo>
                    <a:pt x="22" y="80"/>
                  </a:lnTo>
                  <a:lnTo>
                    <a:pt x="13" y="90"/>
                  </a:lnTo>
                  <a:lnTo>
                    <a:pt x="6" y="100"/>
                  </a:lnTo>
                  <a:lnTo>
                    <a:pt x="2" y="112"/>
                  </a:lnTo>
                  <a:lnTo>
                    <a:pt x="0" y="124"/>
                  </a:lnTo>
                  <a:lnTo>
                    <a:pt x="3" y="140"/>
                  </a:lnTo>
                  <a:lnTo>
                    <a:pt x="12" y="153"/>
                  </a:lnTo>
                  <a:lnTo>
                    <a:pt x="26" y="162"/>
                  </a:lnTo>
                  <a:lnTo>
                    <a:pt x="45" y="166"/>
                  </a:lnTo>
                  <a:lnTo>
                    <a:pt x="40" y="188"/>
                  </a:lnTo>
                  <a:lnTo>
                    <a:pt x="38" y="196"/>
                  </a:lnTo>
                  <a:lnTo>
                    <a:pt x="36" y="203"/>
                  </a:lnTo>
                  <a:lnTo>
                    <a:pt x="35" y="207"/>
                  </a:lnTo>
                  <a:lnTo>
                    <a:pt x="35" y="209"/>
                  </a:lnTo>
                  <a:lnTo>
                    <a:pt x="36" y="211"/>
                  </a:lnTo>
                  <a:lnTo>
                    <a:pt x="38" y="212"/>
                  </a:lnTo>
                  <a:lnTo>
                    <a:pt x="40" y="211"/>
                  </a:lnTo>
                  <a:lnTo>
                    <a:pt x="41" y="210"/>
                  </a:lnTo>
                  <a:lnTo>
                    <a:pt x="41" y="207"/>
                  </a:lnTo>
                  <a:lnTo>
                    <a:pt x="42" y="204"/>
                  </a:lnTo>
                  <a:lnTo>
                    <a:pt x="43" y="201"/>
                  </a:lnTo>
                  <a:lnTo>
                    <a:pt x="52" y="166"/>
                  </a:lnTo>
                  <a:lnTo>
                    <a:pt x="65" y="164"/>
                  </a:lnTo>
                  <a:lnTo>
                    <a:pt x="79" y="160"/>
                  </a:lnTo>
                  <a:lnTo>
                    <a:pt x="91" y="154"/>
                  </a:lnTo>
                  <a:lnTo>
                    <a:pt x="102" y="145"/>
                  </a:lnTo>
                  <a:lnTo>
                    <a:pt x="111" y="136"/>
                  </a:lnTo>
                  <a:lnTo>
                    <a:pt x="117" y="125"/>
                  </a:lnTo>
                  <a:lnTo>
                    <a:pt x="122" y="114"/>
                  </a:lnTo>
                  <a:lnTo>
                    <a:pt x="123" y="102"/>
                  </a:lnTo>
                  <a:lnTo>
                    <a:pt x="121" y="88"/>
                  </a:lnTo>
                  <a:lnTo>
                    <a:pt x="113" y="74"/>
                  </a:lnTo>
                  <a:lnTo>
                    <a:pt x="99" y="64"/>
                  </a:lnTo>
                  <a:lnTo>
                    <a:pt x="78" y="59"/>
                  </a:lnTo>
                  <a:lnTo>
                    <a:pt x="92" y="6"/>
                  </a:lnTo>
                  <a:close/>
                  <a:moveTo>
                    <a:pt x="47" y="161"/>
                  </a:moveTo>
                  <a:lnTo>
                    <a:pt x="41" y="160"/>
                  </a:lnTo>
                  <a:lnTo>
                    <a:pt x="36" y="159"/>
                  </a:lnTo>
                  <a:lnTo>
                    <a:pt x="31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9" y="143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7" y="118"/>
                  </a:lnTo>
                  <a:lnTo>
                    <a:pt x="19" y="107"/>
                  </a:lnTo>
                  <a:lnTo>
                    <a:pt x="24" y="97"/>
                  </a:lnTo>
                  <a:lnTo>
                    <a:pt x="30" y="87"/>
                  </a:lnTo>
                  <a:lnTo>
                    <a:pt x="38" y="79"/>
                  </a:lnTo>
                  <a:lnTo>
                    <a:pt x="47" y="72"/>
                  </a:lnTo>
                  <a:lnTo>
                    <a:pt x="58" y="67"/>
                  </a:lnTo>
                  <a:lnTo>
                    <a:pt x="71" y="64"/>
                  </a:lnTo>
                  <a:lnTo>
                    <a:pt x="47" y="161"/>
                  </a:lnTo>
                  <a:close/>
                  <a:moveTo>
                    <a:pt x="77" y="64"/>
                  </a:moveTo>
                  <a:lnTo>
                    <a:pt x="89" y="67"/>
                  </a:lnTo>
                  <a:lnTo>
                    <a:pt x="99" y="73"/>
                  </a:lnTo>
                  <a:lnTo>
                    <a:pt x="106" y="83"/>
                  </a:lnTo>
                  <a:lnTo>
                    <a:pt x="108" y="97"/>
                  </a:lnTo>
                  <a:lnTo>
                    <a:pt x="107" y="108"/>
                  </a:lnTo>
                  <a:lnTo>
                    <a:pt x="104" y="118"/>
                  </a:lnTo>
                  <a:lnTo>
                    <a:pt x="100" y="129"/>
                  </a:lnTo>
                  <a:lnTo>
                    <a:pt x="94" y="138"/>
                  </a:lnTo>
                  <a:lnTo>
                    <a:pt x="86" y="147"/>
                  </a:lnTo>
                  <a:lnTo>
                    <a:pt x="76" y="154"/>
                  </a:lnTo>
                  <a:lnTo>
                    <a:pt x="65" y="159"/>
                  </a:lnTo>
                  <a:lnTo>
                    <a:pt x="53" y="161"/>
                  </a:lnTo>
                  <a:lnTo>
                    <a:pt x="77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9"/>
            <p:cNvSpPr>
              <a:spLocks noChangeAspect="1"/>
            </p:cNvSpPr>
            <p:nvPr/>
          </p:nvSpPr>
          <p:spPr bwMode="auto">
            <a:xfrm>
              <a:off x="4194" y="274"/>
              <a:ext cx="81" cy="116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39" y="1"/>
                </a:cxn>
                <a:cxn ang="0">
                  <a:pos x="33" y="1"/>
                </a:cxn>
                <a:cxn ang="0">
                  <a:pos x="21" y="2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25" y="10"/>
                </a:cxn>
                <a:cxn ang="0">
                  <a:pos x="24" y="14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11" y="114"/>
                </a:cxn>
                <a:cxn ang="0">
                  <a:pos x="14" y="108"/>
                </a:cxn>
                <a:cxn ang="0">
                  <a:pos x="16" y="100"/>
                </a:cxn>
                <a:cxn ang="0">
                  <a:pos x="19" y="88"/>
                </a:cxn>
                <a:cxn ang="0">
                  <a:pos x="21" y="80"/>
                </a:cxn>
                <a:cxn ang="0">
                  <a:pos x="30" y="79"/>
                </a:cxn>
                <a:cxn ang="0">
                  <a:pos x="41" y="85"/>
                </a:cxn>
                <a:cxn ang="0">
                  <a:pos x="42" y="94"/>
                </a:cxn>
                <a:cxn ang="0">
                  <a:pos x="41" y="99"/>
                </a:cxn>
                <a:cxn ang="0">
                  <a:pos x="47" y="112"/>
                </a:cxn>
                <a:cxn ang="0">
                  <a:pos x="59" y="116"/>
                </a:cxn>
                <a:cxn ang="0">
                  <a:pos x="69" y="112"/>
                </a:cxn>
                <a:cxn ang="0">
                  <a:pos x="75" y="104"/>
                </a:cxn>
                <a:cxn ang="0">
                  <a:pos x="79" y="95"/>
                </a:cxn>
                <a:cxn ang="0">
                  <a:pos x="80" y="91"/>
                </a:cxn>
                <a:cxn ang="0">
                  <a:pos x="77" y="89"/>
                </a:cxn>
                <a:cxn ang="0">
                  <a:pos x="74" y="93"/>
                </a:cxn>
                <a:cxn ang="0">
                  <a:pos x="69" y="105"/>
                </a:cxn>
                <a:cxn ang="0">
                  <a:pos x="59" y="112"/>
                </a:cxn>
                <a:cxn ang="0">
                  <a:pos x="55" y="109"/>
                </a:cxn>
                <a:cxn ang="0">
                  <a:pos x="54" y="103"/>
                </a:cxn>
                <a:cxn ang="0">
                  <a:pos x="54" y="96"/>
                </a:cxn>
                <a:cxn ang="0">
                  <a:pos x="55" y="91"/>
                </a:cxn>
                <a:cxn ang="0">
                  <a:pos x="52" y="82"/>
                </a:cxn>
                <a:cxn ang="0">
                  <a:pos x="45" y="77"/>
                </a:cxn>
                <a:cxn ang="0">
                  <a:pos x="36" y="74"/>
                </a:cxn>
                <a:cxn ang="0">
                  <a:pos x="29" y="73"/>
                </a:cxn>
                <a:cxn ang="0">
                  <a:pos x="36" y="68"/>
                </a:cxn>
                <a:cxn ang="0">
                  <a:pos x="42" y="62"/>
                </a:cxn>
                <a:cxn ang="0">
                  <a:pos x="55" y="52"/>
                </a:cxn>
                <a:cxn ang="0">
                  <a:pos x="68" y="47"/>
                </a:cxn>
                <a:cxn ang="0">
                  <a:pos x="74" y="49"/>
                </a:cxn>
                <a:cxn ang="0">
                  <a:pos x="67" y="53"/>
                </a:cxn>
                <a:cxn ang="0">
                  <a:pos x="65" y="58"/>
                </a:cxn>
                <a:cxn ang="0">
                  <a:pos x="72" y="64"/>
                </a:cxn>
                <a:cxn ang="0">
                  <a:pos x="78" y="62"/>
                </a:cxn>
                <a:cxn ang="0">
                  <a:pos x="81" y="54"/>
                </a:cxn>
                <a:cxn ang="0">
                  <a:pos x="78" y="46"/>
                </a:cxn>
                <a:cxn ang="0">
                  <a:pos x="68" y="42"/>
                </a:cxn>
                <a:cxn ang="0">
                  <a:pos x="55" y="46"/>
                </a:cxn>
                <a:cxn ang="0">
                  <a:pos x="42" y="57"/>
                </a:cxn>
                <a:cxn ang="0">
                  <a:pos x="23" y="71"/>
                </a:cxn>
              </a:cxnLst>
              <a:rect l="0" t="0" r="r" b="b"/>
              <a:pathLst>
                <a:path w="81" h="116">
                  <a:moveTo>
                    <a:pt x="39" y="5"/>
                  </a:moveTo>
                  <a:lnTo>
                    <a:pt x="40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4" y="14"/>
                  </a:lnTo>
                  <a:lnTo>
                    <a:pt x="1" y="108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1" y="115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6" y="100"/>
                  </a:lnTo>
                  <a:lnTo>
                    <a:pt x="17" y="94"/>
                  </a:lnTo>
                  <a:lnTo>
                    <a:pt x="19" y="88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30" y="79"/>
                  </a:lnTo>
                  <a:lnTo>
                    <a:pt x="36" y="82"/>
                  </a:lnTo>
                  <a:lnTo>
                    <a:pt x="41" y="85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3" y="107"/>
                  </a:lnTo>
                  <a:lnTo>
                    <a:pt x="47" y="112"/>
                  </a:lnTo>
                  <a:lnTo>
                    <a:pt x="53" y="115"/>
                  </a:lnTo>
                  <a:lnTo>
                    <a:pt x="59" y="116"/>
                  </a:lnTo>
                  <a:lnTo>
                    <a:pt x="64" y="115"/>
                  </a:lnTo>
                  <a:lnTo>
                    <a:pt x="69" y="112"/>
                  </a:lnTo>
                  <a:lnTo>
                    <a:pt x="72" y="108"/>
                  </a:lnTo>
                  <a:lnTo>
                    <a:pt x="75" y="104"/>
                  </a:lnTo>
                  <a:lnTo>
                    <a:pt x="77" y="99"/>
                  </a:lnTo>
                  <a:lnTo>
                    <a:pt x="79" y="95"/>
                  </a:lnTo>
                  <a:lnTo>
                    <a:pt x="79" y="92"/>
                  </a:lnTo>
                  <a:lnTo>
                    <a:pt x="80" y="91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9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59" y="112"/>
                  </a:lnTo>
                  <a:lnTo>
                    <a:pt x="56" y="111"/>
                  </a:lnTo>
                  <a:lnTo>
                    <a:pt x="55" y="109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5" y="94"/>
                  </a:lnTo>
                  <a:lnTo>
                    <a:pt x="55" y="91"/>
                  </a:lnTo>
                  <a:lnTo>
                    <a:pt x="54" y="86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5" y="77"/>
                  </a:lnTo>
                  <a:lnTo>
                    <a:pt x="40" y="75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32" y="71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9" y="57"/>
                  </a:lnTo>
                  <a:lnTo>
                    <a:pt x="55" y="52"/>
                  </a:lnTo>
                  <a:lnTo>
                    <a:pt x="61" y="48"/>
                  </a:lnTo>
                  <a:lnTo>
                    <a:pt x="68" y="47"/>
                  </a:lnTo>
                  <a:lnTo>
                    <a:pt x="71" y="47"/>
                  </a:lnTo>
                  <a:lnTo>
                    <a:pt x="74" y="49"/>
                  </a:lnTo>
                  <a:lnTo>
                    <a:pt x="69" y="51"/>
                  </a:lnTo>
                  <a:lnTo>
                    <a:pt x="67" y="53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7" y="63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2"/>
                  </a:lnTo>
                  <a:lnTo>
                    <a:pt x="80" y="58"/>
                  </a:lnTo>
                  <a:lnTo>
                    <a:pt x="81" y="54"/>
                  </a:lnTo>
                  <a:lnTo>
                    <a:pt x="80" y="49"/>
                  </a:lnTo>
                  <a:lnTo>
                    <a:pt x="78" y="46"/>
                  </a:lnTo>
                  <a:lnTo>
                    <a:pt x="74" y="43"/>
                  </a:lnTo>
                  <a:lnTo>
                    <a:pt x="68" y="42"/>
                  </a:lnTo>
                  <a:lnTo>
                    <a:pt x="61" y="43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2" y="57"/>
                  </a:lnTo>
                  <a:lnTo>
                    <a:pt x="32" y="65"/>
                  </a:lnTo>
                  <a:lnTo>
                    <a:pt x="23" y="71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 noChangeAspect="1"/>
            </p:cNvSpPr>
            <p:nvPr/>
          </p:nvSpPr>
          <p:spPr bwMode="auto">
            <a:xfrm>
              <a:off x="4321" y="177"/>
              <a:ext cx="54" cy="235"/>
            </a:xfrm>
            <a:custGeom>
              <a:avLst/>
              <a:gdLst/>
              <a:ahLst/>
              <a:cxnLst>
                <a:cxn ang="0">
                  <a:pos x="54" y="233"/>
                </a:cxn>
                <a:cxn ang="0">
                  <a:pos x="54" y="232"/>
                </a:cxn>
                <a:cxn ang="0">
                  <a:pos x="54" y="232"/>
                </a:cxn>
                <a:cxn ang="0">
                  <a:pos x="52" y="230"/>
                </a:cxn>
                <a:cxn ang="0">
                  <a:pos x="50" y="228"/>
                </a:cxn>
                <a:cxn ang="0">
                  <a:pos x="32" y="203"/>
                </a:cxn>
                <a:cxn ang="0">
                  <a:pos x="21" y="175"/>
                </a:cxn>
                <a:cxn ang="0">
                  <a:pos x="15" y="146"/>
                </a:cxn>
                <a:cxn ang="0">
                  <a:pos x="13" y="118"/>
                </a:cxn>
                <a:cxn ang="0">
                  <a:pos x="15" y="87"/>
                </a:cxn>
                <a:cxn ang="0">
                  <a:pos x="21" y="58"/>
                </a:cxn>
                <a:cxn ang="0">
                  <a:pos x="33" y="30"/>
                </a:cxn>
                <a:cxn ang="0">
                  <a:pos x="51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47" y="3"/>
                </a:cxn>
                <a:cxn ang="0">
                  <a:pos x="37" y="12"/>
                </a:cxn>
                <a:cxn ang="0">
                  <a:pos x="26" y="26"/>
                </a:cxn>
                <a:cxn ang="0">
                  <a:pos x="14" y="46"/>
                </a:cxn>
                <a:cxn ang="0">
                  <a:pos x="7" y="65"/>
                </a:cxn>
                <a:cxn ang="0">
                  <a:pos x="2" y="84"/>
                </a:cxn>
                <a:cxn ang="0">
                  <a:pos x="0" y="102"/>
                </a:cxn>
                <a:cxn ang="0">
                  <a:pos x="0" y="118"/>
                </a:cxn>
                <a:cxn ang="0">
                  <a:pos x="0" y="133"/>
                </a:cxn>
                <a:cxn ang="0">
                  <a:pos x="2" y="151"/>
                </a:cxn>
                <a:cxn ang="0">
                  <a:pos x="7" y="171"/>
                </a:cxn>
                <a:cxn ang="0">
                  <a:pos x="15" y="191"/>
                </a:cxn>
                <a:cxn ang="0">
                  <a:pos x="26" y="210"/>
                </a:cxn>
                <a:cxn ang="0">
                  <a:pos x="38" y="224"/>
                </a:cxn>
                <a:cxn ang="0">
                  <a:pos x="47" y="232"/>
                </a:cxn>
                <a:cxn ang="0">
                  <a:pos x="52" y="235"/>
                </a:cxn>
                <a:cxn ang="0">
                  <a:pos x="53" y="235"/>
                </a:cxn>
                <a:cxn ang="0">
                  <a:pos x="54" y="233"/>
                </a:cxn>
              </a:cxnLst>
              <a:rect l="0" t="0" r="r" b="b"/>
              <a:pathLst>
                <a:path w="54" h="235">
                  <a:moveTo>
                    <a:pt x="54" y="233"/>
                  </a:moveTo>
                  <a:lnTo>
                    <a:pt x="54" y="232"/>
                  </a:lnTo>
                  <a:lnTo>
                    <a:pt x="54" y="232"/>
                  </a:lnTo>
                  <a:lnTo>
                    <a:pt x="52" y="230"/>
                  </a:lnTo>
                  <a:lnTo>
                    <a:pt x="50" y="228"/>
                  </a:lnTo>
                  <a:lnTo>
                    <a:pt x="32" y="203"/>
                  </a:lnTo>
                  <a:lnTo>
                    <a:pt x="21" y="175"/>
                  </a:lnTo>
                  <a:lnTo>
                    <a:pt x="15" y="146"/>
                  </a:lnTo>
                  <a:lnTo>
                    <a:pt x="13" y="118"/>
                  </a:lnTo>
                  <a:lnTo>
                    <a:pt x="15" y="87"/>
                  </a:lnTo>
                  <a:lnTo>
                    <a:pt x="21" y="58"/>
                  </a:lnTo>
                  <a:lnTo>
                    <a:pt x="33" y="30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47" y="3"/>
                  </a:lnTo>
                  <a:lnTo>
                    <a:pt x="37" y="12"/>
                  </a:lnTo>
                  <a:lnTo>
                    <a:pt x="26" y="26"/>
                  </a:lnTo>
                  <a:lnTo>
                    <a:pt x="14" y="46"/>
                  </a:lnTo>
                  <a:lnTo>
                    <a:pt x="7" y="65"/>
                  </a:lnTo>
                  <a:lnTo>
                    <a:pt x="2" y="84"/>
                  </a:lnTo>
                  <a:lnTo>
                    <a:pt x="0" y="102"/>
                  </a:lnTo>
                  <a:lnTo>
                    <a:pt x="0" y="118"/>
                  </a:lnTo>
                  <a:lnTo>
                    <a:pt x="0" y="133"/>
                  </a:lnTo>
                  <a:lnTo>
                    <a:pt x="2" y="151"/>
                  </a:lnTo>
                  <a:lnTo>
                    <a:pt x="7" y="171"/>
                  </a:lnTo>
                  <a:lnTo>
                    <a:pt x="15" y="191"/>
                  </a:lnTo>
                  <a:lnTo>
                    <a:pt x="26" y="210"/>
                  </a:lnTo>
                  <a:lnTo>
                    <a:pt x="38" y="224"/>
                  </a:lnTo>
                  <a:lnTo>
                    <a:pt x="47" y="232"/>
                  </a:lnTo>
                  <a:lnTo>
                    <a:pt x="52" y="235"/>
                  </a:lnTo>
                  <a:lnTo>
                    <a:pt x="53" y="235"/>
                  </a:lnTo>
                  <a:lnTo>
                    <a:pt x="54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21"/>
            <p:cNvSpPr>
              <a:spLocks noChangeAspect="1"/>
            </p:cNvSpPr>
            <p:nvPr/>
          </p:nvSpPr>
          <p:spPr bwMode="auto">
            <a:xfrm>
              <a:off x="4396" y="247"/>
              <a:ext cx="111" cy="108"/>
            </a:xfrm>
            <a:custGeom>
              <a:avLst/>
              <a:gdLst/>
              <a:ahLst/>
              <a:cxnLst>
                <a:cxn ang="0">
                  <a:pos x="89" y="15"/>
                </a:cxn>
                <a:cxn ang="0">
                  <a:pos x="83" y="25"/>
                </a:cxn>
                <a:cxn ang="0">
                  <a:pos x="83" y="32"/>
                </a:cxn>
                <a:cxn ang="0">
                  <a:pos x="89" y="38"/>
                </a:cxn>
                <a:cxn ang="0">
                  <a:pos x="100" y="38"/>
                </a:cxn>
                <a:cxn ang="0">
                  <a:pos x="110" y="29"/>
                </a:cxn>
                <a:cxn ang="0">
                  <a:pos x="110" y="13"/>
                </a:cxn>
                <a:cxn ang="0">
                  <a:pos x="98" y="2"/>
                </a:cxn>
                <a:cxn ang="0">
                  <a:pos x="79" y="1"/>
                </a:cxn>
                <a:cxn ang="0">
                  <a:pos x="63" y="9"/>
                </a:cxn>
                <a:cxn ang="0">
                  <a:pos x="51" y="8"/>
                </a:cxn>
                <a:cxn ang="0">
                  <a:pos x="37" y="1"/>
                </a:cxn>
                <a:cxn ang="0">
                  <a:pos x="23" y="1"/>
                </a:cxn>
                <a:cxn ang="0">
                  <a:pos x="13" y="8"/>
                </a:cxn>
                <a:cxn ang="0">
                  <a:pos x="5" y="21"/>
                </a:cxn>
                <a:cxn ang="0">
                  <a:pos x="1" y="34"/>
                </a:cxn>
                <a:cxn ang="0">
                  <a:pos x="1" y="39"/>
                </a:cxn>
                <a:cxn ang="0">
                  <a:pos x="4" y="40"/>
                </a:cxn>
                <a:cxn ang="0">
                  <a:pos x="9" y="40"/>
                </a:cxn>
                <a:cxn ang="0">
                  <a:pos x="11" y="39"/>
                </a:cxn>
                <a:cxn ang="0">
                  <a:pos x="12" y="36"/>
                </a:cxn>
                <a:cxn ang="0">
                  <a:pos x="16" y="21"/>
                </a:cxn>
                <a:cxn ang="0">
                  <a:pos x="24" y="10"/>
                </a:cxn>
                <a:cxn ang="0">
                  <a:pos x="32" y="11"/>
                </a:cxn>
                <a:cxn ang="0">
                  <a:pos x="34" y="20"/>
                </a:cxn>
                <a:cxn ang="0">
                  <a:pos x="32" y="28"/>
                </a:cxn>
                <a:cxn ang="0">
                  <a:pos x="29" y="40"/>
                </a:cxn>
                <a:cxn ang="0">
                  <a:pos x="25" y="54"/>
                </a:cxn>
                <a:cxn ang="0">
                  <a:pos x="23" y="65"/>
                </a:cxn>
                <a:cxn ang="0">
                  <a:pos x="20" y="75"/>
                </a:cxn>
                <a:cxn ang="0">
                  <a:pos x="18" y="85"/>
                </a:cxn>
                <a:cxn ang="0">
                  <a:pos x="15" y="95"/>
                </a:cxn>
                <a:cxn ang="0">
                  <a:pos x="16" y="102"/>
                </a:cxn>
                <a:cxn ang="0">
                  <a:pos x="21" y="107"/>
                </a:cxn>
                <a:cxn ang="0">
                  <a:pos x="30" y="108"/>
                </a:cxn>
                <a:cxn ang="0">
                  <a:pos x="39" y="102"/>
                </a:cxn>
                <a:cxn ang="0">
                  <a:pos x="42" y="93"/>
                </a:cxn>
                <a:cxn ang="0">
                  <a:pos x="47" y="75"/>
                </a:cxn>
                <a:cxn ang="0">
                  <a:pos x="53" y="51"/>
                </a:cxn>
                <a:cxn ang="0">
                  <a:pos x="57" y="33"/>
                </a:cxn>
                <a:cxn ang="0">
                  <a:pos x="59" y="28"/>
                </a:cxn>
                <a:cxn ang="0">
                  <a:pos x="60" y="24"/>
                </a:cxn>
                <a:cxn ang="0">
                  <a:pos x="67" y="17"/>
                </a:cxn>
                <a:cxn ang="0">
                  <a:pos x="80" y="10"/>
                </a:cxn>
                <a:cxn ang="0">
                  <a:pos x="94" y="10"/>
                </a:cxn>
              </a:cxnLst>
              <a:rect l="0" t="0" r="r" b="b"/>
              <a:pathLst>
                <a:path w="111" h="108">
                  <a:moveTo>
                    <a:pt x="97" y="12"/>
                  </a:moveTo>
                  <a:lnTo>
                    <a:pt x="89" y="15"/>
                  </a:lnTo>
                  <a:lnTo>
                    <a:pt x="85" y="20"/>
                  </a:lnTo>
                  <a:lnTo>
                    <a:pt x="83" y="25"/>
                  </a:lnTo>
                  <a:lnTo>
                    <a:pt x="83" y="28"/>
                  </a:lnTo>
                  <a:lnTo>
                    <a:pt x="83" y="32"/>
                  </a:lnTo>
                  <a:lnTo>
                    <a:pt x="86" y="36"/>
                  </a:lnTo>
                  <a:lnTo>
                    <a:pt x="89" y="38"/>
                  </a:lnTo>
                  <a:lnTo>
                    <a:pt x="94" y="39"/>
                  </a:lnTo>
                  <a:lnTo>
                    <a:pt x="100" y="38"/>
                  </a:lnTo>
                  <a:lnTo>
                    <a:pt x="106" y="34"/>
                  </a:lnTo>
                  <a:lnTo>
                    <a:pt x="110" y="29"/>
                  </a:lnTo>
                  <a:lnTo>
                    <a:pt x="111" y="21"/>
                  </a:lnTo>
                  <a:lnTo>
                    <a:pt x="110" y="13"/>
                  </a:lnTo>
                  <a:lnTo>
                    <a:pt x="105" y="6"/>
                  </a:lnTo>
                  <a:lnTo>
                    <a:pt x="98" y="2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0" y="4"/>
                  </a:lnTo>
                  <a:lnTo>
                    <a:pt x="63" y="9"/>
                  </a:lnTo>
                  <a:lnTo>
                    <a:pt x="57" y="14"/>
                  </a:lnTo>
                  <a:lnTo>
                    <a:pt x="51" y="8"/>
                  </a:lnTo>
                  <a:lnTo>
                    <a:pt x="44" y="3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9" y="14"/>
                  </a:lnTo>
                  <a:lnTo>
                    <a:pt x="5" y="21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6" y="21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28" y="9"/>
                  </a:lnTo>
                  <a:lnTo>
                    <a:pt x="32" y="11"/>
                  </a:lnTo>
                  <a:lnTo>
                    <a:pt x="34" y="17"/>
                  </a:lnTo>
                  <a:lnTo>
                    <a:pt x="34" y="20"/>
                  </a:lnTo>
                  <a:lnTo>
                    <a:pt x="33" y="24"/>
                  </a:lnTo>
                  <a:lnTo>
                    <a:pt x="32" y="28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7"/>
                  </a:lnTo>
                  <a:lnTo>
                    <a:pt x="25" y="54"/>
                  </a:lnTo>
                  <a:lnTo>
                    <a:pt x="24" y="60"/>
                  </a:lnTo>
                  <a:lnTo>
                    <a:pt x="23" y="65"/>
                  </a:lnTo>
                  <a:lnTo>
                    <a:pt x="22" y="70"/>
                  </a:lnTo>
                  <a:lnTo>
                    <a:pt x="20" y="75"/>
                  </a:lnTo>
                  <a:lnTo>
                    <a:pt x="19" y="80"/>
                  </a:lnTo>
                  <a:lnTo>
                    <a:pt x="18" y="85"/>
                  </a:lnTo>
                  <a:lnTo>
                    <a:pt x="17" y="90"/>
                  </a:lnTo>
                  <a:lnTo>
                    <a:pt x="15" y="95"/>
                  </a:lnTo>
                  <a:lnTo>
                    <a:pt x="15" y="98"/>
                  </a:lnTo>
                  <a:lnTo>
                    <a:pt x="16" y="102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5" y="106"/>
                  </a:lnTo>
                  <a:lnTo>
                    <a:pt x="39" y="102"/>
                  </a:lnTo>
                  <a:lnTo>
                    <a:pt x="41" y="96"/>
                  </a:lnTo>
                  <a:lnTo>
                    <a:pt x="42" y="93"/>
                  </a:lnTo>
                  <a:lnTo>
                    <a:pt x="44" y="85"/>
                  </a:lnTo>
                  <a:lnTo>
                    <a:pt x="47" y="75"/>
                  </a:lnTo>
                  <a:lnTo>
                    <a:pt x="50" y="63"/>
                  </a:lnTo>
                  <a:lnTo>
                    <a:pt x="53" y="51"/>
                  </a:lnTo>
                  <a:lnTo>
                    <a:pt x="55" y="41"/>
                  </a:lnTo>
                  <a:lnTo>
                    <a:pt x="57" y="33"/>
                  </a:lnTo>
                  <a:lnTo>
                    <a:pt x="58" y="30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7" y="17"/>
                  </a:lnTo>
                  <a:lnTo>
                    <a:pt x="72" y="13"/>
                  </a:lnTo>
                  <a:lnTo>
                    <a:pt x="80" y="10"/>
                  </a:lnTo>
                  <a:lnTo>
                    <a:pt x="88" y="9"/>
                  </a:lnTo>
                  <a:lnTo>
                    <a:pt x="94" y="10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22"/>
            <p:cNvSpPr>
              <a:spLocks noChangeAspect="1"/>
            </p:cNvSpPr>
            <p:nvPr/>
          </p:nvSpPr>
          <p:spPr bwMode="auto">
            <a:xfrm>
              <a:off x="4534" y="177"/>
              <a:ext cx="54" cy="235"/>
            </a:xfrm>
            <a:custGeom>
              <a:avLst/>
              <a:gdLst/>
              <a:ahLst/>
              <a:cxnLst>
                <a:cxn ang="0">
                  <a:pos x="54" y="118"/>
                </a:cxn>
                <a:cxn ang="0">
                  <a:pos x="54" y="102"/>
                </a:cxn>
                <a:cxn ang="0">
                  <a:pos x="51" y="84"/>
                </a:cxn>
                <a:cxn ang="0">
                  <a:pos x="46" y="64"/>
                </a:cxn>
                <a:cxn ang="0">
                  <a:pos x="39" y="44"/>
                </a:cxn>
                <a:cxn ang="0">
                  <a:pos x="27" y="25"/>
                </a:cxn>
                <a:cxn ang="0">
                  <a:pos x="16" y="11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4" y="8"/>
                </a:cxn>
                <a:cxn ang="0">
                  <a:pos x="20" y="28"/>
                </a:cxn>
                <a:cxn ang="0">
                  <a:pos x="31" y="53"/>
                </a:cxn>
                <a:cxn ang="0">
                  <a:pos x="38" y="83"/>
                </a:cxn>
                <a:cxn ang="0">
                  <a:pos x="41" y="118"/>
                </a:cxn>
                <a:cxn ang="0">
                  <a:pos x="39" y="148"/>
                </a:cxn>
                <a:cxn ang="0">
                  <a:pos x="33" y="177"/>
                </a:cxn>
                <a:cxn ang="0">
                  <a:pos x="21" y="205"/>
                </a:cxn>
                <a:cxn ang="0">
                  <a:pos x="3" y="229"/>
                </a:cxn>
                <a:cxn ang="0">
                  <a:pos x="0" y="232"/>
                </a:cxn>
                <a:cxn ang="0">
                  <a:pos x="0" y="233"/>
                </a:cxn>
                <a:cxn ang="0">
                  <a:pos x="0" y="235"/>
                </a:cxn>
                <a:cxn ang="0">
                  <a:pos x="2" y="235"/>
                </a:cxn>
                <a:cxn ang="0">
                  <a:pos x="7" y="232"/>
                </a:cxn>
                <a:cxn ang="0">
                  <a:pos x="16" y="224"/>
                </a:cxn>
                <a:cxn ang="0">
                  <a:pos x="28" y="209"/>
                </a:cxn>
                <a:cxn ang="0">
                  <a:pos x="39" y="189"/>
                </a:cxn>
                <a:cxn ang="0">
                  <a:pos x="47" y="170"/>
                </a:cxn>
                <a:cxn ang="0">
                  <a:pos x="51" y="151"/>
                </a:cxn>
                <a:cxn ang="0">
                  <a:pos x="54" y="134"/>
                </a:cxn>
                <a:cxn ang="0">
                  <a:pos x="54" y="118"/>
                </a:cxn>
              </a:cxnLst>
              <a:rect l="0" t="0" r="r" b="b"/>
              <a:pathLst>
                <a:path w="54" h="235">
                  <a:moveTo>
                    <a:pt x="54" y="118"/>
                  </a:moveTo>
                  <a:lnTo>
                    <a:pt x="54" y="102"/>
                  </a:lnTo>
                  <a:lnTo>
                    <a:pt x="51" y="84"/>
                  </a:lnTo>
                  <a:lnTo>
                    <a:pt x="46" y="64"/>
                  </a:lnTo>
                  <a:lnTo>
                    <a:pt x="39" y="44"/>
                  </a:lnTo>
                  <a:lnTo>
                    <a:pt x="27" y="25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8"/>
                  </a:lnTo>
                  <a:lnTo>
                    <a:pt x="20" y="28"/>
                  </a:lnTo>
                  <a:lnTo>
                    <a:pt x="31" y="53"/>
                  </a:lnTo>
                  <a:lnTo>
                    <a:pt x="38" y="83"/>
                  </a:lnTo>
                  <a:lnTo>
                    <a:pt x="41" y="118"/>
                  </a:lnTo>
                  <a:lnTo>
                    <a:pt x="39" y="148"/>
                  </a:lnTo>
                  <a:lnTo>
                    <a:pt x="33" y="177"/>
                  </a:lnTo>
                  <a:lnTo>
                    <a:pt x="21" y="205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2" y="235"/>
                  </a:lnTo>
                  <a:lnTo>
                    <a:pt x="7" y="232"/>
                  </a:lnTo>
                  <a:lnTo>
                    <a:pt x="16" y="224"/>
                  </a:lnTo>
                  <a:lnTo>
                    <a:pt x="28" y="209"/>
                  </a:lnTo>
                  <a:lnTo>
                    <a:pt x="39" y="189"/>
                  </a:lnTo>
                  <a:lnTo>
                    <a:pt x="47" y="170"/>
                  </a:lnTo>
                  <a:lnTo>
                    <a:pt x="51" y="151"/>
                  </a:lnTo>
                  <a:lnTo>
                    <a:pt x="54" y="134"/>
                  </a:lnTo>
                  <a:lnTo>
                    <a:pt x="54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3"/>
            <p:cNvSpPr>
              <a:spLocks noChangeAspect="1" noEditPoints="1"/>
            </p:cNvSpPr>
            <p:nvPr/>
          </p:nvSpPr>
          <p:spPr bwMode="auto">
            <a:xfrm>
              <a:off x="4690" y="267"/>
              <a:ext cx="156" cy="55"/>
            </a:xfrm>
            <a:custGeom>
              <a:avLst/>
              <a:gdLst/>
              <a:ahLst/>
              <a:cxnLst>
                <a:cxn ang="0">
                  <a:pos x="148" y="10"/>
                </a:cxn>
                <a:cxn ang="0">
                  <a:pos x="151" y="9"/>
                </a:cxn>
                <a:cxn ang="0">
                  <a:pos x="153" y="9"/>
                </a:cxn>
                <a:cxn ang="0">
                  <a:pos x="155" y="8"/>
                </a:cxn>
                <a:cxn ang="0">
                  <a:pos x="156" y="5"/>
                </a:cxn>
                <a:cxn ang="0">
                  <a:pos x="155" y="2"/>
                </a:cxn>
                <a:cxn ang="0">
                  <a:pos x="153" y="1"/>
                </a:cxn>
                <a:cxn ang="0">
                  <a:pos x="151" y="0"/>
                </a:cxn>
                <a:cxn ang="0">
                  <a:pos x="14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8" y="10"/>
                </a:cxn>
                <a:cxn ang="0">
                  <a:pos x="148" y="10"/>
                </a:cxn>
                <a:cxn ang="0">
                  <a:pos x="148" y="55"/>
                </a:cxn>
                <a:cxn ang="0">
                  <a:pos x="151" y="55"/>
                </a:cxn>
                <a:cxn ang="0">
                  <a:pos x="153" y="55"/>
                </a:cxn>
                <a:cxn ang="0">
                  <a:pos x="155" y="53"/>
                </a:cxn>
                <a:cxn ang="0">
                  <a:pos x="156" y="50"/>
                </a:cxn>
                <a:cxn ang="0">
                  <a:pos x="155" y="48"/>
                </a:cxn>
                <a:cxn ang="0">
                  <a:pos x="153" y="46"/>
                </a:cxn>
                <a:cxn ang="0">
                  <a:pos x="151" y="46"/>
                </a:cxn>
                <a:cxn ang="0">
                  <a:pos x="148" y="46"/>
                </a:cxn>
                <a:cxn ang="0">
                  <a:pos x="8" y="46"/>
                </a:cxn>
                <a:cxn ang="0">
                  <a:pos x="5" y="46"/>
                </a:cxn>
                <a:cxn ang="0">
                  <a:pos x="3" y="46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1" y="53"/>
                </a:cxn>
                <a:cxn ang="0">
                  <a:pos x="3" y="55"/>
                </a:cxn>
                <a:cxn ang="0">
                  <a:pos x="5" y="55"/>
                </a:cxn>
                <a:cxn ang="0">
                  <a:pos x="8" y="55"/>
                </a:cxn>
                <a:cxn ang="0">
                  <a:pos x="148" y="55"/>
                </a:cxn>
              </a:cxnLst>
              <a:rect l="0" t="0" r="r" b="b"/>
              <a:pathLst>
                <a:path w="156" h="55">
                  <a:moveTo>
                    <a:pt x="148" y="10"/>
                  </a:moveTo>
                  <a:lnTo>
                    <a:pt x="151" y="9"/>
                  </a:lnTo>
                  <a:lnTo>
                    <a:pt x="153" y="9"/>
                  </a:lnTo>
                  <a:lnTo>
                    <a:pt x="155" y="8"/>
                  </a:lnTo>
                  <a:lnTo>
                    <a:pt x="156" y="5"/>
                  </a:lnTo>
                  <a:lnTo>
                    <a:pt x="155" y="2"/>
                  </a:lnTo>
                  <a:lnTo>
                    <a:pt x="153" y="1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48" y="10"/>
                  </a:lnTo>
                  <a:close/>
                  <a:moveTo>
                    <a:pt x="148" y="55"/>
                  </a:moveTo>
                  <a:lnTo>
                    <a:pt x="151" y="55"/>
                  </a:lnTo>
                  <a:lnTo>
                    <a:pt x="153" y="55"/>
                  </a:lnTo>
                  <a:lnTo>
                    <a:pt x="155" y="53"/>
                  </a:lnTo>
                  <a:lnTo>
                    <a:pt x="156" y="50"/>
                  </a:lnTo>
                  <a:lnTo>
                    <a:pt x="155" y="48"/>
                  </a:lnTo>
                  <a:lnTo>
                    <a:pt x="153" y="46"/>
                  </a:lnTo>
                  <a:lnTo>
                    <a:pt x="151" y="46"/>
                  </a:lnTo>
                  <a:lnTo>
                    <a:pt x="148" y="46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148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24"/>
            <p:cNvSpPr>
              <a:spLocks noChangeAspect="1"/>
            </p:cNvSpPr>
            <p:nvPr/>
          </p:nvSpPr>
          <p:spPr bwMode="auto">
            <a:xfrm>
              <a:off x="4934" y="194"/>
              <a:ext cx="170" cy="159"/>
            </a:xfrm>
            <a:custGeom>
              <a:avLst/>
              <a:gdLst/>
              <a:ahLst/>
              <a:cxnLst>
                <a:cxn ang="0">
                  <a:pos x="158" y="103"/>
                </a:cxn>
                <a:cxn ang="0">
                  <a:pos x="158" y="100"/>
                </a:cxn>
                <a:cxn ang="0">
                  <a:pos x="153" y="100"/>
                </a:cxn>
                <a:cxn ang="0">
                  <a:pos x="147" y="114"/>
                </a:cxn>
                <a:cxn ang="0">
                  <a:pos x="136" y="133"/>
                </a:cxn>
                <a:cxn ang="0">
                  <a:pos x="122" y="145"/>
                </a:cxn>
                <a:cxn ang="0">
                  <a:pos x="102" y="151"/>
                </a:cxn>
                <a:cxn ang="0">
                  <a:pos x="54" y="152"/>
                </a:cxn>
                <a:cxn ang="0">
                  <a:pos x="49" y="152"/>
                </a:cxn>
                <a:cxn ang="0">
                  <a:pos x="46" y="150"/>
                </a:cxn>
                <a:cxn ang="0">
                  <a:pos x="47" y="144"/>
                </a:cxn>
                <a:cxn ang="0">
                  <a:pos x="86" y="80"/>
                </a:cxn>
                <a:cxn ang="0">
                  <a:pos x="98" y="81"/>
                </a:cxn>
                <a:cxn ang="0">
                  <a:pos x="103" y="83"/>
                </a:cxn>
                <a:cxn ang="0">
                  <a:pos x="106" y="87"/>
                </a:cxn>
                <a:cxn ang="0">
                  <a:pos x="106" y="91"/>
                </a:cxn>
                <a:cxn ang="0">
                  <a:pos x="104" y="102"/>
                </a:cxn>
                <a:cxn ang="0">
                  <a:pos x="104" y="107"/>
                </a:cxn>
                <a:cxn ang="0">
                  <a:pos x="109" y="106"/>
                </a:cxn>
                <a:cxn ang="0">
                  <a:pos x="124" y="48"/>
                </a:cxn>
                <a:cxn ang="0">
                  <a:pos x="121" y="45"/>
                </a:cxn>
                <a:cxn ang="0">
                  <a:pos x="117" y="49"/>
                </a:cxn>
                <a:cxn ang="0">
                  <a:pos x="114" y="61"/>
                </a:cxn>
                <a:cxn ang="0">
                  <a:pos x="108" y="68"/>
                </a:cxn>
                <a:cxn ang="0">
                  <a:pos x="100" y="72"/>
                </a:cxn>
                <a:cxn ang="0">
                  <a:pos x="87" y="73"/>
                </a:cxn>
                <a:cxn ang="0">
                  <a:pos x="79" y="16"/>
                </a:cxn>
                <a:cxn ang="0">
                  <a:pos x="82" y="8"/>
                </a:cxn>
                <a:cxn ang="0">
                  <a:pos x="91" y="7"/>
                </a:cxn>
                <a:cxn ang="0">
                  <a:pos x="134" y="7"/>
                </a:cxn>
                <a:cxn ang="0">
                  <a:pos x="148" y="10"/>
                </a:cxn>
                <a:cxn ang="0">
                  <a:pos x="156" y="16"/>
                </a:cxn>
                <a:cxn ang="0">
                  <a:pos x="160" y="26"/>
                </a:cxn>
                <a:cxn ang="0">
                  <a:pos x="160" y="36"/>
                </a:cxn>
                <a:cxn ang="0">
                  <a:pos x="160" y="42"/>
                </a:cxn>
                <a:cxn ang="0">
                  <a:pos x="159" y="50"/>
                </a:cxn>
                <a:cxn ang="0">
                  <a:pos x="162" y="52"/>
                </a:cxn>
                <a:cxn ang="0">
                  <a:pos x="165" y="47"/>
                </a:cxn>
                <a:cxn ang="0">
                  <a:pos x="170" y="2"/>
                </a:cxn>
                <a:cxn ang="0">
                  <a:pos x="167" y="0"/>
                </a:cxn>
                <a:cxn ang="0">
                  <a:pos x="45" y="0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45" y="7"/>
                </a:cxn>
                <a:cxn ang="0">
                  <a:pos x="55" y="7"/>
                </a:cxn>
                <a:cxn ang="0">
                  <a:pos x="60" y="11"/>
                </a:cxn>
                <a:cxn ang="0">
                  <a:pos x="59" y="17"/>
                </a:cxn>
                <a:cxn ang="0">
                  <a:pos x="27" y="144"/>
                </a:cxn>
                <a:cxn ang="0">
                  <a:pos x="25" y="149"/>
                </a:cxn>
                <a:cxn ang="0">
                  <a:pos x="20" y="151"/>
                </a:cxn>
                <a:cxn ang="0">
                  <a:pos x="12" y="152"/>
                </a:cxn>
                <a:cxn ang="0">
                  <a:pos x="4" y="152"/>
                </a:cxn>
                <a:cxn ang="0">
                  <a:pos x="0" y="154"/>
                </a:cxn>
                <a:cxn ang="0">
                  <a:pos x="1" y="159"/>
                </a:cxn>
                <a:cxn ang="0">
                  <a:pos x="128" y="159"/>
                </a:cxn>
                <a:cxn ang="0">
                  <a:pos x="133" y="159"/>
                </a:cxn>
                <a:cxn ang="0">
                  <a:pos x="135" y="155"/>
                </a:cxn>
              </a:cxnLst>
              <a:rect l="0" t="0" r="r" b="b"/>
              <a:pathLst>
                <a:path w="170" h="159">
                  <a:moveTo>
                    <a:pt x="157" y="105"/>
                  </a:moveTo>
                  <a:lnTo>
                    <a:pt x="158" y="103"/>
                  </a:lnTo>
                  <a:lnTo>
                    <a:pt x="158" y="101"/>
                  </a:lnTo>
                  <a:lnTo>
                    <a:pt x="158" y="100"/>
                  </a:lnTo>
                  <a:lnTo>
                    <a:pt x="155" y="99"/>
                  </a:lnTo>
                  <a:lnTo>
                    <a:pt x="153" y="100"/>
                  </a:lnTo>
                  <a:lnTo>
                    <a:pt x="152" y="102"/>
                  </a:lnTo>
                  <a:lnTo>
                    <a:pt x="147" y="114"/>
                  </a:lnTo>
                  <a:lnTo>
                    <a:pt x="141" y="124"/>
                  </a:lnTo>
                  <a:lnTo>
                    <a:pt x="136" y="133"/>
                  </a:lnTo>
                  <a:lnTo>
                    <a:pt x="129" y="140"/>
                  </a:lnTo>
                  <a:lnTo>
                    <a:pt x="122" y="145"/>
                  </a:lnTo>
                  <a:lnTo>
                    <a:pt x="113" y="149"/>
                  </a:lnTo>
                  <a:lnTo>
                    <a:pt x="102" y="151"/>
                  </a:lnTo>
                  <a:lnTo>
                    <a:pt x="88" y="152"/>
                  </a:lnTo>
                  <a:lnTo>
                    <a:pt x="54" y="152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6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4"/>
                  </a:lnTo>
                  <a:lnTo>
                    <a:pt x="63" y="80"/>
                  </a:lnTo>
                  <a:lnTo>
                    <a:pt x="86" y="80"/>
                  </a:lnTo>
                  <a:lnTo>
                    <a:pt x="93" y="80"/>
                  </a:lnTo>
                  <a:lnTo>
                    <a:pt x="98" y="81"/>
                  </a:lnTo>
                  <a:lnTo>
                    <a:pt x="101" y="82"/>
                  </a:lnTo>
                  <a:lnTo>
                    <a:pt x="103" y="83"/>
                  </a:lnTo>
                  <a:lnTo>
                    <a:pt x="105" y="85"/>
                  </a:lnTo>
                  <a:lnTo>
                    <a:pt x="106" y="87"/>
                  </a:lnTo>
                  <a:lnTo>
                    <a:pt x="106" y="89"/>
                  </a:lnTo>
                  <a:lnTo>
                    <a:pt x="106" y="91"/>
                  </a:lnTo>
                  <a:lnTo>
                    <a:pt x="106" y="95"/>
                  </a:lnTo>
                  <a:lnTo>
                    <a:pt x="104" y="102"/>
                  </a:lnTo>
                  <a:lnTo>
                    <a:pt x="104" y="105"/>
                  </a:lnTo>
                  <a:lnTo>
                    <a:pt x="104" y="107"/>
                  </a:lnTo>
                  <a:lnTo>
                    <a:pt x="107" y="107"/>
                  </a:lnTo>
                  <a:lnTo>
                    <a:pt x="109" y="106"/>
                  </a:lnTo>
                  <a:lnTo>
                    <a:pt x="110" y="103"/>
                  </a:lnTo>
                  <a:lnTo>
                    <a:pt x="124" y="48"/>
                  </a:lnTo>
                  <a:lnTo>
                    <a:pt x="123" y="46"/>
                  </a:lnTo>
                  <a:lnTo>
                    <a:pt x="121" y="45"/>
                  </a:lnTo>
                  <a:lnTo>
                    <a:pt x="119" y="46"/>
                  </a:lnTo>
                  <a:lnTo>
                    <a:pt x="117" y="49"/>
                  </a:lnTo>
                  <a:lnTo>
                    <a:pt x="116" y="55"/>
                  </a:lnTo>
                  <a:lnTo>
                    <a:pt x="114" y="61"/>
                  </a:lnTo>
                  <a:lnTo>
                    <a:pt x="111" y="65"/>
                  </a:lnTo>
                  <a:lnTo>
                    <a:pt x="108" y="68"/>
                  </a:lnTo>
                  <a:lnTo>
                    <a:pt x="105" y="70"/>
                  </a:lnTo>
                  <a:lnTo>
                    <a:pt x="100" y="72"/>
                  </a:lnTo>
                  <a:lnTo>
                    <a:pt x="94" y="72"/>
                  </a:lnTo>
                  <a:lnTo>
                    <a:pt x="87" y="73"/>
                  </a:lnTo>
                  <a:lnTo>
                    <a:pt x="65" y="73"/>
                  </a:lnTo>
                  <a:lnTo>
                    <a:pt x="79" y="16"/>
                  </a:lnTo>
                  <a:lnTo>
                    <a:pt x="80" y="11"/>
                  </a:lnTo>
                  <a:lnTo>
                    <a:pt x="82" y="8"/>
                  </a:lnTo>
                  <a:lnTo>
                    <a:pt x="85" y="7"/>
                  </a:lnTo>
                  <a:lnTo>
                    <a:pt x="91" y="7"/>
                  </a:lnTo>
                  <a:lnTo>
                    <a:pt x="125" y="7"/>
                  </a:lnTo>
                  <a:lnTo>
                    <a:pt x="134" y="7"/>
                  </a:lnTo>
                  <a:lnTo>
                    <a:pt x="142" y="8"/>
                  </a:lnTo>
                  <a:lnTo>
                    <a:pt x="148" y="10"/>
                  </a:lnTo>
                  <a:lnTo>
                    <a:pt x="153" y="13"/>
                  </a:lnTo>
                  <a:lnTo>
                    <a:pt x="156" y="16"/>
                  </a:lnTo>
                  <a:lnTo>
                    <a:pt x="159" y="21"/>
                  </a:lnTo>
                  <a:lnTo>
                    <a:pt x="160" y="26"/>
                  </a:lnTo>
                  <a:lnTo>
                    <a:pt x="160" y="33"/>
                  </a:lnTo>
                  <a:lnTo>
                    <a:pt x="160" y="36"/>
                  </a:lnTo>
                  <a:lnTo>
                    <a:pt x="160" y="39"/>
                  </a:lnTo>
                  <a:lnTo>
                    <a:pt x="160" y="42"/>
                  </a:lnTo>
                  <a:lnTo>
                    <a:pt x="159" y="45"/>
                  </a:lnTo>
                  <a:lnTo>
                    <a:pt x="159" y="50"/>
                  </a:lnTo>
                  <a:lnTo>
                    <a:pt x="160" y="52"/>
                  </a:lnTo>
                  <a:lnTo>
                    <a:pt x="162" y="52"/>
                  </a:lnTo>
                  <a:lnTo>
                    <a:pt x="164" y="51"/>
                  </a:lnTo>
                  <a:lnTo>
                    <a:pt x="165" y="47"/>
                  </a:lnTo>
                  <a:lnTo>
                    <a:pt x="170" y="6"/>
                  </a:lnTo>
                  <a:lnTo>
                    <a:pt x="170" y="2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9" y="17"/>
                  </a:lnTo>
                  <a:lnTo>
                    <a:pt x="28" y="141"/>
                  </a:lnTo>
                  <a:lnTo>
                    <a:pt x="27" y="144"/>
                  </a:lnTo>
                  <a:lnTo>
                    <a:pt x="26" y="147"/>
                  </a:lnTo>
                  <a:lnTo>
                    <a:pt x="25" y="149"/>
                  </a:lnTo>
                  <a:lnTo>
                    <a:pt x="23" y="150"/>
                  </a:lnTo>
                  <a:lnTo>
                    <a:pt x="20" y="151"/>
                  </a:lnTo>
                  <a:lnTo>
                    <a:pt x="17" y="152"/>
                  </a:lnTo>
                  <a:lnTo>
                    <a:pt x="12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1" y="153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1" y="159"/>
                  </a:lnTo>
                  <a:lnTo>
                    <a:pt x="6" y="159"/>
                  </a:lnTo>
                  <a:lnTo>
                    <a:pt x="128" y="159"/>
                  </a:lnTo>
                  <a:lnTo>
                    <a:pt x="131" y="159"/>
                  </a:lnTo>
                  <a:lnTo>
                    <a:pt x="133" y="159"/>
                  </a:lnTo>
                  <a:lnTo>
                    <a:pt x="134" y="158"/>
                  </a:lnTo>
                  <a:lnTo>
                    <a:pt x="135" y="155"/>
                  </a:lnTo>
                  <a:lnTo>
                    <a:pt x="157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25"/>
            <p:cNvSpPr>
              <a:spLocks noChangeAspect="1"/>
            </p:cNvSpPr>
            <p:nvPr/>
          </p:nvSpPr>
          <p:spPr bwMode="auto">
            <a:xfrm>
              <a:off x="5110" y="274"/>
              <a:ext cx="81" cy="116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1" y="2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22" y="8"/>
                </a:cxn>
                <a:cxn ang="0">
                  <a:pos x="25" y="10"/>
                </a:cxn>
                <a:cxn ang="0">
                  <a:pos x="24" y="14"/>
                </a:cxn>
                <a:cxn ang="0">
                  <a:pos x="1" y="110"/>
                </a:cxn>
                <a:cxn ang="0">
                  <a:pos x="2" y="115"/>
                </a:cxn>
                <a:cxn ang="0">
                  <a:pos x="11" y="114"/>
                </a:cxn>
                <a:cxn ang="0">
                  <a:pos x="14" y="108"/>
                </a:cxn>
                <a:cxn ang="0">
                  <a:pos x="16" y="100"/>
                </a:cxn>
                <a:cxn ang="0">
                  <a:pos x="19" y="88"/>
                </a:cxn>
                <a:cxn ang="0">
                  <a:pos x="21" y="80"/>
                </a:cxn>
                <a:cxn ang="0">
                  <a:pos x="30" y="79"/>
                </a:cxn>
                <a:cxn ang="0">
                  <a:pos x="41" y="85"/>
                </a:cxn>
                <a:cxn ang="0">
                  <a:pos x="42" y="94"/>
                </a:cxn>
                <a:cxn ang="0">
                  <a:pos x="42" y="99"/>
                </a:cxn>
                <a:cxn ang="0">
                  <a:pos x="47" y="112"/>
                </a:cxn>
                <a:cxn ang="0">
                  <a:pos x="59" y="116"/>
                </a:cxn>
                <a:cxn ang="0">
                  <a:pos x="69" y="112"/>
                </a:cxn>
                <a:cxn ang="0">
                  <a:pos x="76" y="104"/>
                </a:cxn>
                <a:cxn ang="0">
                  <a:pos x="79" y="95"/>
                </a:cxn>
                <a:cxn ang="0">
                  <a:pos x="80" y="91"/>
                </a:cxn>
                <a:cxn ang="0">
                  <a:pos x="77" y="89"/>
                </a:cxn>
                <a:cxn ang="0">
                  <a:pos x="74" y="93"/>
                </a:cxn>
                <a:cxn ang="0">
                  <a:pos x="69" y="105"/>
                </a:cxn>
                <a:cxn ang="0">
                  <a:pos x="60" y="112"/>
                </a:cxn>
                <a:cxn ang="0">
                  <a:pos x="55" y="109"/>
                </a:cxn>
                <a:cxn ang="0">
                  <a:pos x="54" y="103"/>
                </a:cxn>
                <a:cxn ang="0">
                  <a:pos x="55" y="96"/>
                </a:cxn>
                <a:cxn ang="0">
                  <a:pos x="56" y="91"/>
                </a:cxn>
                <a:cxn ang="0">
                  <a:pos x="52" y="82"/>
                </a:cxn>
                <a:cxn ang="0">
                  <a:pos x="45" y="77"/>
                </a:cxn>
                <a:cxn ang="0">
                  <a:pos x="36" y="74"/>
                </a:cxn>
                <a:cxn ang="0">
                  <a:pos x="29" y="73"/>
                </a:cxn>
                <a:cxn ang="0">
                  <a:pos x="37" y="68"/>
                </a:cxn>
                <a:cxn ang="0">
                  <a:pos x="43" y="62"/>
                </a:cxn>
                <a:cxn ang="0">
                  <a:pos x="55" y="52"/>
                </a:cxn>
                <a:cxn ang="0">
                  <a:pos x="68" y="47"/>
                </a:cxn>
                <a:cxn ang="0">
                  <a:pos x="74" y="49"/>
                </a:cxn>
                <a:cxn ang="0">
                  <a:pos x="67" y="53"/>
                </a:cxn>
                <a:cxn ang="0">
                  <a:pos x="65" y="58"/>
                </a:cxn>
                <a:cxn ang="0">
                  <a:pos x="72" y="64"/>
                </a:cxn>
                <a:cxn ang="0">
                  <a:pos x="78" y="62"/>
                </a:cxn>
                <a:cxn ang="0">
                  <a:pos x="81" y="54"/>
                </a:cxn>
                <a:cxn ang="0">
                  <a:pos x="78" y="46"/>
                </a:cxn>
                <a:cxn ang="0">
                  <a:pos x="69" y="42"/>
                </a:cxn>
                <a:cxn ang="0">
                  <a:pos x="55" y="46"/>
                </a:cxn>
                <a:cxn ang="0">
                  <a:pos x="42" y="57"/>
                </a:cxn>
                <a:cxn ang="0">
                  <a:pos x="23" y="71"/>
                </a:cxn>
              </a:cxnLst>
              <a:rect l="0" t="0" r="r" b="b"/>
              <a:pathLst>
                <a:path w="81" h="116">
                  <a:moveTo>
                    <a:pt x="39" y="5"/>
                  </a:moveTo>
                  <a:lnTo>
                    <a:pt x="40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4" y="14"/>
                  </a:lnTo>
                  <a:lnTo>
                    <a:pt x="1" y="108"/>
                  </a:lnTo>
                  <a:lnTo>
                    <a:pt x="1" y="110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4" y="109"/>
                  </a:lnTo>
                  <a:lnTo>
                    <a:pt x="14" y="108"/>
                  </a:lnTo>
                  <a:lnTo>
                    <a:pt x="15" y="104"/>
                  </a:lnTo>
                  <a:lnTo>
                    <a:pt x="16" y="100"/>
                  </a:lnTo>
                  <a:lnTo>
                    <a:pt x="17" y="94"/>
                  </a:lnTo>
                  <a:lnTo>
                    <a:pt x="19" y="88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22" y="77"/>
                  </a:lnTo>
                  <a:lnTo>
                    <a:pt x="30" y="79"/>
                  </a:lnTo>
                  <a:lnTo>
                    <a:pt x="36" y="82"/>
                  </a:lnTo>
                  <a:lnTo>
                    <a:pt x="41" y="85"/>
                  </a:lnTo>
                  <a:lnTo>
                    <a:pt x="43" y="91"/>
                  </a:lnTo>
                  <a:lnTo>
                    <a:pt x="42" y="94"/>
                  </a:lnTo>
                  <a:lnTo>
                    <a:pt x="42" y="97"/>
                  </a:lnTo>
                  <a:lnTo>
                    <a:pt x="42" y="99"/>
                  </a:lnTo>
                  <a:lnTo>
                    <a:pt x="43" y="107"/>
                  </a:lnTo>
                  <a:lnTo>
                    <a:pt x="47" y="112"/>
                  </a:lnTo>
                  <a:lnTo>
                    <a:pt x="53" y="115"/>
                  </a:lnTo>
                  <a:lnTo>
                    <a:pt x="59" y="116"/>
                  </a:lnTo>
                  <a:lnTo>
                    <a:pt x="65" y="115"/>
                  </a:lnTo>
                  <a:lnTo>
                    <a:pt x="69" y="112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8" y="99"/>
                  </a:lnTo>
                  <a:lnTo>
                    <a:pt x="79" y="95"/>
                  </a:lnTo>
                  <a:lnTo>
                    <a:pt x="80" y="92"/>
                  </a:lnTo>
                  <a:lnTo>
                    <a:pt x="80" y="91"/>
                  </a:lnTo>
                  <a:lnTo>
                    <a:pt x="79" y="89"/>
                  </a:lnTo>
                  <a:lnTo>
                    <a:pt x="77" y="89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9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60" y="112"/>
                  </a:lnTo>
                  <a:lnTo>
                    <a:pt x="57" y="111"/>
                  </a:lnTo>
                  <a:lnTo>
                    <a:pt x="55" y="109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100"/>
                  </a:lnTo>
                  <a:lnTo>
                    <a:pt x="55" y="96"/>
                  </a:lnTo>
                  <a:lnTo>
                    <a:pt x="55" y="94"/>
                  </a:lnTo>
                  <a:lnTo>
                    <a:pt x="56" y="91"/>
                  </a:lnTo>
                  <a:lnTo>
                    <a:pt x="55" y="86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5" y="77"/>
                  </a:lnTo>
                  <a:lnTo>
                    <a:pt x="40" y="75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33" y="71"/>
                  </a:lnTo>
                  <a:lnTo>
                    <a:pt x="37" y="68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9" y="57"/>
                  </a:lnTo>
                  <a:lnTo>
                    <a:pt x="55" y="52"/>
                  </a:lnTo>
                  <a:lnTo>
                    <a:pt x="62" y="48"/>
                  </a:lnTo>
                  <a:lnTo>
                    <a:pt x="68" y="47"/>
                  </a:lnTo>
                  <a:lnTo>
                    <a:pt x="71" y="47"/>
                  </a:lnTo>
                  <a:lnTo>
                    <a:pt x="74" y="49"/>
                  </a:lnTo>
                  <a:lnTo>
                    <a:pt x="70" y="51"/>
                  </a:lnTo>
                  <a:lnTo>
                    <a:pt x="67" y="53"/>
                  </a:lnTo>
                  <a:lnTo>
                    <a:pt x="66" y="56"/>
                  </a:lnTo>
                  <a:lnTo>
                    <a:pt x="65" y="58"/>
                  </a:lnTo>
                  <a:lnTo>
                    <a:pt x="67" y="63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2"/>
                  </a:lnTo>
                  <a:lnTo>
                    <a:pt x="80" y="58"/>
                  </a:lnTo>
                  <a:lnTo>
                    <a:pt x="81" y="54"/>
                  </a:lnTo>
                  <a:lnTo>
                    <a:pt x="80" y="49"/>
                  </a:lnTo>
                  <a:lnTo>
                    <a:pt x="78" y="46"/>
                  </a:lnTo>
                  <a:lnTo>
                    <a:pt x="74" y="43"/>
                  </a:lnTo>
                  <a:lnTo>
                    <a:pt x="69" y="42"/>
                  </a:lnTo>
                  <a:lnTo>
                    <a:pt x="62" y="43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2" y="57"/>
                  </a:lnTo>
                  <a:lnTo>
                    <a:pt x="33" y="65"/>
                  </a:lnTo>
                  <a:lnTo>
                    <a:pt x="23" y="71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 noChangeAspect="1" noEditPoints="1"/>
            </p:cNvSpPr>
            <p:nvPr/>
          </p:nvSpPr>
          <p:spPr bwMode="auto">
            <a:xfrm>
              <a:off x="5225" y="190"/>
              <a:ext cx="123" cy="212"/>
            </a:xfrm>
            <a:custGeom>
              <a:avLst/>
              <a:gdLst/>
              <a:ahLst/>
              <a:cxnLst>
                <a:cxn ang="0">
                  <a:pos x="92" y="4"/>
                </a:cxn>
                <a:cxn ang="0">
                  <a:pos x="92" y="1"/>
                </a:cxn>
                <a:cxn ang="0">
                  <a:pos x="87" y="1"/>
                </a:cxn>
                <a:cxn ang="0">
                  <a:pos x="72" y="59"/>
                </a:cxn>
                <a:cxn ang="0">
                  <a:pos x="45" y="65"/>
                </a:cxn>
                <a:cxn ang="0">
                  <a:pos x="22" y="80"/>
                </a:cxn>
                <a:cxn ang="0">
                  <a:pos x="6" y="100"/>
                </a:cxn>
                <a:cxn ang="0">
                  <a:pos x="0" y="124"/>
                </a:cxn>
                <a:cxn ang="0">
                  <a:pos x="12" y="153"/>
                </a:cxn>
                <a:cxn ang="0">
                  <a:pos x="45" y="166"/>
                </a:cxn>
                <a:cxn ang="0">
                  <a:pos x="38" y="196"/>
                </a:cxn>
                <a:cxn ang="0">
                  <a:pos x="35" y="207"/>
                </a:cxn>
                <a:cxn ang="0">
                  <a:pos x="36" y="211"/>
                </a:cxn>
                <a:cxn ang="0">
                  <a:pos x="40" y="211"/>
                </a:cxn>
                <a:cxn ang="0">
                  <a:pos x="41" y="207"/>
                </a:cxn>
                <a:cxn ang="0">
                  <a:pos x="43" y="201"/>
                </a:cxn>
                <a:cxn ang="0">
                  <a:pos x="65" y="164"/>
                </a:cxn>
                <a:cxn ang="0">
                  <a:pos x="91" y="154"/>
                </a:cxn>
                <a:cxn ang="0">
                  <a:pos x="110" y="136"/>
                </a:cxn>
                <a:cxn ang="0">
                  <a:pos x="122" y="114"/>
                </a:cxn>
                <a:cxn ang="0">
                  <a:pos x="121" y="88"/>
                </a:cxn>
                <a:cxn ang="0">
                  <a:pos x="99" y="64"/>
                </a:cxn>
                <a:cxn ang="0">
                  <a:pos x="91" y="6"/>
                </a:cxn>
                <a:cxn ang="0">
                  <a:pos x="41" y="160"/>
                </a:cxn>
                <a:cxn ang="0">
                  <a:pos x="31" y="157"/>
                </a:cxn>
                <a:cxn ang="0">
                  <a:pos x="22" y="149"/>
                </a:cxn>
                <a:cxn ang="0">
                  <a:pos x="16" y="137"/>
                </a:cxn>
                <a:cxn ang="0">
                  <a:pos x="17" y="118"/>
                </a:cxn>
                <a:cxn ang="0">
                  <a:pos x="24" y="97"/>
                </a:cxn>
                <a:cxn ang="0">
                  <a:pos x="38" y="79"/>
                </a:cxn>
                <a:cxn ang="0">
                  <a:pos x="58" y="67"/>
                </a:cxn>
                <a:cxn ang="0">
                  <a:pos x="46" y="161"/>
                </a:cxn>
                <a:cxn ang="0">
                  <a:pos x="89" y="67"/>
                </a:cxn>
                <a:cxn ang="0">
                  <a:pos x="106" y="83"/>
                </a:cxn>
                <a:cxn ang="0">
                  <a:pos x="107" y="108"/>
                </a:cxn>
                <a:cxn ang="0">
                  <a:pos x="100" y="129"/>
                </a:cxn>
                <a:cxn ang="0">
                  <a:pos x="86" y="147"/>
                </a:cxn>
                <a:cxn ang="0">
                  <a:pos x="65" y="159"/>
                </a:cxn>
                <a:cxn ang="0">
                  <a:pos x="77" y="64"/>
                </a:cxn>
              </a:cxnLst>
              <a:rect l="0" t="0" r="r" b="b"/>
              <a:pathLst>
                <a:path w="123" h="212">
                  <a:moveTo>
                    <a:pt x="91" y="6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5"/>
                  </a:lnTo>
                  <a:lnTo>
                    <a:pt x="72" y="59"/>
                  </a:lnTo>
                  <a:lnTo>
                    <a:pt x="58" y="61"/>
                  </a:lnTo>
                  <a:lnTo>
                    <a:pt x="45" y="65"/>
                  </a:lnTo>
                  <a:lnTo>
                    <a:pt x="33" y="72"/>
                  </a:lnTo>
                  <a:lnTo>
                    <a:pt x="22" y="80"/>
                  </a:lnTo>
                  <a:lnTo>
                    <a:pt x="13" y="90"/>
                  </a:lnTo>
                  <a:lnTo>
                    <a:pt x="6" y="100"/>
                  </a:lnTo>
                  <a:lnTo>
                    <a:pt x="2" y="112"/>
                  </a:lnTo>
                  <a:lnTo>
                    <a:pt x="0" y="124"/>
                  </a:lnTo>
                  <a:lnTo>
                    <a:pt x="3" y="140"/>
                  </a:lnTo>
                  <a:lnTo>
                    <a:pt x="12" y="153"/>
                  </a:lnTo>
                  <a:lnTo>
                    <a:pt x="26" y="162"/>
                  </a:lnTo>
                  <a:lnTo>
                    <a:pt x="45" y="166"/>
                  </a:lnTo>
                  <a:lnTo>
                    <a:pt x="40" y="188"/>
                  </a:lnTo>
                  <a:lnTo>
                    <a:pt x="38" y="196"/>
                  </a:lnTo>
                  <a:lnTo>
                    <a:pt x="36" y="203"/>
                  </a:lnTo>
                  <a:lnTo>
                    <a:pt x="35" y="207"/>
                  </a:lnTo>
                  <a:lnTo>
                    <a:pt x="35" y="209"/>
                  </a:lnTo>
                  <a:lnTo>
                    <a:pt x="36" y="211"/>
                  </a:lnTo>
                  <a:lnTo>
                    <a:pt x="38" y="212"/>
                  </a:lnTo>
                  <a:lnTo>
                    <a:pt x="40" y="211"/>
                  </a:lnTo>
                  <a:lnTo>
                    <a:pt x="40" y="210"/>
                  </a:lnTo>
                  <a:lnTo>
                    <a:pt x="41" y="207"/>
                  </a:lnTo>
                  <a:lnTo>
                    <a:pt x="42" y="204"/>
                  </a:lnTo>
                  <a:lnTo>
                    <a:pt x="43" y="201"/>
                  </a:lnTo>
                  <a:lnTo>
                    <a:pt x="51" y="166"/>
                  </a:lnTo>
                  <a:lnTo>
                    <a:pt x="65" y="164"/>
                  </a:lnTo>
                  <a:lnTo>
                    <a:pt x="79" y="160"/>
                  </a:lnTo>
                  <a:lnTo>
                    <a:pt x="91" y="154"/>
                  </a:lnTo>
                  <a:lnTo>
                    <a:pt x="101" y="145"/>
                  </a:lnTo>
                  <a:lnTo>
                    <a:pt x="110" y="136"/>
                  </a:lnTo>
                  <a:lnTo>
                    <a:pt x="117" y="125"/>
                  </a:lnTo>
                  <a:lnTo>
                    <a:pt x="122" y="114"/>
                  </a:lnTo>
                  <a:lnTo>
                    <a:pt x="123" y="102"/>
                  </a:lnTo>
                  <a:lnTo>
                    <a:pt x="121" y="88"/>
                  </a:lnTo>
                  <a:lnTo>
                    <a:pt x="113" y="74"/>
                  </a:lnTo>
                  <a:lnTo>
                    <a:pt x="99" y="64"/>
                  </a:lnTo>
                  <a:lnTo>
                    <a:pt x="78" y="59"/>
                  </a:lnTo>
                  <a:lnTo>
                    <a:pt x="91" y="6"/>
                  </a:lnTo>
                  <a:close/>
                  <a:moveTo>
                    <a:pt x="46" y="161"/>
                  </a:moveTo>
                  <a:lnTo>
                    <a:pt x="41" y="160"/>
                  </a:lnTo>
                  <a:lnTo>
                    <a:pt x="36" y="159"/>
                  </a:lnTo>
                  <a:lnTo>
                    <a:pt x="31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8" y="143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7" y="118"/>
                  </a:lnTo>
                  <a:lnTo>
                    <a:pt x="19" y="107"/>
                  </a:lnTo>
                  <a:lnTo>
                    <a:pt x="24" y="97"/>
                  </a:lnTo>
                  <a:lnTo>
                    <a:pt x="30" y="87"/>
                  </a:lnTo>
                  <a:lnTo>
                    <a:pt x="38" y="79"/>
                  </a:lnTo>
                  <a:lnTo>
                    <a:pt x="47" y="72"/>
                  </a:lnTo>
                  <a:lnTo>
                    <a:pt x="58" y="67"/>
                  </a:lnTo>
                  <a:lnTo>
                    <a:pt x="71" y="64"/>
                  </a:lnTo>
                  <a:lnTo>
                    <a:pt x="46" y="161"/>
                  </a:lnTo>
                  <a:close/>
                  <a:moveTo>
                    <a:pt x="77" y="64"/>
                  </a:moveTo>
                  <a:lnTo>
                    <a:pt x="89" y="67"/>
                  </a:lnTo>
                  <a:lnTo>
                    <a:pt x="99" y="73"/>
                  </a:lnTo>
                  <a:lnTo>
                    <a:pt x="106" y="83"/>
                  </a:lnTo>
                  <a:lnTo>
                    <a:pt x="108" y="97"/>
                  </a:lnTo>
                  <a:lnTo>
                    <a:pt x="107" y="108"/>
                  </a:lnTo>
                  <a:lnTo>
                    <a:pt x="104" y="118"/>
                  </a:lnTo>
                  <a:lnTo>
                    <a:pt x="100" y="129"/>
                  </a:lnTo>
                  <a:lnTo>
                    <a:pt x="94" y="138"/>
                  </a:lnTo>
                  <a:lnTo>
                    <a:pt x="86" y="147"/>
                  </a:lnTo>
                  <a:lnTo>
                    <a:pt x="76" y="154"/>
                  </a:lnTo>
                  <a:lnTo>
                    <a:pt x="65" y="159"/>
                  </a:lnTo>
                  <a:lnTo>
                    <a:pt x="53" y="161"/>
                  </a:lnTo>
                  <a:lnTo>
                    <a:pt x="77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 noChangeAspect="1"/>
            </p:cNvSpPr>
            <p:nvPr/>
          </p:nvSpPr>
          <p:spPr bwMode="auto">
            <a:xfrm>
              <a:off x="5366" y="274"/>
              <a:ext cx="81" cy="116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39" y="1"/>
                </a:cxn>
                <a:cxn ang="0">
                  <a:pos x="33" y="1"/>
                </a:cxn>
                <a:cxn ang="0">
                  <a:pos x="21" y="2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24" y="10"/>
                </a:cxn>
                <a:cxn ang="0">
                  <a:pos x="24" y="14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11" y="114"/>
                </a:cxn>
                <a:cxn ang="0">
                  <a:pos x="13" y="108"/>
                </a:cxn>
                <a:cxn ang="0">
                  <a:pos x="16" y="100"/>
                </a:cxn>
                <a:cxn ang="0">
                  <a:pos x="18" y="88"/>
                </a:cxn>
                <a:cxn ang="0">
                  <a:pos x="21" y="80"/>
                </a:cxn>
                <a:cxn ang="0">
                  <a:pos x="29" y="79"/>
                </a:cxn>
                <a:cxn ang="0">
                  <a:pos x="41" y="85"/>
                </a:cxn>
                <a:cxn ang="0">
                  <a:pos x="42" y="94"/>
                </a:cxn>
                <a:cxn ang="0">
                  <a:pos x="41" y="99"/>
                </a:cxn>
                <a:cxn ang="0">
                  <a:pos x="47" y="112"/>
                </a:cxn>
                <a:cxn ang="0">
                  <a:pos x="59" y="116"/>
                </a:cxn>
                <a:cxn ang="0">
                  <a:pos x="69" y="112"/>
                </a:cxn>
                <a:cxn ang="0">
                  <a:pos x="75" y="104"/>
                </a:cxn>
                <a:cxn ang="0">
                  <a:pos x="78" y="95"/>
                </a:cxn>
                <a:cxn ang="0">
                  <a:pos x="79" y="91"/>
                </a:cxn>
                <a:cxn ang="0">
                  <a:pos x="77" y="89"/>
                </a:cxn>
                <a:cxn ang="0">
                  <a:pos x="74" y="93"/>
                </a:cxn>
                <a:cxn ang="0">
                  <a:pos x="69" y="105"/>
                </a:cxn>
                <a:cxn ang="0">
                  <a:pos x="59" y="112"/>
                </a:cxn>
                <a:cxn ang="0">
                  <a:pos x="55" y="109"/>
                </a:cxn>
                <a:cxn ang="0">
                  <a:pos x="53" y="103"/>
                </a:cxn>
                <a:cxn ang="0">
                  <a:pos x="54" y="96"/>
                </a:cxn>
                <a:cxn ang="0">
                  <a:pos x="55" y="91"/>
                </a:cxn>
                <a:cxn ang="0">
                  <a:pos x="52" y="82"/>
                </a:cxn>
                <a:cxn ang="0">
                  <a:pos x="44" y="77"/>
                </a:cxn>
                <a:cxn ang="0">
                  <a:pos x="36" y="74"/>
                </a:cxn>
                <a:cxn ang="0">
                  <a:pos x="29" y="73"/>
                </a:cxn>
                <a:cxn ang="0">
                  <a:pos x="36" y="68"/>
                </a:cxn>
                <a:cxn ang="0">
                  <a:pos x="42" y="62"/>
                </a:cxn>
                <a:cxn ang="0">
                  <a:pos x="55" y="52"/>
                </a:cxn>
                <a:cxn ang="0">
                  <a:pos x="68" y="47"/>
                </a:cxn>
                <a:cxn ang="0">
                  <a:pos x="73" y="49"/>
                </a:cxn>
                <a:cxn ang="0">
                  <a:pos x="66" y="53"/>
                </a:cxn>
                <a:cxn ang="0">
                  <a:pos x="65" y="58"/>
                </a:cxn>
                <a:cxn ang="0">
                  <a:pos x="71" y="64"/>
                </a:cxn>
                <a:cxn ang="0">
                  <a:pos x="78" y="62"/>
                </a:cxn>
                <a:cxn ang="0">
                  <a:pos x="81" y="54"/>
                </a:cxn>
                <a:cxn ang="0">
                  <a:pos x="78" y="46"/>
                </a:cxn>
                <a:cxn ang="0">
                  <a:pos x="68" y="42"/>
                </a:cxn>
                <a:cxn ang="0">
                  <a:pos x="55" y="46"/>
                </a:cxn>
                <a:cxn ang="0">
                  <a:pos x="42" y="57"/>
                </a:cxn>
                <a:cxn ang="0">
                  <a:pos x="23" y="71"/>
                </a:cxn>
              </a:cxnLst>
              <a:rect l="0" t="0" r="r" b="b"/>
              <a:pathLst>
                <a:path w="81" h="116">
                  <a:moveTo>
                    <a:pt x="39" y="5"/>
                  </a:moveTo>
                  <a:lnTo>
                    <a:pt x="40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4" y="14"/>
                  </a:lnTo>
                  <a:lnTo>
                    <a:pt x="1" y="108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1" y="115"/>
                  </a:lnTo>
                  <a:lnTo>
                    <a:pt x="6" y="116"/>
                  </a:lnTo>
                  <a:lnTo>
                    <a:pt x="11" y="114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4" y="104"/>
                  </a:lnTo>
                  <a:lnTo>
                    <a:pt x="16" y="100"/>
                  </a:lnTo>
                  <a:lnTo>
                    <a:pt x="17" y="94"/>
                  </a:lnTo>
                  <a:lnTo>
                    <a:pt x="18" y="88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9" y="79"/>
                  </a:lnTo>
                  <a:lnTo>
                    <a:pt x="36" y="82"/>
                  </a:lnTo>
                  <a:lnTo>
                    <a:pt x="41" y="85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3" y="107"/>
                  </a:lnTo>
                  <a:lnTo>
                    <a:pt x="47" y="112"/>
                  </a:lnTo>
                  <a:lnTo>
                    <a:pt x="53" y="115"/>
                  </a:lnTo>
                  <a:lnTo>
                    <a:pt x="59" y="116"/>
                  </a:lnTo>
                  <a:lnTo>
                    <a:pt x="64" y="115"/>
                  </a:lnTo>
                  <a:lnTo>
                    <a:pt x="69" y="112"/>
                  </a:lnTo>
                  <a:lnTo>
                    <a:pt x="72" y="108"/>
                  </a:lnTo>
                  <a:lnTo>
                    <a:pt x="75" y="104"/>
                  </a:lnTo>
                  <a:lnTo>
                    <a:pt x="77" y="99"/>
                  </a:lnTo>
                  <a:lnTo>
                    <a:pt x="78" y="95"/>
                  </a:lnTo>
                  <a:lnTo>
                    <a:pt x="79" y="92"/>
                  </a:lnTo>
                  <a:lnTo>
                    <a:pt x="79" y="91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9"/>
                  </a:lnTo>
                  <a:lnTo>
                    <a:pt x="69" y="105"/>
                  </a:lnTo>
                  <a:lnTo>
                    <a:pt x="65" y="110"/>
                  </a:lnTo>
                  <a:lnTo>
                    <a:pt x="59" y="112"/>
                  </a:lnTo>
                  <a:lnTo>
                    <a:pt x="56" y="111"/>
                  </a:lnTo>
                  <a:lnTo>
                    <a:pt x="55" y="109"/>
                  </a:lnTo>
                  <a:lnTo>
                    <a:pt x="54" y="106"/>
                  </a:lnTo>
                  <a:lnTo>
                    <a:pt x="53" y="103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5" y="94"/>
                  </a:lnTo>
                  <a:lnTo>
                    <a:pt x="55" y="91"/>
                  </a:lnTo>
                  <a:lnTo>
                    <a:pt x="54" y="86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4" y="77"/>
                  </a:lnTo>
                  <a:lnTo>
                    <a:pt x="40" y="75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32" y="71"/>
                  </a:lnTo>
                  <a:lnTo>
                    <a:pt x="36" y="68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8" y="57"/>
                  </a:lnTo>
                  <a:lnTo>
                    <a:pt x="55" y="52"/>
                  </a:lnTo>
                  <a:lnTo>
                    <a:pt x="61" y="48"/>
                  </a:lnTo>
                  <a:lnTo>
                    <a:pt x="68" y="47"/>
                  </a:lnTo>
                  <a:lnTo>
                    <a:pt x="71" y="47"/>
                  </a:lnTo>
                  <a:lnTo>
                    <a:pt x="73" y="49"/>
                  </a:lnTo>
                  <a:lnTo>
                    <a:pt x="69" y="51"/>
                  </a:lnTo>
                  <a:lnTo>
                    <a:pt x="66" y="53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7" y="63"/>
                  </a:lnTo>
                  <a:lnTo>
                    <a:pt x="71" y="64"/>
                  </a:lnTo>
                  <a:lnTo>
                    <a:pt x="75" y="64"/>
                  </a:lnTo>
                  <a:lnTo>
                    <a:pt x="78" y="62"/>
                  </a:lnTo>
                  <a:lnTo>
                    <a:pt x="80" y="58"/>
                  </a:lnTo>
                  <a:lnTo>
                    <a:pt x="81" y="54"/>
                  </a:lnTo>
                  <a:lnTo>
                    <a:pt x="80" y="49"/>
                  </a:lnTo>
                  <a:lnTo>
                    <a:pt x="78" y="46"/>
                  </a:lnTo>
                  <a:lnTo>
                    <a:pt x="74" y="43"/>
                  </a:lnTo>
                  <a:lnTo>
                    <a:pt x="68" y="42"/>
                  </a:lnTo>
                  <a:lnTo>
                    <a:pt x="61" y="43"/>
                  </a:lnTo>
                  <a:lnTo>
                    <a:pt x="55" y="46"/>
                  </a:lnTo>
                  <a:lnTo>
                    <a:pt x="48" y="51"/>
                  </a:lnTo>
                  <a:lnTo>
                    <a:pt x="42" y="57"/>
                  </a:lnTo>
                  <a:lnTo>
                    <a:pt x="32" y="65"/>
                  </a:lnTo>
                  <a:lnTo>
                    <a:pt x="23" y="71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28"/>
            <p:cNvSpPr>
              <a:spLocks noChangeAspect="1"/>
            </p:cNvSpPr>
            <p:nvPr/>
          </p:nvSpPr>
          <p:spPr bwMode="auto">
            <a:xfrm>
              <a:off x="5492" y="177"/>
              <a:ext cx="55" cy="235"/>
            </a:xfrm>
            <a:custGeom>
              <a:avLst/>
              <a:gdLst/>
              <a:ahLst/>
              <a:cxnLst>
                <a:cxn ang="0">
                  <a:pos x="55" y="233"/>
                </a:cxn>
                <a:cxn ang="0">
                  <a:pos x="55" y="232"/>
                </a:cxn>
                <a:cxn ang="0">
                  <a:pos x="54" y="232"/>
                </a:cxn>
                <a:cxn ang="0">
                  <a:pos x="53" y="230"/>
                </a:cxn>
                <a:cxn ang="0">
                  <a:pos x="51" y="228"/>
                </a:cxn>
                <a:cxn ang="0">
                  <a:pos x="33" y="203"/>
                </a:cxn>
                <a:cxn ang="0">
                  <a:pos x="21" y="175"/>
                </a:cxn>
                <a:cxn ang="0">
                  <a:pos x="16" y="146"/>
                </a:cxn>
                <a:cxn ang="0">
                  <a:pos x="14" y="118"/>
                </a:cxn>
                <a:cxn ang="0">
                  <a:pos x="16" y="87"/>
                </a:cxn>
                <a:cxn ang="0">
                  <a:pos x="22" y="58"/>
                </a:cxn>
                <a:cxn ang="0">
                  <a:pos x="34" y="30"/>
                </a:cxn>
                <a:cxn ang="0">
                  <a:pos x="52" y="6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48" y="3"/>
                </a:cxn>
                <a:cxn ang="0">
                  <a:pos x="38" y="12"/>
                </a:cxn>
                <a:cxn ang="0">
                  <a:pos x="27" y="26"/>
                </a:cxn>
                <a:cxn ang="0">
                  <a:pos x="15" y="46"/>
                </a:cxn>
                <a:cxn ang="0">
                  <a:pos x="8" y="65"/>
                </a:cxn>
                <a:cxn ang="0">
                  <a:pos x="3" y="84"/>
                </a:cxn>
                <a:cxn ang="0">
                  <a:pos x="1" y="102"/>
                </a:cxn>
                <a:cxn ang="0">
                  <a:pos x="0" y="118"/>
                </a:cxn>
                <a:cxn ang="0">
                  <a:pos x="1" y="133"/>
                </a:cxn>
                <a:cxn ang="0">
                  <a:pos x="3" y="151"/>
                </a:cxn>
                <a:cxn ang="0">
                  <a:pos x="8" y="171"/>
                </a:cxn>
                <a:cxn ang="0">
                  <a:pos x="16" y="191"/>
                </a:cxn>
                <a:cxn ang="0">
                  <a:pos x="27" y="210"/>
                </a:cxn>
                <a:cxn ang="0">
                  <a:pos x="39" y="224"/>
                </a:cxn>
                <a:cxn ang="0">
                  <a:pos x="48" y="232"/>
                </a:cxn>
                <a:cxn ang="0">
                  <a:pos x="53" y="235"/>
                </a:cxn>
                <a:cxn ang="0">
                  <a:pos x="54" y="235"/>
                </a:cxn>
                <a:cxn ang="0">
                  <a:pos x="55" y="233"/>
                </a:cxn>
              </a:cxnLst>
              <a:rect l="0" t="0" r="r" b="b"/>
              <a:pathLst>
                <a:path w="55" h="235">
                  <a:moveTo>
                    <a:pt x="55" y="233"/>
                  </a:moveTo>
                  <a:lnTo>
                    <a:pt x="55" y="232"/>
                  </a:lnTo>
                  <a:lnTo>
                    <a:pt x="54" y="232"/>
                  </a:lnTo>
                  <a:lnTo>
                    <a:pt x="53" y="230"/>
                  </a:lnTo>
                  <a:lnTo>
                    <a:pt x="51" y="228"/>
                  </a:lnTo>
                  <a:lnTo>
                    <a:pt x="33" y="203"/>
                  </a:lnTo>
                  <a:lnTo>
                    <a:pt x="21" y="175"/>
                  </a:lnTo>
                  <a:lnTo>
                    <a:pt x="16" y="146"/>
                  </a:lnTo>
                  <a:lnTo>
                    <a:pt x="14" y="118"/>
                  </a:lnTo>
                  <a:lnTo>
                    <a:pt x="16" y="87"/>
                  </a:lnTo>
                  <a:lnTo>
                    <a:pt x="22" y="58"/>
                  </a:lnTo>
                  <a:lnTo>
                    <a:pt x="34" y="30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48" y="3"/>
                  </a:lnTo>
                  <a:lnTo>
                    <a:pt x="38" y="12"/>
                  </a:lnTo>
                  <a:lnTo>
                    <a:pt x="27" y="26"/>
                  </a:lnTo>
                  <a:lnTo>
                    <a:pt x="15" y="46"/>
                  </a:lnTo>
                  <a:lnTo>
                    <a:pt x="8" y="65"/>
                  </a:lnTo>
                  <a:lnTo>
                    <a:pt x="3" y="84"/>
                  </a:lnTo>
                  <a:lnTo>
                    <a:pt x="1" y="102"/>
                  </a:lnTo>
                  <a:lnTo>
                    <a:pt x="0" y="118"/>
                  </a:lnTo>
                  <a:lnTo>
                    <a:pt x="1" y="133"/>
                  </a:lnTo>
                  <a:lnTo>
                    <a:pt x="3" y="151"/>
                  </a:lnTo>
                  <a:lnTo>
                    <a:pt x="8" y="171"/>
                  </a:lnTo>
                  <a:lnTo>
                    <a:pt x="16" y="191"/>
                  </a:lnTo>
                  <a:lnTo>
                    <a:pt x="27" y="210"/>
                  </a:lnTo>
                  <a:lnTo>
                    <a:pt x="39" y="224"/>
                  </a:lnTo>
                  <a:lnTo>
                    <a:pt x="48" y="232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5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29"/>
            <p:cNvSpPr>
              <a:spLocks noChangeAspect="1"/>
            </p:cNvSpPr>
            <p:nvPr/>
          </p:nvSpPr>
          <p:spPr bwMode="auto">
            <a:xfrm>
              <a:off x="5568" y="247"/>
              <a:ext cx="111" cy="108"/>
            </a:xfrm>
            <a:custGeom>
              <a:avLst/>
              <a:gdLst/>
              <a:ahLst/>
              <a:cxnLst>
                <a:cxn ang="0">
                  <a:pos x="89" y="15"/>
                </a:cxn>
                <a:cxn ang="0">
                  <a:pos x="83" y="25"/>
                </a:cxn>
                <a:cxn ang="0">
                  <a:pos x="83" y="32"/>
                </a:cxn>
                <a:cxn ang="0">
                  <a:pos x="89" y="38"/>
                </a:cxn>
                <a:cxn ang="0">
                  <a:pos x="100" y="38"/>
                </a:cxn>
                <a:cxn ang="0">
                  <a:pos x="110" y="29"/>
                </a:cxn>
                <a:cxn ang="0">
                  <a:pos x="110" y="13"/>
                </a:cxn>
                <a:cxn ang="0">
                  <a:pos x="98" y="2"/>
                </a:cxn>
                <a:cxn ang="0">
                  <a:pos x="79" y="1"/>
                </a:cxn>
                <a:cxn ang="0">
                  <a:pos x="63" y="9"/>
                </a:cxn>
                <a:cxn ang="0">
                  <a:pos x="51" y="8"/>
                </a:cxn>
                <a:cxn ang="0">
                  <a:pos x="37" y="1"/>
                </a:cxn>
                <a:cxn ang="0">
                  <a:pos x="23" y="1"/>
                </a:cxn>
                <a:cxn ang="0">
                  <a:pos x="13" y="8"/>
                </a:cxn>
                <a:cxn ang="0">
                  <a:pos x="5" y="21"/>
                </a:cxn>
                <a:cxn ang="0">
                  <a:pos x="1" y="34"/>
                </a:cxn>
                <a:cxn ang="0">
                  <a:pos x="1" y="39"/>
                </a:cxn>
                <a:cxn ang="0">
                  <a:pos x="4" y="40"/>
                </a:cxn>
                <a:cxn ang="0">
                  <a:pos x="9" y="40"/>
                </a:cxn>
                <a:cxn ang="0">
                  <a:pos x="11" y="39"/>
                </a:cxn>
                <a:cxn ang="0">
                  <a:pos x="11" y="36"/>
                </a:cxn>
                <a:cxn ang="0">
                  <a:pos x="16" y="21"/>
                </a:cxn>
                <a:cxn ang="0">
                  <a:pos x="24" y="10"/>
                </a:cxn>
                <a:cxn ang="0">
                  <a:pos x="32" y="11"/>
                </a:cxn>
                <a:cxn ang="0">
                  <a:pos x="33" y="20"/>
                </a:cxn>
                <a:cxn ang="0">
                  <a:pos x="32" y="28"/>
                </a:cxn>
                <a:cxn ang="0">
                  <a:pos x="29" y="40"/>
                </a:cxn>
                <a:cxn ang="0">
                  <a:pos x="25" y="54"/>
                </a:cxn>
                <a:cxn ang="0">
                  <a:pos x="23" y="65"/>
                </a:cxn>
                <a:cxn ang="0">
                  <a:pos x="20" y="75"/>
                </a:cxn>
                <a:cxn ang="0">
                  <a:pos x="18" y="85"/>
                </a:cxn>
                <a:cxn ang="0">
                  <a:pos x="15" y="95"/>
                </a:cxn>
                <a:cxn ang="0">
                  <a:pos x="16" y="102"/>
                </a:cxn>
                <a:cxn ang="0">
                  <a:pos x="21" y="107"/>
                </a:cxn>
                <a:cxn ang="0">
                  <a:pos x="30" y="108"/>
                </a:cxn>
                <a:cxn ang="0">
                  <a:pos x="39" y="102"/>
                </a:cxn>
                <a:cxn ang="0">
                  <a:pos x="42" y="93"/>
                </a:cxn>
                <a:cxn ang="0">
                  <a:pos x="47" y="75"/>
                </a:cxn>
                <a:cxn ang="0">
                  <a:pos x="53" y="51"/>
                </a:cxn>
                <a:cxn ang="0">
                  <a:pos x="57" y="33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6" y="17"/>
                </a:cxn>
                <a:cxn ang="0">
                  <a:pos x="79" y="10"/>
                </a:cxn>
                <a:cxn ang="0">
                  <a:pos x="94" y="10"/>
                </a:cxn>
              </a:cxnLst>
              <a:rect l="0" t="0" r="r" b="b"/>
              <a:pathLst>
                <a:path w="111" h="108">
                  <a:moveTo>
                    <a:pt x="97" y="12"/>
                  </a:moveTo>
                  <a:lnTo>
                    <a:pt x="89" y="15"/>
                  </a:lnTo>
                  <a:lnTo>
                    <a:pt x="85" y="20"/>
                  </a:lnTo>
                  <a:lnTo>
                    <a:pt x="83" y="25"/>
                  </a:lnTo>
                  <a:lnTo>
                    <a:pt x="82" y="28"/>
                  </a:lnTo>
                  <a:lnTo>
                    <a:pt x="83" y="32"/>
                  </a:lnTo>
                  <a:lnTo>
                    <a:pt x="85" y="36"/>
                  </a:lnTo>
                  <a:lnTo>
                    <a:pt x="89" y="38"/>
                  </a:lnTo>
                  <a:lnTo>
                    <a:pt x="94" y="39"/>
                  </a:lnTo>
                  <a:lnTo>
                    <a:pt x="100" y="38"/>
                  </a:lnTo>
                  <a:lnTo>
                    <a:pt x="106" y="34"/>
                  </a:lnTo>
                  <a:lnTo>
                    <a:pt x="110" y="29"/>
                  </a:lnTo>
                  <a:lnTo>
                    <a:pt x="111" y="21"/>
                  </a:lnTo>
                  <a:lnTo>
                    <a:pt x="110" y="13"/>
                  </a:lnTo>
                  <a:lnTo>
                    <a:pt x="105" y="6"/>
                  </a:lnTo>
                  <a:lnTo>
                    <a:pt x="98" y="2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0" y="4"/>
                  </a:lnTo>
                  <a:lnTo>
                    <a:pt x="63" y="9"/>
                  </a:lnTo>
                  <a:lnTo>
                    <a:pt x="57" y="14"/>
                  </a:lnTo>
                  <a:lnTo>
                    <a:pt x="51" y="8"/>
                  </a:lnTo>
                  <a:lnTo>
                    <a:pt x="44" y="3"/>
                  </a:lnTo>
                  <a:lnTo>
                    <a:pt x="37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9" y="14"/>
                  </a:lnTo>
                  <a:lnTo>
                    <a:pt x="5" y="21"/>
                  </a:lnTo>
                  <a:lnTo>
                    <a:pt x="2" y="28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2"/>
                  </a:lnTo>
                  <a:lnTo>
                    <a:pt x="16" y="21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28" y="9"/>
                  </a:lnTo>
                  <a:lnTo>
                    <a:pt x="32" y="11"/>
                  </a:lnTo>
                  <a:lnTo>
                    <a:pt x="34" y="17"/>
                  </a:lnTo>
                  <a:lnTo>
                    <a:pt x="33" y="20"/>
                  </a:lnTo>
                  <a:lnTo>
                    <a:pt x="33" y="24"/>
                  </a:lnTo>
                  <a:lnTo>
                    <a:pt x="32" y="28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7"/>
                  </a:lnTo>
                  <a:lnTo>
                    <a:pt x="25" y="54"/>
                  </a:lnTo>
                  <a:lnTo>
                    <a:pt x="24" y="60"/>
                  </a:lnTo>
                  <a:lnTo>
                    <a:pt x="23" y="65"/>
                  </a:lnTo>
                  <a:lnTo>
                    <a:pt x="21" y="70"/>
                  </a:lnTo>
                  <a:lnTo>
                    <a:pt x="20" y="75"/>
                  </a:lnTo>
                  <a:lnTo>
                    <a:pt x="19" y="80"/>
                  </a:lnTo>
                  <a:lnTo>
                    <a:pt x="18" y="85"/>
                  </a:lnTo>
                  <a:lnTo>
                    <a:pt x="16" y="90"/>
                  </a:lnTo>
                  <a:lnTo>
                    <a:pt x="15" y="95"/>
                  </a:lnTo>
                  <a:lnTo>
                    <a:pt x="15" y="98"/>
                  </a:lnTo>
                  <a:lnTo>
                    <a:pt x="16" y="102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6"/>
                  </a:lnTo>
                  <a:lnTo>
                    <a:pt x="39" y="102"/>
                  </a:lnTo>
                  <a:lnTo>
                    <a:pt x="41" y="96"/>
                  </a:lnTo>
                  <a:lnTo>
                    <a:pt x="42" y="93"/>
                  </a:lnTo>
                  <a:lnTo>
                    <a:pt x="44" y="85"/>
                  </a:lnTo>
                  <a:lnTo>
                    <a:pt x="47" y="75"/>
                  </a:lnTo>
                  <a:lnTo>
                    <a:pt x="50" y="63"/>
                  </a:lnTo>
                  <a:lnTo>
                    <a:pt x="53" y="51"/>
                  </a:lnTo>
                  <a:lnTo>
                    <a:pt x="55" y="41"/>
                  </a:lnTo>
                  <a:lnTo>
                    <a:pt x="57" y="33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9" y="26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6" y="17"/>
                  </a:lnTo>
                  <a:lnTo>
                    <a:pt x="72" y="13"/>
                  </a:lnTo>
                  <a:lnTo>
                    <a:pt x="79" y="10"/>
                  </a:lnTo>
                  <a:lnTo>
                    <a:pt x="88" y="9"/>
                  </a:lnTo>
                  <a:lnTo>
                    <a:pt x="94" y="10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30"/>
            <p:cNvSpPr>
              <a:spLocks noChangeAspect="1"/>
            </p:cNvSpPr>
            <p:nvPr/>
          </p:nvSpPr>
          <p:spPr bwMode="auto">
            <a:xfrm>
              <a:off x="5706" y="177"/>
              <a:ext cx="54" cy="235"/>
            </a:xfrm>
            <a:custGeom>
              <a:avLst/>
              <a:gdLst/>
              <a:ahLst/>
              <a:cxnLst>
                <a:cxn ang="0">
                  <a:pos x="54" y="118"/>
                </a:cxn>
                <a:cxn ang="0">
                  <a:pos x="53" y="102"/>
                </a:cxn>
                <a:cxn ang="0">
                  <a:pos x="51" y="84"/>
                </a:cxn>
                <a:cxn ang="0">
                  <a:pos x="46" y="64"/>
                </a:cxn>
                <a:cxn ang="0">
                  <a:pos x="39" y="44"/>
                </a:cxn>
                <a:cxn ang="0">
                  <a:pos x="27" y="25"/>
                </a:cxn>
                <a:cxn ang="0">
                  <a:pos x="16" y="11"/>
                </a:cxn>
                <a:cxn ang="0">
                  <a:pos x="7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19" y="28"/>
                </a:cxn>
                <a:cxn ang="0">
                  <a:pos x="31" y="53"/>
                </a:cxn>
                <a:cxn ang="0">
                  <a:pos x="38" y="83"/>
                </a:cxn>
                <a:cxn ang="0">
                  <a:pos x="40" y="118"/>
                </a:cxn>
                <a:cxn ang="0">
                  <a:pos x="39" y="148"/>
                </a:cxn>
                <a:cxn ang="0">
                  <a:pos x="32" y="177"/>
                </a:cxn>
                <a:cxn ang="0">
                  <a:pos x="21" y="205"/>
                </a:cxn>
                <a:cxn ang="0">
                  <a:pos x="3" y="229"/>
                </a:cxn>
                <a:cxn ang="0">
                  <a:pos x="0" y="232"/>
                </a:cxn>
                <a:cxn ang="0">
                  <a:pos x="0" y="233"/>
                </a:cxn>
                <a:cxn ang="0">
                  <a:pos x="0" y="235"/>
                </a:cxn>
                <a:cxn ang="0">
                  <a:pos x="2" y="235"/>
                </a:cxn>
                <a:cxn ang="0">
                  <a:pos x="7" y="232"/>
                </a:cxn>
                <a:cxn ang="0">
                  <a:pos x="16" y="224"/>
                </a:cxn>
                <a:cxn ang="0">
                  <a:pos x="28" y="209"/>
                </a:cxn>
                <a:cxn ang="0">
                  <a:pos x="39" y="189"/>
                </a:cxn>
                <a:cxn ang="0">
                  <a:pos x="47" y="170"/>
                </a:cxn>
                <a:cxn ang="0">
                  <a:pos x="51" y="151"/>
                </a:cxn>
                <a:cxn ang="0">
                  <a:pos x="53" y="134"/>
                </a:cxn>
                <a:cxn ang="0">
                  <a:pos x="54" y="118"/>
                </a:cxn>
              </a:cxnLst>
              <a:rect l="0" t="0" r="r" b="b"/>
              <a:pathLst>
                <a:path w="54" h="235">
                  <a:moveTo>
                    <a:pt x="54" y="118"/>
                  </a:moveTo>
                  <a:lnTo>
                    <a:pt x="53" y="102"/>
                  </a:lnTo>
                  <a:lnTo>
                    <a:pt x="51" y="84"/>
                  </a:lnTo>
                  <a:lnTo>
                    <a:pt x="46" y="64"/>
                  </a:lnTo>
                  <a:lnTo>
                    <a:pt x="39" y="44"/>
                  </a:lnTo>
                  <a:lnTo>
                    <a:pt x="27" y="25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8"/>
                  </a:lnTo>
                  <a:lnTo>
                    <a:pt x="19" y="28"/>
                  </a:lnTo>
                  <a:lnTo>
                    <a:pt x="31" y="53"/>
                  </a:lnTo>
                  <a:lnTo>
                    <a:pt x="38" y="83"/>
                  </a:lnTo>
                  <a:lnTo>
                    <a:pt x="40" y="118"/>
                  </a:lnTo>
                  <a:lnTo>
                    <a:pt x="39" y="148"/>
                  </a:lnTo>
                  <a:lnTo>
                    <a:pt x="32" y="177"/>
                  </a:lnTo>
                  <a:lnTo>
                    <a:pt x="21" y="205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2" y="235"/>
                  </a:lnTo>
                  <a:lnTo>
                    <a:pt x="7" y="232"/>
                  </a:lnTo>
                  <a:lnTo>
                    <a:pt x="16" y="224"/>
                  </a:lnTo>
                  <a:lnTo>
                    <a:pt x="28" y="209"/>
                  </a:lnTo>
                  <a:lnTo>
                    <a:pt x="39" y="189"/>
                  </a:lnTo>
                  <a:lnTo>
                    <a:pt x="47" y="170"/>
                  </a:lnTo>
                  <a:lnTo>
                    <a:pt x="51" y="151"/>
                  </a:lnTo>
                  <a:lnTo>
                    <a:pt x="53" y="134"/>
                  </a:lnTo>
                  <a:lnTo>
                    <a:pt x="54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657601" y="4180658"/>
            <a:ext cx="1358899" cy="285616"/>
            <a:chOff x="-3" y="1"/>
            <a:chExt cx="5500" cy="1156"/>
          </a:xfrm>
        </p:grpSpPr>
        <p:sp>
          <p:nvSpPr>
            <p:cNvPr id="1029" name="Freeform 5"/>
            <p:cNvSpPr>
              <a:spLocks noChangeAspect="1"/>
            </p:cNvSpPr>
            <p:nvPr/>
          </p:nvSpPr>
          <p:spPr bwMode="auto">
            <a:xfrm>
              <a:off x="376" y="1"/>
              <a:ext cx="298" cy="17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0" y="152"/>
                </a:cxn>
                <a:cxn ang="0">
                  <a:pos x="20" y="173"/>
                </a:cxn>
                <a:cxn ang="0">
                  <a:pos x="149" y="58"/>
                </a:cxn>
                <a:cxn ang="0">
                  <a:pos x="278" y="173"/>
                </a:cxn>
                <a:cxn ang="0">
                  <a:pos x="298" y="152"/>
                </a:cxn>
                <a:cxn ang="0">
                  <a:pos x="149" y="0"/>
                </a:cxn>
              </a:cxnLst>
              <a:rect l="0" t="0" r="r" b="b"/>
              <a:pathLst>
                <a:path w="298" h="173">
                  <a:moveTo>
                    <a:pt x="149" y="0"/>
                  </a:moveTo>
                  <a:lnTo>
                    <a:pt x="0" y="152"/>
                  </a:lnTo>
                  <a:lnTo>
                    <a:pt x="20" y="173"/>
                  </a:lnTo>
                  <a:lnTo>
                    <a:pt x="149" y="58"/>
                  </a:lnTo>
                  <a:lnTo>
                    <a:pt x="278" y="173"/>
                  </a:lnTo>
                  <a:lnTo>
                    <a:pt x="298" y="1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 noChangeAspect="1"/>
            </p:cNvSpPr>
            <p:nvPr/>
          </p:nvSpPr>
          <p:spPr bwMode="auto">
            <a:xfrm>
              <a:off x="-3" y="297"/>
              <a:ext cx="941" cy="766"/>
            </a:xfrm>
            <a:custGeom>
              <a:avLst/>
              <a:gdLst/>
              <a:ahLst/>
              <a:cxnLst>
                <a:cxn ang="0">
                  <a:pos x="830" y="45"/>
                </a:cxn>
                <a:cxn ang="0">
                  <a:pos x="921" y="34"/>
                </a:cxn>
                <a:cxn ang="0">
                  <a:pos x="941" y="12"/>
                </a:cxn>
                <a:cxn ang="0">
                  <a:pos x="894" y="1"/>
                </a:cxn>
                <a:cxn ang="0">
                  <a:pos x="782" y="3"/>
                </a:cxn>
                <a:cxn ang="0">
                  <a:pos x="670" y="1"/>
                </a:cxn>
                <a:cxn ang="0">
                  <a:pos x="624" y="3"/>
                </a:cxn>
                <a:cxn ang="0">
                  <a:pos x="625" y="33"/>
                </a:cxn>
                <a:cxn ang="0">
                  <a:pos x="691" y="37"/>
                </a:cxn>
                <a:cxn ang="0">
                  <a:pos x="720" y="62"/>
                </a:cxn>
                <a:cxn ang="0">
                  <a:pos x="309" y="350"/>
                </a:cxn>
                <a:cxn ang="0">
                  <a:pos x="395" y="45"/>
                </a:cxn>
                <a:cxn ang="0">
                  <a:pos x="487" y="34"/>
                </a:cxn>
                <a:cxn ang="0">
                  <a:pos x="506" y="12"/>
                </a:cxn>
                <a:cxn ang="0">
                  <a:pos x="460" y="1"/>
                </a:cxn>
                <a:cxn ang="0">
                  <a:pos x="348" y="3"/>
                </a:cxn>
                <a:cxn ang="0">
                  <a:pos x="235" y="1"/>
                </a:cxn>
                <a:cxn ang="0">
                  <a:pos x="190" y="3"/>
                </a:cxn>
                <a:cxn ang="0">
                  <a:pos x="190" y="33"/>
                </a:cxn>
                <a:cxn ang="0">
                  <a:pos x="256" y="37"/>
                </a:cxn>
                <a:cxn ang="0">
                  <a:pos x="286" y="62"/>
                </a:cxn>
                <a:cxn ang="0">
                  <a:pos x="129" y="694"/>
                </a:cxn>
                <a:cxn ang="0">
                  <a:pos x="110" y="722"/>
                </a:cxn>
                <a:cxn ang="0">
                  <a:pos x="60" y="731"/>
                </a:cxn>
                <a:cxn ang="0">
                  <a:pos x="8" y="735"/>
                </a:cxn>
                <a:cxn ang="0">
                  <a:pos x="7" y="765"/>
                </a:cxn>
                <a:cxn ang="0">
                  <a:pos x="87" y="765"/>
                </a:cxn>
                <a:cxn ang="0">
                  <a:pos x="230" y="764"/>
                </a:cxn>
                <a:cxn ang="0">
                  <a:pos x="317" y="764"/>
                </a:cxn>
                <a:cxn ang="0">
                  <a:pos x="317" y="734"/>
                </a:cxn>
                <a:cxn ang="0">
                  <a:pos x="241" y="729"/>
                </a:cxn>
                <a:cxn ang="0">
                  <a:pos x="224" y="692"/>
                </a:cxn>
                <a:cxn ang="0">
                  <a:pos x="609" y="510"/>
                </a:cxn>
                <a:cxn ang="0">
                  <a:pos x="563" y="695"/>
                </a:cxn>
                <a:cxn ang="0">
                  <a:pos x="505" y="731"/>
                </a:cxn>
                <a:cxn ang="0">
                  <a:pos x="442" y="735"/>
                </a:cxn>
                <a:cxn ang="0">
                  <a:pos x="442" y="765"/>
                </a:cxn>
                <a:cxn ang="0">
                  <a:pos x="522" y="765"/>
                </a:cxn>
                <a:cxn ang="0">
                  <a:pos x="664" y="764"/>
                </a:cxn>
                <a:cxn ang="0">
                  <a:pos x="751" y="764"/>
                </a:cxn>
                <a:cxn ang="0">
                  <a:pos x="752" y="734"/>
                </a:cxn>
                <a:cxn ang="0">
                  <a:pos x="676" y="729"/>
                </a:cxn>
                <a:cxn ang="0">
                  <a:pos x="659" y="692"/>
                </a:cxn>
              </a:cxnLst>
              <a:rect l="0" t="0" r="r" b="b"/>
              <a:pathLst>
                <a:path w="941" h="766">
                  <a:moveTo>
                    <a:pt x="809" y="86"/>
                  </a:moveTo>
                  <a:lnTo>
                    <a:pt x="817" y="61"/>
                  </a:lnTo>
                  <a:lnTo>
                    <a:pt x="830" y="45"/>
                  </a:lnTo>
                  <a:lnTo>
                    <a:pt x="855" y="37"/>
                  </a:lnTo>
                  <a:lnTo>
                    <a:pt x="903" y="34"/>
                  </a:lnTo>
                  <a:lnTo>
                    <a:pt x="921" y="34"/>
                  </a:lnTo>
                  <a:lnTo>
                    <a:pt x="933" y="32"/>
                  </a:lnTo>
                  <a:lnTo>
                    <a:pt x="939" y="25"/>
                  </a:lnTo>
                  <a:lnTo>
                    <a:pt x="941" y="12"/>
                  </a:lnTo>
                  <a:lnTo>
                    <a:pt x="934" y="1"/>
                  </a:lnTo>
                  <a:lnTo>
                    <a:pt x="925" y="0"/>
                  </a:lnTo>
                  <a:lnTo>
                    <a:pt x="894" y="1"/>
                  </a:lnTo>
                  <a:lnTo>
                    <a:pt x="854" y="2"/>
                  </a:lnTo>
                  <a:lnTo>
                    <a:pt x="813" y="3"/>
                  </a:lnTo>
                  <a:lnTo>
                    <a:pt x="782" y="3"/>
                  </a:lnTo>
                  <a:lnTo>
                    <a:pt x="751" y="3"/>
                  </a:lnTo>
                  <a:lnTo>
                    <a:pt x="710" y="2"/>
                  </a:lnTo>
                  <a:lnTo>
                    <a:pt x="670" y="1"/>
                  </a:lnTo>
                  <a:lnTo>
                    <a:pt x="638" y="0"/>
                  </a:lnTo>
                  <a:lnTo>
                    <a:pt x="631" y="0"/>
                  </a:lnTo>
                  <a:lnTo>
                    <a:pt x="624" y="3"/>
                  </a:lnTo>
                  <a:lnTo>
                    <a:pt x="619" y="9"/>
                  </a:lnTo>
                  <a:lnTo>
                    <a:pt x="617" y="22"/>
                  </a:lnTo>
                  <a:lnTo>
                    <a:pt x="625" y="33"/>
                  </a:lnTo>
                  <a:lnTo>
                    <a:pt x="648" y="34"/>
                  </a:lnTo>
                  <a:lnTo>
                    <a:pt x="663" y="35"/>
                  </a:lnTo>
                  <a:lnTo>
                    <a:pt x="691" y="37"/>
                  </a:lnTo>
                  <a:lnTo>
                    <a:pt x="714" y="41"/>
                  </a:lnTo>
                  <a:lnTo>
                    <a:pt x="721" y="55"/>
                  </a:lnTo>
                  <a:lnTo>
                    <a:pt x="720" y="62"/>
                  </a:lnTo>
                  <a:lnTo>
                    <a:pt x="716" y="76"/>
                  </a:lnTo>
                  <a:lnTo>
                    <a:pt x="649" y="350"/>
                  </a:lnTo>
                  <a:lnTo>
                    <a:pt x="309" y="350"/>
                  </a:lnTo>
                  <a:lnTo>
                    <a:pt x="375" y="86"/>
                  </a:lnTo>
                  <a:lnTo>
                    <a:pt x="382" y="61"/>
                  </a:lnTo>
                  <a:lnTo>
                    <a:pt x="395" y="45"/>
                  </a:lnTo>
                  <a:lnTo>
                    <a:pt x="421" y="37"/>
                  </a:lnTo>
                  <a:lnTo>
                    <a:pt x="468" y="34"/>
                  </a:lnTo>
                  <a:lnTo>
                    <a:pt x="487" y="34"/>
                  </a:lnTo>
                  <a:lnTo>
                    <a:pt x="498" y="32"/>
                  </a:lnTo>
                  <a:lnTo>
                    <a:pt x="505" y="25"/>
                  </a:lnTo>
                  <a:lnTo>
                    <a:pt x="506" y="12"/>
                  </a:lnTo>
                  <a:lnTo>
                    <a:pt x="500" y="1"/>
                  </a:lnTo>
                  <a:lnTo>
                    <a:pt x="491" y="0"/>
                  </a:lnTo>
                  <a:lnTo>
                    <a:pt x="460" y="1"/>
                  </a:lnTo>
                  <a:lnTo>
                    <a:pt x="419" y="2"/>
                  </a:lnTo>
                  <a:lnTo>
                    <a:pt x="379" y="3"/>
                  </a:lnTo>
                  <a:lnTo>
                    <a:pt x="348" y="3"/>
                  </a:lnTo>
                  <a:lnTo>
                    <a:pt x="316" y="3"/>
                  </a:lnTo>
                  <a:lnTo>
                    <a:pt x="276" y="2"/>
                  </a:lnTo>
                  <a:lnTo>
                    <a:pt x="235" y="1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0" y="3"/>
                  </a:lnTo>
                  <a:lnTo>
                    <a:pt x="185" y="9"/>
                  </a:lnTo>
                  <a:lnTo>
                    <a:pt x="183" y="22"/>
                  </a:lnTo>
                  <a:lnTo>
                    <a:pt x="190" y="33"/>
                  </a:lnTo>
                  <a:lnTo>
                    <a:pt x="214" y="34"/>
                  </a:lnTo>
                  <a:lnTo>
                    <a:pt x="229" y="35"/>
                  </a:lnTo>
                  <a:lnTo>
                    <a:pt x="256" y="37"/>
                  </a:lnTo>
                  <a:lnTo>
                    <a:pt x="279" y="41"/>
                  </a:lnTo>
                  <a:lnTo>
                    <a:pt x="287" y="55"/>
                  </a:lnTo>
                  <a:lnTo>
                    <a:pt x="286" y="62"/>
                  </a:lnTo>
                  <a:lnTo>
                    <a:pt x="282" y="76"/>
                  </a:lnTo>
                  <a:lnTo>
                    <a:pt x="132" y="679"/>
                  </a:lnTo>
                  <a:lnTo>
                    <a:pt x="129" y="694"/>
                  </a:lnTo>
                  <a:lnTo>
                    <a:pt x="124" y="706"/>
                  </a:lnTo>
                  <a:lnTo>
                    <a:pt x="118" y="715"/>
                  </a:lnTo>
                  <a:lnTo>
                    <a:pt x="110" y="722"/>
                  </a:lnTo>
                  <a:lnTo>
                    <a:pt x="99" y="727"/>
                  </a:lnTo>
                  <a:lnTo>
                    <a:pt x="82" y="730"/>
                  </a:lnTo>
                  <a:lnTo>
                    <a:pt x="60" y="731"/>
                  </a:lnTo>
                  <a:lnTo>
                    <a:pt x="31" y="732"/>
                  </a:lnTo>
                  <a:lnTo>
                    <a:pt x="18" y="732"/>
                  </a:lnTo>
                  <a:lnTo>
                    <a:pt x="8" y="735"/>
                  </a:lnTo>
                  <a:lnTo>
                    <a:pt x="3" y="741"/>
                  </a:lnTo>
                  <a:lnTo>
                    <a:pt x="0" y="754"/>
                  </a:lnTo>
                  <a:lnTo>
                    <a:pt x="7" y="765"/>
                  </a:lnTo>
                  <a:lnTo>
                    <a:pt x="16" y="766"/>
                  </a:lnTo>
                  <a:lnTo>
                    <a:pt x="47" y="766"/>
                  </a:lnTo>
                  <a:lnTo>
                    <a:pt x="87" y="765"/>
                  </a:lnTo>
                  <a:lnTo>
                    <a:pt x="127" y="764"/>
                  </a:lnTo>
                  <a:lnTo>
                    <a:pt x="158" y="763"/>
                  </a:lnTo>
                  <a:lnTo>
                    <a:pt x="230" y="764"/>
                  </a:lnTo>
                  <a:lnTo>
                    <a:pt x="302" y="766"/>
                  </a:lnTo>
                  <a:lnTo>
                    <a:pt x="309" y="766"/>
                  </a:lnTo>
                  <a:lnTo>
                    <a:pt x="317" y="764"/>
                  </a:lnTo>
                  <a:lnTo>
                    <a:pt x="322" y="757"/>
                  </a:lnTo>
                  <a:lnTo>
                    <a:pt x="325" y="744"/>
                  </a:lnTo>
                  <a:lnTo>
                    <a:pt x="317" y="734"/>
                  </a:lnTo>
                  <a:lnTo>
                    <a:pt x="293" y="732"/>
                  </a:lnTo>
                  <a:lnTo>
                    <a:pt x="264" y="731"/>
                  </a:lnTo>
                  <a:lnTo>
                    <a:pt x="241" y="729"/>
                  </a:lnTo>
                  <a:lnTo>
                    <a:pt x="226" y="723"/>
                  </a:lnTo>
                  <a:lnTo>
                    <a:pt x="221" y="712"/>
                  </a:lnTo>
                  <a:lnTo>
                    <a:pt x="224" y="692"/>
                  </a:lnTo>
                  <a:lnTo>
                    <a:pt x="300" y="385"/>
                  </a:lnTo>
                  <a:lnTo>
                    <a:pt x="640" y="385"/>
                  </a:lnTo>
                  <a:lnTo>
                    <a:pt x="609" y="510"/>
                  </a:lnTo>
                  <a:lnTo>
                    <a:pt x="586" y="603"/>
                  </a:lnTo>
                  <a:lnTo>
                    <a:pt x="570" y="665"/>
                  </a:lnTo>
                  <a:lnTo>
                    <a:pt x="563" y="695"/>
                  </a:lnTo>
                  <a:lnTo>
                    <a:pt x="553" y="716"/>
                  </a:lnTo>
                  <a:lnTo>
                    <a:pt x="535" y="727"/>
                  </a:lnTo>
                  <a:lnTo>
                    <a:pt x="505" y="731"/>
                  </a:lnTo>
                  <a:lnTo>
                    <a:pt x="462" y="732"/>
                  </a:lnTo>
                  <a:lnTo>
                    <a:pt x="451" y="732"/>
                  </a:lnTo>
                  <a:lnTo>
                    <a:pt x="442" y="735"/>
                  </a:lnTo>
                  <a:lnTo>
                    <a:pt x="437" y="741"/>
                  </a:lnTo>
                  <a:lnTo>
                    <a:pt x="435" y="754"/>
                  </a:lnTo>
                  <a:lnTo>
                    <a:pt x="442" y="765"/>
                  </a:lnTo>
                  <a:lnTo>
                    <a:pt x="451" y="766"/>
                  </a:lnTo>
                  <a:lnTo>
                    <a:pt x="482" y="766"/>
                  </a:lnTo>
                  <a:lnTo>
                    <a:pt x="522" y="765"/>
                  </a:lnTo>
                  <a:lnTo>
                    <a:pt x="561" y="764"/>
                  </a:lnTo>
                  <a:lnTo>
                    <a:pt x="592" y="763"/>
                  </a:lnTo>
                  <a:lnTo>
                    <a:pt x="664" y="764"/>
                  </a:lnTo>
                  <a:lnTo>
                    <a:pt x="737" y="766"/>
                  </a:lnTo>
                  <a:lnTo>
                    <a:pt x="744" y="766"/>
                  </a:lnTo>
                  <a:lnTo>
                    <a:pt x="751" y="764"/>
                  </a:lnTo>
                  <a:lnTo>
                    <a:pt x="757" y="757"/>
                  </a:lnTo>
                  <a:lnTo>
                    <a:pt x="759" y="744"/>
                  </a:lnTo>
                  <a:lnTo>
                    <a:pt x="752" y="734"/>
                  </a:lnTo>
                  <a:lnTo>
                    <a:pt x="727" y="732"/>
                  </a:lnTo>
                  <a:lnTo>
                    <a:pt x="699" y="731"/>
                  </a:lnTo>
                  <a:lnTo>
                    <a:pt x="676" y="729"/>
                  </a:lnTo>
                  <a:lnTo>
                    <a:pt x="661" y="723"/>
                  </a:lnTo>
                  <a:lnTo>
                    <a:pt x="655" y="712"/>
                  </a:lnTo>
                  <a:lnTo>
                    <a:pt x="659" y="692"/>
                  </a:lnTo>
                  <a:lnTo>
                    <a:pt x="809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ChangeAspect="1" noEditPoints="1"/>
            </p:cNvSpPr>
            <p:nvPr/>
          </p:nvSpPr>
          <p:spPr bwMode="auto">
            <a:xfrm>
              <a:off x="1347" y="651"/>
              <a:ext cx="743" cy="263"/>
            </a:xfrm>
            <a:custGeom>
              <a:avLst/>
              <a:gdLst/>
              <a:ahLst/>
              <a:cxnLst>
                <a:cxn ang="0">
                  <a:pos x="705" y="46"/>
                </a:cxn>
                <a:cxn ang="0">
                  <a:pos x="718" y="45"/>
                </a:cxn>
                <a:cxn ang="0">
                  <a:pos x="730" y="42"/>
                </a:cxn>
                <a:cxn ang="0">
                  <a:pos x="739" y="36"/>
                </a:cxn>
                <a:cxn ang="0">
                  <a:pos x="743" y="23"/>
                </a:cxn>
                <a:cxn ang="0">
                  <a:pos x="739" y="10"/>
                </a:cxn>
                <a:cxn ang="0">
                  <a:pos x="730" y="3"/>
                </a:cxn>
                <a:cxn ang="0">
                  <a:pos x="718" y="1"/>
                </a:cxn>
                <a:cxn ang="0">
                  <a:pos x="706" y="0"/>
                </a:cxn>
                <a:cxn ang="0">
                  <a:pos x="37" y="0"/>
                </a:cxn>
                <a:cxn ang="0">
                  <a:pos x="24" y="1"/>
                </a:cxn>
                <a:cxn ang="0">
                  <a:pos x="13" y="3"/>
                </a:cxn>
                <a:cxn ang="0">
                  <a:pos x="4" y="10"/>
                </a:cxn>
                <a:cxn ang="0">
                  <a:pos x="0" y="23"/>
                </a:cxn>
                <a:cxn ang="0">
                  <a:pos x="4" y="36"/>
                </a:cxn>
                <a:cxn ang="0">
                  <a:pos x="13" y="42"/>
                </a:cxn>
                <a:cxn ang="0">
                  <a:pos x="25" y="45"/>
                </a:cxn>
                <a:cxn ang="0">
                  <a:pos x="38" y="46"/>
                </a:cxn>
                <a:cxn ang="0">
                  <a:pos x="705" y="46"/>
                </a:cxn>
                <a:cxn ang="0">
                  <a:pos x="706" y="263"/>
                </a:cxn>
                <a:cxn ang="0">
                  <a:pos x="718" y="263"/>
                </a:cxn>
                <a:cxn ang="0">
                  <a:pos x="730" y="260"/>
                </a:cxn>
                <a:cxn ang="0">
                  <a:pos x="739" y="254"/>
                </a:cxn>
                <a:cxn ang="0">
                  <a:pos x="743" y="240"/>
                </a:cxn>
                <a:cxn ang="0">
                  <a:pos x="739" y="228"/>
                </a:cxn>
                <a:cxn ang="0">
                  <a:pos x="730" y="221"/>
                </a:cxn>
                <a:cxn ang="0">
                  <a:pos x="718" y="219"/>
                </a:cxn>
                <a:cxn ang="0">
                  <a:pos x="705" y="218"/>
                </a:cxn>
                <a:cxn ang="0">
                  <a:pos x="38" y="218"/>
                </a:cxn>
                <a:cxn ang="0">
                  <a:pos x="25" y="219"/>
                </a:cxn>
                <a:cxn ang="0">
                  <a:pos x="13" y="221"/>
                </a:cxn>
                <a:cxn ang="0">
                  <a:pos x="4" y="228"/>
                </a:cxn>
                <a:cxn ang="0">
                  <a:pos x="0" y="240"/>
                </a:cxn>
                <a:cxn ang="0">
                  <a:pos x="4" y="254"/>
                </a:cxn>
                <a:cxn ang="0">
                  <a:pos x="13" y="260"/>
                </a:cxn>
                <a:cxn ang="0">
                  <a:pos x="24" y="263"/>
                </a:cxn>
                <a:cxn ang="0">
                  <a:pos x="37" y="263"/>
                </a:cxn>
                <a:cxn ang="0">
                  <a:pos x="706" y="263"/>
                </a:cxn>
              </a:cxnLst>
              <a:rect l="0" t="0" r="r" b="b"/>
              <a:pathLst>
                <a:path w="743" h="263">
                  <a:moveTo>
                    <a:pt x="705" y="46"/>
                  </a:moveTo>
                  <a:lnTo>
                    <a:pt x="718" y="45"/>
                  </a:lnTo>
                  <a:lnTo>
                    <a:pt x="730" y="42"/>
                  </a:lnTo>
                  <a:lnTo>
                    <a:pt x="739" y="36"/>
                  </a:lnTo>
                  <a:lnTo>
                    <a:pt x="743" y="23"/>
                  </a:lnTo>
                  <a:lnTo>
                    <a:pt x="739" y="10"/>
                  </a:lnTo>
                  <a:lnTo>
                    <a:pt x="730" y="3"/>
                  </a:lnTo>
                  <a:lnTo>
                    <a:pt x="718" y="1"/>
                  </a:lnTo>
                  <a:lnTo>
                    <a:pt x="706" y="0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3" y="3"/>
                  </a:lnTo>
                  <a:lnTo>
                    <a:pt x="4" y="10"/>
                  </a:lnTo>
                  <a:lnTo>
                    <a:pt x="0" y="23"/>
                  </a:lnTo>
                  <a:lnTo>
                    <a:pt x="4" y="36"/>
                  </a:lnTo>
                  <a:lnTo>
                    <a:pt x="13" y="42"/>
                  </a:lnTo>
                  <a:lnTo>
                    <a:pt x="25" y="45"/>
                  </a:lnTo>
                  <a:lnTo>
                    <a:pt x="38" y="46"/>
                  </a:lnTo>
                  <a:lnTo>
                    <a:pt x="705" y="46"/>
                  </a:lnTo>
                  <a:close/>
                  <a:moveTo>
                    <a:pt x="706" y="263"/>
                  </a:moveTo>
                  <a:lnTo>
                    <a:pt x="718" y="263"/>
                  </a:lnTo>
                  <a:lnTo>
                    <a:pt x="730" y="260"/>
                  </a:lnTo>
                  <a:lnTo>
                    <a:pt x="739" y="254"/>
                  </a:lnTo>
                  <a:lnTo>
                    <a:pt x="743" y="240"/>
                  </a:lnTo>
                  <a:lnTo>
                    <a:pt x="739" y="228"/>
                  </a:lnTo>
                  <a:lnTo>
                    <a:pt x="730" y="221"/>
                  </a:lnTo>
                  <a:lnTo>
                    <a:pt x="718" y="219"/>
                  </a:lnTo>
                  <a:lnTo>
                    <a:pt x="705" y="218"/>
                  </a:lnTo>
                  <a:lnTo>
                    <a:pt x="38" y="218"/>
                  </a:lnTo>
                  <a:lnTo>
                    <a:pt x="25" y="219"/>
                  </a:lnTo>
                  <a:lnTo>
                    <a:pt x="13" y="221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4" y="254"/>
                  </a:lnTo>
                  <a:lnTo>
                    <a:pt x="13" y="260"/>
                  </a:lnTo>
                  <a:lnTo>
                    <a:pt x="24" y="263"/>
                  </a:lnTo>
                  <a:lnTo>
                    <a:pt x="37" y="263"/>
                  </a:lnTo>
                  <a:lnTo>
                    <a:pt x="706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 noChangeAspect="1"/>
            </p:cNvSpPr>
            <p:nvPr/>
          </p:nvSpPr>
          <p:spPr bwMode="auto">
            <a:xfrm>
              <a:off x="2811" y="1"/>
              <a:ext cx="299" cy="173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0" y="152"/>
                </a:cxn>
                <a:cxn ang="0">
                  <a:pos x="20" y="173"/>
                </a:cxn>
                <a:cxn ang="0">
                  <a:pos x="150" y="58"/>
                </a:cxn>
                <a:cxn ang="0">
                  <a:pos x="278" y="173"/>
                </a:cxn>
                <a:cxn ang="0">
                  <a:pos x="299" y="152"/>
                </a:cxn>
                <a:cxn ang="0">
                  <a:pos x="150" y="0"/>
                </a:cxn>
              </a:cxnLst>
              <a:rect l="0" t="0" r="r" b="b"/>
              <a:pathLst>
                <a:path w="299" h="173">
                  <a:moveTo>
                    <a:pt x="150" y="0"/>
                  </a:moveTo>
                  <a:lnTo>
                    <a:pt x="0" y="152"/>
                  </a:lnTo>
                  <a:lnTo>
                    <a:pt x="20" y="173"/>
                  </a:lnTo>
                  <a:lnTo>
                    <a:pt x="150" y="58"/>
                  </a:lnTo>
                  <a:lnTo>
                    <a:pt x="278" y="173"/>
                  </a:lnTo>
                  <a:lnTo>
                    <a:pt x="299" y="15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ChangeAspect="1"/>
            </p:cNvSpPr>
            <p:nvPr/>
          </p:nvSpPr>
          <p:spPr bwMode="auto">
            <a:xfrm>
              <a:off x="2491" y="303"/>
              <a:ext cx="759" cy="760"/>
            </a:xfrm>
            <a:custGeom>
              <a:avLst/>
              <a:gdLst/>
              <a:ahLst/>
              <a:cxnLst>
                <a:cxn ang="0">
                  <a:pos x="455" y="60"/>
                </a:cxn>
                <a:cxn ang="0">
                  <a:pos x="467" y="41"/>
                </a:cxn>
                <a:cxn ang="0">
                  <a:pos x="487" y="36"/>
                </a:cxn>
                <a:cxn ang="0">
                  <a:pos x="526" y="35"/>
                </a:cxn>
                <a:cxn ang="0">
                  <a:pos x="585" y="35"/>
                </a:cxn>
                <a:cxn ang="0">
                  <a:pos x="647" y="41"/>
                </a:cxn>
                <a:cxn ang="0">
                  <a:pos x="687" y="60"/>
                </a:cxn>
                <a:cxn ang="0">
                  <a:pos x="706" y="98"/>
                </a:cxn>
                <a:cxn ang="0">
                  <a:pos x="708" y="144"/>
                </a:cxn>
                <a:cxn ang="0">
                  <a:pos x="703" y="193"/>
                </a:cxn>
                <a:cxn ang="0">
                  <a:pos x="698" y="228"/>
                </a:cxn>
                <a:cxn ang="0">
                  <a:pos x="699" y="249"/>
                </a:cxn>
                <a:cxn ang="0">
                  <a:pos x="722" y="246"/>
                </a:cxn>
                <a:cxn ang="0">
                  <a:pos x="757" y="32"/>
                </a:cxn>
                <a:cxn ang="0">
                  <a:pos x="759" y="13"/>
                </a:cxn>
                <a:cxn ang="0">
                  <a:pos x="729" y="0"/>
                </a:cxn>
                <a:cxn ang="0">
                  <a:pos x="93" y="1"/>
                </a:cxn>
                <a:cxn ang="0">
                  <a:pos x="79" y="11"/>
                </a:cxn>
                <a:cxn ang="0">
                  <a:pos x="7" y="221"/>
                </a:cxn>
                <a:cxn ang="0">
                  <a:pos x="0" y="241"/>
                </a:cxn>
                <a:cxn ang="0">
                  <a:pos x="13" y="253"/>
                </a:cxn>
                <a:cxn ang="0">
                  <a:pos x="32" y="230"/>
                </a:cxn>
                <a:cxn ang="0">
                  <a:pos x="74" y="126"/>
                </a:cxn>
                <a:cxn ang="0">
                  <a:pos x="120" y="67"/>
                </a:cxn>
                <a:cxn ang="0">
                  <a:pos x="185" y="41"/>
                </a:cxn>
                <a:cxn ang="0">
                  <a:pos x="287" y="35"/>
                </a:cxn>
                <a:cxn ang="0">
                  <a:pos x="348" y="36"/>
                </a:cxn>
                <a:cxn ang="0">
                  <a:pos x="361" y="43"/>
                </a:cxn>
                <a:cxn ang="0">
                  <a:pos x="360" y="62"/>
                </a:cxn>
                <a:cxn ang="0">
                  <a:pos x="207" y="672"/>
                </a:cxn>
                <a:cxn ang="0">
                  <a:pos x="199" y="697"/>
                </a:cxn>
                <a:cxn ang="0">
                  <a:pos x="182" y="715"/>
                </a:cxn>
                <a:cxn ang="0">
                  <a:pos x="144" y="723"/>
                </a:cxn>
                <a:cxn ang="0">
                  <a:pos x="74" y="726"/>
                </a:cxn>
                <a:cxn ang="0">
                  <a:pos x="36" y="729"/>
                </a:cxn>
                <a:cxn ang="0">
                  <a:pos x="28" y="747"/>
                </a:cxn>
                <a:cxn ang="0">
                  <a:pos x="47" y="760"/>
                </a:cxn>
                <a:cxn ang="0">
                  <a:pos x="233" y="757"/>
                </a:cxn>
                <a:cxn ang="0">
                  <a:pos x="423" y="760"/>
                </a:cxn>
                <a:cxn ang="0">
                  <a:pos x="439" y="758"/>
                </a:cxn>
                <a:cxn ang="0">
                  <a:pos x="448" y="738"/>
                </a:cxn>
                <a:cxn ang="0">
                  <a:pos x="439" y="728"/>
                </a:cxn>
                <a:cxn ang="0">
                  <a:pos x="410" y="726"/>
                </a:cxn>
                <a:cxn ang="0">
                  <a:pos x="338" y="723"/>
                </a:cxn>
                <a:cxn ang="0">
                  <a:pos x="305" y="717"/>
                </a:cxn>
                <a:cxn ang="0">
                  <a:pos x="297" y="699"/>
                </a:cxn>
                <a:cxn ang="0">
                  <a:pos x="301" y="675"/>
                </a:cxn>
              </a:cxnLst>
              <a:rect l="0" t="0" r="r" b="b"/>
              <a:pathLst>
                <a:path w="759" h="760">
                  <a:moveTo>
                    <a:pt x="450" y="79"/>
                  </a:moveTo>
                  <a:lnTo>
                    <a:pt x="455" y="60"/>
                  </a:lnTo>
                  <a:lnTo>
                    <a:pt x="461" y="48"/>
                  </a:lnTo>
                  <a:lnTo>
                    <a:pt x="467" y="41"/>
                  </a:lnTo>
                  <a:lnTo>
                    <a:pt x="476" y="38"/>
                  </a:lnTo>
                  <a:lnTo>
                    <a:pt x="487" y="36"/>
                  </a:lnTo>
                  <a:lnTo>
                    <a:pt x="505" y="35"/>
                  </a:lnTo>
                  <a:lnTo>
                    <a:pt x="526" y="35"/>
                  </a:lnTo>
                  <a:lnTo>
                    <a:pt x="546" y="35"/>
                  </a:lnTo>
                  <a:lnTo>
                    <a:pt x="585" y="35"/>
                  </a:lnTo>
                  <a:lnTo>
                    <a:pt x="619" y="38"/>
                  </a:lnTo>
                  <a:lnTo>
                    <a:pt x="647" y="41"/>
                  </a:lnTo>
                  <a:lnTo>
                    <a:pt x="669" y="48"/>
                  </a:lnTo>
                  <a:lnTo>
                    <a:pt x="687" y="60"/>
                  </a:lnTo>
                  <a:lnTo>
                    <a:pt x="699" y="76"/>
                  </a:lnTo>
                  <a:lnTo>
                    <a:pt x="706" y="98"/>
                  </a:lnTo>
                  <a:lnTo>
                    <a:pt x="709" y="127"/>
                  </a:lnTo>
                  <a:lnTo>
                    <a:pt x="708" y="144"/>
                  </a:lnTo>
                  <a:lnTo>
                    <a:pt x="706" y="167"/>
                  </a:lnTo>
                  <a:lnTo>
                    <a:pt x="703" y="193"/>
                  </a:lnTo>
                  <a:lnTo>
                    <a:pt x="700" y="217"/>
                  </a:lnTo>
                  <a:lnTo>
                    <a:pt x="698" y="228"/>
                  </a:lnTo>
                  <a:lnTo>
                    <a:pt x="697" y="238"/>
                  </a:lnTo>
                  <a:lnTo>
                    <a:pt x="699" y="249"/>
                  </a:lnTo>
                  <a:lnTo>
                    <a:pt x="710" y="253"/>
                  </a:lnTo>
                  <a:lnTo>
                    <a:pt x="722" y="246"/>
                  </a:lnTo>
                  <a:lnTo>
                    <a:pt x="727" y="227"/>
                  </a:lnTo>
                  <a:lnTo>
                    <a:pt x="757" y="32"/>
                  </a:lnTo>
                  <a:lnTo>
                    <a:pt x="758" y="22"/>
                  </a:lnTo>
                  <a:lnTo>
                    <a:pt x="759" y="13"/>
                  </a:lnTo>
                  <a:lnTo>
                    <a:pt x="751" y="2"/>
                  </a:lnTo>
                  <a:lnTo>
                    <a:pt x="729" y="0"/>
                  </a:lnTo>
                  <a:lnTo>
                    <a:pt x="109" y="0"/>
                  </a:lnTo>
                  <a:lnTo>
                    <a:pt x="93" y="1"/>
                  </a:lnTo>
                  <a:lnTo>
                    <a:pt x="84" y="4"/>
                  </a:lnTo>
                  <a:lnTo>
                    <a:pt x="79" y="11"/>
                  </a:lnTo>
                  <a:lnTo>
                    <a:pt x="73" y="23"/>
                  </a:lnTo>
                  <a:lnTo>
                    <a:pt x="7" y="221"/>
                  </a:lnTo>
                  <a:lnTo>
                    <a:pt x="3" y="231"/>
                  </a:lnTo>
                  <a:lnTo>
                    <a:pt x="0" y="241"/>
                  </a:lnTo>
                  <a:lnTo>
                    <a:pt x="3" y="250"/>
                  </a:lnTo>
                  <a:lnTo>
                    <a:pt x="13" y="253"/>
                  </a:lnTo>
                  <a:lnTo>
                    <a:pt x="24" y="248"/>
                  </a:lnTo>
                  <a:lnTo>
                    <a:pt x="32" y="230"/>
                  </a:lnTo>
                  <a:lnTo>
                    <a:pt x="54" y="171"/>
                  </a:lnTo>
                  <a:lnTo>
                    <a:pt x="74" y="126"/>
                  </a:lnTo>
                  <a:lnTo>
                    <a:pt x="96" y="92"/>
                  </a:lnTo>
                  <a:lnTo>
                    <a:pt x="120" y="67"/>
                  </a:lnTo>
                  <a:lnTo>
                    <a:pt x="149" y="51"/>
                  </a:lnTo>
                  <a:lnTo>
                    <a:pt x="185" y="41"/>
                  </a:lnTo>
                  <a:lnTo>
                    <a:pt x="231" y="36"/>
                  </a:lnTo>
                  <a:lnTo>
                    <a:pt x="287" y="35"/>
                  </a:lnTo>
                  <a:lnTo>
                    <a:pt x="330" y="35"/>
                  </a:lnTo>
                  <a:lnTo>
                    <a:pt x="348" y="36"/>
                  </a:lnTo>
                  <a:lnTo>
                    <a:pt x="357" y="39"/>
                  </a:lnTo>
                  <a:lnTo>
                    <a:pt x="361" y="43"/>
                  </a:lnTo>
                  <a:lnTo>
                    <a:pt x="362" y="49"/>
                  </a:lnTo>
                  <a:lnTo>
                    <a:pt x="360" y="62"/>
                  </a:lnTo>
                  <a:lnTo>
                    <a:pt x="357" y="72"/>
                  </a:lnTo>
                  <a:lnTo>
                    <a:pt x="207" y="672"/>
                  </a:lnTo>
                  <a:lnTo>
                    <a:pt x="204" y="686"/>
                  </a:lnTo>
                  <a:lnTo>
                    <a:pt x="199" y="697"/>
                  </a:lnTo>
                  <a:lnTo>
                    <a:pt x="192" y="707"/>
                  </a:lnTo>
                  <a:lnTo>
                    <a:pt x="182" y="715"/>
                  </a:lnTo>
                  <a:lnTo>
                    <a:pt x="166" y="719"/>
                  </a:lnTo>
                  <a:lnTo>
                    <a:pt x="144" y="723"/>
                  </a:lnTo>
                  <a:lnTo>
                    <a:pt x="114" y="725"/>
                  </a:lnTo>
                  <a:lnTo>
                    <a:pt x="74" y="726"/>
                  </a:lnTo>
                  <a:lnTo>
                    <a:pt x="50" y="726"/>
                  </a:lnTo>
                  <a:lnTo>
                    <a:pt x="36" y="729"/>
                  </a:lnTo>
                  <a:lnTo>
                    <a:pt x="29" y="735"/>
                  </a:lnTo>
                  <a:lnTo>
                    <a:pt x="28" y="747"/>
                  </a:lnTo>
                  <a:lnTo>
                    <a:pt x="34" y="759"/>
                  </a:lnTo>
                  <a:lnTo>
                    <a:pt x="47" y="760"/>
                  </a:lnTo>
                  <a:lnTo>
                    <a:pt x="138" y="758"/>
                  </a:lnTo>
                  <a:lnTo>
                    <a:pt x="233" y="757"/>
                  </a:lnTo>
                  <a:lnTo>
                    <a:pt x="326" y="758"/>
                  </a:lnTo>
                  <a:lnTo>
                    <a:pt x="423" y="760"/>
                  </a:lnTo>
                  <a:lnTo>
                    <a:pt x="432" y="760"/>
                  </a:lnTo>
                  <a:lnTo>
                    <a:pt x="439" y="758"/>
                  </a:lnTo>
                  <a:lnTo>
                    <a:pt x="445" y="751"/>
                  </a:lnTo>
                  <a:lnTo>
                    <a:pt x="448" y="738"/>
                  </a:lnTo>
                  <a:lnTo>
                    <a:pt x="446" y="731"/>
                  </a:lnTo>
                  <a:lnTo>
                    <a:pt x="439" y="728"/>
                  </a:lnTo>
                  <a:lnTo>
                    <a:pt x="427" y="726"/>
                  </a:lnTo>
                  <a:lnTo>
                    <a:pt x="410" y="726"/>
                  </a:lnTo>
                  <a:lnTo>
                    <a:pt x="374" y="725"/>
                  </a:lnTo>
                  <a:lnTo>
                    <a:pt x="338" y="723"/>
                  </a:lnTo>
                  <a:lnTo>
                    <a:pt x="318" y="721"/>
                  </a:lnTo>
                  <a:lnTo>
                    <a:pt x="305" y="717"/>
                  </a:lnTo>
                  <a:lnTo>
                    <a:pt x="299" y="710"/>
                  </a:lnTo>
                  <a:lnTo>
                    <a:pt x="297" y="699"/>
                  </a:lnTo>
                  <a:lnTo>
                    <a:pt x="297" y="693"/>
                  </a:lnTo>
                  <a:lnTo>
                    <a:pt x="301" y="675"/>
                  </a:lnTo>
                  <a:lnTo>
                    <a:pt x="45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ChangeAspect="1"/>
            </p:cNvSpPr>
            <p:nvPr/>
          </p:nvSpPr>
          <p:spPr bwMode="auto">
            <a:xfrm>
              <a:off x="3584" y="409"/>
              <a:ext cx="742" cy="748"/>
            </a:xfrm>
            <a:custGeom>
              <a:avLst/>
              <a:gdLst/>
              <a:ahLst/>
              <a:cxnLst>
                <a:cxn ang="0">
                  <a:pos x="394" y="397"/>
                </a:cxn>
                <a:cxn ang="0">
                  <a:pos x="705" y="397"/>
                </a:cxn>
                <a:cxn ang="0">
                  <a:pos x="718" y="396"/>
                </a:cxn>
                <a:cxn ang="0">
                  <a:pos x="729" y="393"/>
                </a:cxn>
                <a:cxn ang="0">
                  <a:pos x="738" y="387"/>
                </a:cxn>
                <a:cxn ang="0">
                  <a:pos x="742" y="374"/>
                </a:cxn>
                <a:cxn ang="0">
                  <a:pos x="738" y="361"/>
                </a:cxn>
                <a:cxn ang="0">
                  <a:pos x="729" y="354"/>
                </a:cxn>
                <a:cxn ang="0">
                  <a:pos x="718" y="352"/>
                </a:cxn>
                <a:cxn ang="0">
                  <a:pos x="705" y="351"/>
                </a:cxn>
                <a:cxn ang="0">
                  <a:pos x="394" y="351"/>
                </a:cxn>
                <a:cxn ang="0">
                  <a:pos x="394" y="37"/>
                </a:cxn>
                <a:cxn ang="0">
                  <a:pos x="393" y="24"/>
                </a:cxn>
                <a:cxn ang="0">
                  <a:pos x="391" y="13"/>
                </a:cxn>
                <a:cxn ang="0">
                  <a:pos x="384" y="3"/>
                </a:cxn>
                <a:cxn ang="0">
                  <a:pos x="371" y="0"/>
                </a:cxn>
                <a:cxn ang="0">
                  <a:pos x="359" y="3"/>
                </a:cxn>
                <a:cxn ang="0">
                  <a:pos x="352" y="13"/>
                </a:cxn>
                <a:cxn ang="0">
                  <a:pos x="349" y="24"/>
                </a:cxn>
                <a:cxn ang="0">
                  <a:pos x="349" y="37"/>
                </a:cxn>
                <a:cxn ang="0">
                  <a:pos x="349" y="351"/>
                </a:cxn>
                <a:cxn ang="0">
                  <a:pos x="36" y="351"/>
                </a:cxn>
                <a:cxn ang="0">
                  <a:pos x="24" y="352"/>
                </a:cxn>
                <a:cxn ang="0">
                  <a:pos x="12" y="354"/>
                </a:cxn>
                <a:cxn ang="0">
                  <a:pos x="3" y="361"/>
                </a:cxn>
                <a:cxn ang="0">
                  <a:pos x="0" y="374"/>
                </a:cxn>
                <a:cxn ang="0">
                  <a:pos x="3" y="387"/>
                </a:cxn>
                <a:cxn ang="0">
                  <a:pos x="12" y="393"/>
                </a:cxn>
                <a:cxn ang="0">
                  <a:pos x="24" y="396"/>
                </a:cxn>
                <a:cxn ang="0">
                  <a:pos x="36" y="397"/>
                </a:cxn>
                <a:cxn ang="0">
                  <a:pos x="349" y="397"/>
                </a:cxn>
                <a:cxn ang="0">
                  <a:pos x="349" y="711"/>
                </a:cxn>
                <a:cxn ang="0">
                  <a:pos x="349" y="723"/>
                </a:cxn>
                <a:cxn ang="0">
                  <a:pos x="352" y="735"/>
                </a:cxn>
                <a:cxn ang="0">
                  <a:pos x="359" y="744"/>
                </a:cxn>
                <a:cxn ang="0">
                  <a:pos x="371" y="748"/>
                </a:cxn>
                <a:cxn ang="0">
                  <a:pos x="384" y="744"/>
                </a:cxn>
                <a:cxn ang="0">
                  <a:pos x="391" y="735"/>
                </a:cxn>
                <a:cxn ang="0">
                  <a:pos x="393" y="723"/>
                </a:cxn>
                <a:cxn ang="0">
                  <a:pos x="394" y="711"/>
                </a:cxn>
                <a:cxn ang="0">
                  <a:pos x="394" y="397"/>
                </a:cxn>
              </a:cxnLst>
              <a:rect l="0" t="0" r="r" b="b"/>
              <a:pathLst>
                <a:path w="742" h="748">
                  <a:moveTo>
                    <a:pt x="394" y="397"/>
                  </a:moveTo>
                  <a:lnTo>
                    <a:pt x="705" y="397"/>
                  </a:lnTo>
                  <a:lnTo>
                    <a:pt x="718" y="396"/>
                  </a:lnTo>
                  <a:lnTo>
                    <a:pt x="729" y="393"/>
                  </a:lnTo>
                  <a:lnTo>
                    <a:pt x="738" y="387"/>
                  </a:lnTo>
                  <a:lnTo>
                    <a:pt x="742" y="374"/>
                  </a:lnTo>
                  <a:lnTo>
                    <a:pt x="738" y="361"/>
                  </a:lnTo>
                  <a:lnTo>
                    <a:pt x="729" y="354"/>
                  </a:lnTo>
                  <a:lnTo>
                    <a:pt x="718" y="352"/>
                  </a:lnTo>
                  <a:lnTo>
                    <a:pt x="705" y="351"/>
                  </a:lnTo>
                  <a:lnTo>
                    <a:pt x="394" y="351"/>
                  </a:lnTo>
                  <a:lnTo>
                    <a:pt x="394" y="37"/>
                  </a:lnTo>
                  <a:lnTo>
                    <a:pt x="393" y="24"/>
                  </a:lnTo>
                  <a:lnTo>
                    <a:pt x="391" y="13"/>
                  </a:lnTo>
                  <a:lnTo>
                    <a:pt x="384" y="3"/>
                  </a:lnTo>
                  <a:lnTo>
                    <a:pt x="371" y="0"/>
                  </a:lnTo>
                  <a:lnTo>
                    <a:pt x="359" y="3"/>
                  </a:lnTo>
                  <a:lnTo>
                    <a:pt x="352" y="13"/>
                  </a:lnTo>
                  <a:lnTo>
                    <a:pt x="349" y="24"/>
                  </a:lnTo>
                  <a:lnTo>
                    <a:pt x="349" y="37"/>
                  </a:lnTo>
                  <a:lnTo>
                    <a:pt x="349" y="351"/>
                  </a:lnTo>
                  <a:lnTo>
                    <a:pt x="36" y="351"/>
                  </a:lnTo>
                  <a:lnTo>
                    <a:pt x="24" y="352"/>
                  </a:lnTo>
                  <a:lnTo>
                    <a:pt x="12" y="354"/>
                  </a:lnTo>
                  <a:lnTo>
                    <a:pt x="3" y="361"/>
                  </a:lnTo>
                  <a:lnTo>
                    <a:pt x="0" y="374"/>
                  </a:lnTo>
                  <a:lnTo>
                    <a:pt x="3" y="387"/>
                  </a:lnTo>
                  <a:lnTo>
                    <a:pt x="12" y="393"/>
                  </a:lnTo>
                  <a:lnTo>
                    <a:pt x="24" y="396"/>
                  </a:lnTo>
                  <a:lnTo>
                    <a:pt x="36" y="397"/>
                  </a:lnTo>
                  <a:lnTo>
                    <a:pt x="349" y="397"/>
                  </a:lnTo>
                  <a:lnTo>
                    <a:pt x="349" y="711"/>
                  </a:lnTo>
                  <a:lnTo>
                    <a:pt x="349" y="723"/>
                  </a:lnTo>
                  <a:lnTo>
                    <a:pt x="352" y="735"/>
                  </a:lnTo>
                  <a:lnTo>
                    <a:pt x="359" y="744"/>
                  </a:lnTo>
                  <a:lnTo>
                    <a:pt x="371" y="748"/>
                  </a:lnTo>
                  <a:lnTo>
                    <a:pt x="384" y="744"/>
                  </a:lnTo>
                  <a:lnTo>
                    <a:pt x="391" y="735"/>
                  </a:lnTo>
                  <a:lnTo>
                    <a:pt x="393" y="723"/>
                  </a:lnTo>
                  <a:lnTo>
                    <a:pt x="394" y="711"/>
                  </a:lnTo>
                  <a:lnTo>
                    <a:pt x="394" y="3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ChangeAspect="1"/>
            </p:cNvSpPr>
            <p:nvPr/>
          </p:nvSpPr>
          <p:spPr bwMode="auto">
            <a:xfrm>
              <a:off x="4939" y="1"/>
              <a:ext cx="298" cy="17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0" y="152"/>
                </a:cxn>
                <a:cxn ang="0">
                  <a:pos x="20" y="173"/>
                </a:cxn>
                <a:cxn ang="0">
                  <a:pos x="149" y="58"/>
                </a:cxn>
                <a:cxn ang="0">
                  <a:pos x="278" y="173"/>
                </a:cxn>
                <a:cxn ang="0">
                  <a:pos x="298" y="152"/>
                </a:cxn>
                <a:cxn ang="0">
                  <a:pos x="149" y="0"/>
                </a:cxn>
              </a:cxnLst>
              <a:rect l="0" t="0" r="r" b="b"/>
              <a:pathLst>
                <a:path w="298" h="173">
                  <a:moveTo>
                    <a:pt x="149" y="0"/>
                  </a:moveTo>
                  <a:lnTo>
                    <a:pt x="0" y="152"/>
                  </a:lnTo>
                  <a:lnTo>
                    <a:pt x="20" y="173"/>
                  </a:lnTo>
                  <a:lnTo>
                    <a:pt x="149" y="58"/>
                  </a:lnTo>
                  <a:lnTo>
                    <a:pt x="278" y="173"/>
                  </a:lnTo>
                  <a:lnTo>
                    <a:pt x="298" y="15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ChangeAspect="1"/>
            </p:cNvSpPr>
            <p:nvPr/>
          </p:nvSpPr>
          <p:spPr bwMode="auto">
            <a:xfrm>
              <a:off x="4701" y="297"/>
              <a:ext cx="796" cy="791"/>
            </a:xfrm>
            <a:custGeom>
              <a:avLst/>
              <a:gdLst/>
              <a:ahLst/>
              <a:cxnLst>
                <a:cxn ang="0">
                  <a:pos x="638" y="128"/>
                </a:cxn>
                <a:cxn ang="0">
                  <a:pos x="678" y="76"/>
                </a:cxn>
                <a:cxn ang="0">
                  <a:pos x="715" y="49"/>
                </a:cxn>
                <a:cxn ang="0">
                  <a:pos x="749" y="38"/>
                </a:cxn>
                <a:cxn ang="0">
                  <a:pos x="781" y="34"/>
                </a:cxn>
                <a:cxn ang="0">
                  <a:pos x="789" y="31"/>
                </a:cxn>
                <a:cxn ang="0">
                  <a:pos x="793" y="24"/>
                </a:cxn>
                <a:cxn ang="0">
                  <a:pos x="796" y="17"/>
                </a:cxn>
                <a:cxn ang="0">
                  <a:pos x="796" y="13"/>
                </a:cxn>
                <a:cxn ang="0">
                  <a:pos x="792" y="3"/>
                </a:cxn>
                <a:cxn ang="0">
                  <a:pos x="781" y="0"/>
                </a:cxn>
                <a:cxn ang="0">
                  <a:pos x="690" y="3"/>
                </a:cxn>
                <a:cxn ang="0">
                  <a:pos x="579" y="0"/>
                </a:cxn>
                <a:cxn ang="0">
                  <a:pos x="573" y="0"/>
                </a:cxn>
                <a:cxn ang="0">
                  <a:pos x="566" y="3"/>
                </a:cxn>
                <a:cxn ang="0">
                  <a:pos x="560" y="9"/>
                </a:cxn>
                <a:cxn ang="0">
                  <a:pos x="558" y="21"/>
                </a:cxn>
                <a:cxn ang="0">
                  <a:pos x="564" y="32"/>
                </a:cxn>
                <a:cxn ang="0">
                  <a:pos x="576" y="34"/>
                </a:cxn>
                <a:cxn ang="0">
                  <a:pos x="596" y="38"/>
                </a:cxn>
                <a:cxn ang="0">
                  <a:pos x="613" y="45"/>
                </a:cxn>
                <a:cxn ang="0">
                  <a:pos x="624" y="56"/>
                </a:cxn>
                <a:cxn ang="0">
                  <a:pos x="627" y="71"/>
                </a:cxn>
                <a:cxn ang="0">
                  <a:pos x="625" y="85"/>
                </a:cxn>
                <a:cxn ang="0">
                  <a:pos x="619" y="99"/>
                </a:cxn>
                <a:cxn ang="0">
                  <a:pos x="613" y="110"/>
                </a:cxn>
                <a:cxn ang="0">
                  <a:pos x="610" y="114"/>
                </a:cxn>
                <a:cxn ang="0">
                  <a:pos x="268" y="662"/>
                </a:cxn>
                <a:cxn ang="0">
                  <a:pos x="191" y="68"/>
                </a:cxn>
                <a:cxn ang="0">
                  <a:pos x="196" y="55"/>
                </a:cxn>
                <a:cxn ang="0">
                  <a:pos x="211" y="44"/>
                </a:cxn>
                <a:cxn ang="0">
                  <a:pos x="235" y="37"/>
                </a:cxn>
                <a:cxn ang="0">
                  <a:pos x="269" y="34"/>
                </a:cxn>
                <a:cxn ang="0">
                  <a:pos x="279" y="34"/>
                </a:cxn>
                <a:cxn ang="0">
                  <a:pos x="289" y="32"/>
                </a:cxn>
                <a:cxn ang="0">
                  <a:pos x="294" y="25"/>
                </a:cxn>
                <a:cxn ang="0">
                  <a:pos x="297" y="12"/>
                </a:cxn>
                <a:cxn ang="0">
                  <a:pos x="291" y="2"/>
                </a:cxn>
                <a:cxn ang="0">
                  <a:pos x="281" y="0"/>
                </a:cxn>
                <a:cxn ang="0">
                  <a:pos x="142" y="3"/>
                </a:cxn>
                <a:cxn ang="0">
                  <a:pos x="81" y="2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21"/>
                </a:cxn>
                <a:cxn ang="0">
                  <a:pos x="7" y="33"/>
                </a:cxn>
                <a:cxn ang="0">
                  <a:pos x="27" y="34"/>
                </a:cxn>
                <a:cxn ang="0">
                  <a:pos x="64" y="37"/>
                </a:cxn>
                <a:cxn ang="0">
                  <a:pos x="83" y="43"/>
                </a:cxn>
                <a:cxn ang="0">
                  <a:pos x="91" y="55"/>
                </a:cxn>
                <a:cxn ang="0">
                  <a:pos x="94" y="73"/>
                </a:cxn>
                <a:cxn ang="0">
                  <a:pos x="183" y="765"/>
                </a:cxn>
                <a:cxn ang="0">
                  <a:pos x="185" y="779"/>
                </a:cxn>
                <a:cxn ang="0">
                  <a:pos x="190" y="787"/>
                </a:cxn>
                <a:cxn ang="0">
                  <a:pos x="196" y="790"/>
                </a:cxn>
                <a:cxn ang="0">
                  <a:pos x="205" y="791"/>
                </a:cxn>
                <a:cxn ang="0">
                  <a:pos x="224" y="787"/>
                </a:cxn>
                <a:cxn ang="0">
                  <a:pos x="236" y="771"/>
                </a:cxn>
                <a:cxn ang="0">
                  <a:pos x="638" y="128"/>
                </a:cxn>
              </a:cxnLst>
              <a:rect l="0" t="0" r="r" b="b"/>
              <a:pathLst>
                <a:path w="796" h="791">
                  <a:moveTo>
                    <a:pt x="638" y="128"/>
                  </a:moveTo>
                  <a:lnTo>
                    <a:pt x="678" y="76"/>
                  </a:lnTo>
                  <a:lnTo>
                    <a:pt x="715" y="49"/>
                  </a:lnTo>
                  <a:lnTo>
                    <a:pt x="749" y="38"/>
                  </a:lnTo>
                  <a:lnTo>
                    <a:pt x="781" y="34"/>
                  </a:lnTo>
                  <a:lnTo>
                    <a:pt x="789" y="31"/>
                  </a:lnTo>
                  <a:lnTo>
                    <a:pt x="793" y="24"/>
                  </a:lnTo>
                  <a:lnTo>
                    <a:pt x="796" y="17"/>
                  </a:lnTo>
                  <a:lnTo>
                    <a:pt x="796" y="13"/>
                  </a:lnTo>
                  <a:lnTo>
                    <a:pt x="792" y="3"/>
                  </a:lnTo>
                  <a:lnTo>
                    <a:pt x="781" y="0"/>
                  </a:lnTo>
                  <a:lnTo>
                    <a:pt x="690" y="3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66" y="3"/>
                  </a:lnTo>
                  <a:lnTo>
                    <a:pt x="560" y="9"/>
                  </a:lnTo>
                  <a:lnTo>
                    <a:pt x="558" y="21"/>
                  </a:lnTo>
                  <a:lnTo>
                    <a:pt x="564" y="32"/>
                  </a:lnTo>
                  <a:lnTo>
                    <a:pt x="576" y="34"/>
                  </a:lnTo>
                  <a:lnTo>
                    <a:pt x="596" y="38"/>
                  </a:lnTo>
                  <a:lnTo>
                    <a:pt x="613" y="45"/>
                  </a:lnTo>
                  <a:lnTo>
                    <a:pt x="624" y="56"/>
                  </a:lnTo>
                  <a:lnTo>
                    <a:pt x="627" y="71"/>
                  </a:lnTo>
                  <a:lnTo>
                    <a:pt x="625" y="85"/>
                  </a:lnTo>
                  <a:lnTo>
                    <a:pt x="619" y="99"/>
                  </a:lnTo>
                  <a:lnTo>
                    <a:pt x="613" y="110"/>
                  </a:lnTo>
                  <a:lnTo>
                    <a:pt x="610" y="114"/>
                  </a:lnTo>
                  <a:lnTo>
                    <a:pt x="268" y="662"/>
                  </a:lnTo>
                  <a:lnTo>
                    <a:pt x="191" y="68"/>
                  </a:lnTo>
                  <a:lnTo>
                    <a:pt x="196" y="55"/>
                  </a:lnTo>
                  <a:lnTo>
                    <a:pt x="211" y="44"/>
                  </a:lnTo>
                  <a:lnTo>
                    <a:pt x="235" y="37"/>
                  </a:lnTo>
                  <a:lnTo>
                    <a:pt x="269" y="34"/>
                  </a:lnTo>
                  <a:lnTo>
                    <a:pt x="279" y="34"/>
                  </a:lnTo>
                  <a:lnTo>
                    <a:pt x="289" y="32"/>
                  </a:lnTo>
                  <a:lnTo>
                    <a:pt x="294" y="25"/>
                  </a:lnTo>
                  <a:lnTo>
                    <a:pt x="297" y="12"/>
                  </a:lnTo>
                  <a:lnTo>
                    <a:pt x="291" y="2"/>
                  </a:lnTo>
                  <a:lnTo>
                    <a:pt x="281" y="0"/>
                  </a:lnTo>
                  <a:lnTo>
                    <a:pt x="142" y="3"/>
                  </a:lnTo>
                  <a:lnTo>
                    <a:pt x="81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21"/>
                  </a:lnTo>
                  <a:lnTo>
                    <a:pt x="7" y="33"/>
                  </a:lnTo>
                  <a:lnTo>
                    <a:pt x="27" y="34"/>
                  </a:lnTo>
                  <a:lnTo>
                    <a:pt x="64" y="37"/>
                  </a:lnTo>
                  <a:lnTo>
                    <a:pt x="83" y="43"/>
                  </a:lnTo>
                  <a:lnTo>
                    <a:pt x="91" y="55"/>
                  </a:lnTo>
                  <a:lnTo>
                    <a:pt x="94" y="73"/>
                  </a:lnTo>
                  <a:lnTo>
                    <a:pt x="183" y="765"/>
                  </a:lnTo>
                  <a:lnTo>
                    <a:pt x="185" y="779"/>
                  </a:lnTo>
                  <a:lnTo>
                    <a:pt x="190" y="787"/>
                  </a:lnTo>
                  <a:lnTo>
                    <a:pt x="196" y="790"/>
                  </a:lnTo>
                  <a:lnTo>
                    <a:pt x="205" y="791"/>
                  </a:lnTo>
                  <a:lnTo>
                    <a:pt x="224" y="787"/>
                  </a:lnTo>
                  <a:lnTo>
                    <a:pt x="236" y="771"/>
                  </a:lnTo>
                  <a:lnTo>
                    <a:pt x="63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70675" y="4738866"/>
            <a:ext cx="2789761" cy="1583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3606" y="2832280"/>
            <a:ext cx="1827429" cy="18090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24321"/>
            <a:ext cx="5499100" cy="17144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Pros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The only global theory of nuclear structure that can be applied to all nuclei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One (effective) interaction for all nuclei, everything else is prediction</a:t>
            </a:r>
          </a:p>
          <a:p>
            <a:pPr lvl="1">
              <a:spcAft>
                <a:spcPts val="0"/>
              </a:spcAft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Mean-field Theory (5/5)</a:t>
            </a:r>
            <a:br>
              <a:rPr lang="en-US" sz="2800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624" y="1016889"/>
            <a:ext cx="2844276" cy="22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ssion_andzre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050" y="2900186"/>
            <a:ext cx="2947350" cy="237425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4775200"/>
            <a:ext cx="274008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65700" y="3240038"/>
            <a:ext cx="3987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/>
              <a:t>Cons</a:t>
            </a:r>
          </a:p>
          <a:p>
            <a:pPr marL="520700" lvl="2" indent="-228600">
              <a:buFont typeface="Arial" pitchFamily="34" charset="0"/>
              <a:buChar char="•"/>
            </a:pPr>
            <a:r>
              <a:rPr lang="en-US" sz="2000" dirty="0" smtClean="0"/>
              <a:t>Accurate but not always very precise</a:t>
            </a:r>
          </a:p>
          <a:p>
            <a:pPr marL="520700" lvl="2" indent="-228600">
              <a:buFont typeface="Arial" pitchFamily="34" charset="0"/>
              <a:buChar char="•"/>
            </a:pPr>
            <a:r>
              <a:rPr lang="en-US" sz="2000" dirty="0" smtClean="0"/>
              <a:t>Spontaneous symmetry breaking in intrinsic reference frame hinders comparison with data (angular momentum, electromagnetic transitions, moments, etc.)</a:t>
            </a:r>
            <a:endParaRPr lang="en-US" sz="2000" dirty="0"/>
          </a:p>
        </p:txBody>
      </p:sp>
      <p:pic>
        <p:nvPicPr>
          <p:cNvPr id="10" name="Picture 5" descr="lifetimes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725" y="2870201"/>
            <a:ext cx="1713686" cy="17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0" y="5410200"/>
            <a:ext cx="231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M. Bender, P.-H. </a:t>
            </a:r>
            <a:r>
              <a:rPr lang="en-US" sz="1000" dirty="0" err="1" smtClean="0"/>
              <a:t>Heenen</a:t>
            </a:r>
            <a:r>
              <a:rPr lang="en-US" sz="1000" dirty="0" smtClean="0"/>
              <a:t> and P.-G. </a:t>
            </a:r>
            <a:r>
              <a:rPr lang="en-US" sz="1000" dirty="0" err="1" smtClean="0"/>
              <a:t>Reinhard</a:t>
            </a:r>
            <a:r>
              <a:rPr lang="en-US" sz="1000" dirty="0" smtClean="0"/>
              <a:t>, </a:t>
            </a:r>
            <a:r>
              <a:rPr lang="en-US" sz="1000" i="1" dirty="0" smtClean="0"/>
              <a:t>“Self-consistent mean-field models for nuclear structure</a:t>
            </a:r>
            <a:r>
              <a:rPr lang="en-US" sz="1000" dirty="0" smtClean="0"/>
              <a:t>”, Rev. Mod. Phys. </a:t>
            </a:r>
            <a:r>
              <a:rPr lang="en-US" sz="1000" b="1" dirty="0" smtClean="0"/>
              <a:t>75</a:t>
            </a:r>
            <a:r>
              <a:rPr lang="en-US" sz="1000" dirty="0" smtClean="0"/>
              <a:t>, 121 (2003)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3200" y="1270001"/>
            <a:ext cx="3721100" cy="4775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HFB solution= minimum of the energy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Taylor expansion up to second order suggests energy profile is like harmonic oscillator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Quantification yields </a:t>
            </a:r>
            <a:r>
              <a:rPr lang="en-US" sz="2000" dirty="0" err="1" smtClean="0"/>
              <a:t>vibrational</a:t>
            </a:r>
            <a:r>
              <a:rPr lang="en-US" sz="2000" dirty="0" smtClean="0"/>
              <a:t> spectrum where lowest state is the correlated ground-state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Extension: response function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Predicts low-lying 2+ states, giant resonances, etc.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Same interaction as in HFB, only </a:t>
            </a:r>
            <a:r>
              <a:rPr lang="en-US" sz="2000" dirty="0" err="1" smtClean="0"/>
              <a:t>ansatz</a:t>
            </a:r>
            <a:r>
              <a:rPr lang="en-US" sz="2000" dirty="0" smtClean="0"/>
              <a:t> for the wave-function is changed!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Beyond Mean-Field (1/4)</a:t>
            </a:r>
            <a:br>
              <a:rPr lang="en-US" sz="2800" dirty="0" smtClean="0"/>
            </a:br>
            <a:r>
              <a:rPr lang="en-US" dirty="0" smtClean="0"/>
              <a:t>Random Phase Approximation</a:t>
            </a:r>
            <a:endParaRPr lang="en-US" dirty="0"/>
          </a:p>
        </p:txBody>
      </p:sp>
      <p:pic>
        <p:nvPicPr>
          <p:cNvPr id="7" name="Picture 6" descr="correlations_qr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97" y="5132817"/>
            <a:ext cx="3563403" cy="1064717"/>
          </a:xfrm>
          <a:prstGeom prst="rect">
            <a:avLst/>
          </a:prstGeom>
        </p:spPr>
      </p:pic>
      <p:pic>
        <p:nvPicPr>
          <p:cNvPr id="5" name="Picture 4" descr="R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680" y="1406334"/>
            <a:ext cx="5097320" cy="3606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7900" y="51816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RPA </a:t>
            </a:r>
            <a:r>
              <a:rPr lang="en-US" i="1" dirty="0" err="1" smtClean="0"/>
              <a:t>g.s</a:t>
            </a:r>
            <a:r>
              <a:rPr lang="en-US" i="1" dirty="0" smtClean="0"/>
              <a:t>. is a superposition of 1p1h states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jec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706" y="1181099"/>
            <a:ext cx="5785294" cy="409311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Beyond Mean-Field (2/4)</a:t>
            </a:r>
            <a:br>
              <a:rPr lang="en-US" sz="2800" dirty="0" smtClean="0"/>
            </a:br>
            <a:r>
              <a:rPr lang="en-US" dirty="0" smtClean="0"/>
              <a:t>Projection Techniques</a:t>
            </a:r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03200" y="1270001"/>
            <a:ext cx="2984500" cy="477519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Mean-field breaks symmetries: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rotational invariance, translational invariance, parity, etc.</a:t>
            </a:r>
          </a:p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en-US" sz="2000" noProof="0" dirty="0" smtClean="0">
                <a:latin typeface="Calibri" pitchFamily="34" charset="0"/>
                <a:cs typeface="Calibri" pitchFamily="34" charset="0"/>
              </a:rPr>
              <a:t>Nuclear quantum numbers such as J, </a:t>
            </a:r>
            <a:r>
              <a:rPr lang="en-US" sz="2000" noProof="0" dirty="0" smtClean="0">
                <a:latin typeface="Calibri" pitchFamily="34" charset="0"/>
                <a:cs typeface="Calibri" pitchFamily="34" charset="0"/>
                <a:sym typeface="Symbol"/>
              </a:rPr>
              <a:t> are lost</a:t>
            </a:r>
          </a:p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Mathematical technique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/>
              </a:rPr>
              <a:t> to restore these (spontaneously) broken symmetries</a:t>
            </a:r>
          </a:p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en-US" sz="2000" baseline="0" noProof="0" dirty="0" smtClean="0">
                <a:latin typeface="Calibri" pitchFamily="34" charset="0"/>
                <a:cs typeface="Calibri" pitchFamily="34" charset="0"/>
                <a:sym typeface="Symbol"/>
              </a:rPr>
              <a:t>Formal</a:t>
            </a:r>
            <a:r>
              <a:rPr lang="en-US" sz="2000" noProof="0" dirty="0" smtClean="0">
                <a:latin typeface="Calibri" pitchFamily="34" charset="0"/>
                <a:cs typeface="Calibri" pitchFamily="34" charset="0"/>
                <a:sym typeface="Symbol"/>
              </a:rPr>
              <a:t> difficulties + computationally intensive limit their use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1181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Projection on angular momentum: from spherical mean-field, energy decreases is symmetry is broken. Projection restores the symmetry, decreases further the energy and produces an energy spectrum with good quantum numbers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099" y="1270001"/>
            <a:ext cx="4386119" cy="50004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Yet another step: use the same interaction to describe collective excitations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Idea: mix (quantum-mechanical sense) deformed HFB states using the </a:t>
            </a:r>
            <a:r>
              <a:rPr lang="en-US" sz="2000" dirty="0" err="1" smtClean="0"/>
              <a:t>variational</a:t>
            </a:r>
            <a:r>
              <a:rPr lang="en-US" sz="2000" dirty="0" smtClean="0"/>
              <a:t> principle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Old idea (Hill and Wheeler, 50</a:t>
            </a:r>
            <a:r>
              <a:rPr lang="en-US" sz="2000" baseline="30000" dirty="0" smtClean="0"/>
              <a:t>ies</a:t>
            </a:r>
            <a:r>
              <a:rPr lang="en-US" sz="2000" dirty="0" smtClean="0"/>
              <a:t>) that could not be implemented until recently because of computational cost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Provides framework to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Restore broken symmetries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Describe collective excitations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Formal difficulties + computationally intensive limit its use (exact same problems as projection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Beyond Mean-Field (3/4)</a:t>
            </a:r>
            <a:br>
              <a:rPr lang="en-US" sz="2800" dirty="0" smtClean="0"/>
            </a:br>
            <a:r>
              <a:rPr lang="en-US" dirty="0" smtClean="0"/>
              <a:t>Generator Coordinate Method</a:t>
            </a:r>
            <a:endParaRPr lang="en-US" dirty="0"/>
          </a:p>
        </p:txBody>
      </p:sp>
      <p:pic>
        <p:nvPicPr>
          <p:cNvPr id="4" name="Picture 3" descr="correlations_g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19" y="5041899"/>
            <a:ext cx="3597394" cy="10667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9" y="1294180"/>
            <a:ext cx="4189412" cy="310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13300" y="4373920"/>
            <a:ext cx="4178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T.R. </a:t>
            </a:r>
            <a:r>
              <a:rPr lang="en-US" sz="1100" dirty="0" err="1" smtClean="0"/>
              <a:t>Rodríguez</a:t>
            </a:r>
            <a:r>
              <a:rPr lang="en-US" sz="1100" dirty="0" smtClean="0"/>
              <a:t>, G. Martinez-</a:t>
            </a:r>
            <a:r>
              <a:rPr lang="en-US" sz="1100" dirty="0" err="1" smtClean="0"/>
              <a:t>Pinedo</a:t>
            </a:r>
            <a:r>
              <a:rPr lang="en-US" sz="1100" dirty="0" smtClean="0"/>
              <a:t>, “</a:t>
            </a:r>
            <a:r>
              <a:rPr lang="en-US" sz="1100" i="1" dirty="0" smtClean="0"/>
              <a:t>Energy density functional study of nuclear matrix elements for </a:t>
            </a:r>
            <a:r>
              <a:rPr lang="en-US" sz="1100" i="1" dirty="0" err="1" smtClean="0"/>
              <a:t>neutrinoless</a:t>
            </a:r>
            <a:r>
              <a:rPr lang="en-US" sz="1100" i="1" dirty="0" smtClean="0"/>
              <a:t> </a:t>
            </a:r>
            <a:r>
              <a:rPr lang="en-US" sz="1100" i="1" dirty="0" err="1" smtClean="0">
                <a:latin typeface="Calibri"/>
                <a:cs typeface="Calibri"/>
              </a:rPr>
              <a:t>ßß</a:t>
            </a:r>
            <a:r>
              <a:rPr lang="en-US" sz="1100" dirty="0" smtClean="0"/>
              <a:t> decay”, Phys. Rev. </a:t>
            </a:r>
            <a:r>
              <a:rPr lang="en-US" sz="1100" dirty="0" err="1" smtClean="0"/>
              <a:t>Lett</a:t>
            </a:r>
            <a:r>
              <a:rPr lang="en-US" sz="1100" dirty="0" smtClean="0"/>
              <a:t>. </a:t>
            </a:r>
            <a:r>
              <a:rPr lang="en-US" sz="1100" b="1" dirty="0" smtClean="0"/>
              <a:t>105</a:t>
            </a:r>
            <a:r>
              <a:rPr lang="en-US" sz="1100" dirty="0" smtClean="0"/>
              <a:t>, 252503 (2010 )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141" y="1270001"/>
            <a:ext cx="4538032" cy="5000456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2000" dirty="0" smtClean="0"/>
              <a:t>Nuclear mean-field and beyond mean-field extensions provide ideal framework…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… but not really applicable with today effective interactions because of their density dependence v(r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>
                <a:sym typeface="Symbol"/>
              </a:rPr>
              <a:t> (</a:t>
            </a:r>
            <a:r>
              <a:rPr lang="en-US" sz="2000" dirty="0" smtClean="0">
                <a:sym typeface="Symbol"/>
              </a:rPr>
              <a:t>r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-r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))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sym typeface="Symbol"/>
              </a:rPr>
              <a:t>Density Functional Theory (DFT) from atomic physics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ym typeface="Symbol"/>
              </a:rPr>
              <a:t>Formally identical to HFB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ym typeface="Symbol"/>
              </a:rPr>
              <a:t>Forget about interaction, start from energy density functional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ym typeface="Symbol"/>
              </a:rPr>
              <a:t>Encode many-body correlations (</a:t>
            </a:r>
            <a:r>
              <a:rPr lang="en-US" sz="1600" dirty="0" err="1" smtClean="0">
                <a:sym typeface="Symbol"/>
              </a:rPr>
              <a:t>s.p</a:t>
            </a:r>
            <a:r>
              <a:rPr lang="en-US" sz="1600" dirty="0" smtClean="0">
                <a:sym typeface="Symbol"/>
              </a:rPr>
              <a:t>., RPA, GCM) directly in the energy functional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sym typeface="Symbol"/>
              </a:rPr>
              <a:t>Analogs of Kohn-Sham, </a:t>
            </a:r>
            <a:r>
              <a:rPr lang="en-US" sz="2000" dirty="0" err="1" smtClean="0">
                <a:sym typeface="Symbol"/>
              </a:rPr>
              <a:t>Hohenberg</a:t>
            </a:r>
            <a:r>
              <a:rPr lang="en-US" sz="2000" dirty="0" smtClean="0">
                <a:sym typeface="Symbol"/>
              </a:rPr>
              <a:t>-Kohn theorems suggest it should work…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Beyond Mean-Field (4/4)</a:t>
            </a:r>
            <a:br>
              <a:rPr lang="en-US" sz="2800" dirty="0" smtClean="0"/>
            </a:br>
            <a:r>
              <a:rPr lang="en-US" dirty="0" smtClean="0"/>
              <a:t>Toward Density Functional Theory</a:t>
            </a:r>
            <a:endParaRPr lang="en-US" dirty="0"/>
          </a:p>
        </p:txBody>
      </p:sp>
      <p:pic>
        <p:nvPicPr>
          <p:cNvPr id="3" name="Picture 2" descr="dft_nitr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12" y="3920285"/>
            <a:ext cx="1979888" cy="2383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0193" y="3900285"/>
            <a:ext cx="1850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www.nobelprize.org</a:t>
            </a:r>
            <a:r>
              <a:rPr lang="en-US" sz="1100" dirty="0"/>
              <a:t>/</a:t>
            </a:r>
          </a:p>
        </p:txBody>
      </p:sp>
      <p:pic>
        <p:nvPicPr>
          <p:cNvPr id="8" name="Picture 7" descr="wannier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58" y="4240449"/>
            <a:ext cx="2240435" cy="2059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2527" y="6012828"/>
            <a:ext cx="2157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www.mpip-mainz.mpg.de</a:t>
            </a:r>
            <a:r>
              <a:rPr lang="en-US" sz="1100" dirty="0"/>
              <a:t>/</a:t>
            </a:r>
          </a:p>
        </p:txBody>
      </p:sp>
      <p:pic>
        <p:nvPicPr>
          <p:cNvPr id="10" name="Picture 9" descr="dft_protei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62" y="1280094"/>
            <a:ext cx="2055553" cy="1939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80186" y="3160226"/>
            <a:ext cx="220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S. </a:t>
            </a:r>
            <a:r>
              <a:rPr lang="en-US" sz="1100" dirty="0" err="1" smtClean="0"/>
              <a:t>Reine</a:t>
            </a:r>
            <a:r>
              <a:rPr lang="en-US" sz="1100" dirty="0" smtClean="0"/>
              <a:t> et al, </a:t>
            </a:r>
            <a:r>
              <a:rPr lang="en-US" sz="1100" i="1" dirty="0"/>
              <a:t>“An efficient density-functional-theory force evaluation for large molecular systems”</a:t>
            </a:r>
            <a:r>
              <a:rPr lang="en-US" sz="1100" dirty="0"/>
              <a:t>, J. Chem. Phys., </a:t>
            </a:r>
            <a:r>
              <a:rPr lang="en-US" sz="1100" b="1" dirty="0" smtClean="0"/>
              <a:t>133</a:t>
            </a:r>
            <a:r>
              <a:rPr lang="en-US" sz="1100" dirty="0"/>
              <a:t>, 044102 (2010)</a:t>
            </a:r>
          </a:p>
        </p:txBody>
      </p:sp>
      <p:pic>
        <p:nvPicPr>
          <p:cNvPr id="2" name="Picture 1" descr="dft_nanotub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6" y="1306001"/>
            <a:ext cx="2097648" cy="1891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48299" y="3166444"/>
            <a:ext cx="2200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I. </a:t>
            </a:r>
            <a:r>
              <a:rPr lang="en-US" sz="1100" dirty="0" err="1" smtClean="0"/>
              <a:t>Matanović</a:t>
            </a:r>
            <a:r>
              <a:rPr lang="en-US" sz="1100" dirty="0" smtClean="0"/>
              <a:t>. C. Kent, F.H. </a:t>
            </a:r>
            <a:r>
              <a:rPr lang="en-US" sz="1100" dirty="0" err="1" smtClean="0"/>
              <a:t>Garzon</a:t>
            </a:r>
            <a:r>
              <a:rPr lang="en-US" sz="1100" dirty="0" smtClean="0"/>
              <a:t>, and N.J. Henson</a:t>
            </a:r>
            <a:r>
              <a:rPr lang="en-US" sz="1100" dirty="0"/>
              <a:t>, </a:t>
            </a:r>
            <a:r>
              <a:rPr lang="en-US" sz="1100" i="1" dirty="0"/>
              <a:t>“Density Functional Theory Study of Oxygen Reduction Activity on Ultrathin Platinum Nanotubes</a:t>
            </a:r>
            <a:r>
              <a:rPr lang="en-US" sz="1100" i="1" dirty="0" smtClean="0"/>
              <a:t>”, </a:t>
            </a:r>
            <a:r>
              <a:rPr lang="en-US" sz="1100" dirty="0"/>
              <a:t>J. Phys. Chem. </a:t>
            </a:r>
            <a:r>
              <a:rPr lang="en-US" sz="1100" dirty="0" smtClean="0"/>
              <a:t>C (2012)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42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EDF-strategy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856" y="1244600"/>
            <a:ext cx="3786188" cy="50482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Wrap-Up (1/3)</a:t>
            </a:r>
            <a:br>
              <a:rPr lang="en-US" sz="2800" dirty="0" smtClean="0"/>
            </a:br>
            <a:r>
              <a:rPr lang="en-US" dirty="0" smtClean="0"/>
              <a:t>Hierarchy of Nuclear Models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381500" y="4000295"/>
            <a:ext cx="4457700" cy="2390174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Bottom line: there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isn’t a single theory of atomic nuclei but a variety of complementary approaches</a:t>
            </a:r>
          </a:p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en-US" sz="2000" noProof="0" dirty="0" smtClean="0">
                <a:latin typeface="Calibri" pitchFamily="34" charset="0"/>
                <a:cs typeface="Calibri" pitchFamily="34" charset="0"/>
              </a:rPr>
              <a:t>UNEDF (2007-2012), NUCLEI (2012-2017): two attempts of nuclear theorists to get organized (</a:t>
            </a:r>
            <a:r>
              <a:rPr lang="en-US" sz="2000" noProof="0" dirty="0" err="1" smtClean="0">
                <a:latin typeface="Calibri" pitchFamily="34" charset="0"/>
                <a:cs typeface="Calibri" pitchFamily="34" charset="0"/>
              </a:rPr>
              <a:t>unedf.org</a:t>
            </a:r>
            <a:r>
              <a:rPr lang="en-US" sz="2000" noProof="0" dirty="0" smtClean="0">
                <a:latin typeface="Calibri" pitchFamily="34" charset="0"/>
                <a:cs typeface="Calibri" pitchFamily="34" charset="0"/>
              </a:rPr>
              <a:t>) and build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nuclei from nucleons built from quarks and gluons</a:t>
            </a:r>
            <a:endParaRPr lang="en-US" sz="2000" noProof="0" dirty="0" smtClean="0">
              <a:latin typeface="Calibri" pitchFamily="34" charset="0"/>
              <a:cs typeface="Calibri" pitchFamily="34" charset="0"/>
            </a:endParaRPr>
          </a:p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" name="Picture 1" descr="d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15" y="1250090"/>
            <a:ext cx="4345793" cy="280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1270001"/>
            <a:ext cx="8851900" cy="11328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Disclaimer: This slide reflects my personal opinion only and shall not be taken as a holy truth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Paradigm shift: “</a:t>
            </a:r>
            <a:r>
              <a:rPr lang="en-US" sz="2000" i="1" dirty="0" smtClean="0"/>
              <a:t>A fundamental change in approach or underlying assumptions”</a:t>
            </a: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Wrap-Up (2/3)</a:t>
            </a:r>
            <a:br>
              <a:rPr lang="en-US" sz="2800" dirty="0" smtClean="0"/>
            </a:br>
            <a:r>
              <a:rPr lang="en-US" dirty="0" smtClean="0"/>
              <a:t>The Big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700" y="2425701"/>
            <a:ext cx="84201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Systematic construction of realistic nucleon potentials from effective field theory (from Weinberg’s idea)</a:t>
            </a:r>
          </a:p>
          <a:p>
            <a:pPr marL="685800" lvl="1" indent="-22860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Applications in structure, reaction of light nuclei with consequences for astrophysics, NIF, etc.</a:t>
            </a:r>
          </a:p>
          <a:p>
            <a:pPr marL="685800" lvl="1" indent="-228600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Guides development of energy functionals in heavy nuclei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330700"/>
            <a:ext cx="8420100" cy="175432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of leadership class computers in </a:t>
            </a:r>
            <a:r>
              <a:rPr lang="en-US" sz="2400" dirty="0" err="1" smtClean="0"/>
              <a:t>ab</a:t>
            </a:r>
            <a:r>
              <a:rPr lang="en-US" sz="2400" dirty="0" smtClean="0"/>
              <a:t> initio, shell models and mean-field/DFT like approaches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/>
              <a:t>Enables undreamt of applications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/>
              <a:t>Grows into a field of its own: computational nuclear physics, the third leg of nuclear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99064"/>
          </a:xfrm>
        </p:spPr>
        <p:txBody>
          <a:bodyPr/>
          <a:lstStyle/>
          <a:p>
            <a:r>
              <a:rPr lang="en-US" sz="2800" dirty="0" smtClean="0"/>
              <a:t>Wrap-Up (3/3)</a:t>
            </a:r>
            <a:br>
              <a:rPr lang="en-US" sz="2800" dirty="0" smtClean="0"/>
            </a:br>
            <a:r>
              <a:rPr lang="en-US" dirty="0" smtClean="0"/>
              <a:t>Some of what has not been covered</a:t>
            </a:r>
            <a:endParaRPr lang="en-US" dirty="0"/>
          </a:p>
        </p:txBody>
      </p:sp>
      <p:pic>
        <p:nvPicPr>
          <p:cNvPr id="5" name="Picture 4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0" y="3990975"/>
            <a:ext cx="3429000" cy="2152650"/>
          </a:xfrm>
          <a:prstGeom prst="rect">
            <a:avLst/>
          </a:prstGeom>
        </p:spPr>
      </p:pic>
      <p:pic>
        <p:nvPicPr>
          <p:cNvPr id="7" name="Picture 6" descr="ha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37" y="1422400"/>
            <a:ext cx="2244247" cy="218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75" y="3774566"/>
            <a:ext cx="3273425" cy="242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7897" y="57658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From R. </a:t>
            </a:r>
            <a:r>
              <a:rPr lang="en-US" sz="1100" i="1" dirty="0" err="1" smtClean="0"/>
              <a:t>Casten</a:t>
            </a:r>
            <a:r>
              <a:rPr lang="en-US" sz="1100" i="1" dirty="0" smtClean="0"/>
              <a:t>, </a:t>
            </a:r>
            <a:r>
              <a:rPr lang="fr-FR" sz="1100" i="1" dirty="0" smtClean="0"/>
              <a:t>Nature </a:t>
            </a:r>
            <a:r>
              <a:rPr lang="fr-FR" sz="1100" i="1" dirty="0" err="1" smtClean="0"/>
              <a:t>Physics</a:t>
            </a:r>
            <a:r>
              <a:rPr lang="fr-FR" sz="1100" i="1" dirty="0" smtClean="0"/>
              <a:t> </a:t>
            </a:r>
            <a:r>
              <a:rPr lang="fr-FR" sz="1100" b="1" i="1" dirty="0" smtClean="0"/>
              <a:t>2</a:t>
            </a:r>
            <a:r>
              <a:rPr lang="fr-FR" sz="1100" i="1" dirty="0" smtClean="0"/>
              <a:t>, 811  (2006)</a:t>
            </a:r>
            <a:endParaRPr lang="en-US" sz="11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3888" y="1403505"/>
            <a:ext cx="4557712" cy="87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uclear_Force_meso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0" y="2349500"/>
            <a:ext cx="2023045" cy="1352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0609" y="2280427"/>
            <a:ext cx="229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Relativistic mean-field theory of nuclear structure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5900" y="34036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Fission, fusion, nuclear dynamics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283" y="3764318"/>
            <a:ext cx="1562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Interacting Boson Model (IBM) and algebraic approaches to nuclear structure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1518" y="1410800"/>
            <a:ext cx="166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 to the continuum: Few-body techniques, Gamow shell model, halos, etc.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1500"/>
            <a:ext cx="8229600" cy="1179098"/>
          </a:xfrm>
        </p:spPr>
        <p:txBody>
          <a:bodyPr/>
          <a:lstStyle/>
          <a:p>
            <a:pPr algn="ctr"/>
            <a:r>
              <a:rPr lang="en-US" u="sng" dirty="0" smtClean="0"/>
              <a:t>Part 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Properties of Atomic Nuclei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batomic_mat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" y="820033"/>
            <a:ext cx="8547100" cy="376378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From Molecules to Quarks</a:t>
            </a:r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92099" y="4470401"/>
            <a:ext cx="8671441" cy="182457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Quantum mechanics </a:t>
            </a:r>
            <a:r>
              <a:rPr lang="en-US" sz="2400" dirty="0" smtClean="0"/>
              <a:t>rules supreme: </a:t>
            </a:r>
            <a:r>
              <a:rPr lang="en-US" sz="2400" dirty="0" smtClean="0"/>
              <a:t>Wave-functions, </a:t>
            </a:r>
            <a:r>
              <a:rPr lang="en-US" sz="2400" dirty="0"/>
              <a:t>Schrödinger</a:t>
            </a:r>
            <a:r>
              <a:rPr lang="en-US" sz="2400" dirty="0" smtClean="0"/>
              <a:t>/Dirac equation, spin, Hamiltonian, eigenvalues/eigenvectors, etc.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Many-body systems: </a:t>
            </a:r>
            <a:r>
              <a:rPr lang="en-US" sz="2400" dirty="0" err="1" smtClean="0"/>
              <a:t>Fock</a:t>
            </a:r>
            <a:r>
              <a:rPr lang="en-US" sz="2400" dirty="0" smtClean="0"/>
              <a:t> space, second quantization, field theory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Fermions: Pauli exclusion principle, Fermi-Dirac statistics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Atomic Nuclei</a:t>
            </a:r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55600" y="889000"/>
            <a:ext cx="4838700" cy="527682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Energy scale covers 6 orders of magnitude!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Importance of using the right degrees of freedom: computing rotational states in uranium from quarks and gluons simply makes no sense!</a:t>
            </a:r>
          </a:p>
          <a:p>
            <a:pPr marL="292100" indent="-2921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Basic degrees of freedom:</a:t>
            </a:r>
          </a:p>
          <a:p>
            <a:pPr marL="749300" lvl="1" indent="-2921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Quarks, gluons: QCD</a:t>
            </a:r>
          </a:p>
          <a:p>
            <a:pPr marL="749300" lvl="1" indent="-2921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Nucleons, mesons: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physics, relativistic quantum field theory</a:t>
            </a:r>
          </a:p>
          <a:p>
            <a:pPr marL="749300" lvl="1" indent="-2921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Nucleons, densities of nucleons: non-relativistic nuclear structure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4579" y="546100"/>
            <a:ext cx="360374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5300" y="5689600"/>
            <a:ext cx="345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"</a:t>
            </a:r>
            <a:r>
              <a:rPr lang="en-US" sz="1000" i="1" dirty="0" smtClean="0"/>
              <a:t>Universal Nuclear Energy Density Functional: Computing Atomic Nuclei</a:t>
            </a:r>
            <a:r>
              <a:rPr lang="en-US" sz="1000" dirty="0" smtClean="0"/>
              <a:t>," G.F. </a:t>
            </a:r>
            <a:r>
              <a:rPr lang="en-US" sz="1000" dirty="0" err="1" smtClean="0"/>
              <a:t>Bertsch</a:t>
            </a:r>
            <a:r>
              <a:rPr lang="en-US" sz="1000" dirty="0" smtClean="0"/>
              <a:t>, D.J. Dean, and W. </a:t>
            </a:r>
            <a:r>
              <a:rPr lang="en-US" sz="1000" dirty="0" err="1" smtClean="0"/>
              <a:t>Nazarewicz</a:t>
            </a:r>
            <a:r>
              <a:rPr lang="en-US" sz="1000" dirty="0" smtClean="0"/>
              <a:t>, </a:t>
            </a:r>
            <a:r>
              <a:rPr lang="en-US" sz="1000" dirty="0" err="1" smtClean="0"/>
              <a:t>SciDAC</a:t>
            </a:r>
            <a:r>
              <a:rPr lang="en-US" sz="1000" dirty="0" smtClean="0"/>
              <a:t> Review 6, 42 (2007)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914401"/>
            <a:ext cx="4457700" cy="5234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In nuclear structure, </a:t>
            </a:r>
            <a:r>
              <a:rPr lang="en-US" sz="2400" dirty="0" smtClean="0"/>
              <a:t>nucleons </a:t>
            </a:r>
            <a:r>
              <a:rPr lang="en-US" sz="2400" dirty="0"/>
              <a:t>(neutrons and protons</a:t>
            </a:r>
            <a:r>
              <a:rPr lang="en-US" sz="2400" dirty="0" smtClean="0"/>
              <a:t>) are </a:t>
            </a:r>
            <a:r>
              <a:rPr lang="en-US" sz="2400" dirty="0"/>
              <a:t>treated (most often) as point-like </a:t>
            </a:r>
            <a:r>
              <a:rPr lang="en-US" sz="2400" dirty="0" smtClean="0"/>
              <a:t>particles…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… even though they are in fact composite objects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The many-body system of QCD</a:t>
            </a:r>
          </a:p>
          <a:p>
            <a:pPr lvl="1"/>
            <a:r>
              <a:rPr lang="en-US" sz="2000" dirty="0" smtClean="0"/>
              <a:t>Ground-state, excited states, etc.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Characteristics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Mass </a:t>
            </a: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940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pPr lvl="1">
              <a:spcAft>
                <a:spcPts val="0"/>
              </a:spcAft>
            </a:pPr>
            <a:r>
              <a:rPr lang="en-US" sz="2000" dirty="0" smtClean="0"/>
              <a:t>Size </a:t>
            </a: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1.6 fm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Charge: +e (proton), 0 (neutron)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Relativistic theories also consider mesons (      ) explicitly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Nuclear Constituents</a:t>
            </a:r>
            <a:endParaRPr lang="en-US" dirty="0"/>
          </a:p>
        </p:txBody>
      </p:sp>
      <p:pic>
        <p:nvPicPr>
          <p:cNvPr id="5" name="Picture 4" descr="nucleonstructu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0" y="3594100"/>
            <a:ext cx="3748057" cy="2278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0300" y="5905500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"</a:t>
            </a:r>
            <a:r>
              <a:rPr lang="en-US" sz="1000" i="1" dirty="0" smtClean="0"/>
              <a:t>Nuclear Physics, The Core of Matter, the Fuel of Stars</a:t>
            </a:r>
            <a:r>
              <a:rPr lang="en-US" sz="1000" dirty="0" smtClean="0"/>
              <a:t>", National Research Council (1999)</a:t>
            </a:r>
            <a:endParaRPr lang="en-US" sz="1000" dirty="0"/>
          </a:p>
        </p:txBody>
      </p:sp>
      <p:pic>
        <p:nvPicPr>
          <p:cNvPr id="8" name="Picture 7" descr="nucleon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883995"/>
            <a:ext cx="3784600" cy="2389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0300" y="3251200"/>
            <a:ext cx="345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http://fafnir.phyast.pitt.edu/particles/sizes-2.html</a:t>
            </a:r>
            <a:endParaRPr lang="en-US" sz="1000" dirty="0"/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002774" y="5760150"/>
            <a:ext cx="368300" cy="305301"/>
            <a:chOff x="-4" y="4"/>
            <a:chExt cx="1064" cy="882"/>
          </a:xfrm>
        </p:grpSpPr>
        <p:sp>
          <p:nvSpPr>
            <p:cNvPr id="1029" name="Freeform 5"/>
            <p:cNvSpPr>
              <a:spLocks noChangeAspect="1" noEditPoints="1"/>
            </p:cNvSpPr>
            <p:nvPr/>
          </p:nvSpPr>
          <p:spPr bwMode="auto">
            <a:xfrm>
              <a:off x="-4" y="170"/>
              <a:ext cx="463" cy="716"/>
            </a:xfrm>
            <a:custGeom>
              <a:avLst/>
              <a:gdLst/>
              <a:ahLst/>
              <a:cxnLst>
                <a:cxn ang="0">
                  <a:pos x="461" y="5"/>
                </a:cxn>
                <a:cxn ang="0">
                  <a:pos x="438" y="9"/>
                </a:cxn>
                <a:cxn ang="0">
                  <a:pos x="394" y="53"/>
                </a:cxn>
                <a:cxn ang="0">
                  <a:pos x="354" y="41"/>
                </a:cxn>
                <a:cxn ang="0">
                  <a:pos x="299" y="4"/>
                </a:cxn>
                <a:cxn ang="0">
                  <a:pos x="221" y="8"/>
                </a:cxn>
                <a:cxn ang="0">
                  <a:pos x="127" y="61"/>
                </a:cxn>
                <a:cxn ang="0">
                  <a:pos x="51" y="154"/>
                </a:cxn>
                <a:cxn ang="0">
                  <a:pos x="7" y="269"/>
                </a:cxn>
                <a:cxn ang="0">
                  <a:pos x="12" y="404"/>
                </a:cxn>
                <a:cxn ang="0">
                  <a:pos x="91" y="497"/>
                </a:cxn>
                <a:cxn ang="0">
                  <a:pos x="184" y="505"/>
                </a:cxn>
                <a:cxn ang="0">
                  <a:pos x="250" y="470"/>
                </a:cxn>
                <a:cxn ang="0">
                  <a:pos x="269" y="489"/>
                </a:cxn>
                <a:cxn ang="0">
                  <a:pos x="238" y="614"/>
                </a:cxn>
                <a:cxn ang="0">
                  <a:pos x="223" y="663"/>
                </a:cxn>
                <a:cxn ang="0">
                  <a:pos x="188" y="679"/>
                </a:cxn>
                <a:cxn ang="0">
                  <a:pos x="139" y="681"/>
                </a:cxn>
                <a:cxn ang="0">
                  <a:pos x="126" y="691"/>
                </a:cxn>
                <a:cxn ang="0">
                  <a:pos x="126" y="710"/>
                </a:cxn>
                <a:cxn ang="0">
                  <a:pos x="251" y="713"/>
                </a:cxn>
                <a:cxn ang="0">
                  <a:pos x="372" y="715"/>
                </a:cxn>
                <a:cxn ang="0">
                  <a:pos x="384" y="706"/>
                </a:cxn>
                <a:cxn ang="0">
                  <a:pos x="379" y="682"/>
                </a:cxn>
                <a:cxn ang="0">
                  <a:pos x="326" y="679"/>
                </a:cxn>
                <a:cxn ang="0">
                  <a:pos x="304" y="670"/>
                </a:cxn>
                <a:cxn ang="0">
                  <a:pos x="308" y="638"/>
                </a:cxn>
                <a:cxn ang="0">
                  <a:pos x="152" y="485"/>
                </a:cxn>
                <a:cxn ang="0">
                  <a:pos x="112" y="471"/>
                </a:cxn>
                <a:cxn ang="0">
                  <a:pos x="90" y="439"/>
                </a:cxn>
                <a:cxn ang="0">
                  <a:pos x="82" y="404"/>
                </a:cxn>
                <a:cxn ang="0">
                  <a:pos x="80" y="379"/>
                </a:cxn>
                <a:cxn ang="0">
                  <a:pos x="99" y="265"/>
                </a:cxn>
                <a:cxn ang="0">
                  <a:pos x="132" y="156"/>
                </a:cxn>
                <a:cxn ang="0">
                  <a:pos x="197" y="59"/>
                </a:cxn>
                <a:cxn ang="0">
                  <a:pos x="271" y="25"/>
                </a:cxn>
                <a:cxn ang="0">
                  <a:pos x="316" y="39"/>
                </a:cxn>
                <a:cxn ang="0">
                  <a:pos x="343" y="72"/>
                </a:cxn>
                <a:cxn ang="0">
                  <a:pos x="356" y="105"/>
                </a:cxn>
                <a:cxn ang="0">
                  <a:pos x="360" y="124"/>
                </a:cxn>
                <a:cxn ang="0">
                  <a:pos x="350" y="166"/>
                </a:cxn>
                <a:cxn ang="0">
                  <a:pos x="329" y="253"/>
                </a:cxn>
                <a:cxn ang="0">
                  <a:pos x="306" y="340"/>
                </a:cxn>
                <a:cxn ang="0">
                  <a:pos x="295" y="382"/>
                </a:cxn>
                <a:cxn ang="0">
                  <a:pos x="274" y="411"/>
                </a:cxn>
                <a:cxn ang="0">
                  <a:pos x="240" y="445"/>
                </a:cxn>
                <a:cxn ang="0">
                  <a:pos x="198" y="473"/>
                </a:cxn>
                <a:cxn ang="0">
                  <a:pos x="152" y="485"/>
                </a:cxn>
              </a:cxnLst>
              <a:rect l="0" t="0" r="r" b="b"/>
              <a:pathLst>
                <a:path w="463" h="716">
                  <a:moveTo>
                    <a:pt x="463" y="12"/>
                  </a:moveTo>
                  <a:lnTo>
                    <a:pt x="461" y="5"/>
                  </a:lnTo>
                  <a:lnTo>
                    <a:pt x="452" y="1"/>
                  </a:lnTo>
                  <a:lnTo>
                    <a:pt x="438" y="9"/>
                  </a:lnTo>
                  <a:lnTo>
                    <a:pt x="416" y="28"/>
                  </a:lnTo>
                  <a:lnTo>
                    <a:pt x="394" y="53"/>
                  </a:lnTo>
                  <a:lnTo>
                    <a:pt x="375" y="79"/>
                  </a:lnTo>
                  <a:lnTo>
                    <a:pt x="354" y="41"/>
                  </a:lnTo>
                  <a:lnTo>
                    <a:pt x="327" y="17"/>
                  </a:lnTo>
                  <a:lnTo>
                    <a:pt x="299" y="4"/>
                  </a:lnTo>
                  <a:lnTo>
                    <a:pt x="271" y="0"/>
                  </a:lnTo>
                  <a:lnTo>
                    <a:pt x="221" y="8"/>
                  </a:lnTo>
                  <a:lnTo>
                    <a:pt x="173" y="28"/>
                  </a:lnTo>
                  <a:lnTo>
                    <a:pt x="127" y="61"/>
                  </a:lnTo>
                  <a:lnTo>
                    <a:pt x="86" y="104"/>
                  </a:lnTo>
                  <a:lnTo>
                    <a:pt x="51" y="154"/>
                  </a:lnTo>
                  <a:lnTo>
                    <a:pt x="24" y="209"/>
                  </a:lnTo>
                  <a:lnTo>
                    <a:pt x="7" y="269"/>
                  </a:lnTo>
                  <a:lnTo>
                    <a:pt x="0" y="330"/>
                  </a:lnTo>
                  <a:lnTo>
                    <a:pt x="12" y="404"/>
                  </a:lnTo>
                  <a:lnTo>
                    <a:pt x="44" y="461"/>
                  </a:lnTo>
                  <a:lnTo>
                    <a:pt x="91" y="497"/>
                  </a:lnTo>
                  <a:lnTo>
                    <a:pt x="148" y="510"/>
                  </a:lnTo>
                  <a:lnTo>
                    <a:pt x="184" y="505"/>
                  </a:lnTo>
                  <a:lnTo>
                    <a:pt x="218" y="491"/>
                  </a:lnTo>
                  <a:lnTo>
                    <a:pt x="250" y="470"/>
                  </a:lnTo>
                  <a:lnTo>
                    <a:pt x="281" y="442"/>
                  </a:lnTo>
                  <a:lnTo>
                    <a:pt x="269" y="489"/>
                  </a:lnTo>
                  <a:lnTo>
                    <a:pt x="253" y="554"/>
                  </a:lnTo>
                  <a:lnTo>
                    <a:pt x="238" y="614"/>
                  </a:lnTo>
                  <a:lnTo>
                    <a:pt x="231" y="644"/>
                  </a:lnTo>
                  <a:lnTo>
                    <a:pt x="223" y="663"/>
                  </a:lnTo>
                  <a:lnTo>
                    <a:pt x="210" y="674"/>
                  </a:lnTo>
                  <a:lnTo>
                    <a:pt x="188" y="679"/>
                  </a:lnTo>
                  <a:lnTo>
                    <a:pt x="150" y="681"/>
                  </a:lnTo>
                  <a:lnTo>
                    <a:pt x="139" y="681"/>
                  </a:lnTo>
                  <a:lnTo>
                    <a:pt x="131" y="684"/>
                  </a:lnTo>
                  <a:lnTo>
                    <a:pt x="126" y="691"/>
                  </a:lnTo>
                  <a:lnTo>
                    <a:pt x="124" y="703"/>
                  </a:lnTo>
                  <a:lnTo>
                    <a:pt x="126" y="710"/>
                  </a:lnTo>
                  <a:lnTo>
                    <a:pt x="138" y="716"/>
                  </a:lnTo>
                  <a:lnTo>
                    <a:pt x="251" y="713"/>
                  </a:lnTo>
                  <a:lnTo>
                    <a:pt x="367" y="716"/>
                  </a:lnTo>
                  <a:lnTo>
                    <a:pt x="372" y="715"/>
                  </a:lnTo>
                  <a:lnTo>
                    <a:pt x="379" y="713"/>
                  </a:lnTo>
                  <a:lnTo>
                    <a:pt x="384" y="706"/>
                  </a:lnTo>
                  <a:lnTo>
                    <a:pt x="387" y="693"/>
                  </a:lnTo>
                  <a:lnTo>
                    <a:pt x="379" y="682"/>
                  </a:lnTo>
                  <a:lnTo>
                    <a:pt x="358" y="681"/>
                  </a:lnTo>
                  <a:lnTo>
                    <a:pt x="326" y="679"/>
                  </a:lnTo>
                  <a:lnTo>
                    <a:pt x="310" y="675"/>
                  </a:lnTo>
                  <a:lnTo>
                    <a:pt x="304" y="670"/>
                  </a:lnTo>
                  <a:lnTo>
                    <a:pt x="304" y="663"/>
                  </a:lnTo>
                  <a:lnTo>
                    <a:pt x="308" y="638"/>
                  </a:lnTo>
                  <a:lnTo>
                    <a:pt x="463" y="12"/>
                  </a:lnTo>
                  <a:close/>
                  <a:moveTo>
                    <a:pt x="152" y="485"/>
                  </a:moveTo>
                  <a:lnTo>
                    <a:pt x="130" y="481"/>
                  </a:lnTo>
                  <a:lnTo>
                    <a:pt x="112" y="471"/>
                  </a:lnTo>
                  <a:lnTo>
                    <a:pt x="100" y="456"/>
                  </a:lnTo>
                  <a:lnTo>
                    <a:pt x="90" y="439"/>
                  </a:lnTo>
                  <a:lnTo>
                    <a:pt x="85" y="421"/>
                  </a:lnTo>
                  <a:lnTo>
                    <a:pt x="82" y="404"/>
                  </a:lnTo>
                  <a:lnTo>
                    <a:pt x="80" y="389"/>
                  </a:lnTo>
                  <a:lnTo>
                    <a:pt x="80" y="379"/>
                  </a:lnTo>
                  <a:lnTo>
                    <a:pt x="86" y="328"/>
                  </a:lnTo>
                  <a:lnTo>
                    <a:pt x="99" y="265"/>
                  </a:lnTo>
                  <a:lnTo>
                    <a:pt x="116" y="203"/>
                  </a:lnTo>
                  <a:lnTo>
                    <a:pt x="132" y="156"/>
                  </a:lnTo>
                  <a:lnTo>
                    <a:pt x="161" y="100"/>
                  </a:lnTo>
                  <a:lnTo>
                    <a:pt x="197" y="59"/>
                  </a:lnTo>
                  <a:lnTo>
                    <a:pt x="234" y="33"/>
                  </a:lnTo>
                  <a:lnTo>
                    <a:pt x="271" y="25"/>
                  </a:lnTo>
                  <a:lnTo>
                    <a:pt x="296" y="28"/>
                  </a:lnTo>
                  <a:lnTo>
                    <a:pt x="316" y="39"/>
                  </a:lnTo>
                  <a:lnTo>
                    <a:pt x="331" y="54"/>
                  </a:lnTo>
                  <a:lnTo>
                    <a:pt x="343" y="72"/>
                  </a:lnTo>
                  <a:lnTo>
                    <a:pt x="351" y="89"/>
                  </a:lnTo>
                  <a:lnTo>
                    <a:pt x="356" y="105"/>
                  </a:lnTo>
                  <a:lnTo>
                    <a:pt x="359" y="117"/>
                  </a:lnTo>
                  <a:lnTo>
                    <a:pt x="360" y="124"/>
                  </a:lnTo>
                  <a:lnTo>
                    <a:pt x="357" y="137"/>
                  </a:lnTo>
                  <a:lnTo>
                    <a:pt x="350" y="166"/>
                  </a:lnTo>
                  <a:lnTo>
                    <a:pt x="340" y="207"/>
                  </a:lnTo>
                  <a:lnTo>
                    <a:pt x="329" y="253"/>
                  </a:lnTo>
                  <a:lnTo>
                    <a:pt x="317" y="300"/>
                  </a:lnTo>
                  <a:lnTo>
                    <a:pt x="306" y="340"/>
                  </a:lnTo>
                  <a:lnTo>
                    <a:pt x="298" y="369"/>
                  </a:lnTo>
                  <a:lnTo>
                    <a:pt x="295" y="382"/>
                  </a:lnTo>
                  <a:lnTo>
                    <a:pt x="286" y="395"/>
                  </a:lnTo>
                  <a:lnTo>
                    <a:pt x="274" y="411"/>
                  </a:lnTo>
                  <a:lnTo>
                    <a:pt x="259" y="428"/>
                  </a:lnTo>
                  <a:lnTo>
                    <a:pt x="240" y="445"/>
                  </a:lnTo>
                  <a:lnTo>
                    <a:pt x="220" y="461"/>
                  </a:lnTo>
                  <a:lnTo>
                    <a:pt x="198" y="473"/>
                  </a:lnTo>
                  <a:lnTo>
                    <a:pt x="175" y="482"/>
                  </a:lnTo>
                  <a:lnTo>
                    <a:pt x="152" y="4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655" y="4"/>
              <a:ext cx="405" cy="3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ChangeAspect="1" noEditPoints="1"/>
            </p:cNvSpPr>
            <p:nvPr/>
          </p:nvSpPr>
          <p:spPr bwMode="auto">
            <a:xfrm>
              <a:off x="538" y="170"/>
              <a:ext cx="463" cy="716"/>
            </a:xfrm>
            <a:custGeom>
              <a:avLst/>
              <a:gdLst/>
              <a:ahLst/>
              <a:cxnLst>
                <a:cxn ang="0">
                  <a:pos x="461" y="5"/>
                </a:cxn>
                <a:cxn ang="0">
                  <a:pos x="437" y="9"/>
                </a:cxn>
                <a:cxn ang="0">
                  <a:pos x="393" y="53"/>
                </a:cxn>
                <a:cxn ang="0">
                  <a:pos x="354" y="41"/>
                </a:cxn>
                <a:cxn ang="0">
                  <a:pos x="299" y="4"/>
                </a:cxn>
                <a:cxn ang="0">
                  <a:pos x="221" y="8"/>
                </a:cxn>
                <a:cxn ang="0">
                  <a:pos x="127" y="61"/>
                </a:cxn>
                <a:cxn ang="0">
                  <a:pos x="51" y="154"/>
                </a:cxn>
                <a:cxn ang="0">
                  <a:pos x="6" y="269"/>
                </a:cxn>
                <a:cxn ang="0">
                  <a:pos x="12" y="404"/>
                </a:cxn>
                <a:cxn ang="0">
                  <a:pos x="91" y="497"/>
                </a:cxn>
                <a:cxn ang="0">
                  <a:pos x="184" y="505"/>
                </a:cxn>
                <a:cxn ang="0">
                  <a:pos x="250" y="470"/>
                </a:cxn>
                <a:cxn ang="0">
                  <a:pos x="269" y="489"/>
                </a:cxn>
                <a:cxn ang="0">
                  <a:pos x="239" y="614"/>
                </a:cxn>
                <a:cxn ang="0">
                  <a:pos x="223" y="663"/>
                </a:cxn>
                <a:cxn ang="0">
                  <a:pos x="187" y="679"/>
                </a:cxn>
                <a:cxn ang="0">
                  <a:pos x="139" y="681"/>
                </a:cxn>
                <a:cxn ang="0">
                  <a:pos x="126" y="691"/>
                </a:cxn>
                <a:cxn ang="0">
                  <a:pos x="126" y="710"/>
                </a:cxn>
                <a:cxn ang="0">
                  <a:pos x="251" y="713"/>
                </a:cxn>
                <a:cxn ang="0">
                  <a:pos x="372" y="715"/>
                </a:cxn>
                <a:cxn ang="0">
                  <a:pos x="384" y="706"/>
                </a:cxn>
                <a:cxn ang="0">
                  <a:pos x="379" y="682"/>
                </a:cxn>
                <a:cxn ang="0">
                  <a:pos x="326" y="679"/>
                </a:cxn>
                <a:cxn ang="0">
                  <a:pos x="304" y="670"/>
                </a:cxn>
                <a:cxn ang="0">
                  <a:pos x="308" y="638"/>
                </a:cxn>
                <a:cxn ang="0">
                  <a:pos x="152" y="485"/>
                </a:cxn>
                <a:cxn ang="0">
                  <a:pos x="112" y="471"/>
                </a:cxn>
                <a:cxn ang="0">
                  <a:pos x="91" y="439"/>
                </a:cxn>
                <a:cxn ang="0">
                  <a:pos x="82" y="404"/>
                </a:cxn>
                <a:cxn ang="0">
                  <a:pos x="80" y="379"/>
                </a:cxn>
                <a:cxn ang="0">
                  <a:pos x="99" y="265"/>
                </a:cxn>
                <a:cxn ang="0">
                  <a:pos x="132" y="156"/>
                </a:cxn>
                <a:cxn ang="0">
                  <a:pos x="197" y="59"/>
                </a:cxn>
                <a:cxn ang="0">
                  <a:pos x="271" y="25"/>
                </a:cxn>
                <a:cxn ang="0">
                  <a:pos x="315" y="39"/>
                </a:cxn>
                <a:cxn ang="0">
                  <a:pos x="343" y="72"/>
                </a:cxn>
                <a:cxn ang="0">
                  <a:pos x="356" y="105"/>
                </a:cxn>
                <a:cxn ang="0">
                  <a:pos x="359" y="124"/>
                </a:cxn>
                <a:cxn ang="0">
                  <a:pos x="350" y="166"/>
                </a:cxn>
                <a:cxn ang="0">
                  <a:pos x="328" y="253"/>
                </a:cxn>
                <a:cxn ang="0">
                  <a:pos x="306" y="340"/>
                </a:cxn>
                <a:cxn ang="0">
                  <a:pos x="294" y="382"/>
                </a:cxn>
                <a:cxn ang="0">
                  <a:pos x="274" y="411"/>
                </a:cxn>
                <a:cxn ang="0">
                  <a:pos x="240" y="445"/>
                </a:cxn>
                <a:cxn ang="0">
                  <a:pos x="198" y="473"/>
                </a:cxn>
                <a:cxn ang="0">
                  <a:pos x="152" y="485"/>
                </a:cxn>
              </a:cxnLst>
              <a:rect l="0" t="0" r="r" b="b"/>
              <a:pathLst>
                <a:path w="463" h="716">
                  <a:moveTo>
                    <a:pt x="463" y="12"/>
                  </a:moveTo>
                  <a:lnTo>
                    <a:pt x="461" y="5"/>
                  </a:lnTo>
                  <a:lnTo>
                    <a:pt x="452" y="1"/>
                  </a:lnTo>
                  <a:lnTo>
                    <a:pt x="437" y="9"/>
                  </a:lnTo>
                  <a:lnTo>
                    <a:pt x="416" y="28"/>
                  </a:lnTo>
                  <a:lnTo>
                    <a:pt x="393" y="53"/>
                  </a:lnTo>
                  <a:lnTo>
                    <a:pt x="376" y="79"/>
                  </a:lnTo>
                  <a:lnTo>
                    <a:pt x="354" y="41"/>
                  </a:lnTo>
                  <a:lnTo>
                    <a:pt x="327" y="17"/>
                  </a:lnTo>
                  <a:lnTo>
                    <a:pt x="299" y="4"/>
                  </a:lnTo>
                  <a:lnTo>
                    <a:pt x="271" y="0"/>
                  </a:lnTo>
                  <a:lnTo>
                    <a:pt x="221" y="8"/>
                  </a:lnTo>
                  <a:lnTo>
                    <a:pt x="172" y="28"/>
                  </a:lnTo>
                  <a:lnTo>
                    <a:pt x="127" y="61"/>
                  </a:lnTo>
                  <a:lnTo>
                    <a:pt x="86" y="104"/>
                  </a:lnTo>
                  <a:lnTo>
                    <a:pt x="51" y="154"/>
                  </a:lnTo>
                  <a:lnTo>
                    <a:pt x="24" y="209"/>
                  </a:lnTo>
                  <a:lnTo>
                    <a:pt x="6" y="269"/>
                  </a:lnTo>
                  <a:lnTo>
                    <a:pt x="0" y="330"/>
                  </a:lnTo>
                  <a:lnTo>
                    <a:pt x="12" y="404"/>
                  </a:lnTo>
                  <a:lnTo>
                    <a:pt x="43" y="461"/>
                  </a:lnTo>
                  <a:lnTo>
                    <a:pt x="91" y="497"/>
                  </a:lnTo>
                  <a:lnTo>
                    <a:pt x="148" y="510"/>
                  </a:lnTo>
                  <a:lnTo>
                    <a:pt x="184" y="505"/>
                  </a:lnTo>
                  <a:lnTo>
                    <a:pt x="218" y="491"/>
                  </a:lnTo>
                  <a:lnTo>
                    <a:pt x="250" y="470"/>
                  </a:lnTo>
                  <a:lnTo>
                    <a:pt x="281" y="442"/>
                  </a:lnTo>
                  <a:lnTo>
                    <a:pt x="269" y="489"/>
                  </a:lnTo>
                  <a:lnTo>
                    <a:pt x="253" y="554"/>
                  </a:lnTo>
                  <a:lnTo>
                    <a:pt x="239" y="614"/>
                  </a:lnTo>
                  <a:lnTo>
                    <a:pt x="230" y="644"/>
                  </a:lnTo>
                  <a:lnTo>
                    <a:pt x="223" y="663"/>
                  </a:lnTo>
                  <a:lnTo>
                    <a:pt x="210" y="674"/>
                  </a:lnTo>
                  <a:lnTo>
                    <a:pt x="187" y="679"/>
                  </a:lnTo>
                  <a:lnTo>
                    <a:pt x="149" y="681"/>
                  </a:lnTo>
                  <a:lnTo>
                    <a:pt x="139" y="681"/>
                  </a:lnTo>
                  <a:lnTo>
                    <a:pt x="131" y="684"/>
                  </a:lnTo>
                  <a:lnTo>
                    <a:pt x="126" y="691"/>
                  </a:lnTo>
                  <a:lnTo>
                    <a:pt x="124" y="703"/>
                  </a:lnTo>
                  <a:lnTo>
                    <a:pt x="126" y="710"/>
                  </a:lnTo>
                  <a:lnTo>
                    <a:pt x="138" y="716"/>
                  </a:lnTo>
                  <a:lnTo>
                    <a:pt x="251" y="713"/>
                  </a:lnTo>
                  <a:lnTo>
                    <a:pt x="366" y="716"/>
                  </a:lnTo>
                  <a:lnTo>
                    <a:pt x="372" y="715"/>
                  </a:lnTo>
                  <a:lnTo>
                    <a:pt x="379" y="713"/>
                  </a:lnTo>
                  <a:lnTo>
                    <a:pt x="384" y="706"/>
                  </a:lnTo>
                  <a:lnTo>
                    <a:pt x="386" y="693"/>
                  </a:lnTo>
                  <a:lnTo>
                    <a:pt x="379" y="682"/>
                  </a:lnTo>
                  <a:lnTo>
                    <a:pt x="357" y="681"/>
                  </a:lnTo>
                  <a:lnTo>
                    <a:pt x="326" y="679"/>
                  </a:lnTo>
                  <a:lnTo>
                    <a:pt x="310" y="675"/>
                  </a:lnTo>
                  <a:lnTo>
                    <a:pt x="304" y="670"/>
                  </a:lnTo>
                  <a:lnTo>
                    <a:pt x="304" y="663"/>
                  </a:lnTo>
                  <a:lnTo>
                    <a:pt x="308" y="638"/>
                  </a:lnTo>
                  <a:lnTo>
                    <a:pt x="463" y="12"/>
                  </a:lnTo>
                  <a:close/>
                  <a:moveTo>
                    <a:pt x="152" y="485"/>
                  </a:moveTo>
                  <a:lnTo>
                    <a:pt x="129" y="481"/>
                  </a:lnTo>
                  <a:lnTo>
                    <a:pt x="112" y="471"/>
                  </a:lnTo>
                  <a:lnTo>
                    <a:pt x="99" y="456"/>
                  </a:lnTo>
                  <a:lnTo>
                    <a:pt x="91" y="439"/>
                  </a:lnTo>
                  <a:lnTo>
                    <a:pt x="85" y="421"/>
                  </a:lnTo>
                  <a:lnTo>
                    <a:pt x="82" y="404"/>
                  </a:lnTo>
                  <a:lnTo>
                    <a:pt x="80" y="389"/>
                  </a:lnTo>
                  <a:lnTo>
                    <a:pt x="80" y="379"/>
                  </a:lnTo>
                  <a:lnTo>
                    <a:pt x="85" y="328"/>
                  </a:lnTo>
                  <a:lnTo>
                    <a:pt x="99" y="265"/>
                  </a:lnTo>
                  <a:lnTo>
                    <a:pt x="115" y="203"/>
                  </a:lnTo>
                  <a:lnTo>
                    <a:pt x="132" y="156"/>
                  </a:lnTo>
                  <a:lnTo>
                    <a:pt x="162" y="100"/>
                  </a:lnTo>
                  <a:lnTo>
                    <a:pt x="197" y="59"/>
                  </a:lnTo>
                  <a:lnTo>
                    <a:pt x="235" y="33"/>
                  </a:lnTo>
                  <a:lnTo>
                    <a:pt x="271" y="25"/>
                  </a:lnTo>
                  <a:lnTo>
                    <a:pt x="296" y="28"/>
                  </a:lnTo>
                  <a:lnTo>
                    <a:pt x="315" y="39"/>
                  </a:lnTo>
                  <a:lnTo>
                    <a:pt x="331" y="54"/>
                  </a:lnTo>
                  <a:lnTo>
                    <a:pt x="343" y="72"/>
                  </a:lnTo>
                  <a:lnTo>
                    <a:pt x="351" y="89"/>
                  </a:lnTo>
                  <a:lnTo>
                    <a:pt x="356" y="105"/>
                  </a:lnTo>
                  <a:lnTo>
                    <a:pt x="359" y="117"/>
                  </a:lnTo>
                  <a:lnTo>
                    <a:pt x="359" y="124"/>
                  </a:lnTo>
                  <a:lnTo>
                    <a:pt x="357" y="137"/>
                  </a:lnTo>
                  <a:lnTo>
                    <a:pt x="350" y="166"/>
                  </a:lnTo>
                  <a:lnTo>
                    <a:pt x="340" y="207"/>
                  </a:lnTo>
                  <a:lnTo>
                    <a:pt x="328" y="253"/>
                  </a:lnTo>
                  <a:lnTo>
                    <a:pt x="316" y="300"/>
                  </a:lnTo>
                  <a:lnTo>
                    <a:pt x="306" y="340"/>
                  </a:lnTo>
                  <a:lnTo>
                    <a:pt x="298" y="369"/>
                  </a:lnTo>
                  <a:lnTo>
                    <a:pt x="294" y="382"/>
                  </a:lnTo>
                  <a:lnTo>
                    <a:pt x="286" y="395"/>
                  </a:lnTo>
                  <a:lnTo>
                    <a:pt x="274" y="411"/>
                  </a:lnTo>
                  <a:lnTo>
                    <a:pt x="258" y="428"/>
                  </a:lnTo>
                  <a:lnTo>
                    <a:pt x="240" y="445"/>
                  </a:lnTo>
                  <a:lnTo>
                    <a:pt x="220" y="461"/>
                  </a:lnTo>
                  <a:lnTo>
                    <a:pt x="198" y="473"/>
                  </a:lnTo>
                  <a:lnTo>
                    <a:pt x="175" y="482"/>
                  </a:lnTo>
                  <a:lnTo>
                    <a:pt x="152" y="4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02502" y="4074631"/>
            <a:ext cx="5170685" cy="2273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Neutrons and protons are two faces of the same coin, leads to concept of </a:t>
            </a:r>
            <a:r>
              <a:rPr lang="en-US" sz="2000" dirty="0" err="1" smtClean="0"/>
              <a:t>isospin</a:t>
            </a:r>
            <a:r>
              <a:rPr lang="en-US" sz="2000" dirty="0" smtClean="0"/>
              <a:t>:</a:t>
            </a:r>
          </a:p>
          <a:p>
            <a:pPr lvl="1">
              <a:spcAft>
                <a:spcPts val="0"/>
              </a:spcAft>
            </a:pPr>
            <a:r>
              <a:rPr lang="en-US" sz="1800" dirty="0" smtClean="0">
                <a:sym typeface="Symbol"/>
              </a:rPr>
              <a:t>Vector operator </a:t>
            </a:r>
          </a:p>
          <a:p>
            <a:pPr lvl="1">
              <a:spcAft>
                <a:spcPts val="0"/>
              </a:spcAft>
            </a:pPr>
            <a:r>
              <a:rPr lang="en-US" sz="1800" dirty="0" smtClean="0">
                <a:sym typeface="Symbol"/>
              </a:rPr>
              <a:t>Third component       has two eigenvalues, </a:t>
            </a:r>
            <a:r>
              <a:rPr lang="en-US" sz="1800" dirty="0" smtClean="0">
                <a:sym typeface="Symbol"/>
              </a:rPr>
              <a:t>-1</a:t>
            </a:r>
            <a:r>
              <a:rPr lang="en-US" sz="1800" dirty="0" smtClean="0">
                <a:sym typeface="Symbol"/>
              </a:rPr>
              <a:t>/2 (neutrons) and </a:t>
            </a:r>
            <a:r>
              <a:rPr lang="en-US" sz="1800" dirty="0" smtClean="0">
                <a:sym typeface="Symbol"/>
              </a:rPr>
              <a:t>(+1</a:t>
            </a:r>
            <a:r>
              <a:rPr lang="en-US" sz="1800" dirty="0" smtClean="0">
                <a:sym typeface="Symbol"/>
              </a:rPr>
              <a:t>/2) protons</a:t>
            </a:r>
          </a:p>
          <a:p>
            <a:pPr lvl="1">
              <a:spcAft>
                <a:spcPts val="0"/>
              </a:spcAft>
            </a:pPr>
            <a:r>
              <a:rPr lang="en-US" sz="1800" dirty="0" err="1" smtClean="0">
                <a:sym typeface="Symbol"/>
              </a:rPr>
              <a:t>Isospin</a:t>
            </a:r>
            <a:r>
              <a:rPr lang="en-US" sz="1800" dirty="0" smtClean="0">
                <a:sym typeface="Symbol"/>
              </a:rPr>
              <a:t> of nucleus is noted T</a:t>
            </a:r>
          </a:p>
          <a:p>
            <a:pPr lvl="1">
              <a:spcAft>
                <a:spcPts val="0"/>
              </a:spcAft>
            </a:pPr>
            <a:r>
              <a:rPr lang="en-US" sz="1800" dirty="0" err="1" smtClean="0">
                <a:sym typeface="Symbol"/>
              </a:rPr>
              <a:t>Isoscalar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dirty="0" err="1" smtClean="0">
                <a:sym typeface="Symbol"/>
              </a:rPr>
              <a:t>isovector</a:t>
            </a:r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Spin and </a:t>
            </a:r>
            <a:r>
              <a:rPr lang="en-US" dirty="0" err="1" smtClean="0"/>
              <a:t>Isospin</a:t>
            </a:r>
            <a:endParaRPr lang="en-US" dirty="0"/>
          </a:p>
        </p:txBody>
      </p:sp>
      <p:pic>
        <p:nvPicPr>
          <p:cNvPr id="4" name="Picture 3" descr="nuclearisosp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526" y="749300"/>
            <a:ext cx="3483270" cy="3230562"/>
          </a:xfrm>
          <a:prstGeom prst="rect">
            <a:avLst/>
          </a:prstGeom>
        </p:spPr>
      </p:pic>
      <p:grpSp>
        <p:nvGrpSpPr>
          <p:cNvPr id="2071" name="Group 2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173104" y="4803418"/>
            <a:ext cx="177800" cy="222593"/>
            <a:chOff x="2" y="3"/>
            <a:chExt cx="647" cy="810"/>
          </a:xfrm>
        </p:grpSpPr>
        <p:sp>
          <p:nvSpPr>
            <p:cNvPr id="2072" name="Freeform 24"/>
            <p:cNvSpPr>
              <a:spLocks noChangeAspect="1"/>
            </p:cNvSpPr>
            <p:nvPr/>
          </p:nvSpPr>
          <p:spPr bwMode="auto">
            <a:xfrm>
              <a:off x="186" y="3"/>
              <a:ext cx="302" cy="17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53"/>
                </a:cxn>
                <a:cxn ang="0">
                  <a:pos x="21" y="173"/>
                </a:cxn>
                <a:cxn ang="0">
                  <a:pos x="152" y="58"/>
                </a:cxn>
                <a:cxn ang="0">
                  <a:pos x="282" y="173"/>
                </a:cxn>
                <a:cxn ang="0">
                  <a:pos x="302" y="153"/>
                </a:cxn>
                <a:cxn ang="0">
                  <a:pos x="152" y="0"/>
                </a:cxn>
              </a:cxnLst>
              <a:rect l="0" t="0" r="r" b="b"/>
              <a:pathLst>
                <a:path w="302" h="173">
                  <a:moveTo>
                    <a:pt x="152" y="0"/>
                  </a:moveTo>
                  <a:lnTo>
                    <a:pt x="0" y="153"/>
                  </a:lnTo>
                  <a:lnTo>
                    <a:pt x="21" y="173"/>
                  </a:lnTo>
                  <a:lnTo>
                    <a:pt x="152" y="58"/>
                  </a:lnTo>
                  <a:lnTo>
                    <a:pt x="282" y="173"/>
                  </a:lnTo>
                  <a:lnTo>
                    <a:pt x="302" y="15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 noChangeAspect="1"/>
            </p:cNvSpPr>
            <p:nvPr/>
          </p:nvSpPr>
          <p:spPr bwMode="auto">
            <a:xfrm>
              <a:off x="2" y="300"/>
              <a:ext cx="647" cy="513"/>
            </a:xfrm>
            <a:custGeom>
              <a:avLst/>
              <a:gdLst/>
              <a:ahLst/>
              <a:cxnLst>
                <a:cxn ang="0">
                  <a:pos x="359" y="108"/>
                </a:cxn>
                <a:cxn ang="0">
                  <a:pos x="568" y="108"/>
                </a:cxn>
                <a:cxn ang="0">
                  <a:pos x="598" y="106"/>
                </a:cxn>
                <a:cxn ang="0">
                  <a:pos x="625" y="91"/>
                </a:cxn>
                <a:cxn ang="0">
                  <a:pos x="638" y="76"/>
                </a:cxn>
                <a:cxn ang="0">
                  <a:pos x="644" y="61"/>
                </a:cxn>
                <a:cxn ang="0">
                  <a:pos x="647" y="50"/>
                </a:cxn>
                <a:cxn ang="0">
                  <a:pos x="647" y="44"/>
                </a:cxn>
                <a:cxn ang="0">
                  <a:pos x="641" y="19"/>
                </a:cxn>
                <a:cxn ang="0">
                  <a:pos x="624" y="5"/>
                </a:cxn>
                <a:cxn ang="0">
                  <a:pos x="605" y="1"/>
                </a:cxn>
                <a:cxn ang="0">
                  <a:pos x="587" y="0"/>
                </a:cxn>
                <a:cxn ang="0">
                  <a:pos x="216" y="0"/>
                </a:cxn>
                <a:cxn ang="0">
                  <a:pos x="194" y="1"/>
                </a:cxn>
                <a:cxn ang="0">
                  <a:pos x="163" y="7"/>
                </a:cxn>
                <a:cxn ang="0">
                  <a:pos x="127" y="23"/>
                </a:cxn>
                <a:cxn ang="0">
                  <a:pos x="84" y="54"/>
                </a:cxn>
                <a:cxn ang="0">
                  <a:pos x="54" y="84"/>
                </a:cxn>
                <a:cxn ang="0">
                  <a:pos x="27" y="116"/>
                </a:cxn>
                <a:cxn ang="0">
                  <a:pos x="8" y="143"/>
                </a:cxn>
                <a:cxn ang="0">
                  <a:pos x="0" y="159"/>
                </a:cxn>
                <a:cxn ang="0">
                  <a:pos x="2" y="168"/>
                </a:cxn>
                <a:cxn ang="0">
                  <a:pos x="9" y="173"/>
                </a:cxn>
                <a:cxn ang="0">
                  <a:pos x="17" y="174"/>
                </a:cxn>
                <a:cxn ang="0">
                  <a:pos x="26" y="174"/>
                </a:cxn>
                <a:cxn ang="0">
                  <a:pos x="43" y="172"/>
                </a:cxn>
                <a:cxn ang="0">
                  <a:pos x="55" y="161"/>
                </a:cxn>
                <a:cxn ang="0">
                  <a:pos x="91" y="130"/>
                </a:cxn>
                <a:cxn ang="0">
                  <a:pos x="132" y="115"/>
                </a:cxn>
                <a:cxn ang="0">
                  <a:pos x="169" y="109"/>
                </a:cxn>
                <a:cxn ang="0">
                  <a:pos x="194" y="108"/>
                </a:cxn>
                <a:cxn ang="0">
                  <a:pos x="295" y="108"/>
                </a:cxn>
                <a:cxn ang="0">
                  <a:pos x="255" y="228"/>
                </a:cxn>
                <a:cxn ang="0">
                  <a:pos x="244" y="255"/>
                </a:cxn>
                <a:cxn ang="0">
                  <a:pos x="232" y="292"/>
                </a:cxn>
                <a:cxn ang="0">
                  <a:pos x="219" y="329"/>
                </a:cxn>
                <a:cxn ang="0">
                  <a:pos x="210" y="357"/>
                </a:cxn>
                <a:cxn ang="0">
                  <a:pos x="200" y="387"/>
                </a:cxn>
                <a:cxn ang="0">
                  <a:pos x="189" y="419"/>
                </a:cxn>
                <a:cxn ang="0">
                  <a:pos x="180" y="447"/>
                </a:cxn>
                <a:cxn ang="0">
                  <a:pos x="177" y="464"/>
                </a:cxn>
                <a:cxn ang="0">
                  <a:pos x="181" y="485"/>
                </a:cxn>
                <a:cxn ang="0">
                  <a:pos x="192" y="500"/>
                </a:cxn>
                <a:cxn ang="0">
                  <a:pos x="209" y="510"/>
                </a:cxn>
                <a:cxn ang="0">
                  <a:pos x="229" y="513"/>
                </a:cxn>
                <a:cxn ang="0">
                  <a:pos x="235" y="513"/>
                </a:cxn>
                <a:cxn ang="0">
                  <a:pos x="243" y="512"/>
                </a:cxn>
                <a:cxn ang="0">
                  <a:pos x="255" y="509"/>
                </a:cxn>
                <a:cxn ang="0">
                  <a:pos x="266" y="504"/>
                </a:cxn>
                <a:cxn ang="0">
                  <a:pos x="279" y="495"/>
                </a:cxn>
                <a:cxn ang="0">
                  <a:pos x="291" y="482"/>
                </a:cxn>
                <a:cxn ang="0">
                  <a:pos x="300" y="464"/>
                </a:cxn>
                <a:cxn ang="0">
                  <a:pos x="306" y="439"/>
                </a:cxn>
                <a:cxn ang="0">
                  <a:pos x="359" y="108"/>
                </a:cxn>
              </a:cxnLst>
              <a:rect l="0" t="0" r="r" b="b"/>
              <a:pathLst>
                <a:path w="647" h="513">
                  <a:moveTo>
                    <a:pt x="359" y="108"/>
                  </a:moveTo>
                  <a:lnTo>
                    <a:pt x="568" y="108"/>
                  </a:lnTo>
                  <a:lnTo>
                    <a:pt x="598" y="106"/>
                  </a:lnTo>
                  <a:lnTo>
                    <a:pt x="625" y="91"/>
                  </a:lnTo>
                  <a:lnTo>
                    <a:pt x="638" y="76"/>
                  </a:lnTo>
                  <a:lnTo>
                    <a:pt x="644" y="61"/>
                  </a:lnTo>
                  <a:lnTo>
                    <a:pt x="647" y="50"/>
                  </a:lnTo>
                  <a:lnTo>
                    <a:pt x="647" y="44"/>
                  </a:lnTo>
                  <a:lnTo>
                    <a:pt x="641" y="19"/>
                  </a:lnTo>
                  <a:lnTo>
                    <a:pt x="624" y="5"/>
                  </a:lnTo>
                  <a:lnTo>
                    <a:pt x="605" y="1"/>
                  </a:lnTo>
                  <a:lnTo>
                    <a:pt x="587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63" y="7"/>
                  </a:lnTo>
                  <a:lnTo>
                    <a:pt x="127" y="23"/>
                  </a:lnTo>
                  <a:lnTo>
                    <a:pt x="84" y="54"/>
                  </a:lnTo>
                  <a:lnTo>
                    <a:pt x="54" y="84"/>
                  </a:lnTo>
                  <a:lnTo>
                    <a:pt x="27" y="116"/>
                  </a:lnTo>
                  <a:lnTo>
                    <a:pt x="8" y="143"/>
                  </a:lnTo>
                  <a:lnTo>
                    <a:pt x="0" y="159"/>
                  </a:lnTo>
                  <a:lnTo>
                    <a:pt x="2" y="168"/>
                  </a:lnTo>
                  <a:lnTo>
                    <a:pt x="9" y="173"/>
                  </a:lnTo>
                  <a:lnTo>
                    <a:pt x="17" y="174"/>
                  </a:lnTo>
                  <a:lnTo>
                    <a:pt x="26" y="174"/>
                  </a:lnTo>
                  <a:lnTo>
                    <a:pt x="43" y="172"/>
                  </a:lnTo>
                  <a:lnTo>
                    <a:pt x="55" y="161"/>
                  </a:lnTo>
                  <a:lnTo>
                    <a:pt x="91" y="130"/>
                  </a:lnTo>
                  <a:lnTo>
                    <a:pt x="132" y="115"/>
                  </a:lnTo>
                  <a:lnTo>
                    <a:pt x="169" y="109"/>
                  </a:lnTo>
                  <a:lnTo>
                    <a:pt x="194" y="108"/>
                  </a:lnTo>
                  <a:lnTo>
                    <a:pt x="295" y="108"/>
                  </a:lnTo>
                  <a:lnTo>
                    <a:pt x="255" y="228"/>
                  </a:lnTo>
                  <a:lnTo>
                    <a:pt x="244" y="255"/>
                  </a:lnTo>
                  <a:lnTo>
                    <a:pt x="232" y="292"/>
                  </a:lnTo>
                  <a:lnTo>
                    <a:pt x="219" y="329"/>
                  </a:lnTo>
                  <a:lnTo>
                    <a:pt x="210" y="357"/>
                  </a:lnTo>
                  <a:lnTo>
                    <a:pt x="200" y="387"/>
                  </a:lnTo>
                  <a:lnTo>
                    <a:pt x="189" y="419"/>
                  </a:lnTo>
                  <a:lnTo>
                    <a:pt x="180" y="447"/>
                  </a:lnTo>
                  <a:lnTo>
                    <a:pt x="177" y="464"/>
                  </a:lnTo>
                  <a:lnTo>
                    <a:pt x="181" y="485"/>
                  </a:lnTo>
                  <a:lnTo>
                    <a:pt x="192" y="500"/>
                  </a:lnTo>
                  <a:lnTo>
                    <a:pt x="209" y="510"/>
                  </a:lnTo>
                  <a:lnTo>
                    <a:pt x="229" y="513"/>
                  </a:lnTo>
                  <a:lnTo>
                    <a:pt x="235" y="513"/>
                  </a:lnTo>
                  <a:lnTo>
                    <a:pt x="243" y="512"/>
                  </a:lnTo>
                  <a:lnTo>
                    <a:pt x="255" y="509"/>
                  </a:lnTo>
                  <a:lnTo>
                    <a:pt x="266" y="504"/>
                  </a:lnTo>
                  <a:lnTo>
                    <a:pt x="279" y="495"/>
                  </a:lnTo>
                  <a:lnTo>
                    <a:pt x="291" y="482"/>
                  </a:lnTo>
                  <a:lnTo>
                    <a:pt x="300" y="464"/>
                  </a:lnTo>
                  <a:lnTo>
                    <a:pt x="306" y="439"/>
                  </a:lnTo>
                  <a:lnTo>
                    <a:pt x="359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6" name="Group 2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307404" y="5049830"/>
            <a:ext cx="251981" cy="276544"/>
            <a:chOff x="-1" y="3"/>
            <a:chExt cx="872" cy="957"/>
          </a:xfrm>
        </p:grpSpPr>
        <p:sp>
          <p:nvSpPr>
            <p:cNvPr id="2077" name="Freeform 29"/>
            <p:cNvSpPr>
              <a:spLocks noChangeAspect="1"/>
            </p:cNvSpPr>
            <p:nvPr/>
          </p:nvSpPr>
          <p:spPr bwMode="auto">
            <a:xfrm>
              <a:off x="159" y="3"/>
              <a:ext cx="300" cy="17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0" y="152"/>
                </a:cxn>
                <a:cxn ang="0">
                  <a:pos x="20" y="172"/>
                </a:cxn>
                <a:cxn ang="0">
                  <a:pos x="151" y="58"/>
                </a:cxn>
                <a:cxn ang="0">
                  <a:pos x="280" y="172"/>
                </a:cxn>
                <a:cxn ang="0">
                  <a:pos x="300" y="152"/>
                </a:cxn>
                <a:cxn ang="0">
                  <a:pos x="151" y="0"/>
                </a:cxn>
              </a:cxnLst>
              <a:rect l="0" t="0" r="r" b="b"/>
              <a:pathLst>
                <a:path w="300" h="172">
                  <a:moveTo>
                    <a:pt x="151" y="0"/>
                  </a:moveTo>
                  <a:lnTo>
                    <a:pt x="0" y="152"/>
                  </a:lnTo>
                  <a:lnTo>
                    <a:pt x="20" y="172"/>
                  </a:lnTo>
                  <a:lnTo>
                    <a:pt x="151" y="58"/>
                  </a:lnTo>
                  <a:lnTo>
                    <a:pt x="280" y="172"/>
                  </a:lnTo>
                  <a:lnTo>
                    <a:pt x="300" y="15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 noChangeAspect="1"/>
            </p:cNvSpPr>
            <p:nvPr/>
          </p:nvSpPr>
          <p:spPr bwMode="auto">
            <a:xfrm>
              <a:off x="-1" y="299"/>
              <a:ext cx="545" cy="497"/>
            </a:xfrm>
            <a:custGeom>
              <a:avLst/>
              <a:gdLst/>
              <a:ahLst/>
              <a:cxnLst>
                <a:cxn ang="0">
                  <a:pos x="300" y="65"/>
                </a:cxn>
                <a:cxn ang="0">
                  <a:pos x="489" y="65"/>
                </a:cxn>
                <a:cxn ang="0">
                  <a:pos x="504" y="64"/>
                </a:cxn>
                <a:cxn ang="0">
                  <a:pos x="523" y="60"/>
                </a:cxn>
                <a:cxn ang="0">
                  <a:pos x="538" y="48"/>
                </a:cxn>
                <a:cxn ang="0">
                  <a:pos x="545" y="26"/>
                </a:cxn>
                <a:cxn ang="0">
                  <a:pos x="540" y="11"/>
                </a:cxn>
                <a:cxn ang="0">
                  <a:pos x="530" y="3"/>
                </a:cxn>
                <a:cxn ang="0">
                  <a:pos x="516" y="0"/>
                </a:cxn>
                <a:cxn ang="0">
                  <a:pos x="500" y="0"/>
                </a:cxn>
                <a:cxn ang="0">
                  <a:pos x="185" y="0"/>
                </a:cxn>
                <a:cxn ang="0">
                  <a:pos x="164" y="0"/>
                </a:cxn>
                <a:cxn ang="0">
                  <a:pos x="137" y="6"/>
                </a:cxn>
                <a:cxn ang="0">
                  <a:pos x="104" y="22"/>
                </a:cxn>
                <a:cxn ang="0">
                  <a:pos x="68" y="52"/>
                </a:cxn>
                <a:cxn ang="0">
                  <a:pos x="42" y="84"/>
                </a:cxn>
                <a:cxn ang="0">
                  <a:pos x="21" y="115"/>
                </a:cxn>
                <a:cxn ang="0">
                  <a:pos x="5" y="140"/>
                </a:cxn>
                <a:cxn ang="0">
                  <a:pos x="0" y="153"/>
                </a:cxn>
                <a:cxn ang="0">
                  <a:pos x="2" y="159"/>
                </a:cxn>
                <a:cxn ang="0">
                  <a:pos x="14" y="165"/>
                </a:cxn>
                <a:cxn ang="0">
                  <a:pos x="23" y="161"/>
                </a:cxn>
                <a:cxn ang="0">
                  <a:pos x="31" y="151"/>
                </a:cxn>
                <a:cxn ang="0">
                  <a:pos x="52" y="123"/>
                </a:cxn>
                <a:cxn ang="0">
                  <a:pos x="74" y="101"/>
                </a:cxn>
                <a:cxn ang="0">
                  <a:pos x="95" y="86"/>
                </a:cxn>
                <a:cxn ang="0">
                  <a:pos x="115" y="75"/>
                </a:cxn>
                <a:cxn ang="0">
                  <a:pos x="134" y="69"/>
                </a:cxn>
                <a:cxn ang="0">
                  <a:pos x="150" y="66"/>
                </a:cxn>
                <a:cxn ang="0">
                  <a:pos x="164" y="65"/>
                </a:cxn>
                <a:cxn ang="0">
                  <a:pos x="174" y="65"/>
                </a:cxn>
                <a:cxn ang="0">
                  <a:pos x="268" y="65"/>
                </a:cxn>
                <a:cxn ang="0">
                  <a:pos x="157" y="426"/>
                </a:cxn>
                <a:cxn ang="0">
                  <a:pos x="150" y="450"/>
                </a:cxn>
                <a:cxn ang="0">
                  <a:pos x="146" y="467"/>
                </a:cxn>
                <a:cxn ang="0">
                  <a:pos x="148" y="477"/>
                </a:cxn>
                <a:cxn ang="0">
                  <a:pos x="153" y="487"/>
                </a:cxn>
                <a:cxn ang="0">
                  <a:pos x="163" y="494"/>
                </a:cxn>
                <a:cxn ang="0">
                  <a:pos x="179" y="497"/>
                </a:cxn>
                <a:cxn ang="0">
                  <a:pos x="201" y="492"/>
                </a:cxn>
                <a:cxn ang="0">
                  <a:pos x="215" y="479"/>
                </a:cxn>
                <a:cxn ang="0">
                  <a:pos x="222" y="464"/>
                </a:cxn>
                <a:cxn ang="0">
                  <a:pos x="225" y="449"/>
                </a:cxn>
                <a:cxn ang="0">
                  <a:pos x="300" y="65"/>
                </a:cxn>
              </a:cxnLst>
              <a:rect l="0" t="0" r="r" b="b"/>
              <a:pathLst>
                <a:path w="545" h="497">
                  <a:moveTo>
                    <a:pt x="300" y="65"/>
                  </a:moveTo>
                  <a:lnTo>
                    <a:pt x="489" y="65"/>
                  </a:lnTo>
                  <a:lnTo>
                    <a:pt x="504" y="64"/>
                  </a:lnTo>
                  <a:lnTo>
                    <a:pt x="523" y="60"/>
                  </a:lnTo>
                  <a:lnTo>
                    <a:pt x="538" y="48"/>
                  </a:lnTo>
                  <a:lnTo>
                    <a:pt x="545" y="26"/>
                  </a:lnTo>
                  <a:lnTo>
                    <a:pt x="540" y="11"/>
                  </a:lnTo>
                  <a:lnTo>
                    <a:pt x="530" y="3"/>
                  </a:lnTo>
                  <a:lnTo>
                    <a:pt x="516" y="0"/>
                  </a:lnTo>
                  <a:lnTo>
                    <a:pt x="500" y="0"/>
                  </a:lnTo>
                  <a:lnTo>
                    <a:pt x="185" y="0"/>
                  </a:lnTo>
                  <a:lnTo>
                    <a:pt x="164" y="0"/>
                  </a:lnTo>
                  <a:lnTo>
                    <a:pt x="137" y="6"/>
                  </a:lnTo>
                  <a:lnTo>
                    <a:pt x="104" y="22"/>
                  </a:lnTo>
                  <a:lnTo>
                    <a:pt x="68" y="52"/>
                  </a:lnTo>
                  <a:lnTo>
                    <a:pt x="42" y="84"/>
                  </a:lnTo>
                  <a:lnTo>
                    <a:pt x="21" y="115"/>
                  </a:lnTo>
                  <a:lnTo>
                    <a:pt x="5" y="140"/>
                  </a:lnTo>
                  <a:lnTo>
                    <a:pt x="0" y="153"/>
                  </a:lnTo>
                  <a:lnTo>
                    <a:pt x="2" y="159"/>
                  </a:lnTo>
                  <a:lnTo>
                    <a:pt x="14" y="165"/>
                  </a:lnTo>
                  <a:lnTo>
                    <a:pt x="23" y="161"/>
                  </a:lnTo>
                  <a:lnTo>
                    <a:pt x="31" y="151"/>
                  </a:lnTo>
                  <a:lnTo>
                    <a:pt x="52" y="123"/>
                  </a:lnTo>
                  <a:lnTo>
                    <a:pt x="74" y="101"/>
                  </a:lnTo>
                  <a:lnTo>
                    <a:pt x="95" y="86"/>
                  </a:lnTo>
                  <a:lnTo>
                    <a:pt x="115" y="75"/>
                  </a:lnTo>
                  <a:lnTo>
                    <a:pt x="134" y="69"/>
                  </a:lnTo>
                  <a:lnTo>
                    <a:pt x="150" y="66"/>
                  </a:lnTo>
                  <a:lnTo>
                    <a:pt x="164" y="65"/>
                  </a:lnTo>
                  <a:lnTo>
                    <a:pt x="174" y="65"/>
                  </a:lnTo>
                  <a:lnTo>
                    <a:pt x="268" y="65"/>
                  </a:lnTo>
                  <a:lnTo>
                    <a:pt x="157" y="426"/>
                  </a:lnTo>
                  <a:lnTo>
                    <a:pt x="150" y="450"/>
                  </a:lnTo>
                  <a:lnTo>
                    <a:pt x="146" y="467"/>
                  </a:lnTo>
                  <a:lnTo>
                    <a:pt x="148" y="477"/>
                  </a:lnTo>
                  <a:lnTo>
                    <a:pt x="153" y="487"/>
                  </a:lnTo>
                  <a:lnTo>
                    <a:pt x="163" y="494"/>
                  </a:lnTo>
                  <a:lnTo>
                    <a:pt x="179" y="497"/>
                  </a:lnTo>
                  <a:lnTo>
                    <a:pt x="201" y="492"/>
                  </a:lnTo>
                  <a:lnTo>
                    <a:pt x="215" y="479"/>
                  </a:lnTo>
                  <a:lnTo>
                    <a:pt x="222" y="464"/>
                  </a:lnTo>
                  <a:lnTo>
                    <a:pt x="225" y="449"/>
                  </a:lnTo>
                  <a:lnTo>
                    <a:pt x="30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 noChangeAspect="1"/>
            </p:cNvSpPr>
            <p:nvPr/>
          </p:nvSpPr>
          <p:spPr bwMode="auto">
            <a:xfrm>
              <a:off x="509" y="604"/>
              <a:ext cx="362" cy="356"/>
            </a:xfrm>
            <a:custGeom>
              <a:avLst/>
              <a:gdLst/>
              <a:ahLst/>
              <a:cxnLst>
                <a:cxn ang="0">
                  <a:pos x="99" y="263"/>
                </a:cxn>
                <a:cxn ang="0">
                  <a:pos x="144" y="223"/>
                </a:cxn>
                <a:cxn ang="0">
                  <a:pos x="205" y="174"/>
                </a:cxn>
                <a:cxn ang="0">
                  <a:pos x="261" y="127"/>
                </a:cxn>
                <a:cxn ang="0">
                  <a:pos x="316" y="73"/>
                </a:cxn>
                <a:cxn ang="0">
                  <a:pos x="357" y="22"/>
                </a:cxn>
                <a:cxn ang="0">
                  <a:pos x="357" y="2"/>
                </a:cxn>
                <a:cxn ang="0">
                  <a:pos x="341" y="2"/>
                </a:cxn>
                <a:cxn ang="0">
                  <a:pos x="318" y="31"/>
                </a:cxn>
                <a:cxn ang="0">
                  <a:pos x="289" y="54"/>
                </a:cxn>
                <a:cxn ang="0">
                  <a:pos x="268" y="56"/>
                </a:cxn>
                <a:cxn ang="0">
                  <a:pos x="246" y="46"/>
                </a:cxn>
                <a:cxn ang="0">
                  <a:pos x="212" y="16"/>
                </a:cxn>
                <a:cxn ang="0">
                  <a:pos x="182" y="2"/>
                </a:cxn>
                <a:cxn ang="0">
                  <a:pos x="125" y="11"/>
                </a:cxn>
                <a:cxn ang="0">
                  <a:pos x="70" y="68"/>
                </a:cxn>
                <a:cxn ang="0">
                  <a:pos x="68" y="100"/>
                </a:cxn>
                <a:cxn ang="0">
                  <a:pos x="85" y="100"/>
                </a:cxn>
                <a:cxn ang="0">
                  <a:pos x="104" y="75"/>
                </a:cxn>
                <a:cxn ang="0">
                  <a:pos x="145" y="62"/>
                </a:cxn>
                <a:cxn ang="0">
                  <a:pos x="187" y="64"/>
                </a:cxn>
                <a:cxn ang="0">
                  <a:pos x="234" y="74"/>
                </a:cxn>
                <a:cxn ang="0">
                  <a:pos x="264" y="78"/>
                </a:cxn>
                <a:cxn ang="0">
                  <a:pos x="262" y="94"/>
                </a:cxn>
                <a:cxn ang="0">
                  <a:pos x="213" y="136"/>
                </a:cxn>
                <a:cxn ang="0">
                  <a:pos x="128" y="205"/>
                </a:cxn>
                <a:cxn ang="0">
                  <a:pos x="83" y="245"/>
                </a:cxn>
                <a:cxn ang="0">
                  <a:pos x="39" y="290"/>
                </a:cxn>
                <a:cxn ang="0">
                  <a:pos x="4" y="336"/>
                </a:cxn>
                <a:cxn ang="0">
                  <a:pos x="5" y="354"/>
                </a:cxn>
                <a:cxn ang="0">
                  <a:pos x="21" y="354"/>
                </a:cxn>
                <a:cxn ang="0">
                  <a:pos x="61" y="312"/>
                </a:cxn>
                <a:cxn ang="0">
                  <a:pos x="116" y="302"/>
                </a:cxn>
                <a:cxn ang="0">
                  <a:pos x="174" y="346"/>
                </a:cxn>
                <a:cxn ang="0">
                  <a:pos x="237" y="351"/>
                </a:cxn>
                <a:cxn ang="0">
                  <a:pos x="287" y="324"/>
                </a:cxn>
                <a:cxn ang="0">
                  <a:pos x="323" y="283"/>
                </a:cxn>
                <a:cxn ang="0">
                  <a:pos x="342" y="246"/>
                </a:cxn>
                <a:cxn ang="0">
                  <a:pos x="339" y="225"/>
                </a:cxn>
                <a:cxn ang="0">
                  <a:pos x="321" y="226"/>
                </a:cxn>
                <a:cxn ang="0">
                  <a:pos x="300" y="261"/>
                </a:cxn>
                <a:cxn ang="0">
                  <a:pos x="246" y="290"/>
                </a:cxn>
                <a:cxn ang="0">
                  <a:pos x="159" y="285"/>
                </a:cxn>
                <a:cxn ang="0">
                  <a:pos x="122" y="279"/>
                </a:cxn>
                <a:cxn ang="0">
                  <a:pos x="102" y="278"/>
                </a:cxn>
                <a:cxn ang="0">
                  <a:pos x="84" y="278"/>
                </a:cxn>
              </a:cxnLst>
              <a:rect l="0" t="0" r="r" b="b"/>
              <a:pathLst>
                <a:path w="362" h="356">
                  <a:moveTo>
                    <a:pt x="84" y="278"/>
                  </a:moveTo>
                  <a:lnTo>
                    <a:pt x="99" y="263"/>
                  </a:lnTo>
                  <a:lnTo>
                    <a:pt x="117" y="246"/>
                  </a:lnTo>
                  <a:lnTo>
                    <a:pt x="144" y="223"/>
                  </a:lnTo>
                  <a:lnTo>
                    <a:pt x="185" y="189"/>
                  </a:lnTo>
                  <a:lnTo>
                    <a:pt x="205" y="174"/>
                  </a:lnTo>
                  <a:lnTo>
                    <a:pt x="232" y="151"/>
                  </a:lnTo>
                  <a:lnTo>
                    <a:pt x="261" y="127"/>
                  </a:lnTo>
                  <a:lnTo>
                    <a:pt x="284" y="107"/>
                  </a:lnTo>
                  <a:lnTo>
                    <a:pt x="316" y="73"/>
                  </a:lnTo>
                  <a:lnTo>
                    <a:pt x="341" y="44"/>
                  </a:lnTo>
                  <a:lnTo>
                    <a:pt x="357" y="22"/>
                  </a:lnTo>
                  <a:lnTo>
                    <a:pt x="362" y="10"/>
                  </a:lnTo>
                  <a:lnTo>
                    <a:pt x="357" y="2"/>
                  </a:lnTo>
                  <a:lnTo>
                    <a:pt x="349" y="0"/>
                  </a:lnTo>
                  <a:lnTo>
                    <a:pt x="341" y="2"/>
                  </a:lnTo>
                  <a:lnTo>
                    <a:pt x="335" y="8"/>
                  </a:lnTo>
                  <a:lnTo>
                    <a:pt x="318" y="31"/>
                  </a:lnTo>
                  <a:lnTo>
                    <a:pt x="303" y="46"/>
                  </a:lnTo>
                  <a:lnTo>
                    <a:pt x="289" y="54"/>
                  </a:lnTo>
                  <a:lnTo>
                    <a:pt x="275" y="56"/>
                  </a:lnTo>
                  <a:lnTo>
                    <a:pt x="268" y="56"/>
                  </a:lnTo>
                  <a:lnTo>
                    <a:pt x="258" y="53"/>
                  </a:lnTo>
                  <a:lnTo>
                    <a:pt x="246" y="46"/>
                  </a:lnTo>
                  <a:lnTo>
                    <a:pt x="231" y="32"/>
                  </a:lnTo>
                  <a:lnTo>
                    <a:pt x="212" y="16"/>
                  </a:lnTo>
                  <a:lnTo>
                    <a:pt x="196" y="6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25" y="11"/>
                  </a:lnTo>
                  <a:lnTo>
                    <a:pt x="92" y="37"/>
                  </a:lnTo>
                  <a:lnTo>
                    <a:pt x="70" y="68"/>
                  </a:lnTo>
                  <a:lnTo>
                    <a:pt x="63" y="93"/>
                  </a:lnTo>
                  <a:lnTo>
                    <a:pt x="68" y="100"/>
                  </a:lnTo>
                  <a:lnTo>
                    <a:pt x="76" y="102"/>
                  </a:lnTo>
                  <a:lnTo>
                    <a:pt x="85" y="100"/>
                  </a:lnTo>
                  <a:lnTo>
                    <a:pt x="90" y="91"/>
                  </a:lnTo>
                  <a:lnTo>
                    <a:pt x="104" y="75"/>
                  </a:lnTo>
                  <a:lnTo>
                    <a:pt x="124" y="66"/>
                  </a:lnTo>
                  <a:lnTo>
                    <a:pt x="145" y="62"/>
                  </a:lnTo>
                  <a:lnTo>
                    <a:pt x="159" y="61"/>
                  </a:lnTo>
                  <a:lnTo>
                    <a:pt x="187" y="64"/>
                  </a:lnTo>
                  <a:lnTo>
                    <a:pt x="209" y="69"/>
                  </a:lnTo>
                  <a:lnTo>
                    <a:pt x="234" y="74"/>
                  </a:lnTo>
                  <a:lnTo>
                    <a:pt x="252" y="77"/>
                  </a:lnTo>
                  <a:lnTo>
                    <a:pt x="264" y="78"/>
                  </a:lnTo>
                  <a:lnTo>
                    <a:pt x="277" y="78"/>
                  </a:lnTo>
                  <a:lnTo>
                    <a:pt x="262" y="94"/>
                  </a:lnTo>
                  <a:lnTo>
                    <a:pt x="243" y="111"/>
                  </a:lnTo>
                  <a:lnTo>
                    <a:pt x="213" y="136"/>
                  </a:lnTo>
                  <a:lnTo>
                    <a:pt x="168" y="174"/>
                  </a:lnTo>
                  <a:lnTo>
                    <a:pt x="128" y="205"/>
                  </a:lnTo>
                  <a:lnTo>
                    <a:pt x="101" y="228"/>
                  </a:lnTo>
                  <a:lnTo>
                    <a:pt x="83" y="245"/>
                  </a:lnTo>
                  <a:lnTo>
                    <a:pt x="70" y="258"/>
                  </a:lnTo>
                  <a:lnTo>
                    <a:pt x="39" y="290"/>
                  </a:lnTo>
                  <a:lnTo>
                    <a:pt x="17" y="316"/>
                  </a:lnTo>
                  <a:lnTo>
                    <a:pt x="4" y="336"/>
                  </a:lnTo>
                  <a:lnTo>
                    <a:pt x="0" y="346"/>
                  </a:lnTo>
                  <a:lnTo>
                    <a:pt x="5" y="354"/>
                  </a:lnTo>
                  <a:lnTo>
                    <a:pt x="13" y="356"/>
                  </a:lnTo>
                  <a:lnTo>
                    <a:pt x="21" y="354"/>
                  </a:lnTo>
                  <a:lnTo>
                    <a:pt x="27" y="347"/>
                  </a:lnTo>
                  <a:lnTo>
                    <a:pt x="61" y="312"/>
                  </a:lnTo>
                  <a:lnTo>
                    <a:pt x="99" y="300"/>
                  </a:lnTo>
                  <a:lnTo>
                    <a:pt x="116" y="302"/>
                  </a:lnTo>
                  <a:lnTo>
                    <a:pt x="141" y="320"/>
                  </a:lnTo>
                  <a:lnTo>
                    <a:pt x="174" y="346"/>
                  </a:lnTo>
                  <a:lnTo>
                    <a:pt x="207" y="356"/>
                  </a:lnTo>
                  <a:lnTo>
                    <a:pt x="237" y="351"/>
                  </a:lnTo>
                  <a:lnTo>
                    <a:pt x="264" y="340"/>
                  </a:lnTo>
                  <a:lnTo>
                    <a:pt x="287" y="324"/>
                  </a:lnTo>
                  <a:lnTo>
                    <a:pt x="307" y="304"/>
                  </a:lnTo>
                  <a:lnTo>
                    <a:pt x="323" y="283"/>
                  </a:lnTo>
                  <a:lnTo>
                    <a:pt x="335" y="264"/>
                  </a:lnTo>
                  <a:lnTo>
                    <a:pt x="342" y="246"/>
                  </a:lnTo>
                  <a:lnTo>
                    <a:pt x="344" y="233"/>
                  </a:lnTo>
                  <a:lnTo>
                    <a:pt x="339" y="225"/>
                  </a:lnTo>
                  <a:lnTo>
                    <a:pt x="331" y="223"/>
                  </a:lnTo>
                  <a:lnTo>
                    <a:pt x="321" y="226"/>
                  </a:lnTo>
                  <a:lnTo>
                    <a:pt x="316" y="236"/>
                  </a:lnTo>
                  <a:lnTo>
                    <a:pt x="300" y="261"/>
                  </a:lnTo>
                  <a:lnTo>
                    <a:pt x="275" y="280"/>
                  </a:lnTo>
                  <a:lnTo>
                    <a:pt x="246" y="290"/>
                  </a:lnTo>
                  <a:lnTo>
                    <a:pt x="216" y="294"/>
                  </a:lnTo>
                  <a:lnTo>
                    <a:pt x="159" y="285"/>
                  </a:lnTo>
                  <a:lnTo>
                    <a:pt x="136" y="281"/>
                  </a:lnTo>
                  <a:lnTo>
                    <a:pt x="122" y="279"/>
                  </a:lnTo>
                  <a:lnTo>
                    <a:pt x="112" y="278"/>
                  </a:lnTo>
                  <a:lnTo>
                    <a:pt x="102" y="278"/>
                  </a:lnTo>
                  <a:lnTo>
                    <a:pt x="94" y="278"/>
                  </a:lnTo>
                  <a:lnTo>
                    <a:pt x="84" y="2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148244" y="2591252"/>
            <a:ext cx="1379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D. D. Warner, M. A. Bentley and P. Van </a:t>
            </a:r>
            <a:r>
              <a:rPr lang="en-US" sz="1100" dirty="0" err="1" smtClean="0"/>
              <a:t>Isacker</a:t>
            </a:r>
            <a:r>
              <a:rPr lang="en-US" sz="1100" dirty="0" smtClean="0"/>
              <a:t>, </a:t>
            </a:r>
            <a:r>
              <a:rPr lang="en-US" sz="1100" i="1" dirty="0" smtClean="0"/>
              <a:t>“The role of </a:t>
            </a:r>
            <a:r>
              <a:rPr lang="en-US" sz="1100" i="1" dirty="0" err="1" smtClean="0"/>
              <a:t>isospin</a:t>
            </a:r>
            <a:r>
              <a:rPr lang="en-US" sz="1100" i="1" dirty="0" smtClean="0"/>
              <a:t> symmetry in collective nuclear structure”</a:t>
            </a:r>
            <a:r>
              <a:rPr lang="en-US" sz="1100" dirty="0" smtClean="0"/>
              <a:t>, Nature Physics </a:t>
            </a:r>
            <a:r>
              <a:rPr lang="en-US" sz="1100" b="1" dirty="0" smtClean="0"/>
              <a:t>2</a:t>
            </a:r>
            <a:r>
              <a:rPr lang="en-US" sz="1100" dirty="0" smtClean="0"/>
              <a:t>, 311 (2006)</a:t>
            </a:r>
            <a:endParaRPr lang="en-US" sz="1100" dirty="0"/>
          </a:p>
        </p:txBody>
      </p:sp>
      <p:pic>
        <p:nvPicPr>
          <p:cNvPr id="41" name="Picture 40" descr="NuclearHighSp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0" y="3111499"/>
            <a:ext cx="3587385" cy="3121025"/>
          </a:xfrm>
          <a:prstGeom prst="rect">
            <a:avLst/>
          </a:prstGeom>
        </p:spPr>
      </p:pic>
      <p:sp>
        <p:nvSpPr>
          <p:cNvPr id="42" name="Content Placeholder 8"/>
          <p:cNvSpPr txBox="1">
            <a:spLocks/>
          </p:cNvSpPr>
          <p:nvPr/>
        </p:nvSpPr>
        <p:spPr>
          <a:xfrm>
            <a:off x="70696" y="882973"/>
            <a:ext cx="5359400" cy="227329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Nucleons have orbital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angular momentum and intrinsic spin, leading to total spin </a:t>
            </a:r>
          </a:p>
          <a:p>
            <a:pPr marL="40005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097"/>
              </a:buClr>
              <a:buSzPct val="90000"/>
              <a:buFont typeface="Wingdings" charset="2"/>
              <a:buChar char="§"/>
              <a:tabLst/>
              <a:defRPr/>
            </a:pPr>
            <a:r>
              <a:rPr lang="en-US" sz="2000" baseline="0" dirty="0" smtClean="0">
                <a:latin typeface="Calibri" pitchFamily="34" charset="0"/>
                <a:cs typeface="Calibri" pitchFamily="34" charset="0"/>
              </a:rPr>
              <a:t>Total angular momentum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the nucleus is denoted by I</a:t>
            </a:r>
          </a:p>
          <a:p>
            <a:pPr marL="857250" lvl="1" indent="-280988" defTabSz="914400"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Ground-state spin (for odd nuclei only, see pairing)</a:t>
            </a:r>
          </a:p>
          <a:p>
            <a:pPr marL="857250" lvl="1" indent="-280988" defTabSz="914400">
              <a:buClr>
                <a:srgbClr val="0D5097"/>
              </a:buClr>
              <a:buSzPct val="90000"/>
              <a:buFont typeface="Wingdings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High-spin physics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082" name="Group 3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092684" y="1287537"/>
            <a:ext cx="1045014" cy="300355"/>
            <a:chOff x="2" y="-4"/>
            <a:chExt cx="4530" cy="1302"/>
          </a:xfrm>
        </p:grpSpPr>
        <p:sp>
          <p:nvSpPr>
            <p:cNvPr id="2083" name="Freeform 35"/>
            <p:cNvSpPr>
              <a:spLocks noChangeAspect="1"/>
            </p:cNvSpPr>
            <p:nvPr/>
          </p:nvSpPr>
          <p:spPr bwMode="auto">
            <a:xfrm>
              <a:off x="166" y="-3"/>
              <a:ext cx="298" cy="17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0" y="153"/>
                </a:cxn>
                <a:cxn ang="0">
                  <a:pos x="19" y="173"/>
                </a:cxn>
                <a:cxn ang="0">
                  <a:pos x="149" y="58"/>
                </a:cxn>
                <a:cxn ang="0">
                  <a:pos x="278" y="173"/>
                </a:cxn>
                <a:cxn ang="0">
                  <a:pos x="298" y="153"/>
                </a:cxn>
                <a:cxn ang="0">
                  <a:pos x="149" y="0"/>
                </a:cxn>
              </a:cxnLst>
              <a:rect l="0" t="0" r="r" b="b"/>
              <a:pathLst>
                <a:path w="298" h="173">
                  <a:moveTo>
                    <a:pt x="149" y="0"/>
                  </a:moveTo>
                  <a:lnTo>
                    <a:pt x="0" y="153"/>
                  </a:lnTo>
                  <a:lnTo>
                    <a:pt x="19" y="173"/>
                  </a:lnTo>
                  <a:lnTo>
                    <a:pt x="149" y="58"/>
                  </a:lnTo>
                  <a:lnTo>
                    <a:pt x="278" y="173"/>
                  </a:lnTo>
                  <a:lnTo>
                    <a:pt x="298" y="15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 noChangeAspect="1" noEditPoints="1"/>
            </p:cNvSpPr>
            <p:nvPr/>
          </p:nvSpPr>
          <p:spPr bwMode="auto">
            <a:xfrm>
              <a:off x="2" y="292"/>
              <a:ext cx="519" cy="1006"/>
            </a:xfrm>
            <a:custGeom>
              <a:avLst/>
              <a:gdLst/>
              <a:ahLst/>
              <a:cxnLst>
                <a:cxn ang="0">
                  <a:pos x="515" y="33"/>
                </a:cxn>
                <a:cxn ang="0">
                  <a:pos x="486" y="4"/>
                </a:cxn>
                <a:cxn ang="0">
                  <a:pos x="434" y="7"/>
                </a:cxn>
                <a:cxn ang="0">
                  <a:pos x="391" y="49"/>
                </a:cxn>
                <a:cxn ang="0">
                  <a:pos x="389" y="99"/>
                </a:cxn>
                <a:cxn ang="0">
                  <a:pos x="418" y="127"/>
                </a:cxn>
                <a:cxn ang="0">
                  <a:pos x="470" y="125"/>
                </a:cxn>
                <a:cxn ang="0">
                  <a:pos x="513" y="82"/>
                </a:cxn>
                <a:cxn ang="0">
                  <a:pos x="244" y="831"/>
                </a:cxn>
                <a:cxn ang="0">
                  <a:pos x="195" y="925"/>
                </a:cxn>
                <a:cxn ang="0">
                  <a:pos x="114" y="965"/>
                </a:cxn>
                <a:cxn ang="0">
                  <a:pos x="119" y="942"/>
                </a:cxn>
                <a:cxn ang="0">
                  <a:pos x="135" y="904"/>
                </a:cxn>
                <a:cxn ang="0">
                  <a:pos x="132" y="877"/>
                </a:cxn>
                <a:cxn ang="0">
                  <a:pos x="104" y="848"/>
                </a:cxn>
                <a:cxn ang="0">
                  <a:pos x="51" y="850"/>
                </a:cxn>
                <a:cxn ang="0">
                  <a:pos x="7" y="892"/>
                </a:cxn>
                <a:cxn ang="0">
                  <a:pos x="9" y="958"/>
                </a:cxn>
                <a:cxn ang="0">
                  <a:pos x="67" y="999"/>
                </a:cxn>
                <a:cxn ang="0">
                  <a:pos x="179" y="998"/>
                </a:cxn>
                <a:cxn ang="0">
                  <a:pos x="325" y="917"/>
                </a:cxn>
                <a:cxn ang="0">
                  <a:pos x="472" y="420"/>
                </a:cxn>
                <a:cxn ang="0">
                  <a:pos x="477" y="382"/>
                </a:cxn>
                <a:cxn ang="0">
                  <a:pos x="433" y="300"/>
                </a:cxn>
                <a:cxn ang="0">
                  <a:pos x="337" y="271"/>
                </a:cxn>
                <a:cxn ang="0">
                  <a:pos x="248" y="296"/>
                </a:cxn>
                <a:cxn ang="0">
                  <a:pos x="182" y="352"/>
                </a:cxn>
                <a:cxn ang="0">
                  <a:pos x="142" y="412"/>
                </a:cxn>
                <a:cxn ang="0">
                  <a:pos x="128" y="447"/>
                </a:cxn>
                <a:cxn ang="0">
                  <a:pos x="137" y="460"/>
                </a:cxn>
                <a:cxn ang="0">
                  <a:pos x="155" y="463"/>
                </a:cxn>
                <a:cxn ang="0">
                  <a:pos x="173" y="460"/>
                </a:cxn>
                <a:cxn ang="0">
                  <a:pos x="182" y="444"/>
                </a:cxn>
                <a:cxn ang="0">
                  <a:pos x="256" y="342"/>
                </a:cxn>
                <a:cxn ang="0">
                  <a:pos x="331" y="312"/>
                </a:cxn>
                <a:cxn ang="0">
                  <a:pos x="349" y="318"/>
                </a:cxn>
                <a:cxn ang="0">
                  <a:pos x="358" y="354"/>
                </a:cxn>
                <a:cxn ang="0">
                  <a:pos x="351" y="402"/>
                </a:cxn>
              </a:cxnLst>
              <a:rect l="0" t="0" r="r" b="b"/>
              <a:pathLst>
                <a:path w="519" h="1006">
                  <a:moveTo>
                    <a:pt x="519" y="54"/>
                  </a:moveTo>
                  <a:lnTo>
                    <a:pt x="515" y="33"/>
                  </a:lnTo>
                  <a:lnTo>
                    <a:pt x="504" y="16"/>
                  </a:lnTo>
                  <a:lnTo>
                    <a:pt x="486" y="4"/>
                  </a:lnTo>
                  <a:lnTo>
                    <a:pt x="464" y="0"/>
                  </a:lnTo>
                  <a:lnTo>
                    <a:pt x="434" y="7"/>
                  </a:lnTo>
                  <a:lnTo>
                    <a:pt x="409" y="25"/>
                  </a:lnTo>
                  <a:lnTo>
                    <a:pt x="391" y="49"/>
                  </a:lnTo>
                  <a:lnTo>
                    <a:pt x="385" y="78"/>
                  </a:lnTo>
                  <a:lnTo>
                    <a:pt x="389" y="99"/>
                  </a:lnTo>
                  <a:lnTo>
                    <a:pt x="400" y="116"/>
                  </a:lnTo>
                  <a:lnTo>
                    <a:pt x="418" y="127"/>
                  </a:lnTo>
                  <a:lnTo>
                    <a:pt x="439" y="131"/>
                  </a:lnTo>
                  <a:lnTo>
                    <a:pt x="470" y="125"/>
                  </a:lnTo>
                  <a:lnTo>
                    <a:pt x="495" y="107"/>
                  </a:lnTo>
                  <a:lnTo>
                    <a:pt x="513" y="82"/>
                  </a:lnTo>
                  <a:lnTo>
                    <a:pt x="519" y="54"/>
                  </a:lnTo>
                  <a:close/>
                  <a:moveTo>
                    <a:pt x="244" y="831"/>
                  </a:moveTo>
                  <a:lnTo>
                    <a:pt x="225" y="882"/>
                  </a:lnTo>
                  <a:lnTo>
                    <a:pt x="195" y="925"/>
                  </a:lnTo>
                  <a:lnTo>
                    <a:pt x="157" y="954"/>
                  </a:lnTo>
                  <a:lnTo>
                    <a:pt x="114" y="965"/>
                  </a:lnTo>
                  <a:lnTo>
                    <a:pt x="96" y="963"/>
                  </a:lnTo>
                  <a:lnTo>
                    <a:pt x="119" y="942"/>
                  </a:lnTo>
                  <a:lnTo>
                    <a:pt x="131" y="921"/>
                  </a:lnTo>
                  <a:lnTo>
                    <a:pt x="135" y="904"/>
                  </a:lnTo>
                  <a:lnTo>
                    <a:pt x="135" y="896"/>
                  </a:lnTo>
                  <a:lnTo>
                    <a:pt x="132" y="877"/>
                  </a:lnTo>
                  <a:lnTo>
                    <a:pt x="121" y="861"/>
                  </a:lnTo>
                  <a:lnTo>
                    <a:pt x="104" y="848"/>
                  </a:lnTo>
                  <a:lnTo>
                    <a:pt x="80" y="844"/>
                  </a:lnTo>
                  <a:lnTo>
                    <a:pt x="51" y="850"/>
                  </a:lnTo>
                  <a:lnTo>
                    <a:pt x="25" y="867"/>
                  </a:lnTo>
                  <a:lnTo>
                    <a:pt x="7" y="892"/>
                  </a:lnTo>
                  <a:lnTo>
                    <a:pt x="0" y="926"/>
                  </a:lnTo>
                  <a:lnTo>
                    <a:pt x="9" y="958"/>
                  </a:lnTo>
                  <a:lnTo>
                    <a:pt x="31" y="983"/>
                  </a:lnTo>
                  <a:lnTo>
                    <a:pt x="67" y="999"/>
                  </a:lnTo>
                  <a:lnTo>
                    <a:pt x="114" y="1006"/>
                  </a:lnTo>
                  <a:lnTo>
                    <a:pt x="179" y="998"/>
                  </a:lnTo>
                  <a:lnTo>
                    <a:pt x="255" y="971"/>
                  </a:lnTo>
                  <a:lnTo>
                    <a:pt x="325" y="917"/>
                  </a:lnTo>
                  <a:lnTo>
                    <a:pt x="369" y="831"/>
                  </a:lnTo>
                  <a:lnTo>
                    <a:pt x="472" y="420"/>
                  </a:lnTo>
                  <a:lnTo>
                    <a:pt x="476" y="402"/>
                  </a:lnTo>
                  <a:lnTo>
                    <a:pt x="477" y="382"/>
                  </a:lnTo>
                  <a:lnTo>
                    <a:pt x="465" y="334"/>
                  </a:lnTo>
                  <a:lnTo>
                    <a:pt x="433" y="300"/>
                  </a:lnTo>
                  <a:lnTo>
                    <a:pt x="388" y="279"/>
                  </a:lnTo>
                  <a:lnTo>
                    <a:pt x="337" y="271"/>
                  </a:lnTo>
                  <a:lnTo>
                    <a:pt x="290" y="278"/>
                  </a:lnTo>
                  <a:lnTo>
                    <a:pt x="248" y="296"/>
                  </a:lnTo>
                  <a:lnTo>
                    <a:pt x="212" y="322"/>
                  </a:lnTo>
                  <a:lnTo>
                    <a:pt x="182" y="352"/>
                  </a:lnTo>
                  <a:lnTo>
                    <a:pt x="159" y="383"/>
                  </a:lnTo>
                  <a:lnTo>
                    <a:pt x="142" y="412"/>
                  </a:lnTo>
                  <a:lnTo>
                    <a:pt x="131" y="434"/>
                  </a:lnTo>
                  <a:lnTo>
                    <a:pt x="128" y="447"/>
                  </a:lnTo>
                  <a:lnTo>
                    <a:pt x="131" y="456"/>
                  </a:lnTo>
                  <a:lnTo>
                    <a:pt x="137" y="460"/>
                  </a:lnTo>
                  <a:lnTo>
                    <a:pt x="146" y="462"/>
                  </a:lnTo>
                  <a:lnTo>
                    <a:pt x="155" y="463"/>
                  </a:lnTo>
                  <a:lnTo>
                    <a:pt x="166" y="462"/>
                  </a:lnTo>
                  <a:lnTo>
                    <a:pt x="173" y="460"/>
                  </a:lnTo>
                  <a:lnTo>
                    <a:pt x="178" y="454"/>
                  </a:lnTo>
                  <a:lnTo>
                    <a:pt x="182" y="444"/>
                  </a:lnTo>
                  <a:lnTo>
                    <a:pt x="218" y="383"/>
                  </a:lnTo>
                  <a:lnTo>
                    <a:pt x="256" y="342"/>
                  </a:lnTo>
                  <a:lnTo>
                    <a:pt x="296" y="319"/>
                  </a:lnTo>
                  <a:lnTo>
                    <a:pt x="331" y="312"/>
                  </a:lnTo>
                  <a:lnTo>
                    <a:pt x="340" y="313"/>
                  </a:lnTo>
                  <a:lnTo>
                    <a:pt x="349" y="318"/>
                  </a:lnTo>
                  <a:lnTo>
                    <a:pt x="355" y="331"/>
                  </a:lnTo>
                  <a:lnTo>
                    <a:pt x="358" y="354"/>
                  </a:lnTo>
                  <a:lnTo>
                    <a:pt x="356" y="380"/>
                  </a:lnTo>
                  <a:lnTo>
                    <a:pt x="351" y="402"/>
                  </a:lnTo>
                  <a:lnTo>
                    <a:pt x="244" y="8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 noChangeAspect="1" noEditPoints="1"/>
            </p:cNvSpPr>
            <p:nvPr/>
          </p:nvSpPr>
          <p:spPr bwMode="auto">
            <a:xfrm>
              <a:off x="987" y="659"/>
              <a:ext cx="743" cy="262"/>
            </a:xfrm>
            <a:custGeom>
              <a:avLst/>
              <a:gdLst/>
              <a:ahLst/>
              <a:cxnLst>
                <a:cxn ang="0">
                  <a:pos x="705" y="45"/>
                </a:cxn>
                <a:cxn ang="0">
                  <a:pos x="718" y="45"/>
                </a:cxn>
                <a:cxn ang="0">
                  <a:pos x="730" y="42"/>
                </a:cxn>
                <a:cxn ang="0">
                  <a:pos x="739" y="35"/>
                </a:cxn>
                <a:cxn ang="0">
                  <a:pos x="743" y="23"/>
                </a:cxn>
                <a:cxn ang="0">
                  <a:pos x="739" y="10"/>
                </a:cxn>
                <a:cxn ang="0">
                  <a:pos x="730" y="3"/>
                </a:cxn>
                <a:cxn ang="0">
                  <a:pos x="718" y="1"/>
                </a:cxn>
                <a:cxn ang="0">
                  <a:pos x="706" y="0"/>
                </a:cxn>
                <a:cxn ang="0">
                  <a:pos x="37" y="0"/>
                </a:cxn>
                <a:cxn ang="0">
                  <a:pos x="24" y="1"/>
                </a:cxn>
                <a:cxn ang="0">
                  <a:pos x="12" y="3"/>
                </a:cxn>
                <a:cxn ang="0">
                  <a:pos x="3" y="10"/>
                </a:cxn>
                <a:cxn ang="0">
                  <a:pos x="0" y="23"/>
                </a:cxn>
                <a:cxn ang="0">
                  <a:pos x="3" y="35"/>
                </a:cxn>
                <a:cxn ang="0">
                  <a:pos x="13" y="42"/>
                </a:cxn>
                <a:cxn ang="0">
                  <a:pos x="25" y="45"/>
                </a:cxn>
                <a:cxn ang="0">
                  <a:pos x="38" y="45"/>
                </a:cxn>
                <a:cxn ang="0">
                  <a:pos x="705" y="45"/>
                </a:cxn>
                <a:cxn ang="0">
                  <a:pos x="706" y="262"/>
                </a:cxn>
                <a:cxn ang="0">
                  <a:pos x="718" y="262"/>
                </a:cxn>
                <a:cxn ang="0">
                  <a:pos x="730" y="260"/>
                </a:cxn>
                <a:cxn ang="0">
                  <a:pos x="739" y="253"/>
                </a:cxn>
                <a:cxn ang="0">
                  <a:pos x="743" y="240"/>
                </a:cxn>
                <a:cxn ang="0">
                  <a:pos x="739" y="227"/>
                </a:cxn>
                <a:cxn ang="0">
                  <a:pos x="730" y="221"/>
                </a:cxn>
                <a:cxn ang="0">
                  <a:pos x="718" y="218"/>
                </a:cxn>
                <a:cxn ang="0">
                  <a:pos x="705" y="218"/>
                </a:cxn>
                <a:cxn ang="0">
                  <a:pos x="38" y="218"/>
                </a:cxn>
                <a:cxn ang="0">
                  <a:pos x="25" y="218"/>
                </a:cxn>
                <a:cxn ang="0">
                  <a:pos x="13" y="221"/>
                </a:cxn>
                <a:cxn ang="0">
                  <a:pos x="3" y="227"/>
                </a:cxn>
                <a:cxn ang="0">
                  <a:pos x="0" y="240"/>
                </a:cxn>
                <a:cxn ang="0">
                  <a:pos x="3" y="253"/>
                </a:cxn>
                <a:cxn ang="0">
                  <a:pos x="12" y="260"/>
                </a:cxn>
                <a:cxn ang="0">
                  <a:pos x="24" y="262"/>
                </a:cxn>
                <a:cxn ang="0">
                  <a:pos x="37" y="262"/>
                </a:cxn>
                <a:cxn ang="0">
                  <a:pos x="706" y="262"/>
                </a:cxn>
              </a:cxnLst>
              <a:rect l="0" t="0" r="r" b="b"/>
              <a:pathLst>
                <a:path w="743" h="262">
                  <a:moveTo>
                    <a:pt x="705" y="45"/>
                  </a:moveTo>
                  <a:lnTo>
                    <a:pt x="718" y="45"/>
                  </a:lnTo>
                  <a:lnTo>
                    <a:pt x="730" y="42"/>
                  </a:lnTo>
                  <a:lnTo>
                    <a:pt x="739" y="35"/>
                  </a:lnTo>
                  <a:lnTo>
                    <a:pt x="743" y="23"/>
                  </a:lnTo>
                  <a:lnTo>
                    <a:pt x="739" y="10"/>
                  </a:lnTo>
                  <a:lnTo>
                    <a:pt x="730" y="3"/>
                  </a:lnTo>
                  <a:lnTo>
                    <a:pt x="718" y="1"/>
                  </a:lnTo>
                  <a:lnTo>
                    <a:pt x="706" y="0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3" y="10"/>
                  </a:lnTo>
                  <a:lnTo>
                    <a:pt x="0" y="23"/>
                  </a:lnTo>
                  <a:lnTo>
                    <a:pt x="3" y="35"/>
                  </a:lnTo>
                  <a:lnTo>
                    <a:pt x="13" y="42"/>
                  </a:lnTo>
                  <a:lnTo>
                    <a:pt x="25" y="45"/>
                  </a:lnTo>
                  <a:lnTo>
                    <a:pt x="38" y="45"/>
                  </a:lnTo>
                  <a:lnTo>
                    <a:pt x="705" y="45"/>
                  </a:lnTo>
                  <a:close/>
                  <a:moveTo>
                    <a:pt x="706" y="262"/>
                  </a:moveTo>
                  <a:lnTo>
                    <a:pt x="718" y="262"/>
                  </a:lnTo>
                  <a:lnTo>
                    <a:pt x="730" y="260"/>
                  </a:lnTo>
                  <a:lnTo>
                    <a:pt x="739" y="253"/>
                  </a:lnTo>
                  <a:lnTo>
                    <a:pt x="743" y="240"/>
                  </a:lnTo>
                  <a:lnTo>
                    <a:pt x="739" y="227"/>
                  </a:lnTo>
                  <a:lnTo>
                    <a:pt x="730" y="221"/>
                  </a:lnTo>
                  <a:lnTo>
                    <a:pt x="718" y="218"/>
                  </a:lnTo>
                  <a:lnTo>
                    <a:pt x="705" y="218"/>
                  </a:lnTo>
                  <a:lnTo>
                    <a:pt x="38" y="218"/>
                  </a:lnTo>
                  <a:lnTo>
                    <a:pt x="25" y="218"/>
                  </a:lnTo>
                  <a:lnTo>
                    <a:pt x="13" y="221"/>
                  </a:lnTo>
                  <a:lnTo>
                    <a:pt x="3" y="227"/>
                  </a:lnTo>
                  <a:lnTo>
                    <a:pt x="0" y="240"/>
                  </a:lnTo>
                  <a:lnTo>
                    <a:pt x="3" y="253"/>
                  </a:lnTo>
                  <a:lnTo>
                    <a:pt x="12" y="260"/>
                  </a:lnTo>
                  <a:lnTo>
                    <a:pt x="24" y="262"/>
                  </a:lnTo>
                  <a:lnTo>
                    <a:pt x="37" y="262"/>
                  </a:lnTo>
                  <a:lnTo>
                    <a:pt x="706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 noChangeAspect="1"/>
            </p:cNvSpPr>
            <p:nvPr/>
          </p:nvSpPr>
          <p:spPr bwMode="auto">
            <a:xfrm>
              <a:off x="2219" y="-4"/>
              <a:ext cx="299" cy="173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0" y="153"/>
                </a:cxn>
                <a:cxn ang="0">
                  <a:pos x="21" y="173"/>
                </a:cxn>
                <a:cxn ang="0">
                  <a:pos x="150" y="59"/>
                </a:cxn>
                <a:cxn ang="0">
                  <a:pos x="279" y="173"/>
                </a:cxn>
                <a:cxn ang="0">
                  <a:pos x="299" y="153"/>
                </a:cxn>
                <a:cxn ang="0">
                  <a:pos x="150" y="0"/>
                </a:cxn>
              </a:cxnLst>
              <a:rect l="0" t="0" r="r" b="b"/>
              <a:pathLst>
                <a:path w="299" h="173">
                  <a:moveTo>
                    <a:pt x="150" y="0"/>
                  </a:moveTo>
                  <a:lnTo>
                    <a:pt x="0" y="153"/>
                  </a:lnTo>
                  <a:lnTo>
                    <a:pt x="21" y="173"/>
                  </a:lnTo>
                  <a:lnTo>
                    <a:pt x="150" y="59"/>
                  </a:lnTo>
                  <a:lnTo>
                    <a:pt x="279" y="173"/>
                  </a:lnTo>
                  <a:lnTo>
                    <a:pt x="299" y="15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 noChangeAspect="1" noEditPoints="1"/>
            </p:cNvSpPr>
            <p:nvPr/>
          </p:nvSpPr>
          <p:spPr bwMode="auto">
            <a:xfrm>
              <a:off x="2108" y="283"/>
              <a:ext cx="496" cy="801"/>
            </a:xfrm>
            <a:custGeom>
              <a:avLst/>
              <a:gdLst/>
              <a:ahLst/>
              <a:cxnLst>
                <a:cxn ang="0">
                  <a:pos x="135" y="717"/>
                </a:cxn>
                <a:cxn ang="0">
                  <a:pos x="221" y="792"/>
                </a:cxn>
                <a:cxn ang="0">
                  <a:pos x="311" y="798"/>
                </a:cxn>
                <a:cxn ang="0">
                  <a:pos x="404" y="765"/>
                </a:cxn>
                <a:cxn ang="0">
                  <a:pos x="476" y="716"/>
                </a:cxn>
                <a:cxn ang="0">
                  <a:pos x="487" y="703"/>
                </a:cxn>
                <a:cxn ang="0">
                  <a:pos x="485" y="690"/>
                </a:cxn>
                <a:cxn ang="0">
                  <a:pos x="470" y="672"/>
                </a:cxn>
                <a:cxn ang="0">
                  <a:pos x="454" y="669"/>
                </a:cxn>
                <a:cxn ang="0">
                  <a:pos x="407" y="707"/>
                </a:cxn>
                <a:cxn ang="0">
                  <a:pos x="322" y="753"/>
                </a:cxn>
                <a:cxn ang="0">
                  <a:pos x="256" y="757"/>
                </a:cxn>
                <a:cxn ang="0">
                  <a:pos x="228" y="731"/>
                </a:cxn>
                <a:cxn ang="0">
                  <a:pos x="215" y="692"/>
                </a:cxn>
                <a:cxn ang="0">
                  <a:pos x="211" y="656"/>
                </a:cxn>
                <a:cxn ang="0">
                  <a:pos x="213" y="593"/>
                </a:cxn>
                <a:cxn ang="0">
                  <a:pos x="240" y="527"/>
                </a:cxn>
                <a:cxn ang="0">
                  <a:pos x="287" y="481"/>
                </a:cxn>
                <a:cxn ang="0">
                  <a:pos x="360" y="399"/>
                </a:cxn>
                <a:cxn ang="0">
                  <a:pos x="437" y="292"/>
                </a:cxn>
                <a:cxn ang="0">
                  <a:pos x="489" y="170"/>
                </a:cxn>
                <a:cxn ang="0">
                  <a:pos x="489" y="56"/>
                </a:cxn>
                <a:cxn ang="0">
                  <a:pos x="441" y="5"/>
                </a:cxn>
                <a:cxn ang="0">
                  <a:pos x="348" y="16"/>
                </a:cxn>
                <a:cxn ang="0">
                  <a:pos x="238" y="128"/>
                </a:cxn>
                <a:cxn ang="0">
                  <a:pos x="156" y="304"/>
                </a:cxn>
                <a:cxn ang="0">
                  <a:pos x="110" y="498"/>
                </a:cxn>
                <a:cxn ang="0">
                  <a:pos x="85" y="602"/>
                </a:cxn>
                <a:cxn ang="0">
                  <a:pos x="35" y="645"/>
                </a:cxn>
                <a:cxn ang="0">
                  <a:pos x="3" y="675"/>
                </a:cxn>
                <a:cxn ang="0">
                  <a:pos x="2" y="690"/>
                </a:cxn>
                <a:cxn ang="0">
                  <a:pos x="17" y="710"/>
                </a:cxn>
                <a:cxn ang="0">
                  <a:pos x="34" y="712"/>
                </a:cxn>
                <a:cxn ang="0">
                  <a:pos x="111" y="646"/>
                </a:cxn>
                <a:cxn ang="0">
                  <a:pos x="268" y="345"/>
                </a:cxn>
                <a:cxn ang="0">
                  <a:pos x="298" y="231"/>
                </a:cxn>
                <a:cxn ang="0">
                  <a:pos x="316" y="177"/>
                </a:cxn>
                <a:cxn ang="0">
                  <a:pos x="333" y="133"/>
                </a:cxn>
                <a:cxn ang="0">
                  <a:pos x="359" y="82"/>
                </a:cxn>
                <a:cxn ang="0">
                  <a:pos x="391" y="46"/>
                </a:cxn>
                <a:cxn ang="0">
                  <a:pos x="427" y="45"/>
                </a:cxn>
                <a:cxn ang="0">
                  <a:pos x="444" y="74"/>
                </a:cxn>
                <a:cxn ang="0">
                  <a:pos x="443" y="137"/>
                </a:cxn>
                <a:cxn ang="0">
                  <a:pos x="402" y="250"/>
                </a:cxn>
                <a:cxn ang="0">
                  <a:pos x="320" y="369"/>
                </a:cxn>
                <a:cxn ang="0">
                  <a:pos x="257" y="440"/>
                </a:cxn>
              </a:cxnLst>
              <a:rect l="0" t="0" r="r" b="b"/>
              <a:pathLst>
                <a:path w="496" h="801">
                  <a:moveTo>
                    <a:pt x="111" y="646"/>
                  </a:moveTo>
                  <a:lnTo>
                    <a:pt x="135" y="717"/>
                  </a:lnTo>
                  <a:lnTo>
                    <a:pt x="173" y="765"/>
                  </a:lnTo>
                  <a:lnTo>
                    <a:pt x="221" y="792"/>
                  </a:lnTo>
                  <a:lnTo>
                    <a:pt x="275" y="801"/>
                  </a:lnTo>
                  <a:lnTo>
                    <a:pt x="311" y="798"/>
                  </a:lnTo>
                  <a:lnTo>
                    <a:pt x="354" y="787"/>
                  </a:lnTo>
                  <a:lnTo>
                    <a:pt x="404" y="765"/>
                  </a:lnTo>
                  <a:lnTo>
                    <a:pt x="460" y="729"/>
                  </a:lnTo>
                  <a:lnTo>
                    <a:pt x="476" y="716"/>
                  </a:lnTo>
                  <a:lnTo>
                    <a:pt x="484" y="708"/>
                  </a:lnTo>
                  <a:lnTo>
                    <a:pt x="487" y="703"/>
                  </a:lnTo>
                  <a:lnTo>
                    <a:pt x="488" y="698"/>
                  </a:lnTo>
                  <a:lnTo>
                    <a:pt x="485" y="690"/>
                  </a:lnTo>
                  <a:lnTo>
                    <a:pt x="479" y="680"/>
                  </a:lnTo>
                  <a:lnTo>
                    <a:pt x="470" y="672"/>
                  </a:lnTo>
                  <a:lnTo>
                    <a:pt x="460" y="668"/>
                  </a:lnTo>
                  <a:lnTo>
                    <a:pt x="454" y="669"/>
                  </a:lnTo>
                  <a:lnTo>
                    <a:pt x="443" y="679"/>
                  </a:lnTo>
                  <a:lnTo>
                    <a:pt x="407" y="707"/>
                  </a:lnTo>
                  <a:lnTo>
                    <a:pt x="366" y="733"/>
                  </a:lnTo>
                  <a:lnTo>
                    <a:pt x="322" y="753"/>
                  </a:lnTo>
                  <a:lnTo>
                    <a:pt x="277" y="761"/>
                  </a:lnTo>
                  <a:lnTo>
                    <a:pt x="256" y="757"/>
                  </a:lnTo>
                  <a:lnTo>
                    <a:pt x="240" y="746"/>
                  </a:lnTo>
                  <a:lnTo>
                    <a:pt x="228" y="731"/>
                  </a:lnTo>
                  <a:lnTo>
                    <a:pt x="220" y="712"/>
                  </a:lnTo>
                  <a:lnTo>
                    <a:pt x="215" y="692"/>
                  </a:lnTo>
                  <a:lnTo>
                    <a:pt x="212" y="673"/>
                  </a:lnTo>
                  <a:lnTo>
                    <a:pt x="211" y="656"/>
                  </a:lnTo>
                  <a:lnTo>
                    <a:pt x="210" y="643"/>
                  </a:lnTo>
                  <a:lnTo>
                    <a:pt x="213" y="593"/>
                  </a:lnTo>
                  <a:lnTo>
                    <a:pt x="220" y="547"/>
                  </a:lnTo>
                  <a:lnTo>
                    <a:pt x="240" y="527"/>
                  </a:lnTo>
                  <a:lnTo>
                    <a:pt x="259" y="509"/>
                  </a:lnTo>
                  <a:lnTo>
                    <a:pt x="287" y="481"/>
                  </a:lnTo>
                  <a:lnTo>
                    <a:pt x="321" y="444"/>
                  </a:lnTo>
                  <a:lnTo>
                    <a:pt x="360" y="399"/>
                  </a:lnTo>
                  <a:lnTo>
                    <a:pt x="400" y="348"/>
                  </a:lnTo>
                  <a:lnTo>
                    <a:pt x="437" y="292"/>
                  </a:lnTo>
                  <a:lnTo>
                    <a:pt x="468" y="232"/>
                  </a:lnTo>
                  <a:lnTo>
                    <a:pt x="489" y="170"/>
                  </a:lnTo>
                  <a:lnTo>
                    <a:pt x="496" y="109"/>
                  </a:lnTo>
                  <a:lnTo>
                    <a:pt x="489" y="56"/>
                  </a:lnTo>
                  <a:lnTo>
                    <a:pt x="468" y="23"/>
                  </a:lnTo>
                  <a:lnTo>
                    <a:pt x="441" y="5"/>
                  </a:lnTo>
                  <a:lnTo>
                    <a:pt x="410" y="0"/>
                  </a:lnTo>
                  <a:lnTo>
                    <a:pt x="348" y="16"/>
                  </a:lnTo>
                  <a:lnTo>
                    <a:pt x="290" y="61"/>
                  </a:lnTo>
                  <a:lnTo>
                    <a:pt x="238" y="128"/>
                  </a:lnTo>
                  <a:lnTo>
                    <a:pt x="193" y="211"/>
                  </a:lnTo>
                  <a:lnTo>
                    <a:pt x="156" y="304"/>
                  </a:lnTo>
                  <a:lnTo>
                    <a:pt x="128" y="402"/>
                  </a:lnTo>
                  <a:lnTo>
                    <a:pt x="110" y="498"/>
                  </a:lnTo>
                  <a:lnTo>
                    <a:pt x="104" y="586"/>
                  </a:lnTo>
                  <a:lnTo>
                    <a:pt x="85" y="602"/>
                  </a:lnTo>
                  <a:lnTo>
                    <a:pt x="60" y="623"/>
                  </a:lnTo>
                  <a:lnTo>
                    <a:pt x="35" y="645"/>
                  </a:lnTo>
                  <a:lnTo>
                    <a:pt x="16" y="662"/>
                  </a:lnTo>
                  <a:lnTo>
                    <a:pt x="3" y="675"/>
                  </a:lnTo>
                  <a:lnTo>
                    <a:pt x="0" y="684"/>
                  </a:lnTo>
                  <a:lnTo>
                    <a:pt x="2" y="690"/>
                  </a:lnTo>
                  <a:lnTo>
                    <a:pt x="9" y="701"/>
                  </a:lnTo>
                  <a:lnTo>
                    <a:pt x="17" y="710"/>
                  </a:lnTo>
                  <a:lnTo>
                    <a:pt x="26" y="714"/>
                  </a:lnTo>
                  <a:lnTo>
                    <a:pt x="34" y="712"/>
                  </a:lnTo>
                  <a:lnTo>
                    <a:pt x="49" y="699"/>
                  </a:lnTo>
                  <a:lnTo>
                    <a:pt x="111" y="646"/>
                  </a:lnTo>
                  <a:close/>
                  <a:moveTo>
                    <a:pt x="240" y="458"/>
                  </a:moveTo>
                  <a:lnTo>
                    <a:pt x="268" y="345"/>
                  </a:lnTo>
                  <a:lnTo>
                    <a:pt x="286" y="276"/>
                  </a:lnTo>
                  <a:lnTo>
                    <a:pt x="298" y="231"/>
                  </a:lnTo>
                  <a:lnTo>
                    <a:pt x="311" y="191"/>
                  </a:lnTo>
                  <a:lnTo>
                    <a:pt x="316" y="177"/>
                  </a:lnTo>
                  <a:lnTo>
                    <a:pt x="322" y="158"/>
                  </a:lnTo>
                  <a:lnTo>
                    <a:pt x="333" y="133"/>
                  </a:lnTo>
                  <a:lnTo>
                    <a:pt x="344" y="107"/>
                  </a:lnTo>
                  <a:lnTo>
                    <a:pt x="359" y="82"/>
                  </a:lnTo>
                  <a:lnTo>
                    <a:pt x="374" y="61"/>
                  </a:lnTo>
                  <a:lnTo>
                    <a:pt x="391" y="46"/>
                  </a:lnTo>
                  <a:lnTo>
                    <a:pt x="410" y="41"/>
                  </a:lnTo>
                  <a:lnTo>
                    <a:pt x="427" y="45"/>
                  </a:lnTo>
                  <a:lnTo>
                    <a:pt x="438" y="56"/>
                  </a:lnTo>
                  <a:lnTo>
                    <a:pt x="444" y="74"/>
                  </a:lnTo>
                  <a:lnTo>
                    <a:pt x="446" y="99"/>
                  </a:lnTo>
                  <a:lnTo>
                    <a:pt x="443" y="137"/>
                  </a:lnTo>
                  <a:lnTo>
                    <a:pt x="430" y="187"/>
                  </a:lnTo>
                  <a:lnTo>
                    <a:pt x="402" y="250"/>
                  </a:lnTo>
                  <a:lnTo>
                    <a:pt x="355" y="324"/>
                  </a:lnTo>
                  <a:lnTo>
                    <a:pt x="320" y="369"/>
                  </a:lnTo>
                  <a:lnTo>
                    <a:pt x="286" y="409"/>
                  </a:lnTo>
                  <a:lnTo>
                    <a:pt x="257" y="440"/>
                  </a:lnTo>
                  <a:lnTo>
                    <a:pt x="240" y="4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 noChangeAspect="1"/>
            </p:cNvSpPr>
            <p:nvPr/>
          </p:nvSpPr>
          <p:spPr bwMode="auto">
            <a:xfrm>
              <a:off x="2946" y="417"/>
              <a:ext cx="742" cy="747"/>
            </a:xfrm>
            <a:custGeom>
              <a:avLst/>
              <a:gdLst/>
              <a:ahLst/>
              <a:cxnLst>
                <a:cxn ang="0">
                  <a:pos x="393" y="396"/>
                </a:cxn>
                <a:cxn ang="0">
                  <a:pos x="706" y="396"/>
                </a:cxn>
                <a:cxn ang="0">
                  <a:pos x="718" y="395"/>
                </a:cxn>
                <a:cxn ang="0">
                  <a:pos x="730" y="393"/>
                </a:cxn>
                <a:cxn ang="0">
                  <a:pos x="739" y="386"/>
                </a:cxn>
                <a:cxn ang="0">
                  <a:pos x="742" y="373"/>
                </a:cxn>
                <a:cxn ang="0">
                  <a:pos x="739" y="361"/>
                </a:cxn>
                <a:cxn ang="0">
                  <a:pos x="730" y="354"/>
                </a:cxn>
                <a:cxn ang="0">
                  <a:pos x="718" y="351"/>
                </a:cxn>
                <a:cxn ang="0">
                  <a:pos x="706" y="351"/>
                </a:cxn>
                <a:cxn ang="0">
                  <a:pos x="393" y="351"/>
                </a:cxn>
                <a:cxn ang="0">
                  <a:pos x="393" y="36"/>
                </a:cxn>
                <a:cxn ang="0">
                  <a:pos x="393" y="24"/>
                </a:cxn>
                <a:cxn ang="0">
                  <a:pos x="391" y="12"/>
                </a:cxn>
                <a:cxn ang="0">
                  <a:pos x="384" y="3"/>
                </a:cxn>
                <a:cxn ang="0">
                  <a:pos x="371" y="0"/>
                </a:cxn>
                <a:cxn ang="0">
                  <a:pos x="358" y="3"/>
                </a:cxn>
                <a:cxn ang="0">
                  <a:pos x="352" y="12"/>
                </a:cxn>
                <a:cxn ang="0">
                  <a:pos x="350" y="24"/>
                </a:cxn>
                <a:cxn ang="0">
                  <a:pos x="349" y="36"/>
                </a:cxn>
                <a:cxn ang="0">
                  <a:pos x="349" y="351"/>
                </a:cxn>
                <a:cxn ang="0">
                  <a:pos x="36" y="351"/>
                </a:cxn>
                <a:cxn ang="0">
                  <a:pos x="24" y="351"/>
                </a:cxn>
                <a:cxn ang="0">
                  <a:pos x="12" y="354"/>
                </a:cxn>
                <a:cxn ang="0">
                  <a:pos x="3" y="361"/>
                </a:cxn>
                <a:cxn ang="0">
                  <a:pos x="0" y="373"/>
                </a:cxn>
                <a:cxn ang="0">
                  <a:pos x="3" y="386"/>
                </a:cxn>
                <a:cxn ang="0">
                  <a:pos x="12" y="393"/>
                </a:cxn>
                <a:cxn ang="0">
                  <a:pos x="24" y="395"/>
                </a:cxn>
                <a:cxn ang="0">
                  <a:pos x="36" y="396"/>
                </a:cxn>
                <a:cxn ang="0">
                  <a:pos x="349" y="396"/>
                </a:cxn>
                <a:cxn ang="0">
                  <a:pos x="349" y="710"/>
                </a:cxn>
                <a:cxn ang="0">
                  <a:pos x="350" y="722"/>
                </a:cxn>
                <a:cxn ang="0">
                  <a:pos x="352" y="734"/>
                </a:cxn>
                <a:cxn ang="0">
                  <a:pos x="358" y="743"/>
                </a:cxn>
                <a:cxn ang="0">
                  <a:pos x="371" y="747"/>
                </a:cxn>
                <a:cxn ang="0">
                  <a:pos x="384" y="743"/>
                </a:cxn>
                <a:cxn ang="0">
                  <a:pos x="391" y="734"/>
                </a:cxn>
                <a:cxn ang="0">
                  <a:pos x="393" y="722"/>
                </a:cxn>
                <a:cxn ang="0">
                  <a:pos x="393" y="710"/>
                </a:cxn>
                <a:cxn ang="0">
                  <a:pos x="393" y="396"/>
                </a:cxn>
              </a:cxnLst>
              <a:rect l="0" t="0" r="r" b="b"/>
              <a:pathLst>
                <a:path w="742" h="747">
                  <a:moveTo>
                    <a:pt x="393" y="396"/>
                  </a:moveTo>
                  <a:lnTo>
                    <a:pt x="706" y="396"/>
                  </a:lnTo>
                  <a:lnTo>
                    <a:pt x="718" y="395"/>
                  </a:lnTo>
                  <a:lnTo>
                    <a:pt x="730" y="393"/>
                  </a:lnTo>
                  <a:lnTo>
                    <a:pt x="739" y="386"/>
                  </a:lnTo>
                  <a:lnTo>
                    <a:pt x="742" y="373"/>
                  </a:lnTo>
                  <a:lnTo>
                    <a:pt x="739" y="361"/>
                  </a:lnTo>
                  <a:lnTo>
                    <a:pt x="730" y="354"/>
                  </a:lnTo>
                  <a:lnTo>
                    <a:pt x="718" y="351"/>
                  </a:lnTo>
                  <a:lnTo>
                    <a:pt x="706" y="351"/>
                  </a:lnTo>
                  <a:lnTo>
                    <a:pt x="393" y="351"/>
                  </a:lnTo>
                  <a:lnTo>
                    <a:pt x="393" y="36"/>
                  </a:lnTo>
                  <a:lnTo>
                    <a:pt x="393" y="24"/>
                  </a:lnTo>
                  <a:lnTo>
                    <a:pt x="391" y="12"/>
                  </a:lnTo>
                  <a:lnTo>
                    <a:pt x="384" y="3"/>
                  </a:lnTo>
                  <a:lnTo>
                    <a:pt x="371" y="0"/>
                  </a:lnTo>
                  <a:lnTo>
                    <a:pt x="358" y="3"/>
                  </a:lnTo>
                  <a:lnTo>
                    <a:pt x="352" y="12"/>
                  </a:lnTo>
                  <a:lnTo>
                    <a:pt x="350" y="24"/>
                  </a:lnTo>
                  <a:lnTo>
                    <a:pt x="349" y="36"/>
                  </a:lnTo>
                  <a:lnTo>
                    <a:pt x="349" y="351"/>
                  </a:lnTo>
                  <a:lnTo>
                    <a:pt x="36" y="351"/>
                  </a:lnTo>
                  <a:lnTo>
                    <a:pt x="24" y="351"/>
                  </a:lnTo>
                  <a:lnTo>
                    <a:pt x="12" y="354"/>
                  </a:lnTo>
                  <a:lnTo>
                    <a:pt x="3" y="361"/>
                  </a:lnTo>
                  <a:lnTo>
                    <a:pt x="0" y="373"/>
                  </a:lnTo>
                  <a:lnTo>
                    <a:pt x="3" y="386"/>
                  </a:lnTo>
                  <a:lnTo>
                    <a:pt x="12" y="393"/>
                  </a:lnTo>
                  <a:lnTo>
                    <a:pt x="24" y="395"/>
                  </a:lnTo>
                  <a:lnTo>
                    <a:pt x="36" y="396"/>
                  </a:lnTo>
                  <a:lnTo>
                    <a:pt x="349" y="396"/>
                  </a:lnTo>
                  <a:lnTo>
                    <a:pt x="349" y="710"/>
                  </a:lnTo>
                  <a:lnTo>
                    <a:pt x="350" y="722"/>
                  </a:lnTo>
                  <a:lnTo>
                    <a:pt x="352" y="734"/>
                  </a:lnTo>
                  <a:lnTo>
                    <a:pt x="358" y="743"/>
                  </a:lnTo>
                  <a:lnTo>
                    <a:pt x="371" y="747"/>
                  </a:lnTo>
                  <a:lnTo>
                    <a:pt x="384" y="743"/>
                  </a:lnTo>
                  <a:lnTo>
                    <a:pt x="391" y="734"/>
                  </a:lnTo>
                  <a:lnTo>
                    <a:pt x="393" y="722"/>
                  </a:lnTo>
                  <a:lnTo>
                    <a:pt x="393" y="710"/>
                  </a:lnTo>
                  <a:lnTo>
                    <a:pt x="393" y="3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 noChangeAspect="1"/>
            </p:cNvSpPr>
            <p:nvPr/>
          </p:nvSpPr>
          <p:spPr bwMode="auto">
            <a:xfrm>
              <a:off x="4148" y="276"/>
              <a:ext cx="298" cy="173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0" y="153"/>
                </a:cxn>
                <a:cxn ang="0">
                  <a:pos x="20" y="173"/>
                </a:cxn>
                <a:cxn ang="0">
                  <a:pos x="150" y="59"/>
                </a:cxn>
                <a:cxn ang="0">
                  <a:pos x="278" y="173"/>
                </a:cxn>
                <a:cxn ang="0">
                  <a:pos x="298" y="153"/>
                </a:cxn>
                <a:cxn ang="0">
                  <a:pos x="150" y="0"/>
                </a:cxn>
              </a:cxnLst>
              <a:rect l="0" t="0" r="r" b="b"/>
              <a:pathLst>
                <a:path w="298" h="173">
                  <a:moveTo>
                    <a:pt x="150" y="0"/>
                  </a:moveTo>
                  <a:lnTo>
                    <a:pt x="0" y="153"/>
                  </a:lnTo>
                  <a:lnTo>
                    <a:pt x="20" y="173"/>
                  </a:lnTo>
                  <a:lnTo>
                    <a:pt x="150" y="59"/>
                  </a:lnTo>
                  <a:lnTo>
                    <a:pt x="278" y="173"/>
                  </a:lnTo>
                  <a:lnTo>
                    <a:pt x="298" y="15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 noChangeAspect="1"/>
            </p:cNvSpPr>
            <p:nvPr/>
          </p:nvSpPr>
          <p:spPr bwMode="auto">
            <a:xfrm>
              <a:off x="4064" y="563"/>
              <a:ext cx="468" cy="517"/>
            </a:xfrm>
            <a:custGeom>
              <a:avLst/>
              <a:gdLst/>
              <a:ahLst/>
              <a:cxnLst>
                <a:cxn ang="0">
                  <a:pos x="376" y="80"/>
                </a:cxn>
                <a:cxn ang="0">
                  <a:pos x="354" y="115"/>
                </a:cxn>
                <a:cxn ang="0">
                  <a:pos x="356" y="149"/>
                </a:cxn>
                <a:cxn ang="0">
                  <a:pos x="382" y="173"/>
                </a:cxn>
                <a:cxn ang="0">
                  <a:pos x="422" y="172"/>
                </a:cxn>
                <a:cxn ang="0">
                  <a:pos x="461" y="134"/>
                </a:cxn>
                <a:cxn ang="0">
                  <a:pos x="457" y="59"/>
                </a:cxn>
                <a:cxn ang="0">
                  <a:pos x="376" y="8"/>
                </a:cxn>
                <a:cxn ang="0">
                  <a:pos x="279" y="2"/>
                </a:cxn>
                <a:cxn ang="0">
                  <a:pos x="202" y="19"/>
                </a:cxn>
                <a:cxn ang="0">
                  <a:pos x="130" y="75"/>
                </a:cxn>
                <a:cxn ang="0">
                  <a:pos x="97" y="146"/>
                </a:cxn>
                <a:cxn ang="0">
                  <a:pos x="105" y="221"/>
                </a:cxn>
                <a:cxn ang="0">
                  <a:pos x="156" y="274"/>
                </a:cxn>
                <a:cxn ang="0">
                  <a:pos x="213" y="292"/>
                </a:cxn>
                <a:cxn ang="0">
                  <a:pos x="290" y="307"/>
                </a:cxn>
                <a:cxn ang="0">
                  <a:pos x="350" y="339"/>
                </a:cxn>
                <a:cxn ang="0">
                  <a:pos x="360" y="376"/>
                </a:cxn>
                <a:cxn ang="0">
                  <a:pos x="352" y="406"/>
                </a:cxn>
                <a:cxn ang="0">
                  <a:pos x="320" y="444"/>
                </a:cxn>
                <a:cxn ang="0">
                  <a:pos x="249" y="472"/>
                </a:cxn>
                <a:cxn ang="0">
                  <a:pos x="123" y="468"/>
                </a:cxn>
                <a:cxn ang="0">
                  <a:pos x="100" y="435"/>
                </a:cxn>
                <a:cxn ang="0">
                  <a:pos x="131" y="394"/>
                </a:cxn>
                <a:cxn ang="0">
                  <a:pos x="129" y="344"/>
                </a:cxn>
                <a:cxn ang="0">
                  <a:pos x="98" y="320"/>
                </a:cxn>
                <a:cxn ang="0">
                  <a:pos x="52" y="324"/>
                </a:cxn>
                <a:cxn ang="0">
                  <a:pos x="7" y="369"/>
                </a:cxn>
                <a:cxn ang="0">
                  <a:pos x="14" y="454"/>
                </a:cxn>
                <a:cxn ang="0">
                  <a:pos x="114" y="510"/>
                </a:cxn>
                <a:cxn ang="0">
                  <a:pos x="276" y="509"/>
                </a:cxn>
                <a:cxn ang="0">
                  <a:pos x="384" y="456"/>
                </a:cxn>
                <a:cxn ang="0">
                  <a:pos x="434" y="385"/>
                </a:cxn>
                <a:cxn ang="0">
                  <a:pos x="446" y="333"/>
                </a:cxn>
                <a:cxn ang="0">
                  <a:pos x="434" y="273"/>
                </a:cxn>
                <a:cxn ang="0">
                  <a:pos x="375" y="214"/>
                </a:cxn>
                <a:cxn ang="0">
                  <a:pos x="316" y="194"/>
                </a:cxn>
                <a:cxn ang="0">
                  <a:pos x="244" y="180"/>
                </a:cxn>
                <a:cxn ang="0">
                  <a:pos x="189" y="153"/>
                </a:cxn>
                <a:cxn ang="0">
                  <a:pos x="181" y="123"/>
                </a:cxn>
                <a:cxn ang="0">
                  <a:pos x="188" y="99"/>
                </a:cxn>
                <a:cxn ang="0">
                  <a:pos x="211" y="68"/>
                </a:cxn>
                <a:cxn ang="0">
                  <a:pos x="265" y="44"/>
                </a:cxn>
                <a:cxn ang="0">
                  <a:pos x="326" y="42"/>
                </a:cxn>
                <a:cxn ang="0">
                  <a:pos x="375" y="53"/>
                </a:cxn>
              </a:cxnLst>
              <a:rect l="0" t="0" r="r" b="b"/>
              <a:pathLst>
                <a:path w="468" h="517">
                  <a:moveTo>
                    <a:pt x="399" y="66"/>
                  </a:moveTo>
                  <a:lnTo>
                    <a:pt x="376" y="80"/>
                  </a:lnTo>
                  <a:lnTo>
                    <a:pt x="361" y="98"/>
                  </a:lnTo>
                  <a:lnTo>
                    <a:pt x="354" y="115"/>
                  </a:lnTo>
                  <a:lnTo>
                    <a:pt x="352" y="130"/>
                  </a:lnTo>
                  <a:lnTo>
                    <a:pt x="356" y="149"/>
                  </a:lnTo>
                  <a:lnTo>
                    <a:pt x="367" y="164"/>
                  </a:lnTo>
                  <a:lnTo>
                    <a:pt x="382" y="173"/>
                  </a:lnTo>
                  <a:lnTo>
                    <a:pt x="400" y="176"/>
                  </a:lnTo>
                  <a:lnTo>
                    <a:pt x="422" y="172"/>
                  </a:lnTo>
                  <a:lnTo>
                    <a:pt x="444" y="158"/>
                  </a:lnTo>
                  <a:lnTo>
                    <a:pt x="461" y="134"/>
                  </a:lnTo>
                  <a:lnTo>
                    <a:pt x="468" y="100"/>
                  </a:lnTo>
                  <a:lnTo>
                    <a:pt x="457" y="59"/>
                  </a:lnTo>
                  <a:lnTo>
                    <a:pt x="426" y="28"/>
                  </a:lnTo>
                  <a:lnTo>
                    <a:pt x="376" y="8"/>
                  </a:lnTo>
                  <a:lnTo>
                    <a:pt x="308" y="0"/>
                  </a:lnTo>
                  <a:lnTo>
                    <a:pt x="279" y="2"/>
                  </a:lnTo>
                  <a:lnTo>
                    <a:pt x="242" y="7"/>
                  </a:lnTo>
                  <a:lnTo>
                    <a:pt x="202" y="19"/>
                  </a:lnTo>
                  <a:lnTo>
                    <a:pt x="162" y="42"/>
                  </a:lnTo>
                  <a:lnTo>
                    <a:pt x="130" y="75"/>
                  </a:lnTo>
                  <a:lnTo>
                    <a:pt x="109" y="112"/>
                  </a:lnTo>
                  <a:lnTo>
                    <a:pt x="97" y="146"/>
                  </a:lnTo>
                  <a:lnTo>
                    <a:pt x="94" y="173"/>
                  </a:lnTo>
                  <a:lnTo>
                    <a:pt x="105" y="221"/>
                  </a:lnTo>
                  <a:lnTo>
                    <a:pt x="134" y="259"/>
                  </a:lnTo>
                  <a:lnTo>
                    <a:pt x="156" y="274"/>
                  </a:lnTo>
                  <a:lnTo>
                    <a:pt x="180" y="284"/>
                  </a:lnTo>
                  <a:lnTo>
                    <a:pt x="213" y="292"/>
                  </a:lnTo>
                  <a:lnTo>
                    <a:pt x="260" y="302"/>
                  </a:lnTo>
                  <a:lnTo>
                    <a:pt x="290" y="307"/>
                  </a:lnTo>
                  <a:lnTo>
                    <a:pt x="323" y="319"/>
                  </a:lnTo>
                  <a:lnTo>
                    <a:pt x="350" y="339"/>
                  </a:lnTo>
                  <a:lnTo>
                    <a:pt x="361" y="370"/>
                  </a:lnTo>
                  <a:lnTo>
                    <a:pt x="360" y="376"/>
                  </a:lnTo>
                  <a:lnTo>
                    <a:pt x="358" y="388"/>
                  </a:lnTo>
                  <a:lnTo>
                    <a:pt x="352" y="406"/>
                  </a:lnTo>
                  <a:lnTo>
                    <a:pt x="340" y="425"/>
                  </a:lnTo>
                  <a:lnTo>
                    <a:pt x="320" y="444"/>
                  </a:lnTo>
                  <a:lnTo>
                    <a:pt x="290" y="460"/>
                  </a:lnTo>
                  <a:lnTo>
                    <a:pt x="249" y="472"/>
                  </a:lnTo>
                  <a:lnTo>
                    <a:pt x="194" y="477"/>
                  </a:lnTo>
                  <a:lnTo>
                    <a:pt x="123" y="468"/>
                  </a:lnTo>
                  <a:lnTo>
                    <a:pt x="74" y="448"/>
                  </a:lnTo>
                  <a:lnTo>
                    <a:pt x="100" y="435"/>
                  </a:lnTo>
                  <a:lnTo>
                    <a:pt x="119" y="417"/>
                  </a:lnTo>
                  <a:lnTo>
                    <a:pt x="131" y="394"/>
                  </a:lnTo>
                  <a:lnTo>
                    <a:pt x="135" y="370"/>
                  </a:lnTo>
                  <a:lnTo>
                    <a:pt x="129" y="344"/>
                  </a:lnTo>
                  <a:lnTo>
                    <a:pt x="116" y="329"/>
                  </a:lnTo>
                  <a:lnTo>
                    <a:pt x="98" y="320"/>
                  </a:lnTo>
                  <a:lnTo>
                    <a:pt x="80" y="318"/>
                  </a:lnTo>
                  <a:lnTo>
                    <a:pt x="52" y="324"/>
                  </a:lnTo>
                  <a:lnTo>
                    <a:pt x="26" y="341"/>
                  </a:lnTo>
                  <a:lnTo>
                    <a:pt x="7" y="369"/>
                  </a:lnTo>
                  <a:lnTo>
                    <a:pt x="0" y="406"/>
                  </a:lnTo>
                  <a:lnTo>
                    <a:pt x="14" y="454"/>
                  </a:lnTo>
                  <a:lnTo>
                    <a:pt x="54" y="489"/>
                  </a:lnTo>
                  <a:lnTo>
                    <a:pt x="114" y="510"/>
                  </a:lnTo>
                  <a:lnTo>
                    <a:pt x="192" y="517"/>
                  </a:lnTo>
                  <a:lnTo>
                    <a:pt x="276" y="509"/>
                  </a:lnTo>
                  <a:lnTo>
                    <a:pt x="339" y="487"/>
                  </a:lnTo>
                  <a:lnTo>
                    <a:pt x="384" y="456"/>
                  </a:lnTo>
                  <a:lnTo>
                    <a:pt x="415" y="421"/>
                  </a:lnTo>
                  <a:lnTo>
                    <a:pt x="434" y="385"/>
                  </a:lnTo>
                  <a:lnTo>
                    <a:pt x="443" y="355"/>
                  </a:lnTo>
                  <a:lnTo>
                    <a:pt x="446" y="333"/>
                  </a:lnTo>
                  <a:lnTo>
                    <a:pt x="447" y="324"/>
                  </a:lnTo>
                  <a:lnTo>
                    <a:pt x="434" y="273"/>
                  </a:lnTo>
                  <a:lnTo>
                    <a:pt x="402" y="233"/>
                  </a:lnTo>
                  <a:lnTo>
                    <a:pt x="375" y="214"/>
                  </a:lnTo>
                  <a:lnTo>
                    <a:pt x="346" y="202"/>
                  </a:lnTo>
                  <a:lnTo>
                    <a:pt x="316" y="194"/>
                  </a:lnTo>
                  <a:lnTo>
                    <a:pt x="286" y="188"/>
                  </a:lnTo>
                  <a:lnTo>
                    <a:pt x="244" y="180"/>
                  </a:lnTo>
                  <a:lnTo>
                    <a:pt x="210" y="169"/>
                  </a:lnTo>
                  <a:lnTo>
                    <a:pt x="189" y="153"/>
                  </a:lnTo>
                  <a:lnTo>
                    <a:pt x="181" y="128"/>
                  </a:lnTo>
                  <a:lnTo>
                    <a:pt x="181" y="123"/>
                  </a:lnTo>
                  <a:lnTo>
                    <a:pt x="183" y="113"/>
                  </a:lnTo>
                  <a:lnTo>
                    <a:pt x="188" y="99"/>
                  </a:lnTo>
                  <a:lnTo>
                    <a:pt x="196" y="84"/>
                  </a:lnTo>
                  <a:lnTo>
                    <a:pt x="211" y="68"/>
                  </a:lnTo>
                  <a:lnTo>
                    <a:pt x="234" y="54"/>
                  </a:lnTo>
                  <a:lnTo>
                    <a:pt x="265" y="44"/>
                  </a:lnTo>
                  <a:lnTo>
                    <a:pt x="306" y="41"/>
                  </a:lnTo>
                  <a:lnTo>
                    <a:pt x="326" y="42"/>
                  </a:lnTo>
                  <a:lnTo>
                    <a:pt x="350" y="45"/>
                  </a:lnTo>
                  <a:lnTo>
                    <a:pt x="375" y="53"/>
                  </a:lnTo>
                  <a:lnTo>
                    <a:pt x="399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2100" y="914401"/>
            <a:ext cx="5257800" cy="2146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Radius goes approximately like R </a:t>
            </a:r>
            <a:r>
              <a:rPr lang="en-US" sz="2000" dirty="0" smtClean="0">
                <a:sym typeface="Symbol"/>
              </a:rPr>
              <a:t> 1.2 A</a:t>
            </a:r>
            <a:r>
              <a:rPr lang="en-US" sz="2000" baseline="30000" dirty="0" smtClean="0">
                <a:sym typeface="Symbol"/>
              </a:rPr>
              <a:t>1/3 </a:t>
            </a:r>
            <a:r>
              <a:rPr lang="en-US" sz="2000" dirty="0" smtClean="0">
                <a:sym typeface="Symbol"/>
              </a:rPr>
              <a:t>fm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Density constant in the interior, falls off sharply on the surface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Neutron density much harder to extract than proton density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In exotic nuclei: Neutron skins, halos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618064"/>
          </a:xfrm>
        </p:spPr>
        <p:txBody>
          <a:bodyPr/>
          <a:lstStyle/>
          <a:p>
            <a:r>
              <a:rPr lang="en-US" dirty="0" smtClean="0"/>
              <a:t>Nuclear Radii</a:t>
            </a:r>
            <a:endParaRPr lang="en-US" dirty="0"/>
          </a:p>
        </p:txBody>
      </p:sp>
      <p:pic>
        <p:nvPicPr>
          <p:cNvPr id="4" name="Picture 3" descr="ha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3615712"/>
            <a:ext cx="2584450" cy="2515531"/>
          </a:xfrm>
          <a:prstGeom prst="rect">
            <a:avLst/>
          </a:prstGeom>
        </p:spPr>
      </p:pic>
      <p:pic>
        <p:nvPicPr>
          <p:cNvPr id="5" name="Picture 4" descr="formfa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9" y="2956883"/>
            <a:ext cx="5278546" cy="2880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500" y="5851687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A.N. </a:t>
            </a:r>
            <a:r>
              <a:rPr lang="en-US" sz="1000" dirty="0" err="1" smtClean="0"/>
              <a:t>Antonov</a:t>
            </a:r>
            <a:r>
              <a:rPr lang="en-US" sz="1000" dirty="0" smtClean="0"/>
              <a:t>,</a:t>
            </a:r>
            <a:r>
              <a:rPr lang="en-US" sz="1000" i="1" dirty="0" smtClean="0"/>
              <a:t> et al</a:t>
            </a:r>
            <a:r>
              <a:rPr lang="en-US" sz="1000" dirty="0" smtClean="0"/>
              <a:t>., “</a:t>
            </a:r>
            <a:r>
              <a:rPr lang="en-US" sz="1000" i="1" dirty="0" smtClean="0"/>
              <a:t>The electron–ion scattering experiment </a:t>
            </a:r>
            <a:r>
              <a:rPr lang="en-US" sz="1000" i="1" dirty="0" err="1" smtClean="0"/>
              <a:t>ELISe</a:t>
            </a:r>
            <a:r>
              <a:rPr lang="en-US" sz="1000" i="1" dirty="0" smtClean="0"/>
              <a:t> at the International Facility for Antiproton and Ion Research (FAIR) — A conceptual design study”</a:t>
            </a:r>
            <a:r>
              <a:rPr lang="en-US" sz="1000" dirty="0" smtClean="0"/>
              <a:t>, </a:t>
            </a:r>
            <a:r>
              <a:rPr lang="en-US" sz="1000" dirty="0" err="1" smtClean="0"/>
              <a:t>Nucl</a:t>
            </a:r>
            <a:r>
              <a:rPr lang="en-US" sz="1000" dirty="0" smtClean="0"/>
              <a:t>. </a:t>
            </a:r>
            <a:r>
              <a:rPr lang="en-US" sz="1000" dirty="0" err="1" smtClean="0"/>
              <a:t>Instrum</a:t>
            </a:r>
            <a:r>
              <a:rPr lang="en-US" sz="1000" dirty="0" smtClean="0"/>
              <a:t>. Meth. A </a:t>
            </a:r>
            <a:r>
              <a:rPr lang="en-US" sz="1000" b="1" dirty="0" smtClean="0"/>
              <a:t>637</a:t>
            </a:r>
            <a:r>
              <a:rPr lang="en-US" sz="1000" dirty="0" smtClean="0"/>
              <a:t>, 60 (2011)</a:t>
            </a:r>
            <a:endParaRPr lang="en-US" sz="1000" dirty="0"/>
          </a:p>
        </p:txBody>
      </p:sp>
      <p:pic>
        <p:nvPicPr>
          <p:cNvPr id="8" name="Picture 7" descr="nucleardensit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87" y="393700"/>
            <a:ext cx="3586361" cy="269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6100" y="307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Prof. N. Spooner online course, The University of Sheffield, </a:t>
            </a:r>
          </a:p>
          <a:p>
            <a:r>
              <a:rPr lang="en-US" sz="1000" dirty="0" smtClean="0"/>
              <a:t>http://physics-database.group.shef.ac.uk/phy303/phy303.html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 \langle \hat{O} \rangle = \langle \Psi | \hat{O} | \Psi\rangle$$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 \rho(r) = \sum_{i} |\phi_{i}(r)|^{2} $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 \hat{H}\phi_{k} = E_{k}\phi_{k} \ \ \ \equiv\ \ \ \left[ -\frac{\hbar^{2}}{2m}\nabla^{2} + V(\boldsymbol{r}) \right] \phi_{k}(\boldsymbol{r}) = E_{k} \phi_{k}(\boldsymbol{r}) $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hat{H} = \hat{T} + \hat{V}$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\bar{q}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hat{\boldsymbol{\tau}}$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hat{\tau}_{z}$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 \hat{\boldsymbol{j}} = \hat{\boldsymbol{\ell}} + \hat{\boldsymbol{s}} $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begin{array}{r}\displaystyle&#10;\frac{E}{A} = a_{\textrm{vol}}&#10;-a_{\textrm{sur}}A^{2/3} &#10;-a_{\textrm{cou}}Z^{2}A^{-1/3} \\&#10;\displaystyle -a_{\textrm{sym}} \frac{(N-Z)^{2}}{A} &#10;\end{array}$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(r_{1}p_{1}\sigma_{1}\tau_{1} r_{2} p_{2}\sigma_{2}\tau_{2}, r’_{1} p’_{1}\sigma’_{1}\tau’_{1} r’_{2} p’_{2}\sigma’_{2}\tau’_{2}) $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30064</TotalTime>
  <Words>3461</Words>
  <Application>Microsoft Macintosh PowerPoint</Application>
  <PresentationFormat>On-screen Show (4:3)</PresentationFormat>
  <Paragraphs>279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Standard Background</vt:lpstr>
      <vt:lpstr>1_No Background Color</vt:lpstr>
      <vt:lpstr>Nuclear Structure Theory</vt:lpstr>
      <vt:lpstr>The dawn of nuclear physics</vt:lpstr>
      <vt:lpstr>Prerequisites</vt:lpstr>
      <vt:lpstr>Part I  Properties of Atomic Nuclei</vt:lpstr>
      <vt:lpstr>From Molecules to Quarks</vt:lpstr>
      <vt:lpstr>Atomic Nuclei</vt:lpstr>
      <vt:lpstr>Nuclear Constituents</vt:lpstr>
      <vt:lpstr>Spin and Isospin</vt:lpstr>
      <vt:lpstr>Nuclear Radii</vt:lpstr>
      <vt:lpstr>Binding Energies</vt:lpstr>
      <vt:lpstr>Shell Effects and Magic Numbers</vt:lpstr>
      <vt:lpstr>Nuclear Pairing</vt:lpstr>
      <vt:lpstr>Nuclear Spectroscopy</vt:lpstr>
      <vt:lpstr>Part II  Models of Nuclear Structure</vt:lpstr>
      <vt:lpstr>Tools (1/2) Nuclear Matter</vt:lpstr>
      <vt:lpstr>Tools (2/2) Symmetries</vt:lpstr>
      <vt:lpstr>Nuclear Forces (1/3) Phenomenological Interactions</vt:lpstr>
      <vt:lpstr>Nuclear Forces (2/3) Effective Field Theory</vt:lpstr>
      <vt:lpstr>Nuclear Forces (3/3) Renormalization</vt:lpstr>
      <vt:lpstr>Ab Initio Approaches (1/2) From Nucleons to Nuclei</vt:lpstr>
      <vt:lpstr>Ab Initio Approaches (2/2) Discussion</vt:lpstr>
      <vt:lpstr>Nuclear Shell Model (1/3) From Ab Initio to Shell Model</vt:lpstr>
      <vt:lpstr>Nuclear Shell Model (2/3) Example of capabilities</vt:lpstr>
      <vt:lpstr>Nuclear Shell Model (3/3) Discussion</vt:lpstr>
      <vt:lpstr>Mean-field Theory (1/5) Independent Particle Model</vt:lpstr>
      <vt:lpstr>Mean-field Theory (2/5) Spherical Hartree-Fock</vt:lpstr>
      <vt:lpstr>Mean-field Theory (2/5) Spherical Hartree-Fock</vt:lpstr>
      <vt:lpstr>Mean-field Theory (3/5) Deformed Hartree-Fock</vt:lpstr>
      <vt:lpstr>Mean-field Theory (4/5) Hartree-Fock-Bogoliubov Theory</vt:lpstr>
      <vt:lpstr>Mean-field Theory (5/5) Discussion</vt:lpstr>
      <vt:lpstr>Beyond Mean-Field (1/4) Random Phase Approximation</vt:lpstr>
      <vt:lpstr>Beyond Mean-Field (2/4) Projection Techniques</vt:lpstr>
      <vt:lpstr>Beyond Mean-Field (3/4) Generator Coordinate Method</vt:lpstr>
      <vt:lpstr>Beyond Mean-Field (4/4) Toward Density Functional Theory</vt:lpstr>
      <vt:lpstr>Wrap-Up (1/3) Hierarchy of Nuclear Models</vt:lpstr>
      <vt:lpstr>Wrap-Up (2/3) The Big Questions</vt:lpstr>
      <vt:lpstr>Wrap-Up (3/3) Some of what has not been covered</vt:lpstr>
      <vt:lpstr>PowerPoint Presentation</vt:lpstr>
    </vt:vector>
  </TitlesOfParts>
  <Manager/>
  <Company>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on Nuclear Structure Theory</dc:title>
  <dc:subject/>
  <dc:creator>Nicolas Schunck</dc:creator>
  <cp:keywords/>
  <dc:description/>
  <cp:lastModifiedBy>Schunck, Nicolas F.</cp:lastModifiedBy>
  <cp:revision>1282</cp:revision>
  <cp:lastPrinted>2010-05-14T20:09:50Z</cp:lastPrinted>
  <dcterms:created xsi:type="dcterms:W3CDTF">2011-12-28T17:06:29Z</dcterms:created>
  <dcterms:modified xsi:type="dcterms:W3CDTF">2012-08-07T23:06:09Z</dcterms:modified>
  <cp:category/>
</cp:coreProperties>
</file>