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68"/>
  </p:notesMasterIdLst>
  <p:handoutMasterIdLst>
    <p:handoutMasterId r:id="rId69"/>
  </p:handoutMasterIdLst>
  <p:sldIdLst>
    <p:sldId id="300" r:id="rId2"/>
    <p:sldId id="257" r:id="rId3"/>
    <p:sldId id="301" r:id="rId4"/>
    <p:sldId id="259" r:id="rId5"/>
    <p:sldId id="303" r:id="rId6"/>
    <p:sldId id="261" r:id="rId7"/>
    <p:sldId id="306" r:id="rId8"/>
    <p:sldId id="267" r:id="rId9"/>
    <p:sldId id="268" r:id="rId10"/>
    <p:sldId id="317" r:id="rId11"/>
    <p:sldId id="318" r:id="rId12"/>
    <p:sldId id="319" r:id="rId13"/>
    <p:sldId id="269" r:id="rId14"/>
    <p:sldId id="307" r:id="rId15"/>
    <p:sldId id="308" r:id="rId16"/>
    <p:sldId id="309" r:id="rId17"/>
    <p:sldId id="354" r:id="rId18"/>
    <p:sldId id="356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277" r:id="rId34"/>
    <p:sldId id="278" r:id="rId35"/>
    <p:sldId id="279" r:id="rId36"/>
    <p:sldId id="328" r:id="rId37"/>
    <p:sldId id="329" r:id="rId38"/>
    <p:sldId id="332" r:id="rId39"/>
    <p:sldId id="333" r:id="rId40"/>
    <p:sldId id="334" r:id="rId41"/>
    <p:sldId id="335" r:id="rId42"/>
    <p:sldId id="336" r:id="rId43"/>
    <p:sldId id="281" r:id="rId44"/>
    <p:sldId id="316" r:id="rId45"/>
    <p:sldId id="283" r:id="rId46"/>
    <p:sldId id="284" r:id="rId47"/>
    <p:sldId id="285" r:id="rId48"/>
    <p:sldId id="286" r:id="rId49"/>
    <p:sldId id="287" r:id="rId50"/>
    <p:sldId id="288" r:id="rId51"/>
    <p:sldId id="357" r:id="rId52"/>
    <p:sldId id="338" r:id="rId53"/>
    <p:sldId id="339" r:id="rId54"/>
    <p:sldId id="340" r:id="rId55"/>
    <p:sldId id="341" r:id="rId56"/>
    <p:sldId id="351" r:id="rId57"/>
    <p:sldId id="353" r:id="rId58"/>
    <p:sldId id="350" r:id="rId59"/>
    <p:sldId id="289" r:id="rId60"/>
    <p:sldId id="290" r:id="rId61"/>
    <p:sldId id="291" r:id="rId62"/>
    <p:sldId id="292" r:id="rId63"/>
    <p:sldId id="293" r:id="rId64"/>
    <p:sldId id="294" r:id="rId65"/>
    <p:sldId id="297" r:id="rId66"/>
    <p:sldId id="343" r:id="rId67"/>
  </p:sldIdLst>
  <p:sldSz cx="9144000" cy="6858000" type="screen4x3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500000"/>
    <a:srgbClr val="99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50" autoAdjust="0"/>
  </p:normalViewPr>
  <p:slideViewPr>
    <p:cSldViewPr>
      <p:cViewPr>
        <p:scale>
          <a:sx n="77" d="100"/>
          <a:sy n="77" d="100"/>
        </p:scale>
        <p:origin x="-8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122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91DDA-4150-4CB2-A416-6DBC2BED4ECD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51391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B405F-5FD8-4AF1-A0F9-B18FCC15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175BE-CB9C-4BF5-BA70-AAE4AA92C823}" type="datetimeFigureOut">
              <a:rPr lang="en-US" smtClean="0"/>
              <a:pPr/>
              <a:t>7/6/2012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37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57550"/>
            <a:ext cx="743712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13910"/>
            <a:ext cx="402844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3415CA-9D14-4CBB-B32D-570F47532C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105A2-0331-4D2E-9139-DD4EA30B6C53}" type="slidenum">
              <a:rPr lang="en-US"/>
              <a:pPr/>
              <a:t>10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3700" y="514350"/>
            <a:ext cx="3430588" cy="257175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A287BD-B392-46C1-9DEF-E2647DF891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C79848-0F74-4EB1-B909-B207E1502A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2763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640" y="3257550"/>
            <a:ext cx="7437120" cy="308729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B9E584-1E34-48FF-96AA-77D9D77776E4}" type="slidenum">
              <a:rPr lang="en-US"/>
              <a:pPr/>
              <a:t>28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3700" y="514350"/>
            <a:ext cx="3430588" cy="25717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045" y="3257777"/>
            <a:ext cx="7436313" cy="3086554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E20A29-52B0-4A8D-96F5-BB27E946F2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B4F2A6-4E20-4B2E-B999-2E891892EF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B990BC-36BF-41E8-A928-7669E189E7F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33878-F1D9-4F45-9CD9-DED457ADC9AB}" type="slidenum">
              <a:rPr lang="en-US"/>
              <a:pPr/>
              <a:t>36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FD0E3-C6CE-42FE-BFDD-07CA134DDBC7}" type="slidenum">
              <a:rPr lang="en-US"/>
              <a:pPr/>
              <a:t>37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1D8279-5DC5-4E5F-86F4-78EB68B4FA69}" type="slidenum">
              <a:rPr lang="en-US"/>
              <a:pPr/>
              <a:t>38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5288" y="514350"/>
            <a:ext cx="3430587" cy="25717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9C218A-84C8-471E-970F-3502BA893F55}" type="slidenum">
              <a:rPr lang="en-US"/>
              <a:pPr/>
              <a:t>39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B1057-44DA-41DF-8F2D-D6E164A433F2}" type="slidenum">
              <a:rPr lang="en-US"/>
              <a:pPr/>
              <a:t>11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3700" y="517525"/>
            <a:ext cx="3430588" cy="257175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1535" y="3257862"/>
            <a:ext cx="6813333" cy="3083611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6D0A7-C7C0-4D79-BAE0-5C0F6BB86DBB}" type="slidenum">
              <a:rPr lang="en-US"/>
              <a:pPr/>
              <a:t>40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3700" y="515938"/>
            <a:ext cx="3430588" cy="25717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049" y="3257778"/>
            <a:ext cx="7436313" cy="308428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7A141D-546A-473A-97C2-3E11D7B049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79750" y="685800"/>
            <a:ext cx="3138488" cy="23526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8134" y="3264694"/>
            <a:ext cx="6466592" cy="260866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AF53F3-C1E3-4B38-8822-90245CAF112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4350"/>
            <a:ext cx="3430587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CN" smtClean="0"/>
              <a:t>2p coincident</a:t>
            </a:r>
          </a:p>
          <a:p>
            <a:pPr>
              <a:spcBef>
                <a:spcPct val="0"/>
              </a:spcBef>
            </a:pPr>
            <a:r>
              <a:rPr lang="en-US" altLang="zh-CN" smtClean="0"/>
              <a:t>E-TOF, for SPORTTIK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48038F-669F-0D4E-BA98-D75E2804F572}" type="slidenum">
              <a:rPr lang="en-US"/>
              <a:pPr/>
              <a:t>56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5265144" y="6514337"/>
            <a:ext cx="4029145" cy="34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49" tIns="46475" rIns="92949" bIns="46475" anchor="b">
            <a:prstTxWarp prst="textNoShape">
              <a:avLst/>
            </a:prstTxWarp>
          </a:bodyPr>
          <a:lstStyle/>
          <a:p>
            <a:pPr algn="r" defTabSz="930275"/>
            <a:fld id="{7AA8199D-8E8F-CA49-8158-34194FAD8E0F}" type="slidenum">
              <a:rPr lang="en-US" sz="1300">
                <a:latin typeface="Arial" pitchFamily="-84" charset="0"/>
              </a:rPr>
              <a:pPr algn="r" defTabSz="930275"/>
              <a:t>58</a:t>
            </a:fld>
            <a:endParaRPr lang="en-US" sz="1300">
              <a:latin typeface="Arial" pitchFamily="-8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32113" y="514350"/>
            <a:ext cx="3432175" cy="257333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640" y="3258342"/>
            <a:ext cx="7437120" cy="308475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949" tIns="46475" rIns="92949" bIns="46475"/>
          <a:lstStyle/>
          <a:p>
            <a:pPr eaLnBrk="1" hangingPunct="1"/>
            <a:r>
              <a:rPr lang="en-US"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rPr>
              <a:t>4 rings to 6, 46 det to 108, si coverage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28846C-28AF-4AA9-BBE1-916B2A3586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B875D-375A-43C2-9E6C-7C0324AD4B64}" type="slidenum">
              <a:rPr lang="en-US"/>
              <a:pPr/>
              <a:t>66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5288" y="514350"/>
            <a:ext cx="3430587" cy="257175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13563-7D90-42E7-B10B-F0B515028A4C}" type="slidenum">
              <a:rPr lang="en-US"/>
              <a:pPr/>
              <a:t>12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3700" y="514350"/>
            <a:ext cx="3430588" cy="257175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F3618E-212D-4DCD-8934-13976C65CE8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2763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640" y="3258741"/>
            <a:ext cx="7437120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7C6D32-6451-40F4-84DB-5B303EA9F6D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0184A2-85C3-4C0B-B74F-5DA9CABAB8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1675" y="3256360"/>
            <a:ext cx="6813056" cy="30872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The DWBA cross section is parameterized in terms of spectroscopic  factors of the initial and final nuclei and can be written as: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Add more comments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mtClean="0"/>
              <a:t>In this transfer reaction two possibilities can occur. If X and B are the same nuclei, we have an elastic exchange reaction, and the DWBA cross section is expressed in terms of C4. If X and B are not the same, one has to know the ANC for the other vertex from an independent measurement.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4ABECC-4A1B-4B54-A35F-B6C6317F631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2763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640" y="3258741"/>
            <a:ext cx="7437120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2FA857-9329-4465-9B4A-F44D3EE23E5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5938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640" y="3257550"/>
            <a:ext cx="7437120" cy="308491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BA50B9-A7DE-4F2C-992D-B670502BA96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35288" y="515938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640" y="3257550"/>
            <a:ext cx="7437120" cy="308491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Take the results part (right low) out and add the new elastic scatt ang distribution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DER_Maroon_cvr"/>
          <p:cNvPicPr>
            <a:picLocks noChangeAspect="1" noChangeArrowheads="1"/>
          </p:cNvPicPr>
          <p:nvPr userDrawn="1"/>
        </p:nvPicPr>
        <p:blipFill>
          <a:blip r:embed="rId2" cstate="print"/>
          <a:srcRect l="6250"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27025" y="2133600"/>
            <a:ext cx="4419600" cy="2667000"/>
          </a:xfrm>
          <a:ln algn="ctr"/>
        </p:spPr>
        <p:txBody>
          <a:bodyPr anchor="t"/>
          <a:lstStyle>
            <a:lvl1pPr algn="ctr">
              <a:spcBef>
                <a:spcPct val="20000"/>
              </a:spcBef>
              <a:defRPr sz="2000"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27" name="Picture 3" descr="\\fs1\users\kbeasley\Desktop\Cyclotron-lockup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92" y="533400"/>
            <a:ext cx="1783080" cy="27047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84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04D7B5CB-9D1B-4980-869A-519430E4D5B8}" type="datetime5">
              <a:rPr lang="en-US"/>
              <a:pPr>
                <a:defRPr/>
              </a:pPr>
              <a:t>6-Jul-12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L. Trache - St. Tecla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462886-179E-4639-8B64-9DDAAF61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D1E04AC7-F701-413D-9377-55BC381E6586}" type="datetime5">
              <a:rPr lang="en-US"/>
              <a:pPr>
                <a:defRPr/>
              </a:pPr>
              <a:t>6-Jul-12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L. Trache - St. Tecla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6BB5DF-89D8-4E56-A8DC-488E4EB01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554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3716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BA9468CE-A63D-4311-865B-604CF67B3D82}" type="datetime5">
              <a:rPr lang="en-US"/>
              <a:pPr>
                <a:defRPr/>
              </a:pPr>
              <a:t>6-Jul-12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L. Trache - St. Tecla 2009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4FF5683-0408-4EDF-BED4-F2A233B68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93788" y="284163"/>
            <a:ext cx="7772400" cy="5540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3716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810000"/>
            <a:ext cx="38100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12E48EBA-915B-44EA-99B5-7B2A562581DE}" type="datetime5">
              <a:rPr lang="en-US"/>
              <a:pPr>
                <a:defRPr/>
              </a:pPr>
              <a:t>6-Jul-12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/>
              <a:t>L. Trache - St. Tecla 2009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61DED5-4F8B-4097-9A55-53112B192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6884F884-FE91-406E-B0B8-EC9B7C7E63F5}" type="datetime5">
              <a:rPr lang="en-US"/>
              <a:pPr>
                <a:defRPr/>
              </a:pPr>
              <a:t>6-Jul-12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en-US" dirty="0"/>
              <a:t>L. Trache 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A114FD-4789-4CC4-A37D-5DC4EEEBB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_GthrStrm_main copy"/>
          <p:cNvPicPr>
            <a:picLocks noChangeAspect="1" noChangeArrowheads="1"/>
          </p:cNvPicPr>
          <p:nvPr/>
        </p:nvPicPr>
        <p:blipFill>
          <a:blip r:embed="rId19" cstate="print"/>
          <a:srcRect l="5511"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9" name="Picture 5" descr="logotype_M_CMYK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200" y="6172200"/>
            <a:ext cx="1422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457200" y="6400800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1200" cap="all" baseline="0" dirty="0" smtClean="0">
                <a:solidFill>
                  <a:srgbClr val="6C1420"/>
                </a:solidFill>
                <a:latin typeface="+mn-lt"/>
                <a:ea typeface="+mn-ea"/>
                <a:cs typeface="+mn-cs"/>
              </a:rPr>
              <a:t>CYCLOTRON INSTITUTE</a:t>
            </a:r>
            <a:endParaRPr lang="en-US" sz="1200" kern="1200" cap="all" baseline="0" dirty="0">
              <a:solidFill>
                <a:srgbClr val="6C1420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5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l-trache@tam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png"/><Relationship Id="rId5" Type="http://schemas.openxmlformats.org/officeDocument/2006/relationships/image" Target="../media/image87.png"/><Relationship Id="rId4" Type="http://schemas.openxmlformats.org/officeDocument/2006/relationships/oleObject" Target="../embeddings/Microsoft_Office_Excel_97-2003_Worksheet1.xls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08155" y="1905000"/>
            <a:ext cx="7696200" cy="4191000"/>
          </a:xfrm>
          <a:solidFill>
            <a:schemeClr val="bg1"/>
          </a:solidFill>
          <a:ln/>
        </p:spPr>
        <p:txBody>
          <a:bodyPr/>
          <a:lstStyle/>
          <a:p>
            <a:pPr eaLnBrk="1" hangingPunct="1"/>
            <a:r>
              <a:rPr lang="en-US" sz="3600" dirty="0" smtClean="0"/>
              <a:t>Nuclear reactions - experiment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800" dirty="0" smtClean="0"/>
              <a:t>for nuclear structure, reaction mechanisms and nuclear astrophysics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Livius Trache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>
                <a:latin typeface="French Script MT" pitchFamily="66" charset="0"/>
                <a:hlinkClick r:id="rId2"/>
              </a:rPr>
              <a:t>l-trache@tamu.edu</a:t>
            </a:r>
            <a:r>
              <a:rPr lang="en-US" sz="2400" smtClean="0">
                <a:latin typeface="French Script MT" pitchFamily="66" charset="0"/>
              </a:rPr>
              <a:t/>
            </a:r>
            <a:br>
              <a:rPr lang="en-US" sz="2400" smtClean="0">
                <a:latin typeface="French Script MT" pitchFamily="66" charset="0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Cyclotron Institute, Texas A&amp;M University  </a:t>
            </a:r>
            <a:r>
              <a:rPr lang="en-US" i="1" dirty="0" smtClean="0"/>
              <a:t>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Institute for Physics and Nuclear Engineering Bucharest, Romania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b="1" smtClean="0"/>
              <a:t>Exotic </a:t>
            </a:r>
            <a:r>
              <a:rPr lang="en-US" b="1" dirty="0" smtClean="0"/>
              <a:t>Beam Summer School 2012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ANL Aug 5-10, 2012</a:t>
            </a:r>
            <a:endParaRPr lang="en-US" dirty="0" smtClean="0">
              <a:latin typeface="+mj-lt"/>
            </a:endParaRPr>
          </a:p>
        </p:txBody>
      </p:sp>
      <p:pic>
        <p:nvPicPr>
          <p:cNvPr id="3" name="Picture 2" descr="ifinh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304800"/>
            <a:ext cx="1152144" cy="905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OMP</a:t>
            </a:r>
            <a:r>
              <a:rPr lang="en-US" sz="3200" dirty="0" smtClean="0"/>
              <a:t>: wide </a:t>
            </a:r>
            <a:r>
              <a:rPr lang="en-US" sz="3200" dirty="0"/>
              <a:t>systematics </a:t>
            </a:r>
            <a:br>
              <a:rPr lang="en-US" sz="3200" dirty="0"/>
            </a:br>
            <a:r>
              <a:rPr lang="en-US" sz="3200" dirty="0"/>
              <a:t> loosely bound stable p-shell nuclei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11813" y="1295400"/>
            <a:ext cx="3227387" cy="4876800"/>
          </a:xfrm>
        </p:spPr>
      </p:pic>
      <p:pic>
        <p:nvPicPr>
          <p:cNvPr id="20484" name="Picture 4" descr="Large confet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339850"/>
            <a:ext cx="4173538" cy="2317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485" name="Picture 5" descr="Large confett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924300"/>
            <a:ext cx="4800600" cy="2366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7B0D85-0A68-47E8-B013-CD974B14D11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>
                <a:solidFill>
                  <a:srgbClr val="FF0000"/>
                </a:solidFill>
              </a:rPr>
              <a:t>Semi-microscopic double folding potentials</a:t>
            </a:r>
            <a:br>
              <a:rPr lang="en-US" sz="2800">
                <a:solidFill>
                  <a:srgbClr val="FF000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for nucleus-nucleus collisions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362200"/>
            <a:ext cx="6858000" cy="99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/>
              <a:t>HFB densities (to best match the surfaces)</a:t>
            </a:r>
          </a:p>
          <a:p>
            <a:pPr>
              <a:lnSpc>
                <a:spcPct val="80000"/>
              </a:lnSpc>
            </a:pPr>
            <a:r>
              <a:rPr lang="en-US" sz="1200"/>
              <a:t>tried various effective interactions (M3Y, DDM3Y, JLM, etc…)</a:t>
            </a:r>
          </a:p>
          <a:p>
            <a:pPr>
              <a:lnSpc>
                <a:spcPct val="80000"/>
              </a:lnSpc>
            </a:pPr>
            <a:r>
              <a:rPr lang="en-US" sz="1200" b="1">
                <a:solidFill>
                  <a:srgbClr val="FF0000"/>
                </a:solidFill>
              </a:rPr>
              <a:t>Settled for JLM</a:t>
            </a:r>
          </a:p>
          <a:p>
            <a:pPr>
              <a:lnSpc>
                <a:spcPct val="80000"/>
              </a:lnSpc>
            </a:pPr>
            <a:r>
              <a:rPr lang="en-US" sz="1200" b="1">
                <a:solidFill>
                  <a:srgbClr val="0000FF"/>
                </a:solidFill>
              </a:rPr>
              <a:t>Smearing</a:t>
            </a:r>
            <a:r>
              <a:rPr lang="en-US" sz="1200"/>
              <a:t> w. range parameters </a:t>
            </a:r>
            <a:r>
              <a:rPr lang="en-US" sz="1200">
                <a:solidFill>
                  <a:srgbClr val="0000FF"/>
                </a:solidFill>
              </a:rPr>
              <a:t>t</a:t>
            </a:r>
            <a:r>
              <a:rPr lang="en-US" sz="1200" baseline="-25000">
                <a:solidFill>
                  <a:srgbClr val="0000FF"/>
                </a:solidFill>
              </a:rPr>
              <a:t>V</a:t>
            </a:r>
            <a:r>
              <a:rPr lang="en-US" sz="1200">
                <a:solidFill>
                  <a:srgbClr val="0000FF"/>
                </a:solidFill>
              </a:rPr>
              <a:t>=1.2 fm, t</a:t>
            </a:r>
            <a:r>
              <a:rPr lang="en-US" sz="1200" baseline="-25000">
                <a:solidFill>
                  <a:srgbClr val="0000FF"/>
                </a:solidFill>
              </a:rPr>
              <a:t>W</a:t>
            </a:r>
            <a:r>
              <a:rPr lang="en-US" sz="1200">
                <a:solidFill>
                  <a:srgbClr val="0000FF"/>
                </a:solidFill>
              </a:rPr>
              <a:t>=1.</a:t>
            </a:r>
            <a:r>
              <a:rPr lang="en-US" sz="1200" baseline="-25000">
                <a:solidFill>
                  <a:srgbClr val="0000FF"/>
                </a:solidFill>
              </a:rPr>
              <a:t> </a:t>
            </a:r>
            <a:r>
              <a:rPr lang="en-US" sz="1200">
                <a:solidFill>
                  <a:srgbClr val="0000FF"/>
                </a:solidFill>
              </a:rPr>
              <a:t>75 fm</a:t>
            </a:r>
          </a:p>
          <a:p>
            <a:pPr>
              <a:lnSpc>
                <a:spcPct val="80000"/>
              </a:lnSpc>
            </a:pPr>
            <a:r>
              <a:rPr lang="en-US" sz="1200" b="1">
                <a:solidFill>
                  <a:srgbClr val="FF0000"/>
                </a:solidFill>
              </a:rPr>
              <a:t>Renormalizations</a:t>
            </a:r>
            <a:r>
              <a:rPr lang="en-US" sz="1200"/>
              <a:t> needed </a:t>
            </a:r>
            <a:r>
              <a:rPr lang="en-US" sz="1200">
                <a:solidFill>
                  <a:srgbClr val="FF0000"/>
                </a:solidFill>
              </a:rPr>
              <a:t>N</a:t>
            </a:r>
            <a:r>
              <a:rPr lang="en-US" sz="1200" baseline="-25000">
                <a:solidFill>
                  <a:srgbClr val="FF0000"/>
                </a:solidFill>
              </a:rPr>
              <a:t>v</a:t>
            </a:r>
            <a:r>
              <a:rPr lang="en-US" sz="1200">
                <a:solidFill>
                  <a:srgbClr val="FF0000"/>
                </a:solidFill>
              </a:rPr>
              <a:t>, N</a:t>
            </a:r>
            <a:r>
              <a:rPr lang="en-US" sz="1200" baseline="-2500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3429000"/>
            <a:ext cx="7772400" cy="2438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F00000"/>
                </a:solidFill>
              </a:rPr>
              <a:t>JLM</a:t>
            </a:r>
            <a:r>
              <a:rPr lang="en-US" sz="1600" dirty="0">
                <a:solidFill>
                  <a:srgbClr val="000000"/>
                </a:solidFill>
              </a:rPr>
              <a:t> - </a:t>
            </a:r>
            <a:r>
              <a:rPr lang="en-US" sz="1600" dirty="0"/>
              <a:t>uses </a:t>
            </a:r>
            <a:r>
              <a:rPr lang="en-US" sz="1600" dirty="0" err="1">
                <a:solidFill>
                  <a:srgbClr val="000000"/>
                </a:solidFill>
              </a:rPr>
              <a:t>eff</a:t>
            </a:r>
            <a:r>
              <a:rPr lang="en-US" sz="1600" dirty="0">
                <a:solidFill>
                  <a:srgbClr val="000000"/>
                </a:solidFill>
              </a:rPr>
              <a:t> inter of </a:t>
            </a:r>
            <a:r>
              <a:rPr lang="en-US" sz="1600" dirty="0" err="1">
                <a:solidFill>
                  <a:srgbClr val="0000FF"/>
                </a:solidFill>
              </a:rPr>
              <a:t>Jeukenne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 err="1">
                <a:solidFill>
                  <a:srgbClr val="0000FF"/>
                </a:solidFill>
              </a:rPr>
              <a:t>Lejeune</a:t>
            </a:r>
            <a:r>
              <a:rPr lang="en-US" sz="1600" dirty="0">
                <a:solidFill>
                  <a:srgbClr val="0000FF"/>
                </a:solidFill>
              </a:rPr>
              <a:t> and </a:t>
            </a:r>
            <a:r>
              <a:rPr lang="en-US" sz="1600" dirty="0" err="1">
                <a:solidFill>
                  <a:srgbClr val="0000FF"/>
                </a:solidFill>
              </a:rPr>
              <a:t>Mahaux</a:t>
            </a:r>
            <a:r>
              <a:rPr lang="en-US" sz="1600" dirty="0">
                <a:solidFill>
                  <a:srgbClr val="993366"/>
                </a:solidFill>
              </a:rPr>
              <a:t> (</a:t>
            </a:r>
            <a:r>
              <a:rPr lang="en-US" sz="1600" dirty="0">
                <a:solidFill>
                  <a:srgbClr val="000000"/>
                </a:solidFill>
              </a:rPr>
              <a:t>PRC 16, 1977)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000000"/>
                </a:solidFill>
              </a:rPr>
              <a:t>n-nucleus </a:t>
            </a:r>
            <a:r>
              <a:rPr lang="en-US" sz="1600" dirty="0" err="1">
                <a:solidFill>
                  <a:srgbClr val="000000"/>
                </a:solidFill>
              </a:rPr>
              <a:t>Bauge</a:t>
            </a:r>
            <a:r>
              <a:rPr lang="en-US" sz="1600" dirty="0">
                <a:solidFill>
                  <a:srgbClr val="000000"/>
                </a:solidFill>
              </a:rPr>
              <a:t> ea (PRC 58, 1998):</a:t>
            </a:r>
            <a:endParaRPr lang="en-US" sz="1600" dirty="0">
              <a:solidFill>
                <a:srgbClr val="993366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rgbClr val="993366"/>
                </a:solidFill>
              </a:rPr>
              <a:t>energy and density dependent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rgbClr val="993366"/>
                </a:solidFill>
              </a:rPr>
              <a:t>independent geometry for real and imaginary potentials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rgbClr val="993366"/>
                </a:solidFill>
              </a:rPr>
              <a:t>normalization independent of partners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993366"/>
                </a:solidFill>
              </a:rPr>
              <a:t>reproduce </a:t>
            </a:r>
            <a:r>
              <a:rPr lang="en-US" sz="1600" dirty="0">
                <a:solidFill>
                  <a:srgbClr val="0000FF"/>
                </a:solidFill>
              </a:rPr>
              <a:t>ELASTIC</a:t>
            </a:r>
            <a:r>
              <a:rPr lang="en-US" sz="1600" dirty="0">
                <a:solidFill>
                  <a:srgbClr val="993366"/>
                </a:solidFill>
              </a:rPr>
              <a:t> and </a:t>
            </a:r>
            <a:r>
              <a:rPr lang="en-US" sz="1600" dirty="0">
                <a:solidFill>
                  <a:srgbClr val="0000FF"/>
                </a:solidFill>
              </a:rPr>
              <a:t>TRANSFER</a:t>
            </a:r>
            <a:r>
              <a:rPr lang="en-US" sz="1600" dirty="0">
                <a:solidFill>
                  <a:srgbClr val="993366"/>
                </a:solidFill>
              </a:rPr>
              <a:t> data 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993366"/>
                </a:solidFill>
              </a:rPr>
              <a:t>Checked for loosely bound p-shell nuclei stable beams  ~ 10 MeV/u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rgbClr val="993366"/>
                </a:solidFill>
              </a:rPr>
              <a:t>Found </a:t>
            </a:r>
            <a:r>
              <a:rPr lang="en-US" sz="1600" b="1" dirty="0" err="1">
                <a:solidFill>
                  <a:srgbClr val="FF0000"/>
                </a:solidFill>
              </a:rPr>
              <a:t>N</a:t>
            </a:r>
            <a:r>
              <a:rPr lang="en-US" sz="1600" b="1" baseline="-25000" dirty="0" err="1">
                <a:solidFill>
                  <a:srgbClr val="FF0000"/>
                </a:solidFill>
              </a:rPr>
              <a:t>v</a:t>
            </a:r>
            <a:r>
              <a:rPr lang="en-US" sz="1600" b="1" dirty="0">
                <a:solidFill>
                  <a:srgbClr val="FF0000"/>
                </a:solidFill>
              </a:rPr>
              <a:t>=0.37(2)  </a:t>
            </a:r>
            <a:r>
              <a:rPr lang="en-US" sz="1600" b="1" dirty="0" err="1">
                <a:solidFill>
                  <a:srgbClr val="FF0000"/>
                </a:solidFill>
              </a:rPr>
              <a:t>N</a:t>
            </a:r>
            <a:r>
              <a:rPr lang="en-US" sz="1600" b="1" baseline="-25000" dirty="0" err="1">
                <a:solidFill>
                  <a:srgbClr val="FF0000"/>
                </a:solidFill>
              </a:rPr>
              <a:t>w</a:t>
            </a:r>
            <a:r>
              <a:rPr lang="en-US" sz="1600" b="1" dirty="0">
                <a:solidFill>
                  <a:srgbClr val="FF0000"/>
                </a:solidFill>
              </a:rPr>
              <a:t>=1.0(1)</a:t>
            </a:r>
            <a:r>
              <a:rPr lang="en-US" sz="1600" dirty="0">
                <a:solidFill>
                  <a:srgbClr val="993366"/>
                </a:solidFill>
              </a:rPr>
              <a:t>, </a:t>
            </a:r>
            <a:r>
              <a:rPr lang="en-US" sz="1600" b="1" dirty="0" err="1">
                <a:solidFill>
                  <a:srgbClr val="0000FF"/>
                </a:solidFill>
              </a:rPr>
              <a:t>t</a:t>
            </a:r>
            <a:r>
              <a:rPr lang="en-US" sz="1600" b="1" baseline="-25000" dirty="0" err="1">
                <a:solidFill>
                  <a:srgbClr val="0000FF"/>
                </a:solidFill>
              </a:rPr>
              <a:t>V</a:t>
            </a:r>
            <a:r>
              <a:rPr lang="en-US" sz="1600" b="1" dirty="0">
                <a:solidFill>
                  <a:srgbClr val="0000FF"/>
                </a:solidFill>
              </a:rPr>
              <a:t>=1.20 fm, </a:t>
            </a:r>
            <a:r>
              <a:rPr lang="en-US" sz="1600" b="1" dirty="0" err="1">
                <a:solidFill>
                  <a:srgbClr val="0000FF"/>
                </a:solidFill>
              </a:rPr>
              <a:t>t</a:t>
            </a:r>
            <a:r>
              <a:rPr lang="en-US" sz="1600" b="1" baseline="-25000" dirty="0" err="1">
                <a:solidFill>
                  <a:srgbClr val="0000FF"/>
                </a:solidFill>
              </a:rPr>
              <a:t>W</a:t>
            </a:r>
            <a:r>
              <a:rPr lang="en-US" sz="1600" b="1" dirty="0">
                <a:solidFill>
                  <a:srgbClr val="0000FF"/>
                </a:solidFill>
              </a:rPr>
              <a:t>=1.</a:t>
            </a:r>
            <a:r>
              <a:rPr lang="en-US" sz="1600" b="1" baseline="-25000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75 fm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993366"/>
                </a:solidFill>
              </a:rPr>
              <a:t>Extended to RNB:</a:t>
            </a:r>
            <a:r>
              <a:rPr lang="en-US" sz="1600" baseline="30000" dirty="0">
                <a:solidFill>
                  <a:srgbClr val="993366"/>
                </a:solidFill>
              </a:rPr>
              <a:t> 7</a:t>
            </a:r>
            <a:r>
              <a:rPr lang="en-US" sz="1600" dirty="0">
                <a:solidFill>
                  <a:srgbClr val="993366"/>
                </a:solidFill>
              </a:rPr>
              <a:t>Be, </a:t>
            </a:r>
            <a:r>
              <a:rPr lang="en-US" sz="1600" baseline="30000" dirty="0">
                <a:solidFill>
                  <a:srgbClr val="993366"/>
                </a:solidFill>
              </a:rPr>
              <a:t>8</a:t>
            </a:r>
            <a:r>
              <a:rPr lang="en-US" sz="1600" dirty="0">
                <a:solidFill>
                  <a:srgbClr val="993366"/>
                </a:solidFill>
              </a:rPr>
              <a:t>B, </a:t>
            </a:r>
            <a:r>
              <a:rPr lang="en-US" sz="1600" baseline="30000" dirty="0">
                <a:solidFill>
                  <a:srgbClr val="993366"/>
                </a:solidFill>
              </a:rPr>
              <a:t>11</a:t>
            </a:r>
            <a:r>
              <a:rPr lang="en-US" sz="1600" dirty="0">
                <a:solidFill>
                  <a:srgbClr val="993366"/>
                </a:solidFill>
              </a:rPr>
              <a:t>C, </a:t>
            </a:r>
            <a:r>
              <a:rPr lang="en-US" sz="1600" baseline="30000" dirty="0">
                <a:solidFill>
                  <a:srgbClr val="993366"/>
                </a:solidFill>
              </a:rPr>
              <a:t>12</a:t>
            </a:r>
            <a:r>
              <a:rPr lang="en-US" sz="1600" dirty="0">
                <a:solidFill>
                  <a:srgbClr val="993366"/>
                </a:solidFill>
              </a:rPr>
              <a:t>N, </a:t>
            </a:r>
            <a:r>
              <a:rPr lang="en-US" sz="1600" baseline="30000" dirty="0">
                <a:solidFill>
                  <a:srgbClr val="993366"/>
                </a:solidFill>
              </a:rPr>
              <a:t>13</a:t>
            </a:r>
            <a:r>
              <a:rPr lang="en-US" sz="1600" dirty="0">
                <a:solidFill>
                  <a:srgbClr val="993366"/>
                </a:solidFill>
              </a:rPr>
              <a:t>N, </a:t>
            </a:r>
            <a:r>
              <a:rPr lang="en-US" sz="1600" baseline="30000" dirty="0">
                <a:solidFill>
                  <a:srgbClr val="993366"/>
                </a:solidFill>
              </a:rPr>
              <a:t>17</a:t>
            </a:r>
            <a:r>
              <a:rPr lang="en-US" sz="1600" dirty="0">
                <a:solidFill>
                  <a:srgbClr val="993366"/>
                </a:solidFill>
              </a:rPr>
              <a:t>F </a:t>
            </a:r>
            <a:r>
              <a:rPr lang="en-US" sz="1600" dirty="0">
                <a:solidFill>
                  <a:schemeClr val="accent2"/>
                </a:solidFill>
              </a:rPr>
              <a:t>on </a:t>
            </a:r>
            <a:r>
              <a:rPr lang="en-US" sz="1600" baseline="30000" dirty="0">
                <a:solidFill>
                  <a:schemeClr val="accent2"/>
                </a:solidFill>
              </a:rPr>
              <a:t>12</a:t>
            </a:r>
            <a:r>
              <a:rPr lang="en-US" sz="1600" dirty="0">
                <a:solidFill>
                  <a:schemeClr val="accent2"/>
                </a:solidFill>
              </a:rPr>
              <a:t>C, </a:t>
            </a:r>
            <a:r>
              <a:rPr lang="en-US" sz="1600" baseline="30000" dirty="0">
                <a:solidFill>
                  <a:schemeClr val="accent2"/>
                </a:solidFill>
              </a:rPr>
              <a:t>14</a:t>
            </a:r>
            <a:r>
              <a:rPr lang="en-US" sz="1600" dirty="0">
                <a:solidFill>
                  <a:schemeClr val="accent2"/>
                </a:solidFill>
              </a:rPr>
              <a:t>N targets</a:t>
            </a:r>
          </a:p>
        </p:txBody>
      </p:sp>
      <p:sp>
        <p:nvSpPr>
          <p:cNvPr id="18437" name="Text Box 5" descr="Large confetti"/>
          <p:cNvSpPr txBox="1">
            <a:spLocks noChangeArrowheads="1"/>
          </p:cNvSpPr>
          <p:nvPr/>
        </p:nvSpPr>
        <p:spPr bwMode="auto">
          <a:xfrm>
            <a:off x="1050925" y="1793875"/>
            <a:ext cx="771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1066800" y="1676400"/>
          <a:ext cx="5595938" cy="504825"/>
        </p:xfrm>
        <a:graphic>
          <a:graphicData uri="http://schemas.openxmlformats.org/presentationml/2006/ole">
            <p:oleObj spid="_x0000_s86018" name="Equation" r:id="rId4" imgW="3098520" imgH="279360" progId="Equation.3">
              <p:embed/>
            </p:oleObj>
          </a:graphicData>
        </a:graphic>
      </p:graphicFrame>
      <p:sp>
        <p:nvSpPr>
          <p:cNvPr id="18439" name="Text Box 7" descr="Large confetti"/>
          <p:cNvSpPr txBox="1">
            <a:spLocks noChangeArrowheads="1"/>
          </p:cNvSpPr>
          <p:nvPr/>
        </p:nvSpPr>
        <p:spPr bwMode="auto">
          <a:xfrm>
            <a:off x="762000" y="1219200"/>
            <a:ext cx="31940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Double folding procedure:</a:t>
            </a:r>
          </a:p>
        </p:txBody>
      </p:sp>
      <p:graphicFrame>
        <p:nvGraphicFramePr>
          <p:cNvPr id="18440" name="Object 8"/>
          <p:cNvGraphicFramePr>
            <a:graphicFrameLocks noChangeAspect="1"/>
          </p:cNvGraphicFramePr>
          <p:nvPr/>
        </p:nvGraphicFramePr>
        <p:xfrm>
          <a:off x="1044575" y="5954713"/>
          <a:ext cx="5926138" cy="674687"/>
        </p:xfrm>
        <a:graphic>
          <a:graphicData uri="http://schemas.openxmlformats.org/presentationml/2006/ole">
            <p:oleObj spid="_x0000_s86019" name="Equation" r:id="rId5" imgW="2006280" imgH="228600" progId="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7B0D85-0A68-47E8-B013-CD974B14D11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 descr="Large confetti"/>
          <p:cNvSpPr txBox="1">
            <a:spLocks noChangeArrowheads="1"/>
          </p:cNvSpPr>
          <p:nvPr/>
        </p:nvSpPr>
        <p:spPr bwMode="auto">
          <a:xfrm>
            <a:off x="5257800" y="5867400"/>
            <a:ext cx="2755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Works for transfer reactions</a:t>
            </a:r>
          </a:p>
        </p:txBody>
      </p:sp>
      <p:pic>
        <p:nvPicPr>
          <p:cNvPr id="22531" name="Picture 3" descr="Large confet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4038600" cy="381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2532" name="Text Box 4" descr="Large confetti"/>
          <p:cNvSpPr txBox="1">
            <a:spLocks noChangeArrowheads="1"/>
          </p:cNvSpPr>
          <p:nvPr/>
        </p:nvSpPr>
        <p:spPr bwMode="auto">
          <a:xfrm>
            <a:off x="595313" y="5791200"/>
            <a:ext cx="3403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JLM works for a range of energies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E/A=15-50 MeV/u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84238"/>
          </a:xfrm>
        </p:spPr>
        <p:txBody>
          <a:bodyPr/>
          <a:lstStyle/>
          <a:p>
            <a:r>
              <a:rPr lang="en-US" sz="4000">
                <a:solidFill>
                  <a:srgbClr val="0000FF"/>
                </a:solidFill>
              </a:rPr>
              <a:t>JLM works for elastic &amp; transfer</a:t>
            </a:r>
          </a:p>
        </p:txBody>
      </p:sp>
      <p:pic>
        <p:nvPicPr>
          <p:cNvPr id="22534" name="Picture 6" descr="Large confet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843087"/>
            <a:ext cx="3962400" cy="37195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7B0D85-0A68-47E8-B013-CD974B14D11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24600"/>
            <a:ext cx="381000" cy="381001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7B5149-6024-444D-9260-5AFE54D35649}" type="slidenum">
              <a:rPr lang="en-US" sz="14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400" dirty="0" smtClean="0"/>
          </a:p>
        </p:txBody>
      </p:sp>
      <p:pic>
        <p:nvPicPr>
          <p:cNvPr id="112643" name="Picture 3" descr="figf17_tra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2514600"/>
            <a:ext cx="2819400" cy="4038600"/>
          </a:xfrm>
          <a:solidFill>
            <a:schemeClr val="bg1"/>
          </a:solidFill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644525"/>
            <a:ext cx="3048000" cy="270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6572250" y="304800"/>
            <a:ext cx="16954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sz="1400" b="1" baseline="30000">
                <a:solidFill>
                  <a:srgbClr val="000000"/>
                </a:solidFill>
                <a:latin typeface="Tahoma" pitchFamily="34" charset="0"/>
              </a:rPr>
              <a:t>7</a:t>
            </a:r>
            <a:r>
              <a:rPr lang="en-US" sz="1400" b="1">
                <a:solidFill>
                  <a:srgbClr val="000000"/>
                </a:solidFill>
                <a:latin typeface="Tahoma" pitchFamily="34" charset="0"/>
              </a:rPr>
              <a:t>Be on melamine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267200" y="609600"/>
            <a:ext cx="15922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b="1">
                <a:solidFill>
                  <a:srgbClr val="CC0000"/>
                </a:solidFill>
                <a:latin typeface="Tahoma" pitchFamily="34" charset="0"/>
              </a:rPr>
              <a:t>TAMU exps </a:t>
            </a:r>
          </a:p>
          <a:p>
            <a:pPr marL="342900" indent="-342900" algn="ctr" eaLnBrk="0" hangingPunct="0"/>
            <a:r>
              <a:rPr lang="en-US" b="1">
                <a:solidFill>
                  <a:srgbClr val="CC0000"/>
                </a:solidFill>
                <a:latin typeface="Tahoma" pitchFamily="34" charset="0"/>
              </a:rPr>
              <a:t>@ 12 MeV/u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3886200" y="2057400"/>
            <a:ext cx="15922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b="1">
                <a:solidFill>
                  <a:srgbClr val="0033CC"/>
                </a:solidFill>
                <a:latin typeface="Tahoma" pitchFamily="34" charset="0"/>
              </a:rPr>
              <a:t>ORNL exps </a:t>
            </a:r>
          </a:p>
          <a:p>
            <a:pPr marL="342900" indent="-342900" algn="ctr" eaLnBrk="0" hangingPunct="0"/>
            <a:r>
              <a:rPr lang="en-US" b="1">
                <a:solidFill>
                  <a:srgbClr val="0033CC"/>
                </a:solidFill>
                <a:latin typeface="Tahoma" pitchFamily="34" charset="0"/>
              </a:rPr>
              <a:t>@ 10 MeV/u</a:t>
            </a:r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>
            <a:off x="4648200" y="2590800"/>
            <a:ext cx="0" cy="381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>
            <a:off x="5715000" y="1295400"/>
            <a:ext cx="6096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3962400" y="1295400"/>
            <a:ext cx="2133600" cy="44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  <a:latin typeface="Tahoma" pitchFamily="34" charset="0"/>
              </a:rPr>
              <a:t>G. Tabacaru ea,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200">
                <a:solidFill>
                  <a:srgbClr val="FF3300"/>
                </a:solidFill>
                <a:latin typeface="Tahoma" pitchFamily="34" charset="0"/>
              </a:rPr>
              <a:t> PRC 73, 025808 (2006)</a:t>
            </a: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3810000" y="6400800"/>
            <a:ext cx="1828800" cy="44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200">
                <a:solidFill>
                  <a:srgbClr val="0033CC"/>
                </a:solidFill>
                <a:latin typeface="Tahoma" pitchFamily="34" charset="0"/>
              </a:rPr>
              <a:t>J. Blackmon ea, </a:t>
            </a:r>
          </a:p>
          <a:p>
            <a:pPr marL="342900" indent="-342900"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200">
                <a:solidFill>
                  <a:srgbClr val="0033CC"/>
                </a:solidFill>
                <a:latin typeface="Tahoma" pitchFamily="34" charset="0"/>
              </a:rPr>
              <a:t>PRC 73, 034606 (2005)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6477000" y="6400800"/>
            <a:ext cx="21336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</a:pPr>
            <a:r>
              <a:rPr lang="en-US" sz="1200" dirty="0">
                <a:solidFill>
                  <a:srgbClr val="FF3300"/>
                </a:solidFill>
                <a:latin typeface="Tahoma" pitchFamily="34" charset="0"/>
              </a:rPr>
              <a:t>A. Banu ea, PRC 79, 2009.</a:t>
            </a: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254000" y="533400"/>
            <a:ext cx="3708400" cy="935038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b="1">
                <a:solidFill>
                  <a:srgbClr val="0033CC"/>
                </a:solidFill>
                <a:latin typeface="Tahoma" pitchFamily="34" charset="0"/>
              </a:rPr>
              <a:t>Optical Model Potentials</a:t>
            </a:r>
          </a:p>
          <a:p>
            <a:pPr marL="342900" indent="-342900" algn="ctr" eaLnBrk="0" hangingPunct="0"/>
            <a:r>
              <a:rPr lang="en-US" b="1">
                <a:solidFill>
                  <a:srgbClr val="0033CC"/>
                </a:solidFill>
                <a:latin typeface="Tahoma" pitchFamily="34" charset="0"/>
              </a:rPr>
              <a:t> for Nucleus-Nucleus collisions</a:t>
            </a:r>
          </a:p>
          <a:p>
            <a:pPr marL="342900" indent="-342900" algn="ctr" eaLnBrk="0" hangingPunct="0"/>
            <a:r>
              <a:rPr lang="en-US" b="1">
                <a:solidFill>
                  <a:srgbClr val="0033CC"/>
                </a:solidFill>
                <a:latin typeface="Tahoma" pitchFamily="34" charset="0"/>
              </a:rPr>
              <a:t>for RNBs</a:t>
            </a:r>
          </a:p>
        </p:txBody>
      </p:sp>
      <p:sp>
        <p:nvSpPr>
          <p:cNvPr id="112654" name="Text Box 14"/>
          <p:cNvSpPr txBox="1">
            <a:spLocks noChangeArrowheads="1"/>
          </p:cNvSpPr>
          <p:nvPr/>
        </p:nvSpPr>
        <p:spPr bwMode="auto">
          <a:xfrm>
            <a:off x="228600" y="2082800"/>
            <a:ext cx="3352800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Essential to make credible DWBA calc needed in transfer studies</a:t>
            </a:r>
          </a:p>
          <a:p>
            <a:pPr marL="342900" indent="-342900" eaLnBrk="0" hangingPunct="0"/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Have established </a:t>
            </a:r>
            <a:r>
              <a:rPr lang="en-US" sz="1400" b="1" dirty="0">
                <a:solidFill>
                  <a:srgbClr val="FF3300"/>
                </a:solidFill>
                <a:latin typeface="Tahoma" pitchFamily="34" charset="0"/>
              </a:rPr>
              <a:t>semi-microscopic double folding using JLM effective interaction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:</a:t>
            </a:r>
          </a:p>
          <a:p>
            <a:pPr marL="342900" indent="-342900" eaLnBrk="0" hangingPunct="0">
              <a:buFontTx/>
              <a:buChar char="•"/>
            </a:pP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Established from </a:t>
            </a:r>
            <a:r>
              <a:rPr lang="en-US" sz="1400" dirty="0" err="1">
                <a:solidFill>
                  <a:srgbClr val="FF3300"/>
                </a:solidFill>
                <a:latin typeface="Tahoma" pitchFamily="34" charset="0"/>
              </a:rPr>
              <a:t>exps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 with stable loosely bound p-shell nuclei: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6,7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Li,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10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B,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13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C,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14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N … @ 10 MeV/u</a:t>
            </a:r>
          </a:p>
          <a:p>
            <a:pPr marL="342900" indent="-342900" eaLnBrk="0" hangingPunct="0">
              <a:buFontTx/>
              <a:buChar char="•"/>
            </a:pP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Independent real and imaginary parts, energy and density depend.</a:t>
            </a:r>
          </a:p>
          <a:p>
            <a:pPr marL="342900" indent="-342900" eaLnBrk="0" hangingPunct="0">
              <a:buFontTx/>
              <a:buChar char="•"/>
            </a:pP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Parameters: renormalization </a:t>
            </a:r>
            <a:r>
              <a:rPr lang="en-US" sz="1400" dirty="0" err="1">
                <a:solidFill>
                  <a:srgbClr val="FF3300"/>
                </a:solidFill>
                <a:latin typeface="Tahoma" pitchFamily="34" charset="0"/>
              </a:rPr>
              <a:t>coeff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. (Nv~0.4-0.5, </a:t>
            </a:r>
            <a:r>
              <a:rPr lang="en-US" sz="1400" dirty="0" err="1">
                <a:solidFill>
                  <a:srgbClr val="FF3300"/>
                </a:solidFill>
                <a:latin typeface="Tahoma" pitchFamily="34" charset="0"/>
              </a:rPr>
              <a:t>Nw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=1.0)</a:t>
            </a:r>
          </a:p>
          <a:p>
            <a:pPr marL="342900" indent="-342900" eaLnBrk="0" hangingPunct="0">
              <a:buFontTx/>
              <a:buChar char="•"/>
            </a:pP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Predicts well elastic </a:t>
            </a:r>
            <a:r>
              <a:rPr lang="en-US" sz="1400" dirty="0" err="1">
                <a:solidFill>
                  <a:srgbClr val="FF3300"/>
                </a:solidFill>
                <a:latin typeface="Tahoma" pitchFamily="34" charset="0"/>
              </a:rPr>
              <a:t>scatt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 for RNBs: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7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Be,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8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B,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11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C,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12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N,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13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N, </a:t>
            </a:r>
            <a:r>
              <a:rPr lang="en-US" sz="1400" baseline="30000" dirty="0">
                <a:solidFill>
                  <a:srgbClr val="FF3300"/>
                </a:solidFill>
                <a:latin typeface="Tahoma" pitchFamily="34" charset="0"/>
              </a:rPr>
              <a:t>17</a:t>
            </a: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F</a:t>
            </a:r>
          </a:p>
          <a:p>
            <a:pPr marL="342900" indent="-342900" eaLnBrk="0" hangingPunct="0">
              <a:buFontTx/>
              <a:buChar char="•"/>
            </a:pPr>
            <a:r>
              <a:rPr lang="en-US" sz="1400" dirty="0">
                <a:solidFill>
                  <a:srgbClr val="FF3300"/>
                </a:solidFill>
                <a:latin typeface="Tahoma" pitchFamily="34" charset="0"/>
              </a:rPr>
              <a:t>Good results for transfer reactions (tested where possible)</a:t>
            </a:r>
          </a:p>
          <a:p>
            <a:pPr marL="342900" indent="-342900" eaLnBrk="0" hangingPunct="0"/>
            <a:r>
              <a:rPr lang="en-US" sz="1200" dirty="0">
                <a:solidFill>
                  <a:srgbClr val="0033CC"/>
                </a:solidFill>
                <a:latin typeface="Tahoma" pitchFamily="34" charset="0"/>
              </a:rPr>
              <a:t>L. Trache ea, PRC 61 (2000</a:t>
            </a:r>
            <a:r>
              <a:rPr lang="en-US" sz="1200" dirty="0" smtClean="0">
                <a:solidFill>
                  <a:srgbClr val="0033CC"/>
                </a:solidFill>
                <a:latin typeface="Tahoma" pitchFamily="34" charset="0"/>
              </a:rPr>
              <a:t>)</a:t>
            </a:r>
            <a:endParaRPr lang="en-US" sz="1200" dirty="0">
              <a:solidFill>
                <a:srgbClr val="0033CC"/>
              </a:solidFill>
              <a:latin typeface="Tahoma" pitchFamily="34" charset="0"/>
            </a:endParaRPr>
          </a:p>
          <a:p>
            <a:pPr marL="342900" indent="-342900" eaLnBrk="0" hangingPunct="0"/>
            <a:r>
              <a:rPr lang="en-US" sz="1200" dirty="0" smtClean="0">
                <a:solidFill>
                  <a:srgbClr val="0033CC"/>
                </a:solidFill>
                <a:latin typeface="Tahoma" pitchFamily="34" charset="0"/>
              </a:rPr>
              <a:t>F. </a:t>
            </a:r>
            <a:r>
              <a:rPr lang="en-US" sz="1200" dirty="0">
                <a:solidFill>
                  <a:srgbClr val="0033CC"/>
                </a:solidFill>
                <a:latin typeface="Tahoma" pitchFamily="34" charset="0"/>
              </a:rPr>
              <a:t>Carstoiu </a:t>
            </a:r>
            <a:r>
              <a:rPr lang="en-US" sz="1200" dirty="0" smtClean="0">
                <a:solidFill>
                  <a:srgbClr val="0033CC"/>
                </a:solidFill>
                <a:latin typeface="Tahoma" pitchFamily="34" charset="0"/>
              </a:rPr>
              <a:t>ea, </a:t>
            </a:r>
            <a:r>
              <a:rPr lang="en-US" sz="1200" dirty="0">
                <a:solidFill>
                  <a:srgbClr val="0033CC"/>
                </a:solidFill>
                <a:latin typeface="Tahoma" pitchFamily="34" charset="0"/>
              </a:rPr>
              <a:t>PRC 70 (2004</a:t>
            </a:r>
            <a:r>
              <a:rPr lang="en-US" sz="1200" dirty="0" smtClean="0">
                <a:solidFill>
                  <a:srgbClr val="0033CC"/>
                </a:solidFill>
                <a:latin typeface="Tahoma" pitchFamily="34" charset="0"/>
              </a:rPr>
              <a:t>)</a:t>
            </a:r>
          </a:p>
          <a:p>
            <a:pPr marL="342900" indent="-342900" eaLnBrk="0" hangingPunct="0"/>
            <a:r>
              <a:rPr lang="en-US" sz="1200" dirty="0" smtClean="0">
                <a:solidFill>
                  <a:srgbClr val="0033CC"/>
                </a:solidFill>
                <a:latin typeface="Tahoma" pitchFamily="34" charset="0"/>
              </a:rPr>
              <a:t>F. Carstoiu &amp; LT, PRC 85 (2012)</a:t>
            </a:r>
            <a:endParaRPr lang="en-US" sz="1200" dirty="0">
              <a:solidFill>
                <a:srgbClr val="0033CC"/>
              </a:solidFill>
              <a:latin typeface="Tahoma" pitchFamily="34" charset="0"/>
            </a:endParaRPr>
          </a:p>
        </p:txBody>
      </p:sp>
      <p:pic>
        <p:nvPicPr>
          <p:cNvPr id="11265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657600"/>
            <a:ext cx="2667000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56" name="Text Box 16"/>
          <p:cNvSpPr txBox="1">
            <a:spLocks noChangeArrowheads="1"/>
          </p:cNvSpPr>
          <p:nvPr/>
        </p:nvSpPr>
        <p:spPr bwMode="auto">
          <a:xfrm>
            <a:off x="6732588" y="3352800"/>
            <a:ext cx="16764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sz="1400" b="1" baseline="30000">
                <a:solidFill>
                  <a:srgbClr val="000000"/>
                </a:solidFill>
                <a:latin typeface="Tahoma" pitchFamily="34" charset="0"/>
              </a:rPr>
              <a:t>12</a:t>
            </a:r>
            <a:r>
              <a:rPr lang="en-US" sz="1400" b="1">
                <a:solidFill>
                  <a:srgbClr val="000000"/>
                </a:solidFill>
                <a:latin typeface="Tahoma" pitchFamily="34" charset="0"/>
              </a:rPr>
              <a:t>N on melamine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873"/>
          <p:cNvSpPr>
            <a:spLocks noChangeArrowheads="1"/>
          </p:cNvSpPr>
          <p:nvPr/>
        </p:nvSpPr>
        <p:spPr bwMode="auto">
          <a:xfrm>
            <a:off x="228600" y="228600"/>
            <a:ext cx="838200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C2818"/>
                </a:solidFill>
                <a:latin typeface="+mn-lt"/>
                <a:cs typeface="+mn-cs"/>
              </a:rPr>
              <a:t>3 </a:t>
            </a:r>
            <a:r>
              <a:rPr lang="en-US" sz="2800" b="1" dirty="0" smtClean="0">
                <a:solidFill>
                  <a:srgbClr val="FC2818"/>
                </a:solidFill>
                <a:latin typeface="+mn-lt"/>
                <a:cs typeface="+mn-cs"/>
              </a:rPr>
              <a:t>b</a:t>
            </a:r>
            <a:endParaRPr lang="en-US" sz="2800" b="1" dirty="0">
              <a:solidFill>
                <a:srgbClr val="FC2818"/>
              </a:solidFill>
              <a:latin typeface="+mn-lt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Inelastic scattering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1+2 -&gt; 1+2*</a:t>
            </a:r>
          </a:p>
          <a:p>
            <a:endParaRPr lang="en-US" dirty="0" smtClean="0"/>
          </a:p>
          <a:p>
            <a:r>
              <a:rPr lang="en-US" sz="1800" dirty="0" smtClean="0"/>
              <a:t>Selective to collective excitations</a:t>
            </a:r>
          </a:p>
          <a:p>
            <a:pPr lvl="1"/>
            <a:r>
              <a:rPr lang="en-US" sz="1800" dirty="0" smtClean="0"/>
              <a:t>Quadrupole excitations </a:t>
            </a:r>
          </a:p>
          <a:p>
            <a:pPr lvl="1">
              <a:buNone/>
            </a:pPr>
            <a:r>
              <a:rPr lang="en-US" sz="1800" dirty="0" smtClean="0"/>
              <a:t>E2: 0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Batang"/>
                <a:ea typeface="Batang"/>
              </a:rPr>
              <a:t>→</a:t>
            </a:r>
            <a:r>
              <a:rPr lang="en-US" sz="1800" dirty="0" smtClean="0"/>
              <a:t>2</a:t>
            </a:r>
            <a:r>
              <a:rPr lang="en-US" sz="1800" baseline="30000" dirty="0" smtClean="0"/>
              <a:t>+</a:t>
            </a:r>
          </a:p>
          <a:p>
            <a:pPr lvl="1"/>
            <a:r>
              <a:rPr lang="en-US" sz="1800" dirty="0" err="1" smtClean="0"/>
              <a:t>Octupole</a:t>
            </a:r>
            <a:r>
              <a:rPr lang="en-US" sz="1800" dirty="0" smtClean="0"/>
              <a:t> excitations </a:t>
            </a:r>
          </a:p>
          <a:p>
            <a:pPr lvl="1">
              <a:buNone/>
            </a:pPr>
            <a:r>
              <a:rPr lang="en-US" sz="1800" dirty="0" smtClean="0"/>
              <a:t>E3: 0</a:t>
            </a:r>
            <a:r>
              <a:rPr lang="en-US" sz="1800" baseline="30000" dirty="0" smtClean="0"/>
              <a:t>+</a:t>
            </a:r>
            <a:r>
              <a:rPr lang="en-US" dirty="0" smtClean="0">
                <a:latin typeface="Batang"/>
                <a:ea typeface="Batang"/>
              </a:rPr>
              <a:t> </a:t>
            </a:r>
            <a:r>
              <a:rPr lang="en-US" sz="1800" dirty="0" smtClean="0">
                <a:latin typeface="Batang"/>
                <a:ea typeface="Batang"/>
              </a:rPr>
              <a:t>→</a:t>
            </a:r>
            <a:r>
              <a:rPr lang="en-US" sz="1800" dirty="0" smtClean="0"/>
              <a:t> 3</a:t>
            </a:r>
            <a:r>
              <a:rPr lang="en-US" sz="1800" baseline="30000" dirty="0" smtClean="0"/>
              <a:t>-</a:t>
            </a:r>
          </a:p>
          <a:p>
            <a:pPr lvl="1">
              <a:buNone/>
            </a:pPr>
            <a:endParaRPr lang="en-US" sz="1800" baseline="30000" dirty="0" smtClean="0"/>
          </a:p>
          <a:p>
            <a:r>
              <a:rPr lang="en-US" sz="2800" baseline="30000" dirty="0" smtClean="0"/>
              <a:t>Extract B(E2), B(E3)</a:t>
            </a:r>
          </a:p>
          <a:p>
            <a:pPr>
              <a:buNone/>
            </a:pPr>
            <a:r>
              <a:rPr lang="en-US" sz="2800" baseline="30000" dirty="0" smtClean="0"/>
              <a:t>actually G</a:t>
            </a:r>
            <a:r>
              <a:rPr lang="en-US" sz="2000" baseline="-25000" dirty="0" smtClean="0"/>
              <a:t>IS</a:t>
            </a:r>
            <a:r>
              <a:rPr lang="en-US" sz="2800" baseline="30000" dirty="0" smtClean="0"/>
              <a:t>(L=2,3)</a:t>
            </a:r>
          </a:p>
          <a:p>
            <a:endParaRPr lang="en-US" sz="2800" dirty="0"/>
          </a:p>
        </p:txBody>
      </p:sp>
      <p:pic>
        <p:nvPicPr>
          <p:cNvPr id="7" name="Content Placeholder 6" descr="Trache-Nd-1988_Page_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916426" y="1371600"/>
            <a:ext cx="3425947" cy="2286000"/>
          </a:xfrm>
        </p:spPr>
      </p:pic>
      <p:pic>
        <p:nvPicPr>
          <p:cNvPr id="10" name="Content Placeholder 9" descr="Trache-Nd-1988_Page_3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968017" y="3810000"/>
            <a:ext cx="3322766" cy="2286000"/>
          </a:xfrm>
        </p:spPr>
      </p:pic>
      <p:grpSp>
        <p:nvGrpSpPr>
          <p:cNvPr id="14" name="Group 13"/>
          <p:cNvGrpSpPr/>
          <p:nvPr/>
        </p:nvGrpSpPr>
        <p:grpSpPr>
          <a:xfrm>
            <a:off x="3581400" y="2362200"/>
            <a:ext cx="4517941" cy="3962400"/>
            <a:chOff x="3581400" y="2362200"/>
            <a:chExt cx="4517941" cy="3962400"/>
          </a:xfrm>
        </p:grpSpPr>
        <p:pic>
          <p:nvPicPr>
            <p:cNvPr id="12" name="Picture 11" descr="Trache-Nd-1988_Page_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9800" y="2362200"/>
              <a:ext cx="2079541" cy="3962400"/>
            </a:xfrm>
            <a:prstGeom prst="rect">
              <a:avLst/>
            </a:prstGeom>
          </p:spPr>
        </p:pic>
        <p:pic>
          <p:nvPicPr>
            <p:cNvPr id="13" name="Picture 12" descr="Trache-Nd-1988_Page_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1400" y="3276600"/>
              <a:ext cx="2511355" cy="2667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Transfer and nucleon-removal reactions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71600"/>
            <a:ext cx="4267200" cy="5029200"/>
          </a:xfrm>
        </p:spPr>
        <p:txBody>
          <a:bodyPr/>
          <a:lstStyle/>
          <a:p>
            <a:r>
              <a:rPr lang="en-US" sz="2000" dirty="0" smtClean="0"/>
              <a:t>Give information about the single particle (fermionic) degrees of freedom in nuclei</a:t>
            </a:r>
          </a:p>
          <a:p>
            <a:r>
              <a:rPr lang="en-US" sz="2000" dirty="0" smtClean="0"/>
              <a:t>Single nucleon transfer</a:t>
            </a:r>
          </a:p>
          <a:p>
            <a:r>
              <a:rPr lang="en-US" sz="2000" dirty="0" err="1" smtClean="0"/>
              <a:t>Multinucleon</a:t>
            </a:r>
            <a:r>
              <a:rPr lang="en-US" sz="2000" dirty="0" smtClean="0"/>
              <a:t> transfer</a:t>
            </a:r>
          </a:p>
          <a:p>
            <a:r>
              <a:rPr lang="en-US" sz="2000" dirty="0" smtClean="0"/>
              <a:t>Alpha transfer …</a:t>
            </a:r>
          </a:p>
          <a:p>
            <a:pPr lvl="1"/>
            <a:r>
              <a:rPr lang="en-US" sz="1600" dirty="0" smtClean="0"/>
              <a:t> measure angular distributions</a:t>
            </a:r>
          </a:p>
          <a:p>
            <a:pPr lvl="1"/>
            <a:r>
              <a:rPr lang="en-US" sz="1600" dirty="0" smtClean="0"/>
              <a:t>Determine: </a:t>
            </a:r>
            <a:r>
              <a:rPr lang="en-US" sz="1600" i="1" dirty="0" err="1" smtClean="0"/>
              <a:t>njl</a:t>
            </a:r>
            <a:r>
              <a:rPr lang="en-US" sz="1600" dirty="0" smtClean="0"/>
              <a:t>, spec factor, ANC</a:t>
            </a:r>
          </a:p>
          <a:p>
            <a:r>
              <a:rPr lang="en-US" sz="2000" dirty="0" smtClean="0"/>
              <a:t>Pair transfer – info on pairing vibrations = collective mode</a:t>
            </a:r>
          </a:p>
          <a:p>
            <a:r>
              <a:rPr lang="en-US" sz="2000" dirty="0" smtClean="0"/>
              <a:t>Breakup (nucleon-removal) at intermediate energies:</a:t>
            </a:r>
          </a:p>
          <a:p>
            <a:pPr marL="742950" lvl="2" indent="-342900"/>
            <a:r>
              <a:rPr lang="en-US" sz="1600" dirty="0" smtClean="0"/>
              <a:t> measure momentum distributions</a:t>
            </a:r>
          </a:p>
          <a:p>
            <a:pPr marL="742950" lvl="2" indent="-342900"/>
            <a:r>
              <a:rPr lang="en-US" sz="1600" dirty="0" smtClean="0"/>
              <a:t>Determine: </a:t>
            </a:r>
            <a:r>
              <a:rPr lang="en-US" sz="1600" i="1" dirty="0" err="1" smtClean="0"/>
              <a:t>njl</a:t>
            </a:r>
            <a:r>
              <a:rPr lang="en-US" sz="1600" dirty="0" smtClean="0"/>
              <a:t>, spec factor, ANC …</a:t>
            </a:r>
          </a:p>
          <a:p>
            <a:pPr marL="742950" lvl="2" indent="-342900"/>
            <a:endParaRPr lang="en-US" sz="1600" dirty="0" smtClean="0"/>
          </a:p>
          <a:p>
            <a:endParaRPr lang="en-US" sz="20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752600"/>
            <a:ext cx="3156877" cy="172939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Breakup-f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3810000"/>
            <a:ext cx="3200400" cy="2286000"/>
          </a:xfrm>
        </p:spPr>
      </p:pic>
      <p:sp>
        <p:nvSpPr>
          <p:cNvPr id="8" name="Oval 873"/>
          <p:cNvSpPr>
            <a:spLocks noChangeArrowheads="1"/>
          </p:cNvSpPr>
          <p:nvPr/>
        </p:nvSpPr>
        <p:spPr bwMode="auto">
          <a:xfrm>
            <a:off x="304800" y="304800"/>
            <a:ext cx="838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C2818"/>
                </a:solidFill>
              </a:rPr>
              <a:t>3 </a:t>
            </a:r>
            <a:r>
              <a:rPr lang="en-US" sz="2800" b="1" dirty="0" err="1" smtClean="0">
                <a:solidFill>
                  <a:srgbClr val="FC2818"/>
                </a:solidFill>
              </a:rPr>
              <a:t>c,d</a:t>
            </a:r>
            <a:endParaRPr lang="en-US" sz="2800" b="1" dirty="0">
              <a:solidFill>
                <a:srgbClr val="FC281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algn="ctr"/>
            <a:r>
              <a:rPr lang="en-US" dirty="0" smtClean="0"/>
              <a:t> Spectroscopic factors and ANCs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600199"/>
          </a:xfrm>
        </p:spPr>
        <p:txBody>
          <a:bodyPr/>
          <a:lstStyle/>
          <a:p>
            <a:r>
              <a:rPr lang="en-US" sz="2800" dirty="0" smtClean="0"/>
              <a:t>Spectroscopic factors – definition</a:t>
            </a:r>
          </a:p>
          <a:p>
            <a:r>
              <a:rPr lang="en-US" sz="2800" dirty="0" smtClean="0"/>
              <a:t>ANC …</a:t>
            </a:r>
          </a:p>
          <a:p>
            <a:r>
              <a:rPr lang="en-US" sz="2400" dirty="0" smtClean="0"/>
              <a:t>Overlap integrals </a:t>
            </a:r>
            <a:r>
              <a:rPr lang="en-US" sz="2400" i="1" dirty="0" err="1" smtClean="0"/>
              <a:t>I</a:t>
            </a:r>
            <a:r>
              <a:rPr lang="en-US" sz="2400" i="1" baseline="30000" dirty="0" err="1" smtClean="0"/>
              <a:t>A</a:t>
            </a:r>
            <a:r>
              <a:rPr lang="en-US" sz="2400" i="1" baseline="-25000" dirty="0" err="1" smtClean="0"/>
              <a:t>Bp</a:t>
            </a:r>
            <a:r>
              <a:rPr lang="en-US" sz="2400" dirty="0" smtClean="0"/>
              <a:t> and their </a:t>
            </a:r>
            <a:r>
              <a:rPr lang="en-US" sz="2400" dirty="0" err="1" smtClean="0"/>
              <a:t>asympt</a:t>
            </a:r>
            <a:r>
              <a:rPr lang="en-US" sz="2400" dirty="0" smtClean="0"/>
              <a:t> behavior</a:t>
            </a:r>
          </a:p>
        </p:txBody>
      </p:sp>
      <p:graphicFrame>
        <p:nvGraphicFramePr>
          <p:cNvPr id="36868" name="Object 5"/>
          <p:cNvGraphicFramePr>
            <a:graphicFrameLocks noChangeAspect="1"/>
          </p:cNvGraphicFramePr>
          <p:nvPr/>
        </p:nvGraphicFramePr>
        <p:xfrm>
          <a:off x="3962400" y="1600200"/>
          <a:ext cx="2590800" cy="681592"/>
        </p:xfrm>
        <a:graphic>
          <a:graphicData uri="http://schemas.openxmlformats.org/presentationml/2006/ole">
            <p:oleObj spid="_x0000_s36868" r:id="rId3" imgW="2036440" imgH="531770" progId="">
              <p:embed/>
            </p:oleObj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38200" y="3849171"/>
            <a:ext cx="7643262" cy="1103829"/>
            <a:chOff x="838200" y="3713569"/>
            <a:chExt cx="7643262" cy="1103829"/>
          </a:xfrm>
          <a:solidFill>
            <a:srgbClr val="FFFF00"/>
          </a:solidFill>
        </p:grpSpPr>
        <p:graphicFrame>
          <p:nvGraphicFramePr>
            <p:cNvPr id="36869" name="Object 6"/>
            <p:cNvGraphicFramePr>
              <a:graphicFrameLocks noChangeAspect="1"/>
            </p:cNvGraphicFramePr>
            <p:nvPr/>
          </p:nvGraphicFramePr>
          <p:xfrm>
            <a:off x="841557" y="4071938"/>
            <a:ext cx="3351212" cy="745460"/>
          </p:xfrm>
          <a:graphic>
            <a:graphicData uri="http://schemas.openxmlformats.org/presentationml/2006/ole">
              <p:oleObj spid="_x0000_s36869" name="Equation" r:id="rId4" imgW="2247840" imgH="495000" progId="">
                <p:embed/>
              </p:oleObj>
            </a:graphicData>
          </a:graphic>
        </p:graphicFrame>
        <p:graphicFrame>
          <p:nvGraphicFramePr>
            <p:cNvPr id="36870" name="Object 2"/>
            <p:cNvGraphicFramePr>
              <a:graphicFrameLocks noChangeAspect="1"/>
            </p:cNvGraphicFramePr>
            <p:nvPr/>
          </p:nvGraphicFramePr>
          <p:xfrm>
            <a:off x="4833938" y="4046356"/>
            <a:ext cx="3647524" cy="752475"/>
          </p:xfrm>
          <a:graphic>
            <a:graphicData uri="http://schemas.openxmlformats.org/presentationml/2006/ole">
              <p:oleObj spid="_x0000_s36870" name="Equation" r:id="rId5" imgW="2489040" imgH="507960" progId="">
                <p:embed/>
              </p:oleObj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838200" y="3713569"/>
              <a:ext cx="150554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transfer: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8200" y="5111686"/>
            <a:ext cx="4724400" cy="1289114"/>
            <a:chOff x="838200" y="4964668"/>
            <a:chExt cx="4724400" cy="1289114"/>
          </a:xfrm>
        </p:grpSpPr>
        <p:graphicFrame>
          <p:nvGraphicFramePr>
            <p:cNvPr id="36865" name="Object 1"/>
            <p:cNvGraphicFramePr>
              <a:graphicFrameLocks noChangeAspect="1"/>
            </p:cNvGraphicFramePr>
            <p:nvPr/>
          </p:nvGraphicFramePr>
          <p:xfrm>
            <a:off x="838200" y="5334000"/>
            <a:ext cx="4724400" cy="919782"/>
          </p:xfrm>
          <a:graphic>
            <a:graphicData uri="http://schemas.openxmlformats.org/presentationml/2006/ole">
              <p:oleObj spid="_x0000_s36865" name="Equation" r:id="rId6" imgW="2628720" imgH="469800" progId="Equation.3">
                <p:embed/>
              </p:oleObj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868740" y="4964668"/>
              <a:ext cx="156966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break-up: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47800" y="2743200"/>
            <a:ext cx="431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baseline="-25000" dirty="0" smtClean="0">
                <a:solidFill>
                  <a:srgbClr val="FF0000"/>
                </a:solidFill>
              </a:rPr>
              <a:t>nlj</a:t>
            </a:r>
            <a:r>
              <a:rPr lang="en-US" b="1" dirty="0" smtClean="0">
                <a:solidFill>
                  <a:srgbClr val="FF0000"/>
                </a:solidFill>
              </a:rPr>
              <a:t>=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nlj</a:t>
            </a:r>
            <a:r>
              <a:rPr lang="en-US" b="1" dirty="0" smtClean="0">
                <a:solidFill>
                  <a:srgbClr val="FF0000"/>
                </a:solidFill>
              </a:rPr>
              <a:t>*b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baseline="-25000" dirty="0" smtClean="0">
                <a:solidFill>
                  <a:srgbClr val="FF0000"/>
                </a:solidFill>
              </a:rPr>
              <a:t>nlj </a:t>
            </a:r>
            <a:r>
              <a:rPr lang="en-US" dirty="0" smtClean="0"/>
              <a:t>, where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nlj</a:t>
            </a:r>
            <a:r>
              <a:rPr lang="en-US" dirty="0" smtClean="0"/>
              <a:t> is the </a:t>
            </a:r>
            <a:r>
              <a:rPr lang="en-US" dirty="0" err="1" smtClean="0"/>
              <a:t>s.p</a:t>
            </a:r>
            <a:r>
              <a:rPr lang="en-US" dirty="0" smtClean="0"/>
              <a:t>. ANC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3352800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(some) assumptions, we get, for major comp. and one-step: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84238"/>
          </a:xfrm>
        </p:spPr>
        <p:txBody>
          <a:bodyPr/>
          <a:lstStyle/>
          <a:p>
            <a:pPr algn="ctr"/>
            <a:r>
              <a:rPr lang="en-US" dirty="0" smtClean="0"/>
              <a:t>As used in shell model calculations</a:t>
            </a:r>
            <a:endParaRPr lang="en-US" dirty="0"/>
          </a:p>
        </p:txBody>
      </p:sp>
      <p:pic>
        <p:nvPicPr>
          <p:cNvPr id="4" name="Content Placeholder 3" descr="Sfact-Horoi-1028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435" y="1371600"/>
            <a:ext cx="58571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algn="ctr"/>
            <a:r>
              <a:rPr lang="en-US" dirty="0" smtClean="0"/>
              <a:t> Spectroscopic factors and ANCs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600199"/>
          </a:xfrm>
        </p:spPr>
        <p:txBody>
          <a:bodyPr/>
          <a:lstStyle/>
          <a:p>
            <a:r>
              <a:rPr lang="en-US" sz="2800" dirty="0" smtClean="0"/>
              <a:t>Spectroscopic factors – definition</a:t>
            </a:r>
          </a:p>
          <a:p>
            <a:r>
              <a:rPr lang="en-US" sz="2800" dirty="0" smtClean="0"/>
              <a:t>ANC …</a:t>
            </a:r>
          </a:p>
          <a:p>
            <a:r>
              <a:rPr lang="en-US" sz="2400" dirty="0" smtClean="0"/>
              <a:t>Overlap integrals </a:t>
            </a:r>
            <a:r>
              <a:rPr lang="en-US" sz="2400" i="1" dirty="0" err="1" smtClean="0"/>
              <a:t>I</a:t>
            </a:r>
            <a:r>
              <a:rPr lang="en-US" sz="2400" i="1" baseline="30000" dirty="0" err="1" smtClean="0"/>
              <a:t>A</a:t>
            </a:r>
            <a:r>
              <a:rPr lang="en-US" sz="2400" i="1" baseline="-25000" dirty="0" err="1" smtClean="0"/>
              <a:t>Bp</a:t>
            </a:r>
            <a:r>
              <a:rPr lang="en-US" sz="2400" dirty="0" smtClean="0"/>
              <a:t> and their </a:t>
            </a:r>
            <a:r>
              <a:rPr lang="en-US" sz="2400" dirty="0" err="1" smtClean="0"/>
              <a:t>asympt</a:t>
            </a:r>
            <a:r>
              <a:rPr lang="en-US" sz="2400" dirty="0" smtClean="0"/>
              <a:t> behavior</a:t>
            </a:r>
          </a:p>
        </p:txBody>
      </p:sp>
      <p:graphicFrame>
        <p:nvGraphicFramePr>
          <p:cNvPr id="36868" name="Object 5"/>
          <p:cNvGraphicFramePr>
            <a:graphicFrameLocks noChangeAspect="1"/>
          </p:cNvGraphicFramePr>
          <p:nvPr/>
        </p:nvGraphicFramePr>
        <p:xfrm>
          <a:off x="3962400" y="1600200"/>
          <a:ext cx="2590800" cy="681592"/>
        </p:xfrm>
        <a:graphic>
          <a:graphicData uri="http://schemas.openxmlformats.org/presentationml/2006/ole">
            <p:oleObj spid="_x0000_s167939" r:id="rId3" imgW="2036440" imgH="531770" progId="">
              <p:embed/>
            </p:oleObj>
          </a:graphicData>
        </a:graphic>
      </p:graphicFrame>
      <p:grpSp>
        <p:nvGrpSpPr>
          <p:cNvPr id="4" name="Group 13"/>
          <p:cNvGrpSpPr/>
          <p:nvPr/>
        </p:nvGrpSpPr>
        <p:grpSpPr>
          <a:xfrm>
            <a:off x="838200" y="3849171"/>
            <a:ext cx="7643262" cy="1103829"/>
            <a:chOff x="838200" y="3713569"/>
            <a:chExt cx="7643262" cy="1103829"/>
          </a:xfrm>
          <a:solidFill>
            <a:srgbClr val="FFFF00"/>
          </a:solidFill>
        </p:grpSpPr>
        <p:graphicFrame>
          <p:nvGraphicFramePr>
            <p:cNvPr id="36869" name="Object 6"/>
            <p:cNvGraphicFramePr>
              <a:graphicFrameLocks noChangeAspect="1"/>
            </p:cNvGraphicFramePr>
            <p:nvPr/>
          </p:nvGraphicFramePr>
          <p:xfrm>
            <a:off x="841557" y="4071938"/>
            <a:ext cx="3351212" cy="745460"/>
          </p:xfrm>
          <a:graphic>
            <a:graphicData uri="http://schemas.openxmlformats.org/presentationml/2006/ole">
              <p:oleObj spid="_x0000_s167940" name="Equation" r:id="rId4" imgW="2247840" imgH="495000" progId="">
                <p:embed/>
              </p:oleObj>
            </a:graphicData>
          </a:graphic>
        </p:graphicFrame>
        <p:graphicFrame>
          <p:nvGraphicFramePr>
            <p:cNvPr id="36870" name="Object 2"/>
            <p:cNvGraphicFramePr>
              <a:graphicFrameLocks noChangeAspect="1"/>
            </p:cNvGraphicFramePr>
            <p:nvPr/>
          </p:nvGraphicFramePr>
          <p:xfrm>
            <a:off x="4833938" y="4046356"/>
            <a:ext cx="3647524" cy="752475"/>
          </p:xfrm>
          <a:graphic>
            <a:graphicData uri="http://schemas.openxmlformats.org/presentationml/2006/ole">
              <p:oleObj spid="_x0000_s167941" name="Equation" r:id="rId5" imgW="2489040" imgH="507960" progId="">
                <p:embed/>
              </p:oleObj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838200" y="3713569"/>
              <a:ext cx="150554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transfer: </a:t>
              </a:r>
              <a:endParaRPr lang="en-US" dirty="0"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838200" y="5111686"/>
            <a:ext cx="4724400" cy="1289114"/>
            <a:chOff x="838200" y="4964668"/>
            <a:chExt cx="4724400" cy="1289114"/>
          </a:xfrm>
        </p:grpSpPr>
        <p:graphicFrame>
          <p:nvGraphicFramePr>
            <p:cNvPr id="36865" name="Object 1"/>
            <p:cNvGraphicFramePr>
              <a:graphicFrameLocks noChangeAspect="1"/>
            </p:cNvGraphicFramePr>
            <p:nvPr/>
          </p:nvGraphicFramePr>
          <p:xfrm>
            <a:off x="838200" y="5334000"/>
            <a:ext cx="4724400" cy="919782"/>
          </p:xfrm>
          <a:graphic>
            <a:graphicData uri="http://schemas.openxmlformats.org/presentationml/2006/ole">
              <p:oleObj spid="_x0000_s167938" name="Equation" r:id="rId6" imgW="2628720" imgH="469800" progId="Equation.3">
                <p:embed/>
              </p:oleObj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868740" y="4964668"/>
              <a:ext cx="1569660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 break-up: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47800" y="2743200"/>
            <a:ext cx="431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baseline="-25000" dirty="0" smtClean="0">
                <a:solidFill>
                  <a:srgbClr val="FF0000"/>
                </a:solidFill>
              </a:rPr>
              <a:t>nlj</a:t>
            </a:r>
            <a:r>
              <a:rPr lang="en-US" b="1" dirty="0" smtClean="0">
                <a:solidFill>
                  <a:srgbClr val="FF0000"/>
                </a:solidFill>
              </a:rPr>
              <a:t>=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nlj</a:t>
            </a:r>
            <a:r>
              <a:rPr lang="en-US" b="1" dirty="0" smtClean="0">
                <a:solidFill>
                  <a:srgbClr val="FF0000"/>
                </a:solidFill>
              </a:rPr>
              <a:t>*b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baseline="-25000" dirty="0" smtClean="0">
                <a:solidFill>
                  <a:srgbClr val="FF0000"/>
                </a:solidFill>
              </a:rPr>
              <a:t>nlj </a:t>
            </a:r>
            <a:r>
              <a:rPr lang="en-US" dirty="0" smtClean="0"/>
              <a:t>, where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nlj</a:t>
            </a:r>
            <a:r>
              <a:rPr lang="en-US" dirty="0" smtClean="0"/>
              <a:t> is the </a:t>
            </a:r>
            <a:r>
              <a:rPr lang="en-US" dirty="0" err="1" smtClean="0"/>
              <a:t>s.p</a:t>
            </a:r>
            <a:r>
              <a:rPr lang="en-US" dirty="0" smtClean="0"/>
              <a:t>. ANC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3352800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(some) assumptions, we get, for major comp. and one-step: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1BA8C3-18E8-4B78-85E0-07685E41170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990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3300"/>
                </a:solidFill>
              </a:rPr>
              <a:t>ANC in peripheral reactions:  </a:t>
            </a:r>
            <a:br>
              <a:rPr lang="en-US" sz="2800" smtClean="0">
                <a:solidFill>
                  <a:srgbClr val="FF3300"/>
                </a:solidFill>
              </a:rPr>
            </a:br>
            <a:r>
              <a:rPr lang="en-US" sz="2800" smtClean="0">
                <a:solidFill>
                  <a:srgbClr val="FF3300"/>
                </a:solidFill>
              </a:rPr>
              <a:t>radiative proton capture, transfer and breakup </a:t>
            </a:r>
          </a:p>
        </p:txBody>
      </p:sp>
      <p:pic>
        <p:nvPicPr>
          <p:cNvPr id="1029" name="Picture 3" descr="Large confetti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1447800"/>
            <a:ext cx="4267200" cy="3705225"/>
          </a:xfrm>
        </p:spPr>
      </p:pic>
      <p:pic>
        <p:nvPicPr>
          <p:cNvPr id="1030" name="Picture 4" descr="Large confetti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1673225"/>
            <a:ext cx="3886200" cy="3517900"/>
          </a:xfr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970213" y="5430838"/>
          <a:ext cx="3203575" cy="360362"/>
        </p:xfrm>
        <a:graphic>
          <a:graphicData uri="http://schemas.openxmlformats.org/presentationml/2006/ole">
            <p:oleObj spid="_x0000_s1026" name="Equation" r:id="rId6" imgW="2031840" imgH="228600" progId="Equation.3">
              <p:embed/>
            </p:oleObj>
          </a:graphicData>
        </a:graphic>
      </p:graphicFrame>
      <p:sp>
        <p:nvSpPr>
          <p:cNvPr id="1031" name="Text Box 6"/>
          <p:cNvSpPr txBox="1">
            <a:spLocks noChangeArrowheads="1"/>
          </p:cNvSpPr>
          <p:nvPr/>
        </p:nvSpPr>
        <p:spPr bwMode="auto">
          <a:xfrm>
            <a:off x="2638425" y="5911850"/>
            <a:ext cx="5362575" cy="641350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>
                <a:solidFill>
                  <a:srgbClr val="FF3300"/>
                </a:solidFill>
                <a:latin typeface="Tahoma" pitchFamily="34" charset="0"/>
              </a:rPr>
              <a:t>Shape in asymptotic region given by Whittaker fct. </a:t>
            </a:r>
          </a:p>
          <a:p>
            <a:pPr marL="342900" indent="-342900" algn="ctr" eaLnBrk="0" hangingPunct="0"/>
            <a:r>
              <a:rPr lang="en-US">
                <a:solidFill>
                  <a:srgbClr val="FF3300"/>
                </a:solidFill>
                <a:latin typeface="Tahoma" pitchFamily="34" charset="0"/>
              </a:rPr>
              <a:t>Only normalization (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ANC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) unknown and needed!</a:t>
            </a: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 flipV="1">
            <a:off x="6400800" y="3429000"/>
            <a:ext cx="228600" cy="24384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086600" y="3124200"/>
            <a:ext cx="1973263" cy="914400"/>
            <a:chOff x="4416" y="3456"/>
            <a:chExt cx="1243" cy="576"/>
          </a:xfrm>
        </p:grpSpPr>
        <p:sp>
          <p:nvSpPr>
            <p:cNvPr id="1900" name="Text Box 9"/>
            <p:cNvSpPr txBox="1">
              <a:spLocks noChangeArrowheads="1"/>
            </p:cNvSpPr>
            <p:nvPr/>
          </p:nvSpPr>
          <p:spPr bwMode="auto">
            <a:xfrm>
              <a:off x="4416" y="3456"/>
              <a:ext cx="1243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b="1">
                  <a:solidFill>
                    <a:srgbClr val="993366"/>
                  </a:solidFill>
                  <a:latin typeface="Times New Roman" pitchFamily="18" charset="0"/>
                </a:rPr>
                <a:t>(p,</a:t>
              </a:r>
              <a:r>
                <a:rPr lang="en-US" b="1">
                  <a:solidFill>
                    <a:srgbClr val="993366"/>
                  </a:solidFill>
                  <a:latin typeface="Symbol" pitchFamily="18" charset="2"/>
                </a:rPr>
                <a:t>g</a:t>
              </a:r>
              <a:r>
                <a:rPr lang="en-US" b="1">
                  <a:solidFill>
                    <a:srgbClr val="993366"/>
                  </a:solidFill>
                  <a:latin typeface="Times New Roman" pitchFamily="18" charset="0"/>
                </a:rPr>
                <a:t>) happens here</a:t>
              </a:r>
            </a:p>
          </p:txBody>
        </p:sp>
        <p:sp>
          <p:nvSpPr>
            <p:cNvPr id="1901" name="Line 10"/>
            <p:cNvSpPr>
              <a:spLocks noChangeShapeType="1"/>
            </p:cNvSpPr>
            <p:nvPr/>
          </p:nvSpPr>
          <p:spPr bwMode="auto">
            <a:xfrm flipH="1">
              <a:off x="4848" y="3696"/>
              <a:ext cx="96" cy="336"/>
            </a:xfrm>
            <a:prstGeom prst="line">
              <a:avLst/>
            </a:prstGeom>
            <a:noFill/>
            <a:ln w="57150">
              <a:solidFill>
                <a:srgbClr val="A61698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668963" y="1682750"/>
            <a:ext cx="2998787" cy="527050"/>
            <a:chOff x="3552" y="1060"/>
            <a:chExt cx="1889" cy="332"/>
          </a:xfrm>
        </p:grpSpPr>
        <p:sp>
          <p:nvSpPr>
            <p:cNvPr id="1898" name="Text Box 12"/>
            <p:cNvSpPr txBox="1">
              <a:spLocks noChangeArrowheads="1"/>
            </p:cNvSpPr>
            <p:nvPr/>
          </p:nvSpPr>
          <p:spPr bwMode="auto">
            <a:xfrm>
              <a:off x="3973" y="1060"/>
              <a:ext cx="1468" cy="2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transfer happens here</a:t>
              </a:r>
            </a:p>
          </p:txBody>
        </p:sp>
        <p:sp>
          <p:nvSpPr>
            <p:cNvPr id="1899" name="Line 13"/>
            <p:cNvSpPr>
              <a:spLocks noChangeShapeType="1"/>
            </p:cNvSpPr>
            <p:nvPr/>
          </p:nvSpPr>
          <p:spPr bwMode="auto">
            <a:xfrm flipH="1">
              <a:off x="3552" y="1200"/>
              <a:ext cx="384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152400" y="5511800"/>
            <a:ext cx="2514600" cy="1041400"/>
            <a:chOff x="3648" y="2304"/>
            <a:chExt cx="1872" cy="775"/>
          </a:xfrm>
        </p:grpSpPr>
        <p:sp>
          <p:nvSpPr>
            <p:cNvPr id="1040" name="AutoShape 15"/>
            <p:cNvSpPr>
              <a:spLocks noChangeAspect="1" noChangeArrowheads="1" noTextEdit="1"/>
            </p:cNvSpPr>
            <p:nvPr/>
          </p:nvSpPr>
          <p:spPr bwMode="auto">
            <a:xfrm>
              <a:off x="3648" y="2304"/>
              <a:ext cx="1872" cy="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648" y="2304"/>
              <a:ext cx="1872" cy="775"/>
              <a:chOff x="3648" y="2304"/>
              <a:chExt cx="1872" cy="775"/>
            </a:xfrm>
          </p:grpSpPr>
          <p:sp>
            <p:nvSpPr>
              <p:cNvPr id="1698" name="Rectangle 17"/>
              <p:cNvSpPr>
                <a:spLocks noChangeArrowheads="1"/>
              </p:cNvSpPr>
              <p:nvPr/>
            </p:nvSpPr>
            <p:spPr bwMode="auto">
              <a:xfrm>
                <a:off x="3648" y="2304"/>
                <a:ext cx="1872" cy="77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" name="Freeform 18"/>
              <p:cNvSpPr>
                <a:spLocks/>
              </p:cNvSpPr>
              <p:nvPr/>
            </p:nvSpPr>
            <p:spPr bwMode="auto">
              <a:xfrm>
                <a:off x="4484" y="2535"/>
                <a:ext cx="210" cy="210"/>
              </a:xfrm>
              <a:custGeom>
                <a:avLst/>
                <a:gdLst>
                  <a:gd name="T0" fmla="*/ 210 w 210"/>
                  <a:gd name="T1" fmla="*/ 105 h 210"/>
                  <a:gd name="T2" fmla="*/ 205 w 210"/>
                  <a:gd name="T3" fmla="*/ 76 h 210"/>
                  <a:gd name="T4" fmla="*/ 195 w 210"/>
                  <a:gd name="T5" fmla="*/ 52 h 210"/>
                  <a:gd name="T6" fmla="*/ 177 w 210"/>
                  <a:gd name="T7" fmla="*/ 31 h 210"/>
                  <a:gd name="T8" fmla="*/ 156 w 210"/>
                  <a:gd name="T9" fmla="*/ 14 h 210"/>
                  <a:gd name="T10" fmla="*/ 132 w 210"/>
                  <a:gd name="T11" fmla="*/ 3 h 210"/>
                  <a:gd name="T12" fmla="*/ 105 w 210"/>
                  <a:gd name="T13" fmla="*/ 0 h 210"/>
                  <a:gd name="T14" fmla="*/ 76 w 210"/>
                  <a:gd name="T15" fmla="*/ 3 h 210"/>
                  <a:gd name="T16" fmla="*/ 52 w 210"/>
                  <a:gd name="T17" fmla="*/ 14 h 210"/>
                  <a:gd name="T18" fmla="*/ 31 w 210"/>
                  <a:gd name="T19" fmla="*/ 31 h 210"/>
                  <a:gd name="T20" fmla="*/ 13 w 210"/>
                  <a:gd name="T21" fmla="*/ 52 h 210"/>
                  <a:gd name="T22" fmla="*/ 3 w 210"/>
                  <a:gd name="T23" fmla="*/ 76 h 210"/>
                  <a:gd name="T24" fmla="*/ 0 w 210"/>
                  <a:gd name="T25" fmla="*/ 105 h 210"/>
                  <a:gd name="T26" fmla="*/ 3 w 210"/>
                  <a:gd name="T27" fmla="*/ 132 h 210"/>
                  <a:gd name="T28" fmla="*/ 13 w 210"/>
                  <a:gd name="T29" fmla="*/ 158 h 210"/>
                  <a:gd name="T30" fmla="*/ 31 w 210"/>
                  <a:gd name="T31" fmla="*/ 179 h 210"/>
                  <a:gd name="T32" fmla="*/ 52 w 210"/>
                  <a:gd name="T33" fmla="*/ 195 h 210"/>
                  <a:gd name="T34" fmla="*/ 76 w 210"/>
                  <a:gd name="T35" fmla="*/ 205 h 210"/>
                  <a:gd name="T36" fmla="*/ 105 w 210"/>
                  <a:gd name="T37" fmla="*/ 210 h 210"/>
                  <a:gd name="T38" fmla="*/ 132 w 210"/>
                  <a:gd name="T39" fmla="*/ 205 h 210"/>
                  <a:gd name="T40" fmla="*/ 156 w 210"/>
                  <a:gd name="T41" fmla="*/ 195 h 210"/>
                  <a:gd name="T42" fmla="*/ 177 w 210"/>
                  <a:gd name="T43" fmla="*/ 179 h 210"/>
                  <a:gd name="T44" fmla="*/ 195 w 210"/>
                  <a:gd name="T45" fmla="*/ 158 h 210"/>
                  <a:gd name="T46" fmla="*/ 205 w 210"/>
                  <a:gd name="T47" fmla="*/ 132 h 210"/>
                  <a:gd name="T48" fmla="*/ 210 w 210"/>
                  <a:gd name="T49" fmla="*/ 105 h 2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0"/>
                  <a:gd name="T76" fmla="*/ 0 h 210"/>
                  <a:gd name="T77" fmla="*/ 210 w 210"/>
                  <a:gd name="T78" fmla="*/ 210 h 2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0" h="210">
                    <a:moveTo>
                      <a:pt x="210" y="105"/>
                    </a:moveTo>
                    <a:lnTo>
                      <a:pt x="205" y="76"/>
                    </a:lnTo>
                    <a:lnTo>
                      <a:pt x="195" y="52"/>
                    </a:lnTo>
                    <a:lnTo>
                      <a:pt x="177" y="31"/>
                    </a:lnTo>
                    <a:lnTo>
                      <a:pt x="156" y="14"/>
                    </a:lnTo>
                    <a:lnTo>
                      <a:pt x="132" y="3"/>
                    </a:lnTo>
                    <a:lnTo>
                      <a:pt x="105" y="0"/>
                    </a:lnTo>
                    <a:lnTo>
                      <a:pt x="76" y="3"/>
                    </a:lnTo>
                    <a:lnTo>
                      <a:pt x="52" y="14"/>
                    </a:lnTo>
                    <a:lnTo>
                      <a:pt x="31" y="31"/>
                    </a:lnTo>
                    <a:lnTo>
                      <a:pt x="13" y="52"/>
                    </a:lnTo>
                    <a:lnTo>
                      <a:pt x="3" y="76"/>
                    </a:lnTo>
                    <a:lnTo>
                      <a:pt x="0" y="105"/>
                    </a:lnTo>
                    <a:lnTo>
                      <a:pt x="3" y="132"/>
                    </a:lnTo>
                    <a:lnTo>
                      <a:pt x="13" y="158"/>
                    </a:lnTo>
                    <a:lnTo>
                      <a:pt x="31" y="179"/>
                    </a:lnTo>
                    <a:lnTo>
                      <a:pt x="52" y="195"/>
                    </a:lnTo>
                    <a:lnTo>
                      <a:pt x="76" y="205"/>
                    </a:lnTo>
                    <a:lnTo>
                      <a:pt x="105" y="210"/>
                    </a:lnTo>
                    <a:lnTo>
                      <a:pt x="132" y="205"/>
                    </a:lnTo>
                    <a:lnTo>
                      <a:pt x="156" y="195"/>
                    </a:lnTo>
                    <a:lnTo>
                      <a:pt x="177" y="179"/>
                    </a:lnTo>
                    <a:lnTo>
                      <a:pt x="195" y="158"/>
                    </a:lnTo>
                    <a:lnTo>
                      <a:pt x="205" y="132"/>
                    </a:lnTo>
                    <a:lnTo>
                      <a:pt x="210" y="105"/>
                    </a:lnTo>
                  </a:path>
                </a:pathLst>
              </a:custGeom>
              <a:solidFill>
                <a:schemeClr val="bg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0" name="Line 19"/>
              <p:cNvSpPr>
                <a:spLocks noChangeShapeType="1"/>
              </p:cNvSpPr>
              <p:nvPr/>
            </p:nvSpPr>
            <p:spPr bwMode="auto">
              <a:xfrm>
                <a:off x="3748" y="2430"/>
                <a:ext cx="738" cy="1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1" name="Line 20"/>
              <p:cNvSpPr>
                <a:spLocks noChangeShapeType="1"/>
              </p:cNvSpPr>
              <p:nvPr/>
            </p:nvSpPr>
            <p:spPr bwMode="auto">
              <a:xfrm flipV="1">
                <a:off x="3748" y="2664"/>
                <a:ext cx="738" cy="186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2" name="Freeform 21"/>
              <p:cNvSpPr>
                <a:spLocks/>
              </p:cNvSpPr>
              <p:nvPr/>
            </p:nvSpPr>
            <p:spPr bwMode="auto">
              <a:xfrm>
                <a:off x="4687" y="2423"/>
                <a:ext cx="741" cy="199"/>
              </a:xfrm>
              <a:custGeom>
                <a:avLst/>
                <a:gdLst>
                  <a:gd name="T0" fmla="*/ 0 w 741"/>
                  <a:gd name="T1" fmla="*/ 185 h 199"/>
                  <a:gd name="T2" fmla="*/ 738 w 741"/>
                  <a:gd name="T3" fmla="*/ 0 h 199"/>
                  <a:gd name="T4" fmla="*/ 741 w 741"/>
                  <a:gd name="T5" fmla="*/ 15 h 199"/>
                  <a:gd name="T6" fmla="*/ 4 w 741"/>
                  <a:gd name="T7" fmla="*/ 199 h 199"/>
                  <a:gd name="T8" fmla="*/ 0 w 741"/>
                  <a:gd name="T9" fmla="*/ 185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1"/>
                  <a:gd name="T16" fmla="*/ 0 h 199"/>
                  <a:gd name="T17" fmla="*/ 741 w 741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1" h="199">
                    <a:moveTo>
                      <a:pt x="0" y="185"/>
                    </a:moveTo>
                    <a:lnTo>
                      <a:pt x="738" y="0"/>
                    </a:lnTo>
                    <a:lnTo>
                      <a:pt x="741" y="15"/>
                    </a:lnTo>
                    <a:lnTo>
                      <a:pt x="4" y="199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3" name="Line 22"/>
              <p:cNvSpPr>
                <a:spLocks noChangeShapeType="1"/>
              </p:cNvSpPr>
              <p:nvPr/>
            </p:nvSpPr>
            <p:spPr bwMode="auto">
              <a:xfrm flipH="1" flipV="1">
                <a:off x="3887" y="2738"/>
                <a:ext cx="90" cy="5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4" name="Line 23"/>
              <p:cNvSpPr>
                <a:spLocks noChangeShapeType="1"/>
              </p:cNvSpPr>
              <p:nvPr/>
            </p:nvSpPr>
            <p:spPr bwMode="auto">
              <a:xfrm flipH="1">
                <a:off x="3924" y="2792"/>
                <a:ext cx="53" cy="9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5" name="Line 24"/>
              <p:cNvSpPr>
                <a:spLocks noChangeShapeType="1"/>
              </p:cNvSpPr>
              <p:nvPr/>
            </p:nvSpPr>
            <p:spPr bwMode="auto">
              <a:xfrm flipH="1" flipV="1">
                <a:off x="5108" y="2433"/>
                <a:ext cx="91" cy="5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6" name="Line 25"/>
              <p:cNvSpPr>
                <a:spLocks noChangeShapeType="1"/>
              </p:cNvSpPr>
              <p:nvPr/>
            </p:nvSpPr>
            <p:spPr bwMode="auto">
              <a:xfrm flipH="1">
                <a:off x="5146" y="2486"/>
                <a:ext cx="53" cy="9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7" name="Line 26"/>
              <p:cNvSpPr>
                <a:spLocks noChangeShapeType="1"/>
              </p:cNvSpPr>
              <p:nvPr/>
            </p:nvSpPr>
            <p:spPr bwMode="auto">
              <a:xfrm flipH="1" flipV="1">
                <a:off x="3924" y="2396"/>
                <a:ext cx="53" cy="9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8" name="Line 27"/>
              <p:cNvSpPr>
                <a:spLocks noChangeShapeType="1"/>
              </p:cNvSpPr>
              <p:nvPr/>
            </p:nvSpPr>
            <p:spPr bwMode="auto">
              <a:xfrm flipH="1">
                <a:off x="3887" y="2486"/>
                <a:ext cx="90" cy="55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9" name="Line 28"/>
              <p:cNvSpPr>
                <a:spLocks noChangeShapeType="1"/>
              </p:cNvSpPr>
              <p:nvPr/>
            </p:nvSpPr>
            <p:spPr bwMode="auto">
              <a:xfrm>
                <a:off x="5301" y="2817"/>
                <a:ext cx="142" cy="36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0" name="Line 29"/>
              <p:cNvSpPr>
                <a:spLocks noChangeShapeType="1"/>
              </p:cNvSpPr>
              <p:nvPr/>
            </p:nvSpPr>
            <p:spPr bwMode="auto">
              <a:xfrm flipH="1" flipV="1">
                <a:off x="5349" y="2753"/>
                <a:ext cx="53" cy="9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1" name="Line 30"/>
              <p:cNvSpPr>
                <a:spLocks noChangeShapeType="1"/>
              </p:cNvSpPr>
              <p:nvPr/>
            </p:nvSpPr>
            <p:spPr bwMode="auto">
              <a:xfrm flipH="1">
                <a:off x="5312" y="2843"/>
                <a:ext cx="90" cy="54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2" name="Line 31"/>
              <p:cNvSpPr>
                <a:spLocks noChangeShapeType="1"/>
              </p:cNvSpPr>
              <p:nvPr/>
            </p:nvSpPr>
            <p:spPr bwMode="auto">
              <a:xfrm flipV="1">
                <a:off x="4482" y="2537"/>
                <a:ext cx="113" cy="1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3" name="Line 32"/>
              <p:cNvSpPr>
                <a:spLocks noChangeShapeType="1"/>
              </p:cNvSpPr>
              <p:nvPr/>
            </p:nvSpPr>
            <p:spPr bwMode="auto">
              <a:xfrm flipV="1">
                <a:off x="4502" y="2554"/>
                <a:ext cx="147" cy="14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4" name="Line 33"/>
              <p:cNvSpPr>
                <a:spLocks noChangeShapeType="1"/>
              </p:cNvSpPr>
              <p:nvPr/>
            </p:nvSpPr>
            <p:spPr bwMode="auto">
              <a:xfrm flipV="1">
                <a:off x="4542" y="2596"/>
                <a:ext cx="140" cy="1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5" name="Line 34"/>
              <p:cNvSpPr>
                <a:spLocks noChangeShapeType="1"/>
              </p:cNvSpPr>
              <p:nvPr/>
            </p:nvSpPr>
            <p:spPr bwMode="auto">
              <a:xfrm flipV="1">
                <a:off x="4610" y="2662"/>
                <a:ext cx="79" cy="8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6" name="Line 35"/>
              <p:cNvSpPr>
                <a:spLocks noChangeShapeType="1"/>
              </p:cNvSpPr>
              <p:nvPr/>
            </p:nvSpPr>
            <p:spPr bwMode="auto">
              <a:xfrm flipH="1" flipV="1">
                <a:off x="4497" y="2695"/>
                <a:ext cx="35" cy="3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7" name="Line 36"/>
              <p:cNvSpPr>
                <a:spLocks noChangeShapeType="1"/>
              </p:cNvSpPr>
              <p:nvPr/>
            </p:nvSpPr>
            <p:spPr bwMode="auto">
              <a:xfrm flipH="1" flipV="1">
                <a:off x="4487" y="2609"/>
                <a:ext cx="131" cy="13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8" name="Line 37"/>
              <p:cNvSpPr>
                <a:spLocks noChangeShapeType="1"/>
              </p:cNvSpPr>
              <p:nvPr/>
            </p:nvSpPr>
            <p:spPr bwMode="auto">
              <a:xfrm flipH="1" flipV="1">
                <a:off x="4515" y="2564"/>
                <a:ext cx="148" cy="14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9" name="Line 38"/>
              <p:cNvSpPr>
                <a:spLocks noChangeShapeType="1"/>
              </p:cNvSpPr>
              <p:nvPr/>
            </p:nvSpPr>
            <p:spPr bwMode="auto">
              <a:xfrm flipH="1" flipV="1">
                <a:off x="4565" y="2538"/>
                <a:ext cx="124" cy="1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0" name="Freeform 39"/>
              <p:cNvSpPr>
                <a:spLocks/>
              </p:cNvSpPr>
              <p:nvPr/>
            </p:nvSpPr>
            <p:spPr bwMode="auto">
              <a:xfrm>
                <a:off x="4064" y="2459"/>
                <a:ext cx="33" cy="1"/>
              </a:xfrm>
              <a:custGeom>
                <a:avLst/>
                <a:gdLst>
                  <a:gd name="T0" fmla="*/ 33 w 33"/>
                  <a:gd name="T1" fmla="*/ 0 h 1"/>
                  <a:gd name="T2" fmla="*/ 31 w 33"/>
                  <a:gd name="T3" fmla="*/ 0 h 1"/>
                  <a:gd name="T4" fmla="*/ 0 w 33"/>
                  <a:gd name="T5" fmla="*/ 0 h 1"/>
                  <a:gd name="T6" fmla="*/ 33 w 3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"/>
                  <a:gd name="T14" fmla="*/ 33 w 3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">
                    <a:moveTo>
                      <a:pt x="33" y="0"/>
                    </a:moveTo>
                    <a:lnTo>
                      <a:pt x="31" y="0"/>
                    </a:lnTo>
                    <a:lnTo>
                      <a:pt x="0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1" name="Freeform 40"/>
              <p:cNvSpPr>
                <a:spLocks/>
              </p:cNvSpPr>
              <p:nvPr/>
            </p:nvSpPr>
            <p:spPr bwMode="auto">
              <a:xfrm>
                <a:off x="4064" y="2459"/>
                <a:ext cx="34" cy="1"/>
              </a:xfrm>
              <a:custGeom>
                <a:avLst/>
                <a:gdLst>
                  <a:gd name="T0" fmla="*/ 34 w 34"/>
                  <a:gd name="T1" fmla="*/ 0 h 1"/>
                  <a:gd name="T2" fmla="*/ 33 w 34"/>
                  <a:gd name="T3" fmla="*/ 0 h 1"/>
                  <a:gd name="T4" fmla="*/ 0 w 34"/>
                  <a:gd name="T5" fmla="*/ 0 h 1"/>
                  <a:gd name="T6" fmla="*/ 34 w 3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"/>
                  <a:gd name="T14" fmla="*/ 34 w 3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">
                    <a:moveTo>
                      <a:pt x="34" y="0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2" name="Freeform 41"/>
              <p:cNvSpPr>
                <a:spLocks/>
              </p:cNvSpPr>
              <p:nvPr/>
            </p:nvSpPr>
            <p:spPr bwMode="auto">
              <a:xfrm>
                <a:off x="4064" y="2459"/>
                <a:ext cx="36" cy="1"/>
              </a:xfrm>
              <a:custGeom>
                <a:avLst/>
                <a:gdLst>
                  <a:gd name="T0" fmla="*/ 36 w 36"/>
                  <a:gd name="T1" fmla="*/ 0 h 1"/>
                  <a:gd name="T2" fmla="*/ 34 w 36"/>
                  <a:gd name="T3" fmla="*/ 0 h 1"/>
                  <a:gd name="T4" fmla="*/ 0 w 36"/>
                  <a:gd name="T5" fmla="*/ 0 h 1"/>
                  <a:gd name="T6" fmla="*/ 36 w 3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1"/>
                  <a:gd name="T14" fmla="*/ 36 w 3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1">
                    <a:moveTo>
                      <a:pt x="36" y="0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3" name="Freeform 42"/>
              <p:cNvSpPr>
                <a:spLocks/>
              </p:cNvSpPr>
              <p:nvPr/>
            </p:nvSpPr>
            <p:spPr bwMode="auto">
              <a:xfrm>
                <a:off x="4064" y="2459"/>
                <a:ext cx="36" cy="1"/>
              </a:xfrm>
              <a:custGeom>
                <a:avLst/>
                <a:gdLst>
                  <a:gd name="T0" fmla="*/ 36 w 36"/>
                  <a:gd name="T1" fmla="*/ 0 h 1"/>
                  <a:gd name="T2" fmla="*/ 0 w 36"/>
                  <a:gd name="T3" fmla="*/ 0 h 1"/>
                  <a:gd name="T4" fmla="*/ 36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36" y="0"/>
                    </a:move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4" name="Freeform 43"/>
              <p:cNvSpPr>
                <a:spLocks/>
              </p:cNvSpPr>
              <p:nvPr/>
            </p:nvSpPr>
            <p:spPr bwMode="auto">
              <a:xfrm>
                <a:off x="4064" y="2459"/>
                <a:ext cx="37" cy="1"/>
              </a:xfrm>
              <a:custGeom>
                <a:avLst/>
                <a:gdLst>
                  <a:gd name="T0" fmla="*/ 37 w 37"/>
                  <a:gd name="T1" fmla="*/ 0 h 1"/>
                  <a:gd name="T2" fmla="*/ 36 w 37"/>
                  <a:gd name="T3" fmla="*/ 0 h 1"/>
                  <a:gd name="T4" fmla="*/ 0 w 37"/>
                  <a:gd name="T5" fmla="*/ 0 h 1"/>
                  <a:gd name="T6" fmla="*/ 37 w 3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1"/>
                  <a:gd name="T14" fmla="*/ 37 w 3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1">
                    <a:moveTo>
                      <a:pt x="37" y="0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5" name="Freeform 44"/>
              <p:cNvSpPr>
                <a:spLocks/>
              </p:cNvSpPr>
              <p:nvPr/>
            </p:nvSpPr>
            <p:spPr bwMode="auto">
              <a:xfrm>
                <a:off x="4064" y="2459"/>
                <a:ext cx="39" cy="1"/>
              </a:xfrm>
              <a:custGeom>
                <a:avLst/>
                <a:gdLst>
                  <a:gd name="T0" fmla="*/ 39 w 39"/>
                  <a:gd name="T1" fmla="*/ 0 h 1"/>
                  <a:gd name="T2" fmla="*/ 37 w 39"/>
                  <a:gd name="T3" fmla="*/ 0 h 1"/>
                  <a:gd name="T4" fmla="*/ 0 w 39"/>
                  <a:gd name="T5" fmla="*/ 0 h 1"/>
                  <a:gd name="T6" fmla="*/ 39 w 3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"/>
                  <a:gd name="T14" fmla="*/ 39 w 3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">
                    <a:moveTo>
                      <a:pt x="39" y="0"/>
                    </a:moveTo>
                    <a:lnTo>
                      <a:pt x="37" y="0"/>
                    </a:lnTo>
                    <a:lnTo>
                      <a:pt x="0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6" name="Freeform 45"/>
              <p:cNvSpPr>
                <a:spLocks/>
              </p:cNvSpPr>
              <p:nvPr/>
            </p:nvSpPr>
            <p:spPr bwMode="auto">
              <a:xfrm>
                <a:off x="4064" y="2459"/>
                <a:ext cx="41" cy="1"/>
              </a:xfrm>
              <a:custGeom>
                <a:avLst/>
                <a:gdLst>
                  <a:gd name="T0" fmla="*/ 41 w 41"/>
                  <a:gd name="T1" fmla="*/ 0 h 1"/>
                  <a:gd name="T2" fmla="*/ 39 w 41"/>
                  <a:gd name="T3" fmla="*/ 0 h 1"/>
                  <a:gd name="T4" fmla="*/ 0 w 41"/>
                  <a:gd name="T5" fmla="*/ 0 h 1"/>
                  <a:gd name="T6" fmla="*/ 41 w 4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1"/>
                  <a:gd name="T14" fmla="*/ 41 w 4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1">
                    <a:moveTo>
                      <a:pt x="41" y="0"/>
                    </a:moveTo>
                    <a:lnTo>
                      <a:pt x="39" y="0"/>
                    </a:ln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7" name="Freeform 46"/>
              <p:cNvSpPr>
                <a:spLocks/>
              </p:cNvSpPr>
              <p:nvPr/>
            </p:nvSpPr>
            <p:spPr bwMode="auto">
              <a:xfrm>
                <a:off x="4064" y="2459"/>
                <a:ext cx="41" cy="1"/>
              </a:xfrm>
              <a:custGeom>
                <a:avLst/>
                <a:gdLst>
                  <a:gd name="T0" fmla="*/ 41 w 41"/>
                  <a:gd name="T1" fmla="*/ 0 h 1"/>
                  <a:gd name="T2" fmla="*/ 0 w 41"/>
                  <a:gd name="T3" fmla="*/ 0 h 1"/>
                  <a:gd name="T4" fmla="*/ 41 w 4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"/>
                  <a:gd name="T11" fmla="*/ 41 w 4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">
                    <a:moveTo>
                      <a:pt x="41" y="0"/>
                    </a:move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8" name="Freeform 47"/>
              <p:cNvSpPr>
                <a:spLocks/>
              </p:cNvSpPr>
              <p:nvPr/>
            </p:nvSpPr>
            <p:spPr bwMode="auto">
              <a:xfrm>
                <a:off x="4064" y="2459"/>
                <a:ext cx="42" cy="1"/>
              </a:xfrm>
              <a:custGeom>
                <a:avLst/>
                <a:gdLst>
                  <a:gd name="T0" fmla="*/ 42 w 42"/>
                  <a:gd name="T1" fmla="*/ 0 h 1"/>
                  <a:gd name="T2" fmla="*/ 41 w 42"/>
                  <a:gd name="T3" fmla="*/ 0 h 1"/>
                  <a:gd name="T4" fmla="*/ 0 w 42"/>
                  <a:gd name="T5" fmla="*/ 0 h 1"/>
                  <a:gd name="T6" fmla="*/ 42 w 4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1"/>
                  <a:gd name="T14" fmla="*/ 42 w 4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1">
                    <a:moveTo>
                      <a:pt x="42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9" name="Freeform 48"/>
              <p:cNvSpPr>
                <a:spLocks/>
              </p:cNvSpPr>
              <p:nvPr/>
            </p:nvSpPr>
            <p:spPr bwMode="auto">
              <a:xfrm>
                <a:off x="4064" y="2457"/>
                <a:ext cx="42" cy="2"/>
              </a:xfrm>
              <a:custGeom>
                <a:avLst/>
                <a:gdLst>
                  <a:gd name="T0" fmla="*/ 42 w 42"/>
                  <a:gd name="T1" fmla="*/ 0 h 2"/>
                  <a:gd name="T2" fmla="*/ 42 w 42"/>
                  <a:gd name="T3" fmla="*/ 2 h 2"/>
                  <a:gd name="T4" fmla="*/ 0 w 42"/>
                  <a:gd name="T5" fmla="*/ 2 h 2"/>
                  <a:gd name="T6" fmla="*/ 42 w 4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2"/>
                  <a:gd name="T14" fmla="*/ 42 w 4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2">
                    <a:moveTo>
                      <a:pt x="42" y="0"/>
                    </a:moveTo>
                    <a:lnTo>
                      <a:pt x="42" y="2"/>
                    </a:lnTo>
                    <a:lnTo>
                      <a:pt x="0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0" name="Freeform 49"/>
              <p:cNvSpPr>
                <a:spLocks/>
              </p:cNvSpPr>
              <p:nvPr/>
            </p:nvSpPr>
            <p:spPr bwMode="auto">
              <a:xfrm>
                <a:off x="4064" y="2457"/>
                <a:ext cx="42" cy="2"/>
              </a:xfrm>
              <a:custGeom>
                <a:avLst/>
                <a:gdLst>
                  <a:gd name="T0" fmla="*/ 42 w 42"/>
                  <a:gd name="T1" fmla="*/ 0 h 2"/>
                  <a:gd name="T2" fmla="*/ 42 w 42"/>
                  <a:gd name="T3" fmla="*/ 0 h 2"/>
                  <a:gd name="T4" fmla="*/ 0 w 42"/>
                  <a:gd name="T5" fmla="*/ 2 h 2"/>
                  <a:gd name="T6" fmla="*/ 42 w 4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2"/>
                  <a:gd name="T14" fmla="*/ 42 w 4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2">
                    <a:moveTo>
                      <a:pt x="42" y="0"/>
                    </a:moveTo>
                    <a:lnTo>
                      <a:pt x="42" y="0"/>
                    </a:lnTo>
                    <a:lnTo>
                      <a:pt x="0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1" name="Freeform 50"/>
              <p:cNvSpPr>
                <a:spLocks/>
              </p:cNvSpPr>
              <p:nvPr/>
            </p:nvSpPr>
            <p:spPr bwMode="auto">
              <a:xfrm>
                <a:off x="4064" y="2457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42 w 44"/>
                  <a:gd name="T3" fmla="*/ 0 h 2"/>
                  <a:gd name="T4" fmla="*/ 0 w 44"/>
                  <a:gd name="T5" fmla="*/ 2 h 2"/>
                  <a:gd name="T6" fmla="*/ 44 w 4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2"/>
                  <a:gd name="T14" fmla="*/ 44 w 4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2">
                    <a:moveTo>
                      <a:pt x="44" y="0"/>
                    </a:moveTo>
                    <a:lnTo>
                      <a:pt x="42" y="0"/>
                    </a:ln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2" name="Freeform 51"/>
              <p:cNvSpPr>
                <a:spLocks/>
              </p:cNvSpPr>
              <p:nvPr/>
            </p:nvSpPr>
            <p:spPr bwMode="auto">
              <a:xfrm>
                <a:off x="4064" y="2457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0 w 44"/>
                  <a:gd name="T3" fmla="*/ 2 h 2"/>
                  <a:gd name="T4" fmla="*/ 44 w 4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2"/>
                  <a:gd name="T11" fmla="*/ 44 w 4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3" name="Freeform 52"/>
              <p:cNvSpPr>
                <a:spLocks/>
              </p:cNvSpPr>
              <p:nvPr/>
            </p:nvSpPr>
            <p:spPr bwMode="auto">
              <a:xfrm>
                <a:off x="4064" y="2457"/>
                <a:ext cx="46" cy="2"/>
              </a:xfrm>
              <a:custGeom>
                <a:avLst/>
                <a:gdLst>
                  <a:gd name="T0" fmla="*/ 46 w 46"/>
                  <a:gd name="T1" fmla="*/ 0 h 2"/>
                  <a:gd name="T2" fmla="*/ 44 w 46"/>
                  <a:gd name="T3" fmla="*/ 0 h 2"/>
                  <a:gd name="T4" fmla="*/ 0 w 46"/>
                  <a:gd name="T5" fmla="*/ 2 h 2"/>
                  <a:gd name="T6" fmla="*/ 46 w 4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2"/>
                  <a:gd name="T14" fmla="*/ 46 w 4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2">
                    <a:moveTo>
                      <a:pt x="46" y="0"/>
                    </a:moveTo>
                    <a:lnTo>
                      <a:pt x="44" y="0"/>
                    </a:lnTo>
                    <a:lnTo>
                      <a:pt x="0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4" name="Freeform 53"/>
              <p:cNvSpPr>
                <a:spLocks/>
              </p:cNvSpPr>
              <p:nvPr/>
            </p:nvSpPr>
            <p:spPr bwMode="auto">
              <a:xfrm>
                <a:off x="4064" y="2457"/>
                <a:ext cx="46" cy="2"/>
              </a:xfrm>
              <a:custGeom>
                <a:avLst/>
                <a:gdLst>
                  <a:gd name="T0" fmla="*/ 46 w 46"/>
                  <a:gd name="T1" fmla="*/ 0 h 2"/>
                  <a:gd name="T2" fmla="*/ 0 w 46"/>
                  <a:gd name="T3" fmla="*/ 2 h 2"/>
                  <a:gd name="T4" fmla="*/ 46 w 4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2"/>
                  <a:gd name="T11" fmla="*/ 46 w 4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2">
                    <a:moveTo>
                      <a:pt x="46" y="0"/>
                    </a:moveTo>
                    <a:lnTo>
                      <a:pt x="0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5" name="Freeform 54"/>
              <p:cNvSpPr>
                <a:spLocks/>
              </p:cNvSpPr>
              <p:nvPr/>
            </p:nvSpPr>
            <p:spPr bwMode="auto">
              <a:xfrm>
                <a:off x="4064" y="2457"/>
                <a:ext cx="47" cy="2"/>
              </a:xfrm>
              <a:custGeom>
                <a:avLst/>
                <a:gdLst>
                  <a:gd name="T0" fmla="*/ 47 w 47"/>
                  <a:gd name="T1" fmla="*/ 0 h 2"/>
                  <a:gd name="T2" fmla="*/ 46 w 47"/>
                  <a:gd name="T3" fmla="*/ 0 h 2"/>
                  <a:gd name="T4" fmla="*/ 0 w 47"/>
                  <a:gd name="T5" fmla="*/ 2 h 2"/>
                  <a:gd name="T6" fmla="*/ 47 w 4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2"/>
                  <a:gd name="T14" fmla="*/ 47 w 4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2">
                    <a:moveTo>
                      <a:pt x="47" y="0"/>
                    </a:moveTo>
                    <a:lnTo>
                      <a:pt x="46" y="0"/>
                    </a:lnTo>
                    <a:lnTo>
                      <a:pt x="0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6" name="Freeform 55"/>
              <p:cNvSpPr>
                <a:spLocks/>
              </p:cNvSpPr>
              <p:nvPr/>
            </p:nvSpPr>
            <p:spPr bwMode="auto">
              <a:xfrm>
                <a:off x="4064" y="2456"/>
                <a:ext cx="49" cy="3"/>
              </a:xfrm>
              <a:custGeom>
                <a:avLst/>
                <a:gdLst>
                  <a:gd name="T0" fmla="*/ 49 w 49"/>
                  <a:gd name="T1" fmla="*/ 0 h 3"/>
                  <a:gd name="T2" fmla="*/ 47 w 49"/>
                  <a:gd name="T3" fmla="*/ 1 h 3"/>
                  <a:gd name="T4" fmla="*/ 0 w 49"/>
                  <a:gd name="T5" fmla="*/ 3 h 3"/>
                  <a:gd name="T6" fmla="*/ 49 w 49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"/>
                  <a:gd name="T13" fmla="*/ 0 h 3"/>
                  <a:gd name="T14" fmla="*/ 49 w 49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" h="3">
                    <a:moveTo>
                      <a:pt x="49" y="0"/>
                    </a:moveTo>
                    <a:lnTo>
                      <a:pt x="47" y="1"/>
                    </a:lnTo>
                    <a:lnTo>
                      <a:pt x="0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7" name="Freeform 56"/>
              <p:cNvSpPr>
                <a:spLocks/>
              </p:cNvSpPr>
              <p:nvPr/>
            </p:nvSpPr>
            <p:spPr bwMode="auto">
              <a:xfrm>
                <a:off x="4064" y="2456"/>
                <a:ext cx="49" cy="3"/>
              </a:xfrm>
              <a:custGeom>
                <a:avLst/>
                <a:gdLst>
                  <a:gd name="T0" fmla="*/ 49 w 49"/>
                  <a:gd name="T1" fmla="*/ 0 h 3"/>
                  <a:gd name="T2" fmla="*/ 0 w 49"/>
                  <a:gd name="T3" fmla="*/ 3 h 3"/>
                  <a:gd name="T4" fmla="*/ 49 w 49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9"/>
                  <a:gd name="T10" fmla="*/ 0 h 3"/>
                  <a:gd name="T11" fmla="*/ 49 w 4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" h="3">
                    <a:moveTo>
                      <a:pt x="49" y="0"/>
                    </a:moveTo>
                    <a:lnTo>
                      <a:pt x="0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8" name="Freeform 57"/>
              <p:cNvSpPr>
                <a:spLocks/>
              </p:cNvSpPr>
              <p:nvPr/>
            </p:nvSpPr>
            <p:spPr bwMode="auto">
              <a:xfrm>
                <a:off x="4064" y="2456"/>
                <a:ext cx="50" cy="3"/>
              </a:xfrm>
              <a:custGeom>
                <a:avLst/>
                <a:gdLst>
                  <a:gd name="T0" fmla="*/ 50 w 50"/>
                  <a:gd name="T1" fmla="*/ 0 h 3"/>
                  <a:gd name="T2" fmla="*/ 49 w 50"/>
                  <a:gd name="T3" fmla="*/ 0 h 3"/>
                  <a:gd name="T4" fmla="*/ 0 w 50"/>
                  <a:gd name="T5" fmla="*/ 3 h 3"/>
                  <a:gd name="T6" fmla="*/ 50 w 5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"/>
                  <a:gd name="T13" fmla="*/ 0 h 3"/>
                  <a:gd name="T14" fmla="*/ 50 w 5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" h="3">
                    <a:moveTo>
                      <a:pt x="50" y="0"/>
                    </a:moveTo>
                    <a:lnTo>
                      <a:pt x="49" y="0"/>
                    </a:lnTo>
                    <a:lnTo>
                      <a:pt x="0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9" name="Freeform 58"/>
              <p:cNvSpPr>
                <a:spLocks/>
              </p:cNvSpPr>
              <p:nvPr/>
            </p:nvSpPr>
            <p:spPr bwMode="auto">
              <a:xfrm>
                <a:off x="4064" y="2454"/>
                <a:ext cx="52" cy="5"/>
              </a:xfrm>
              <a:custGeom>
                <a:avLst/>
                <a:gdLst>
                  <a:gd name="T0" fmla="*/ 52 w 52"/>
                  <a:gd name="T1" fmla="*/ 0 h 5"/>
                  <a:gd name="T2" fmla="*/ 50 w 52"/>
                  <a:gd name="T3" fmla="*/ 2 h 5"/>
                  <a:gd name="T4" fmla="*/ 0 w 52"/>
                  <a:gd name="T5" fmla="*/ 5 h 5"/>
                  <a:gd name="T6" fmla="*/ 52 w 5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5"/>
                  <a:gd name="T14" fmla="*/ 52 w 5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5">
                    <a:moveTo>
                      <a:pt x="52" y="0"/>
                    </a:moveTo>
                    <a:lnTo>
                      <a:pt x="50" y="2"/>
                    </a:lnTo>
                    <a:lnTo>
                      <a:pt x="0" y="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0" name="Freeform 59"/>
              <p:cNvSpPr>
                <a:spLocks/>
              </p:cNvSpPr>
              <p:nvPr/>
            </p:nvSpPr>
            <p:spPr bwMode="auto">
              <a:xfrm>
                <a:off x="4064" y="2454"/>
                <a:ext cx="52" cy="5"/>
              </a:xfrm>
              <a:custGeom>
                <a:avLst/>
                <a:gdLst>
                  <a:gd name="T0" fmla="*/ 52 w 52"/>
                  <a:gd name="T1" fmla="*/ 0 h 5"/>
                  <a:gd name="T2" fmla="*/ 0 w 52"/>
                  <a:gd name="T3" fmla="*/ 5 h 5"/>
                  <a:gd name="T4" fmla="*/ 52 w 52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5"/>
                  <a:gd name="T11" fmla="*/ 52 w 5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5">
                    <a:moveTo>
                      <a:pt x="52" y="0"/>
                    </a:moveTo>
                    <a:lnTo>
                      <a:pt x="0" y="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1" name="Freeform 60"/>
              <p:cNvSpPr>
                <a:spLocks/>
              </p:cNvSpPr>
              <p:nvPr/>
            </p:nvSpPr>
            <p:spPr bwMode="auto">
              <a:xfrm>
                <a:off x="4064" y="2454"/>
                <a:ext cx="54" cy="5"/>
              </a:xfrm>
              <a:custGeom>
                <a:avLst/>
                <a:gdLst>
                  <a:gd name="T0" fmla="*/ 54 w 54"/>
                  <a:gd name="T1" fmla="*/ 0 h 5"/>
                  <a:gd name="T2" fmla="*/ 52 w 54"/>
                  <a:gd name="T3" fmla="*/ 0 h 5"/>
                  <a:gd name="T4" fmla="*/ 0 w 54"/>
                  <a:gd name="T5" fmla="*/ 5 h 5"/>
                  <a:gd name="T6" fmla="*/ 54 w 5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5"/>
                  <a:gd name="T14" fmla="*/ 54 w 5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5">
                    <a:moveTo>
                      <a:pt x="54" y="0"/>
                    </a:moveTo>
                    <a:lnTo>
                      <a:pt x="52" y="0"/>
                    </a:lnTo>
                    <a:lnTo>
                      <a:pt x="0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2" name="Freeform 61"/>
              <p:cNvSpPr>
                <a:spLocks/>
              </p:cNvSpPr>
              <p:nvPr/>
            </p:nvSpPr>
            <p:spPr bwMode="auto">
              <a:xfrm>
                <a:off x="4064" y="2453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54 w 54"/>
                  <a:gd name="T3" fmla="*/ 1 h 6"/>
                  <a:gd name="T4" fmla="*/ 0 w 54"/>
                  <a:gd name="T5" fmla="*/ 6 h 6"/>
                  <a:gd name="T6" fmla="*/ 54 w 54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6"/>
                  <a:gd name="T14" fmla="*/ 54 w 54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6">
                    <a:moveTo>
                      <a:pt x="54" y="0"/>
                    </a:moveTo>
                    <a:lnTo>
                      <a:pt x="54" y="1"/>
                    </a:ln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" name="Freeform 62"/>
              <p:cNvSpPr>
                <a:spLocks/>
              </p:cNvSpPr>
              <p:nvPr/>
            </p:nvSpPr>
            <p:spPr bwMode="auto">
              <a:xfrm>
                <a:off x="4064" y="2453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0 w 54"/>
                  <a:gd name="T3" fmla="*/ 6 h 6"/>
                  <a:gd name="T4" fmla="*/ 54 w 5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"/>
                  <a:gd name="T11" fmla="*/ 54 w 5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">
                    <a:moveTo>
                      <a:pt x="54" y="0"/>
                    </a:move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" name="Freeform 63"/>
              <p:cNvSpPr>
                <a:spLocks/>
              </p:cNvSpPr>
              <p:nvPr/>
            </p:nvSpPr>
            <p:spPr bwMode="auto">
              <a:xfrm>
                <a:off x="4064" y="2453"/>
                <a:ext cx="55" cy="6"/>
              </a:xfrm>
              <a:custGeom>
                <a:avLst/>
                <a:gdLst>
                  <a:gd name="T0" fmla="*/ 55 w 55"/>
                  <a:gd name="T1" fmla="*/ 0 h 6"/>
                  <a:gd name="T2" fmla="*/ 54 w 55"/>
                  <a:gd name="T3" fmla="*/ 0 h 6"/>
                  <a:gd name="T4" fmla="*/ 0 w 55"/>
                  <a:gd name="T5" fmla="*/ 6 h 6"/>
                  <a:gd name="T6" fmla="*/ 55 w 5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6"/>
                  <a:gd name="T14" fmla="*/ 55 w 5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6">
                    <a:moveTo>
                      <a:pt x="55" y="0"/>
                    </a:moveTo>
                    <a:lnTo>
                      <a:pt x="54" y="0"/>
                    </a:lnTo>
                    <a:lnTo>
                      <a:pt x="0" y="6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" name="Freeform 64"/>
              <p:cNvSpPr>
                <a:spLocks/>
              </p:cNvSpPr>
              <p:nvPr/>
            </p:nvSpPr>
            <p:spPr bwMode="auto">
              <a:xfrm>
                <a:off x="4064" y="2451"/>
                <a:ext cx="55" cy="8"/>
              </a:xfrm>
              <a:custGeom>
                <a:avLst/>
                <a:gdLst>
                  <a:gd name="T0" fmla="*/ 55 w 55"/>
                  <a:gd name="T1" fmla="*/ 0 h 8"/>
                  <a:gd name="T2" fmla="*/ 55 w 55"/>
                  <a:gd name="T3" fmla="*/ 2 h 8"/>
                  <a:gd name="T4" fmla="*/ 0 w 55"/>
                  <a:gd name="T5" fmla="*/ 8 h 8"/>
                  <a:gd name="T6" fmla="*/ 55 w 5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8"/>
                  <a:gd name="T14" fmla="*/ 55 w 5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8">
                    <a:moveTo>
                      <a:pt x="55" y="0"/>
                    </a:moveTo>
                    <a:lnTo>
                      <a:pt x="55" y="2"/>
                    </a:lnTo>
                    <a:lnTo>
                      <a:pt x="0" y="8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" name="Freeform 65"/>
              <p:cNvSpPr>
                <a:spLocks/>
              </p:cNvSpPr>
              <p:nvPr/>
            </p:nvSpPr>
            <p:spPr bwMode="auto">
              <a:xfrm>
                <a:off x="4064" y="2451"/>
                <a:ext cx="57" cy="8"/>
              </a:xfrm>
              <a:custGeom>
                <a:avLst/>
                <a:gdLst>
                  <a:gd name="T0" fmla="*/ 57 w 57"/>
                  <a:gd name="T1" fmla="*/ 0 h 8"/>
                  <a:gd name="T2" fmla="*/ 55 w 57"/>
                  <a:gd name="T3" fmla="*/ 0 h 8"/>
                  <a:gd name="T4" fmla="*/ 0 w 57"/>
                  <a:gd name="T5" fmla="*/ 8 h 8"/>
                  <a:gd name="T6" fmla="*/ 57 w 5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8"/>
                  <a:gd name="T14" fmla="*/ 57 w 5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8">
                    <a:moveTo>
                      <a:pt x="57" y="0"/>
                    </a:moveTo>
                    <a:lnTo>
                      <a:pt x="55" y="0"/>
                    </a:lnTo>
                    <a:lnTo>
                      <a:pt x="0" y="8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" name="Freeform 66"/>
              <p:cNvSpPr>
                <a:spLocks/>
              </p:cNvSpPr>
              <p:nvPr/>
            </p:nvSpPr>
            <p:spPr bwMode="auto">
              <a:xfrm>
                <a:off x="4064" y="2449"/>
                <a:ext cx="57" cy="10"/>
              </a:xfrm>
              <a:custGeom>
                <a:avLst/>
                <a:gdLst>
                  <a:gd name="T0" fmla="*/ 57 w 57"/>
                  <a:gd name="T1" fmla="*/ 0 h 10"/>
                  <a:gd name="T2" fmla="*/ 57 w 57"/>
                  <a:gd name="T3" fmla="*/ 2 h 10"/>
                  <a:gd name="T4" fmla="*/ 0 w 57"/>
                  <a:gd name="T5" fmla="*/ 10 h 10"/>
                  <a:gd name="T6" fmla="*/ 57 w 57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10"/>
                  <a:gd name="T14" fmla="*/ 57 w 57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10">
                    <a:moveTo>
                      <a:pt x="57" y="0"/>
                    </a:moveTo>
                    <a:lnTo>
                      <a:pt x="57" y="2"/>
                    </a:lnTo>
                    <a:lnTo>
                      <a:pt x="0" y="1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8" name="Freeform 67"/>
              <p:cNvSpPr>
                <a:spLocks/>
              </p:cNvSpPr>
              <p:nvPr/>
            </p:nvSpPr>
            <p:spPr bwMode="auto">
              <a:xfrm>
                <a:off x="4064" y="2449"/>
                <a:ext cx="58" cy="10"/>
              </a:xfrm>
              <a:custGeom>
                <a:avLst/>
                <a:gdLst>
                  <a:gd name="T0" fmla="*/ 58 w 58"/>
                  <a:gd name="T1" fmla="*/ 0 h 10"/>
                  <a:gd name="T2" fmla="*/ 57 w 58"/>
                  <a:gd name="T3" fmla="*/ 0 h 10"/>
                  <a:gd name="T4" fmla="*/ 0 w 58"/>
                  <a:gd name="T5" fmla="*/ 10 h 10"/>
                  <a:gd name="T6" fmla="*/ 58 w 58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10"/>
                  <a:gd name="T14" fmla="*/ 58 w 5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10">
                    <a:moveTo>
                      <a:pt x="58" y="0"/>
                    </a:moveTo>
                    <a:lnTo>
                      <a:pt x="57" y="0"/>
                    </a:lnTo>
                    <a:lnTo>
                      <a:pt x="0" y="1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" name="Freeform 68"/>
              <p:cNvSpPr>
                <a:spLocks/>
              </p:cNvSpPr>
              <p:nvPr/>
            </p:nvSpPr>
            <p:spPr bwMode="auto">
              <a:xfrm>
                <a:off x="4064" y="2449"/>
                <a:ext cx="58" cy="10"/>
              </a:xfrm>
              <a:custGeom>
                <a:avLst/>
                <a:gdLst>
                  <a:gd name="T0" fmla="*/ 10 w 58"/>
                  <a:gd name="T1" fmla="*/ 0 h 10"/>
                  <a:gd name="T2" fmla="*/ 58 w 58"/>
                  <a:gd name="T3" fmla="*/ 0 h 10"/>
                  <a:gd name="T4" fmla="*/ 0 w 58"/>
                  <a:gd name="T5" fmla="*/ 10 h 10"/>
                  <a:gd name="T6" fmla="*/ 10 w 58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10"/>
                  <a:gd name="T14" fmla="*/ 58 w 5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10">
                    <a:moveTo>
                      <a:pt x="10" y="0"/>
                    </a:moveTo>
                    <a:lnTo>
                      <a:pt x="58" y="0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0" name="Freeform 69"/>
              <p:cNvSpPr>
                <a:spLocks/>
              </p:cNvSpPr>
              <p:nvPr/>
            </p:nvSpPr>
            <p:spPr bwMode="auto">
              <a:xfrm>
                <a:off x="4074" y="2449"/>
                <a:ext cx="48" cy="1"/>
              </a:xfrm>
              <a:custGeom>
                <a:avLst/>
                <a:gdLst>
                  <a:gd name="T0" fmla="*/ 48 w 48"/>
                  <a:gd name="T1" fmla="*/ 0 h 1"/>
                  <a:gd name="T2" fmla="*/ 0 w 48"/>
                  <a:gd name="T3" fmla="*/ 0 h 1"/>
                  <a:gd name="T4" fmla="*/ 21 w 48"/>
                  <a:gd name="T5" fmla="*/ 0 h 1"/>
                  <a:gd name="T6" fmla="*/ 48 w 4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"/>
                  <a:gd name="T14" fmla="*/ 48 w 4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">
                    <a:moveTo>
                      <a:pt x="48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1" name="Freeform 70"/>
              <p:cNvSpPr>
                <a:spLocks/>
              </p:cNvSpPr>
              <p:nvPr/>
            </p:nvSpPr>
            <p:spPr bwMode="auto">
              <a:xfrm>
                <a:off x="4095" y="2449"/>
                <a:ext cx="27" cy="1"/>
              </a:xfrm>
              <a:custGeom>
                <a:avLst/>
                <a:gdLst>
                  <a:gd name="T0" fmla="*/ 2 w 27"/>
                  <a:gd name="T1" fmla="*/ 0 h 1"/>
                  <a:gd name="T2" fmla="*/ 0 w 27"/>
                  <a:gd name="T3" fmla="*/ 0 h 1"/>
                  <a:gd name="T4" fmla="*/ 27 w 27"/>
                  <a:gd name="T5" fmla="*/ 0 h 1"/>
                  <a:gd name="T6" fmla="*/ 2 w 2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"/>
                  <a:gd name="T14" fmla="*/ 27 w 2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">
                    <a:moveTo>
                      <a:pt x="2" y="0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2" name="Freeform 71"/>
              <p:cNvSpPr>
                <a:spLocks/>
              </p:cNvSpPr>
              <p:nvPr/>
            </p:nvSpPr>
            <p:spPr bwMode="auto">
              <a:xfrm>
                <a:off x="4097" y="2449"/>
                <a:ext cx="25" cy="1"/>
              </a:xfrm>
              <a:custGeom>
                <a:avLst/>
                <a:gdLst>
                  <a:gd name="T0" fmla="*/ 1 w 25"/>
                  <a:gd name="T1" fmla="*/ 0 h 1"/>
                  <a:gd name="T2" fmla="*/ 0 w 25"/>
                  <a:gd name="T3" fmla="*/ 0 h 1"/>
                  <a:gd name="T4" fmla="*/ 25 w 25"/>
                  <a:gd name="T5" fmla="*/ 0 h 1"/>
                  <a:gd name="T6" fmla="*/ 1 w 2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"/>
                  <a:gd name="T14" fmla="*/ 25 w 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">
                    <a:moveTo>
                      <a:pt x="1" y="0"/>
                    </a:moveTo>
                    <a:lnTo>
                      <a:pt x="0" y="0"/>
                    </a:lnTo>
                    <a:lnTo>
                      <a:pt x="2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3" name="Freeform 72"/>
              <p:cNvSpPr>
                <a:spLocks/>
              </p:cNvSpPr>
              <p:nvPr/>
            </p:nvSpPr>
            <p:spPr bwMode="auto">
              <a:xfrm>
                <a:off x="4098" y="2449"/>
                <a:ext cx="24" cy="1"/>
              </a:xfrm>
              <a:custGeom>
                <a:avLst/>
                <a:gdLst>
                  <a:gd name="T0" fmla="*/ 2 w 24"/>
                  <a:gd name="T1" fmla="*/ 0 h 1"/>
                  <a:gd name="T2" fmla="*/ 0 w 24"/>
                  <a:gd name="T3" fmla="*/ 0 h 1"/>
                  <a:gd name="T4" fmla="*/ 24 w 24"/>
                  <a:gd name="T5" fmla="*/ 0 h 1"/>
                  <a:gd name="T6" fmla="*/ 2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2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4" name="Freeform 73"/>
              <p:cNvSpPr>
                <a:spLocks/>
              </p:cNvSpPr>
              <p:nvPr/>
            </p:nvSpPr>
            <p:spPr bwMode="auto">
              <a:xfrm>
                <a:off x="4100" y="2449"/>
                <a:ext cx="22" cy="1"/>
              </a:xfrm>
              <a:custGeom>
                <a:avLst/>
                <a:gdLst>
                  <a:gd name="T0" fmla="*/ 1 w 22"/>
                  <a:gd name="T1" fmla="*/ 0 h 1"/>
                  <a:gd name="T2" fmla="*/ 0 w 22"/>
                  <a:gd name="T3" fmla="*/ 0 h 1"/>
                  <a:gd name="T4" fmla="*/ 22 w 22"/>
                  <a:gd name="T5" fmla="*/ 0 h 1"/>
                  <a:gd name="T6" fmla="*/ 1 w 2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"/>
                  <a:gd name="T14" fmla="*/ 22 w 2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">
                    <a:moveTo>
                      <a:pt x="1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5" name="Freeform 74"/>
              <p:cNvSpPr>
                <a:spLocks/>
              </p:cNvSpPr>
              <p:nvPr/>
            </p:nvSpPr>
            <p:spPr bwMode="auto">
              <a:xfrm>
                <a:off x="4101" y="2448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0 w 21"/>
                  <a:gd name="T3" fmla="*/ 1 h 1"/>
                  <a:gd name="T4" fmla="*/ 21 w 21"/>
                  <a:gd name="T5" fmla="*/ 1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6" name="Freeform 75"/>
              <p:cNvSpPr>
                <a:spLocks/>
              </p:cNvSpPr>
              <p:nvPr/>
            </p:nvSpPr>
            <p:spPr bwMode="auto">
              <a:xfrm>
                <a:off x="4101" y="2448"/>
                <a:ext cx="21" cy="1"/>
              </a:xfrm>
              <a:custGeom>
                <a:avLst/>
                <a:gdLst>
                  <a:gd name="T0" fmla="*/ 2 w 21"/>
                  <a:gd name="T1" fmla="*/ 0 h 1"/>
                  <a:gd name="T2" fmla="*/ 0 w 21"/>
                  <a:gd name="T3" fmla="*/ 0 h 1"/>
                  <a:gd name="T4" fmla="*/ 21 w 21"/>
                  <a:gd name="T5" fmla="*/ 1 h 1"/>
                  <a:gd name="T6" fmla="*/ 2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2" y="0"/>
                    </a:moveTo>
                    <a:lnTo>
                      <a:pt x="0" y="0"/>
                    </a:lnTo>
                    <a:lnTo>
                      <a:pt x="2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7" name="Freeform 76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8" name="Freeform 77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9" name="Freeform 78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19 w 19"/>
                  <a:gd name="T1" fmla="*/ 0 h 1"/>
                  <a:gd name="T2" fmla="*/ 0 w 19"/>
                  <a:gd name="T3" fmla="*/ 0 h 1"/>
                  <a:gd name="T4" fmla="*/ 19 w 19"/>
                  <a:gd name="T5" fmla="*/ 1 h 1"/>
                  <a:gd name="T6" fmla="*/ 19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19" y="0"/>
                    </a:moveTo>
                    <a:lnTo>
                      <a:pt x="0" y="0"/>
                    </a:lnTo>
                    <a:lnTo>
                      <a:pt x="19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0" name="Freeform 79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2 w 19"/>
                  <a:gd name="T1" fmla="*/ 0 h 1"/>
                  <a:gd name="T2" fmla="*/ 19 w 19"/>
                  <a:gd name="T3" fmla="*/ 0 h 1"/>
                  <a:gd name="T4" fmla="*/ 0 w 19"/>
                  <a:gd name="T5" fmla="*/ 0 h 1"/>
                  <a:gd name="T6" fmla="*/ 2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2" y="0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1" name="Freeform 80"/>
              <p:cNvSpPr>
                <a:spLocks/>
              </p:cNvSpPr>
              <p:nvPr/>
            </p:nvSpPr>
            <p:spPr bwMode="auto">
              <a:xfrm>
                <a:off x="4105" y="2448"/>
                <a:ext cx="17" cy="1"/>
              </a:xfrm>
              <a:custGeom>
                <a:avLst/>
                <a:gdLst>
                  <a:gd name="T0" fmla="*/ 1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1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1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2" name="Freeform 81"/>
              <p:cNvSpPr>
                <a:spLocks/>
              </p:cNvSpPr>
              <p:nvPr/>
            </p:nvSpPr>
            <p:spPr bwMode="auto">
              <a:xfrm>
                <a:off x="4106" y="244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3" name="Freeform 82"/>
              <p:cNvSpPr>
                <a:spLocks/>
              </p:cNvSpPr>
              <p:nvPr/>
            </p:nvSpPr>
            <p:spPr bwMode="auto">
              <a:xfrm>
                <a:off x="4106" y="2448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4" name="Freeform 83"/>
              <p:cNvSpPr>
                <a:spLocks/>
              </p:cNvSpPr>
              <p:nvPr/>
            </p:nvSpPr>
            <p:spPr bwMode="auto">
              <a:xfrm>
                <a:off x="4106" y="244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5" name="Freeform 84"/>
              <p:cNvSpPr>
                <a:spLocks/>
              </p:cNvSpPr>
              <p:nvPr/>
            </p:nvSpPr>
            <p:spPr bwMode="auto">
              <a:xfrm>
                <a:off x="4106" y="2446"/>
                <a:ext cx="16" cy="2"/>
              </a:xfrm>
              <a:custGeom>
                <a:avLst/>
                <a:gdLst>
                  <a:gd name="T0" fmla="*/ 2 w 16"/>
                  <a:gd name="T1" fmla="*/ 0 h 2"/>
                  <a:gd name="T2" fmla="*/ 0 w 16"/>
                  <a:gd name="T3" fmla="*/ 2 h 2"/>
                  <a:gd name="T4" fmla="*/ 16 w 16"/>
                  <a:gd name="T5" fmla="*/ 2 h 2"/>
                  <a:gd name="T6" fmla="*/ 2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2" y="0"/>
                    </a:moveTo>
                    <a:lnTo>
                      <a:pt x="0" y="2"/>
                    </a:lnTo>
                    <a:lnTo>
                      <a:pt x="16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6" name="Freeform 85"/>
              <p:cNvSpPr>
                <a:spLocks/>
              </p:cNvSpPr>
              <p:nvPr/>
            </p:nvSpPr>
            <p:spPr bwMode="auto">
              <a:xfrm>
                <a:off x="4108" y="2446"/>
                <a:ext cx="16" cy="2"/>
              </a:xfrm>
              <a:custGeom>
                <a:avLst/>
                <a:gdLst>
                  <a:gd name="T0" fmla="*/ 16 w 16"/>
                  <a:gd name="T1" fmla="*/ 0 h 2"/>
                  <a:gd name="T2" fmla="*/ 0 w 16"/>
                  <a:gd name="T3" fmla="*/ 0 h 2"/>
                  <a:gd name="T4" fmla="*/ 14 w 16"/>
                  <a:gd name="T5" fmla="*/ 2 h 2"/>
                  <a:gd name="T6" fmla="*/ 16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6" y="0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7" name="Freeform 86"/>
              <p:cNvSpPr>
                <a:spLocks/>
              </p:cNvSpPr>
              <p:nvPr/>
            </p:nvSpPr>
            <p:spPr bwMode="auto">
              <a:xfrm>
                <a:off x="4108" y="244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8" name="Freeform 87"/>
              <p:cNvSpPr>
                <a:spLocks/>
              </p:cNvSpPr>
              <p:nvPr/>
            </p:nvSpPr>
            <p:spPr bwMode="auto">
              <a:xfrm>
                <a:off x="4108" y="2446"/>
                <a:ext cx="16" cy="1"/>
              </a:xfrm>
              <a:custGeom>
                <a:avLst/>
                <a:gdLst>
                  <a:gd name="T0" fmla="*/ 2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2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2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9" name="Freeform 88"/>
              <p:cNvSpPr>
                <a:spLocks/>
              </p:cNvSpPr>
              <p:nvPr/>
            </p:nvSpPr>
            <p:spPr bwMode="auto">
              <a:xfrm>
                <a:off x="4110" y="244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0" name="Freeform 89"/>
              <p:cNvSpPr>
                <a:spLocks/>
              </p:cNvSpPr>
              <p:nvPr/>
            </p:nvSpPr>
            <p:spPr bwMode="auto">
              <a:xfrm>
                <a:off x="4110" y="2444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2 h 2"/>
                  <a:gd name="T4" fmla="*/ 14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2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" name="Freeform 90"/>
              <p:cNvSpPr>
                <a:spLocks/>
              </p:cNvSpPr>
              <p:nvPr/>
            </p:nvSpPr>
            <p:spPr bwMode="auto">
              <a:xfrm>
                <a:off x="4110" y="2444"/>
                <a:ext cx="14" cy="2"/>
              </a:xfrm>
              <a:custGeom>
                <a:avLst/>
                <a:gdLst>
                  <a:gd name="T0" fmla="*/ 1 w 14"/>
                  <a:gd name="T1" fmla="*/ 0 h 2"/>
                  <a:gd name="T2" fmla="*/ 14 w 14"/>
                  <a:gd name="T3" fmla="*/ 0 h 2"/>
                  <a:gd name="T4" fmla="*/ 0 w 14"/>
                  <a:gd name="T5" fmla="*/ 2 h 2"/>
                  <a:gd name="T6" fmla="*/ 1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" y="0"/>
                    </a:moveTo>
                    <a:lnTo>
                      <a:pt x="14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" name="Freeform 91"/>
              <p:cNvSpPr>
                <a:spLocks/>
              </p:cNvSpPr>
              <p:nvPr/>
            </p:nvSpPr>
            <p:spPr bwMode="auto">
              <a:xfrm>
                <a:off x="4111" y="2444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3" name="Freeform 92"/>
              <p:cNvSpPr>
                <a:spLocks/>
              </p:cNvSpPr>
              <p:nvPr/>
            </p:nvSpPr>
            <p:spPr bwMode="auto">
              <a:xfrm>
                <a:off x="4111" y="2444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4" name="Freeform 93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1 h 1"/>
                  <a:gd name="T4" fmla="*/ 13 w 15"/>
                  <a:gd name="T5" fmla="*/ 1 h 1"/>
                  <a:gd name="T6" fmla="*/ 15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15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5" name="Freeform 94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1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6" name="Freeform 95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7" name="Freeform 96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2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2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2" y="0"/>
                    </a:moveTo>
                    <a:lnTo>
                      <a:pt x="1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8" name="Freeform 97"/>
              <p:cNvSpPr>
                <a:spLocks/>
              </p:cNvSpPr>
              <p:nvPr/>
            </p:nvSpPr>
            <p:spPr bwMode="auto">
              <a:xfrm>
                <a:off x="4113" y="2441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9" name="Freeform 98"/>
              <p:cNvSpPr>
                <a:spLocks/>
              </p:cNvSpPr>
              <p:nvPr/>
            </p:nvSpPr>
            <p:spPr bwMode="auto">
              <a:xfrm>
                <a:off x="4113" y="2441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0" name="Freeform 99"/>
              <p:cNvSpPr>
                <a:spLocks/>
              </p:cNvSpPr>
              <p:nvPr/>
            </p:nvSpPr>
            <p:spPr bwMode="auto">
              <a:xfrm>
                <a:off x="4113" y="2441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1" name="Freeform 100"/>
              <p:cNvSpPr>
                <a:spLocks/>
              </p:cNvSpPr>
              <p:nvPr/>
            </p:nvSpPr>
            <p:spPr bwMode="auto">
              <a:xfrm>
                <a:off x="4113" y="2440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2" name="Freeform 101"/>
              <p:cNvSpPr>
                <a:spLocks/>
              </p:cNvSpPr>
              <p:nvPr/>
            </p:nvSpPr>
            <p:spPr bwMode="auto">
              <a:xfrm>
                <a:off x="4113" y="2440"/>
                <a:ext cx="13" cy="1"/>
              </a:xfrm>
              <a:custGeom>
                <a:avLst/>
                <a:gdLst>
                  <a:gd name="T0" fmla="*/ 1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1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3" name="Freeform 102"/>
              <p:cNvSpPr>
                <a:spLocks/>
              </p:cNvSpPr>
              <p:nvPr/>
            </p:nvSpPr>
            <p:spPr bwMode="auto">
              <a:xfrm>
                <a:off x="4114" y="244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4" name="Freeform 103"/>
              <p:cNvSpPr>
                <a:spLocks/>
              </p:cNvSpPr>
              <p:nvPr/>
            </p:nvSpPr>
            <p:spPr bwMode="auto">
              <a:xfrm>
                <a:off x="4114" y="244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5" name="Freeform 104"/>
              <p:cNvSpPr>
                <a:spLocks/>
              </p:cNvSpPr>
              <p:nvPr/>
            </p:nvSpPr>
            <p:spPr bwMode="auto">
              <a:xfrm>
                <a:off x="4114" y="2438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2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6" name="Freeform 105"/>
              <p:cNvSpPr>
                <a:spLocks/>
              </p:cNvSpPr>
              <p:nvPr/>
            </p:nvSpPr>
            <p:spPr bwMode="auto">
              <a:xfrm>
                <a:off x="4114" y="243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7" name="Freeform 106"/>
              <p:cNvSpPr>
                <a:spLocks/>
              </p:cNvSpPr>
              <p:nvPr/>
            </p:nvSpPr>
            <p:spPr bwMode="auto">
              <a:xfrm>
                <a:off x="4114" y="2436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8" name="Freeform 107"/>
              <p:cNvSpPr>
                <a:spLocks/>
              </p:cNvSpPr>
              <p:nvPr/>
            </p:nvSpPr>
            <p:spPr bwMode="auto">
              <a:xfrm>
                <a:off x="4114" y="2436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9" name="Freeform 108"/>
              <p:cNvSpPr>
                <a:spLocks/>
              </p:cNvSpPr>
              <p:nvPr/>
            </p:nvSpPr>
            <p:spPr bwMode="auto">
              <a:xfrm>
                <a:off x="4114" y="2436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0" name="Freeform 109"/>
              <p:cNvSpPr>
                <a:spLocks/>
              </p:cNvSpPr>
              <p:nvPr/>
            </p:nvSpPr>
            <p:spPr bwMode="auto">
              <a:xfrm>
                <a:off x="4114" y="2436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1" name="Freeform 110"/>
              <p:cNvSpPr>
                <a:spLocks/>
              </p:cNvSpPr>
              <p:nvPr/>
            </p:nvSpPr>
            <p:spPr bwMode="auto">
              <a:xfrm>
                <a:off x="4114" y="2435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" name="Freeform 111"/>
              <p:cNvSpPr>
                <a:spLocks/>
              </p:cNvSpPr>
              <p:nvPr/>
            </p:nvSpPr>
            <p:spPr bwMode="auto">
              <a:xfrm>
                <a:off x="4114" y="2435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" name="Freeform 112"/>
              <p:cNvSpPr>
                <a:spLocks/>
              </p:cNvSpPr>
              <p:nvPr/>
            </p:nvSpPr>
            <p:spPr bwMode="auto">
              <a:xfrm>
                <a:off x="4114" y="2433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" name="Freeform 113"/>
              <p:cNvSpPr>
                <a:spLocks/>
              </p:cNvSpPr>
              <p:nvPr/>
            </p:nvSpPr>
            <p:spPr bwMode="auto">
              <a:xfrm>
                <a:off x="4114" y="2433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" name="Freeform 114"/>
              <p:cNvSpPr>
                <a:spLocks/>
              </p:cNvSpPr>
              <p:nvPr/>
            </p:nvSpPr>
            <p:spPr bwMode="auto">
              <a:xfrm>
                <a:off x="4114" y="2433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" name="Freeform 115"/>
              <p:cNvSpPr>
                <a:spLocks/>
              </p:cNvSpPr>
              <p:nvPr/>
            </p:nvSpPr>
            <p:spPr bwMode="auto">
              <a:xfrm>
                <a:off x="4114" y="2433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" name="Freeform 116"/>
              <p:cNvSpPr>
                <a:spLocks/>
              </p:cNvSpPr>
              <p:nvPr/>
            </p:nvSpPr>
            <p:spPr bwMode="auto">
              <a:xfrm>
                <a:off x="4114" y="2432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" name="Freeform 117"/>
              <p:cNvSpPr>
                <a:spLocks/>
              </p:cNvSpPr>
              <p:nvPr/>
            </p:nvSpPr>
            <p:spPr bwMode="auto">
              <a:xfrm>
                <a:off x="4114" y="2432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" name="Freeform 118"/>
              <p:cNvSpPr>
                <a:spLocks/>
              </p:cNvSpPr>
              <p:nvPr/>
            </p:nvSpPr>
            <p:spPr bwMode="auto">
              <a:xfrm>
                <a:off x="4114" y="2430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" name="Freeform 119"/>
              <p:cNvSpPr>
                <a:spLocks/>
              </p:cNvSpPr>
              <p:nvPr/>
            </p:nvSpPr>
            <p:spPr bwMode="auto">
              <a:xfrm>
                <a:off x="4114" y="2430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" name="Freeform 120"/>
              <p:cNvSpPr>
                <a:spLocks/>
              </p:cNvSpPr>
              <p:nvPr/>
            </p:nvSpPr>
            <p:spPr bwMode="auto">
              <a:xfrm>
                <a:off x="4114" y="2430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" name="Freeform 121"/>
              <p:cNvSpPr>
                <a:spLocks/>
              </p:cNvSpPr>
              <p:nvPr/>
            </p:nvSpPr>
            <p:spPr bwMode="auto">
              <a:xfrm>
                <a:off x="4114" y="2430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" name="Freeform 122"/>
              <p:cNvSpPr>
                <a:spLocks/>
              </p:cNvSpPr>
              <p:nvPr/>
            </p:nvSpPr>
            <p:spPr bwMode="auto">
              <a:xfrm>
                <a:off x="4114" y="242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" name="Freeform 123"/>
              <p:cNvSpPr>
                <a:spLocks/>
              </p:cNvSpPr>
              <p:nvPr/>
            </p:nvSpPr>
            <p:spPr bwMode="auto">
              <a:xfrm>
                <a:off x="4114" y="2428"/>
                <a:ext cx="13" cy="2"/>
              </a:xfrm>
              <a:custGeom>
                <a:avLst/>
                <a:gdLst>
                  <a:gd name="T0" fmla="*/ 12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2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2" y="0"/>
                    </a:moveTo>
                    <a:lnTo>
                      <a:pt x="0" y="0"/>
                    </a:lnTo>
                    <a:lnTo>
                      <a:pt x="13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5" name="Freeform 124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1 h 1"/>
                  <a:gd name="T4" fmla="*/ 1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6" name="Freeform 125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7" name="Freeform 126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8" name="Freeform 127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9" name="Freeform 128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0" name="Freeform 129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1" name="Freeform 130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2" name="Freeform 131"/>
              <p:cNvSpPr>
                <a:spLocks/>
              </p:cNvSpPr>
              <p:nvPr/>
            </p:nvSpPr>
            <p:spPr bwMode="auto">
              <a:xfrm>
                <a:off x="4111" y="2425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2 w 15"/>
                  <a:gd name="T5" fmla="*/ 2 h 2"/>
                  <a:gd name="T6" fmla="*/ 0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3" name="Freeform 132"/>
              <p:cNvSpPr>
                <a:spLocks/>
              </p:cNvSpPr>
              <p:nvPr/>
            </p:nvSpPr>
            <p:spPr bwMode="auto">
              <a:xfrm>
                <a:off x="4111" y="2425"/>
                <a:ext cx="15" cy="2"/>
              </a:xfrm>
              <a:custGeom>
                <a:avLst/>
                <a:gdLst>
                  <a:gd name="T0" fmla="*/ 13 w 15"/>
                  <a:gd name="T1" fmla="*/ 0 h 2"/>
                  <a:gd name="T2" fmla="*/ 0 w 15"/>
                  <a:gd name="T3" fmla="*/ 0 h 2"/>
                  <a:gd name="T4" fmla="*/ 15 w 15"/>
                  <a:gd name="T5" fmla="*/ 2 h 2"/>
                  <a:gd name="T6" fmla="*/ 13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13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4" name="Freeform 133"/>
              <p:cNvSpPr>
                <a:spLocks/>
              </p:cNvSpPr>
              <p:nvPr/>
            </p:nvSpPr>
            <p:spPr bwMode="auto">
              <a:xfrm>
                <a:off x="4111" y="2425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5" name="Freeform 134"/>
              <p:cNvSpPr>
                <a:spLocks/>
              </p:cNvSpPr>
              <p:nvPr/>
            </p:nvSpPr>
            <p:spPr bwMode="auto">
              <a:xfrm>
                <a:off x="4111" y="2425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6" name="Freeform 135"/>
              <p:cNvSpPr>
                <a:spLocks/>
              </p:cNvSpPr>
              <p:nvPr/>
            </p:nvSpPr>
            <p:spPr bwMode="auto">
              <a:xfrm>
                <a:off x="4110" y="2425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1 w 14"/>
                  <a:gd name="T5" fmla="*/ 0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7" name="Freeform 136"/>
              <p:cNvSpPr>
                <a:spLocks/>
              </p:cNvSpPr>
              <p:nvPr/>
            </p:nvSpPr>
            <p:spPr bwMode="auto">
              <a:xfrm>
                <a:off x="4110" y="2423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2 h 2"/>
                  <a:gd name="T4" fmla="*/ 14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2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8" name="Freeform 137"/>
              <p:cNvSpPr>
                <a:spLocks/>
              </p:cNvSpPr>
              <p:nvPr/>
            </p:nvSpPr>
            <p:spPr bwMode="auto">
              <a:xfrm>
                <a:off x="4110" y="2423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  <a:gd name="T4" fmla="*/ 0 w 14"/>
                  <a:gd name="T5" fmla="*/ 2 h 2"/>
                  <a:gd name="T6" fmla="*/ 0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0" y="0"/>
                    </a:moveTo>
                    <a:lnTo>
                      <a:pt x="1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9" name="Freeform 138"/>
              <p:cNvSpPr>
                <a:spLocks/>
              </p:cNvSpPr>
              <p:nvPr/>
            </p:nvSpPr>
            <p:spPr bwMode="auto">
              <a:xfrm>
                <a:off x="4108" y="2423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2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0" name="Freeform 139"/>
              <p:cNvSpPr>
                <a:spLocks/>
              </p:cNvSpPr>
              <p:nvPr/>
            </p:nvSpPr>
            <p:spPr bwMode="auto">
              <a:xfrm>
                <a:off x="4108" y="2423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1" name="Freeform 140"/>
              <p:cNvSpPr>
                <a:spLocks/>
              </p:cNvSpPr>
              <p:nvPr/>
            </p:nvSpPr>
            <p:spPr bwMode="auto">
              <a:xfrm>
                <a:off x="4108" y="242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1 h 1"/>
                  <a:gd name="T4" fmla="*/ 0 w 16"/>
                  <a:gd name="T5" fmla="*/ 1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16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2" name="Freeform 141"/>
              <p:cNvSpPr>
                <a:spLocks/>
              </p:cNvSpPr>
              <p:nvPr/>
            </p:nvSpPr>
            <p:spPr bwMode="auto">
              <a:xfrm>
                <a:off x="4106" y="242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2 w 18"/>
                  <a:gd name="T3" fmla="*/ 0 h 1"/>
                  <a:gd name="T4" fmla="*/ 18 w 18"/>
                  <a:gd name="T5" fmla="*/ 1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2" y="0"/>
                    </a:lnTo>
                    <a:lnTo>
                      <a:pt x="1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3" name="Freeform 142"/>
              <p:cNvSpPr>
                <a:spLocks/>
              </p:cNvSpPr>
              <p:nvPr/>
            </p:nvSpPr>
            <p:spPr bwMode="auto">
              <a:xfrm>
                <a:off x="4106" y="2422"/>
                <a:ext cx="18" cy="1"/>
              </a:xfrm>
              <a:custGeom>
                <a:avLst/>
                <a:gdLst>
                  <a:gd name="T0" fmla="*/ 16 w 18"/>
                  <a:gd name="T1" fmla="*/ 0 h 1"/>
                  <a:gd name="T2" fmla="*/ 0 w 18"/>
                  <a:gd name="T3" fmla="*/ 0 h 1"/>
                  <a:gd name="T4" fmla="*/ 18 w 18"/>
                  <a:gd name="T5" fmla="*/ 1 h 1"/>
                  <a:gd name="T6" fmla="*/ 16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16" y="0"/>
                    </a:moveTo>
                    <a:lnTo>
                      <a:pt x="0" y="0"/>
                    </a:lnTo>
                    <a:lnTo>
                      <a:pt x="18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4" name="Freeform 143"/>
              <p:cNvSpPr>
                <a:spLocks/>
              </p:cNvSpPr>
              <p:nvPr/>
            </p:nvSpPr>
            <p:spPr bwMode="auto">
              <a:xfrm>
                <a:off x="4106" y="242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5" name="Freeform 144"/>
              <p:cNvSpPr>
                <a:spLocks/>
              </p:cNvSpPr>
              <p:nvPr/>
            </p:nvSpPr>
            <p:spPr bwMode="auto">
              <a:xfrm>
                <a:off x="4106" y="242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6" name="Freeform 145"/>
              <p:cNvSpPr>
                <a:spLocks/>
              </p:cNvSpPr>
              <p:nvPr/>
            </p:nvSpPr>
            <p:spPr bwMode="auto">
              <a:xfrm>
                <a:off x="4106" y="242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7" name="Freeform 146"/>
              <p:cNvSpPr>
                <a:spLocks/>
              </p:cNvSpPr>
              <p:nvPr/>
            </p:nvSpPr>
            <p:spPr bwMode="auto">
              <a:xfrm>
                <a:off x="4105" y="242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1 w 17"/>
                  <a:gd name="T3" fmla="*/ 0 h 1"/>
                  <a:gd name="T4" fmla="*/ 17 w 17"/>
                  <a:gd name="T5" fmla="*/ 0 h 1"/>
                  <a:gd name="T6" fmla="*/ 0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0" y="0"/>
                    </a:moveTo>
                    <a:lnTo>
                      <a:pt x="1" y="0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8" name="Freeform 147"/>
              <p:cNvSpPr>
                <a:spLocks/>
              </p:cNvSpPr>
              <p:nvPr/>
            </p:nvSpPr>
            <p:spPr bwMode="auto">
              <a:xfrm>
                <a:off x="4105" y="2420"/>
                <a:ext cx="17" cy="2"/>
              </a:xfrm>
              <a:custGeom>
                <a:avLst/>
                <a:gdLst>
                  <a:gd name="T0" fmla="*/ 0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0 w 1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"/>
                  <a:gd name="T14" fmla="*/ 17 w 1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">
                    <a:moveTo>
                      <a:pt x="0" y="0"/>
                    </a:moveTo>
                    <a:lnTo>
                      <a:pt x="0" y="2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9" name="Freeform 148"/>
              <p:cNvSpPr>
                <a:spLocks/>
              </p:cNvSpPr>
              <p:nvPr/>
            </p:nvSpPr>
            <p:spPr bwMode="auto">
              <a:xfrm>
                <a:off x="4103" y="2420"/>
                <a:ext cx="19" cy="2"/>
              </a:xfrm>
              <a:custGeom>
                <a:avLst/>
                <a:gdLst>
                  <a:gd name="T0" fmla="*/ 0 w 19"/>
                  <a:gd name="T1" fmla="*/ 0 h 2"/>
                  <a:gd name="T2" fmla="*/ 2 w 19"/>
                  <a:gd name="T3" fmla="*/ 0 h 2"/>
                  <a:gd name="T4" fmla="*/ 19 w 19"/>
                  <a:gd name="T5" fmla="*/ 2 h 2"/>
                  <a:gd name="T6" fmla="*/ 0 w 1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"/>
                  <a:gd name="T14" fmla="*/ 19 w 1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">
                    <a:moveTo>
                      <a:pt x="0" y="0"/>
                    </a:moveTo>
                    <a:lnTo>
                      <a:pt x="2" y="0"/>
                    </a:lnTo>
                    <a:lnTo>
                      <a:pt x="1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0" name="Freeform 149"/>
              <p:cNvSpPr>
                <a:spLocks/>
              </p:cNvSpPr>
              <p:nvPr/>
            </p:nvSpPr>
            <p:spPr bwMode="auto">
              <a:xfrm>
                <a:off x="4103" y="2420"/>
                <a:ext cx="19" cy="2"/>
              </a:xfrm>
              <a:custGeom>
                <a:avLst/>
                <a:gdLst>
                  <a:gd name="T0" fmla="*/ 18 w 19"/>
                  <a:gd name="T1" fmla="*/ 0 h 2"/>
                  <a:gd name="T2" fmla="*/ 0 w 19"/>
                  <a:gd name="T3" fmla="*/ 0 h 2"/>
                  <a:gd name="T4" fmla="*/ 19 w 19"/>
                  <a:gd name="T5" fmla="*/ 2 h 2"/>
                  <a:gd name="T6" fmla="*/ 18 w 1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"/>
                  <a:gd name="T14" fmla="*/ 19 w 1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">
                    <a:moveTo>
                      <a:pt x="18" y="0"/>
                    </a:moveTo>
                    <a:lnTo>
                      <a:pt x="0" y="0"/>
                    </a:lnTo>
                    <a:lnTo>
                      <a:pt x="19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1" name="Freeform 150"/>
              <p:cNvSpPr>
                <a:spLocks/>
              </p:cNvSpPr>
              <p:nvPr/>
            </p:nvSpPr>
            <p:spPr bwMode="auto">
              <a:xfrm>
                <a:off x="4103" y="2420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2" name="Freeform 151"/>
              <p:cNvSpPr>
                <a:spLocks/>
              </p:cNvSpPr>
              <p:nvPr/>
            </p:nvSpPr>
            <p:spPr bwMode="auto">
              <a:xfrm>
                <a:off x="4101" y="2420"/>
                <a:ext cx="20" cy="1"/>
              </a:xfrm>
              <a:custGeom>
                <a:avLst/>
                <a:gdLst>
                  <a:gd name="T0" fmla="*/ 0 w 20"/>
                  <a:gd name="T1" fmla="*/ 0 h 1"/>
                  <a:gd name="T2" fmla="*/ 2 w 20"/>
                  <a:gd name="T3" fmla="*/ 0 h 1"/>
                  <a:gd name="T4" fmla="*/ 20 w 20"/>
                  <a:gd name="T5" fmla="*/ 0 h 1"/>
                  <a:gd name="T6" fmla="*/ 0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"/>
                  <a:gd name="T14" fmla="*/ 20 w 2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">
                    <a:moveTo>
                      <a:pt x="0" y="0"/>
                    </a:moveTo>
                    <a:lnTo>
                      <a:pt x="2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3" name="Freeform 152"/>
              <p:cNvSpPr>
                <a:spLocks/>
              </p:cNvSpPr>
              <p:nvPr/>
            </p:nvSpPr>
            <p:spPr bwMode="auto">
              <a:xfrm>
                <a:off x="4100" y="2420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1 w 21"/>
                  <a:gd name="T3" fmla="*/ 0 h 1"/>
                  <a:gd name="T4" fmla="*/ 21 w 21"/>
                  <a:gd name="T5" fmla="*/ 0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1" y="0"/>
                    </a:lnTo>
                    <a:lnTo>
                      <a:pt x="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4" name="Freeform 153"/>
              <p:cNvSpPr>
                <a:spLocks/>
              </p:cNvSpPr>
              <p:nvPr/>
            </p:nvSpPr>
            <p:spPr bwMode="auto">
              <a:xfrm>
                <a:off x="4100" y="2420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1 w 21"/>
                  <a:gd name="T3" fmla="*/ 0 h 1"/>
                  <a:gd name="T4" fmla="*/ 0 w 2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"/>
                  <a:gd name="T11" fmla="*/ 21 w 2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5" name="Freeform 154"/>
              <p:cNvSpPr>
                <a:spLocks/>
              </p:cNvSpPr>
              <p:nvPr/>
            </p:nvSpPr>
            <p:spPr bwMode="auto">
              <a:xfrm>
                <a:off x="4098" y="2420"/>
                <a:ext cx="23" cy="1"/>
              </a:xfrm>
              <a:custGeom>
                <a:avLst/>
                <a:gdLst>
                  <a:gd name="T0" fmla="*/ 0 w 23"/>
                  <a:gd name="T1" fmla="*/ 0 h 1"/>
                  <a:gd name="T2" fmla="*/ 2 w 23"/>
                  <a:gd name="T3" fmla="*/ 0 h 1"/>
                  <a:gd name="T4" fmla="*/ 23 w 23"/>
                  <a:gd name="T5" fmla="*/ 0 h 1"/>
                  <a:gd name="T6" fmla="*/ 0 w 2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"/>
                  <a:gd name="T14" fmla="*/ 23 w 2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">
                    <a:moveTo>
                      <a:pt x="0" y="0"/>
                    </a:moveTo>
                    <a:lnTo>
                      <a:pt x="2" y="0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6" name="Freeform 155"/>
              <p:cNvSpPr>
                <a:spLocks/>
              </p:cNvSpPr>
              <p:nvPr/>
            </p:nvSpPr>
            <p:spPr bwMode="auto">
              <a:xfrm>
                <a:off x="4097" y="2420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 w 24"/>
                  <a:gd name="T3" fmla="*/ 0 h 1"/>
                  <a:gd name="T4" fmla="*/ 24 w 24"/>
                  <a:gd name="T5" fmla="*/ 0 h 1"/>
                  <a:gd name="T6" fmla="*/ 0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1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7" name="Freeform 156"/>
              <p:cNvSpPr>
                <a:spLocks/>
              </p:cNvSpPr>
              <p:nvPr/>
            </p:nvSpPr>
            <p:spPr bwMode="auto">
              <a:xfrm>
                <a:off x="4064" y="2420"/>
                <a:ext cx="10" cy="39"/>
              </a:xfrm>
              <a:custGeom>
                <a:avLst/>
                <a:gdLst>
                  <a:gd name="T0" fmla="*/ 10 w 10"/>
                  <a:gd name="T1" fmla="*/ 0 h 39"/>
                  <a:gd name="T2" fmla="*/ 10 w 10"/>
                  <a:gd name="T3" fmla="*/ 29 h 39"/>
                  <a:gd name="T4" fmla="*/ 0 w 10"/>
                  <a:gd name="T5" fmla="*/ 39 h 39"/>
                  <a:gd name="T6" fmla="*/ 10 w 1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9"/>
                  <a:gd name="T14" fmla="*/ 10 w 10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9">
                    <a:moveTo>
                      <a:pt x="10" y="0"/>
                    </a:moveTo>
                    <a:lnTo>
                      <a:pt x="10" y="29"/>
                    </a:lnTo>
                    <a:lnTo>
                      <a:pt x="0" y="3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8" name="Freeform 157"/>
              <p:cNvSpPr>
                <a:spLocks/>
              </p:cNvSpPr>
              <p:nvPr/>
            </p:nvSpPr>
            <p:spPr bwMode="auto">
              <a:xfrm>
                <a:off x="4095" y="2420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6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9" name="Freeform 158"/>
              <p:cNvSpPr>
                <a:spLocks/>
              </p:cNvSpPr>
              <p:nvPr/>
            </p:nvSpPr>
            <p:spPr bwMode="auto">
              <a:xfrm>
                <a:off x="4095" y="2420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 w 26"/>
                  <a:gd name="T5" fmla="*/ 0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0" name="Freeform 159"/>
              <p:cNvSpPr>
                <a:spLocks/>
              </p:cNvSpPr>
              <p:nvPr/>
            </p:nvSpPr>
            <p:spPr bwMode="auto">
              <a:xfrm>
                <a:off x="4097" y="2420"/>
                <a:ext cx="24" cy="1"/>
              </a:xfrm>
              <a:custGeom>
                <a:avLst/>
                <a:gdLst>
                  <a:gd name="T0" fmla="*/ 24 w 24"/>
                  <a:gd name="T1" fmla="*/ 0 h 1"/>
                  <a:gd name="T2" fmla="*/ 0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1" name="Freeform 160"/>
              <p:cNvSpPr>
                <a:spLocks/>
              </p:cNvSpPr>
              <p:nvPr/>
            </p:nvSpPr>
            <p:spPr bwMode="auto">
              <a:xfrm>
                <a:off x="4095" y="2419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26 w 26"/>
                  <a:gd name="T3" fmla="*/ 1 h 1"/>
                  <a:gd name="T4" fmla="*/ 0 w 26"/>
                  <a:gd name="T5" fmla="*/ 1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26" y="1"/>
                    </a:lnTo>
                    <a:lnTo>
                      <a:pt x="0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2" name="Freeform 161"/>
              <p:cNvSpPr>
                <a:spLocks/>
              </p:cNvSpPr>
              <p:nvPr/>
            </p:nvSpPr>
            <p:spPr bwMode="auto">
              <a:xfrm>
                <a:off x="4074" y="2419"/>
                <a:ext cx="47" cy="1"/>
              </a:xfrm>
              <a:custGeom>
                <a:avLst/>
                <a:gdLst>
                  <a:gd name="T0" fmla="*/ 47 w 47"/>
                  <a:gd name="T1" fmla="*/ 0 h 1"/>
                  <a:gd name="T2" fmla="*/ 21 w 47"/>
                  <a:gd name="T3" fmla="*/ 1 h 1"/>
                  <a:gd name="T4" fmla="*/ 0 w 47"/>
                  <a:gd name="T5" fmla="*/ 1 h 1"/>
                  <a:gd name="T6" fmla="*/ 47 w 4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1"/>
                  <a:gd name="T14" fmla="*/ 47 w 4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1">
                    <a:moveTo>
                      <a:pt x="47" y="0"/>
                    </a:moveTo>
                    <a:lnTo>
                      <a:pt x="21" y="1"/>
                    </a:lnTo>
                    <a:lnTo>
                      <a:pt x="0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3" name="Freeform 162"/>
              <p:cNvSpPr>
                <a:spLocks/>
              </p:cNvSpPr>
              <p:nvPr/>
            </p:nvSpPr>
            <p:spPr bwMode="auto">
              <a:xfrm>
                <a:off x="4074" y="2419"/>
                <a:ext cx="47" cy="1"/>
              </a:xfrm>
              <a:custGeom>
                <a:avLst/>
                <a:gdLst>
                  <a:gd name="T0" fmla="*/ 45 w 47"/>
                  <a:gd name="T1" fmla="*/ 0 h 1"/>
                  <a:gd name="T2" fmla="*/ 47 w 47"/>
                  <a:gd name="T3" fmla="*/ 0 h 1"/>
                  <a:gd name="T4" fmla="*/ 0 w 47"/>
                  <a:gd name="T5" fmla="*/ 1 h 1"/>
                  <a:gd name="T6" fmla="*/ 45 w 4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1"/>
                  <a:gd name="T14" fmla="*/ 47 w 4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1">
                    <a:moveTo>
                      <a:pt x="45" y="0"/>
                    </a:moveTo>
                    <a:lnTo>
                      <a:pt x="47" y="0"/>
                    </a:lnTo>
                    <a:lnTo>
                      <a:pt x="0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" name="Freeform 163"/>
              <p:cNvSpPr>
                <a:spLocks/>
              </p:cNvSpPr>
              <p:nvPr/>
            </p:nvSpPr>
            <p:spPr bwMode="auto">
              <a:xfrm>
                <a:off x="4074" y="2419"/>
                <a:ext cx="45" cy="1"/>
              </a:xfrm>
              <a:custGeom>
                <a:avLst/>
                <a:gdLst>
                  <a:gd name="T0" fmla="*/ 45 w 45"/>
                  <a:gd name="T1" fmla="*/ 0 h 1"/>
                  <a:gd name="T2" fmla="*/ 0 w 45"/>
                  <a:gd name="T3" fmla="*/ 1 h 1"/>
                  <a:gd name="T4" fmla="*/ 45 w 4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1"/>
                  <a:gd name="T11" fmla="*/ 45 w 4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1">
                    <a:moveTo>
                      <a:pt x="45" y="0"/>
                    </a:moveTo>
                    <a:lnTo>
                      <a:pt x="0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5" name="Freeform 164"/>
              <p:cNvSpPr>
                <a:spLocks/>
              </p:cNvSpPr>
              <p:nvPr/>
            </p:nvSpPr>
            <p:spPr bwMode="auto">
              <a:xfrm>
                <a:off x="4074" y="2417"/>
                <a:ext cx="45" cy="3"/>
              </a:xfrm>
              <a:custGeom>
                <a:avLst/>
                <a:gdLst>
                  <a:gd name="T0" fmla="*/ 44 w 45"/>
                  <a:gd name="T1" fmla="*/ 0 h 3"/>
                  <a:gd name="T2" fmla="*/ 45 w 45"/>
                  <a:gd name="T3" fmla="*/ 2 h 3"/>
                  <a:gd name="T4" fmla="*/ 0 w 45"/>
                  <a:gd name="T5" fmla="*/ 3 h 3"/>
                  <a:gd name="T6" fmla="*/ 44 w 45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3"/>
                  <a:gd name="T14" fmla="*/ 45 w 4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3">
                    <a:moveTo>
                      <a:pt x="44" y="0"/>
                    </a:moveTo>
                    <a:lnTo>
                      <a:pt x="45" y="2"/>
                    </a:lnTo>
                    <a:lnTo>
                      <a:pt x="0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" name="Freeform 165"/>
              <p:cNvSpPr>
                <a:spLocks/>
              </p:cNvSpPr>
              <p:nvPr/>
            </p:nvSpPr>
            <p:spPr bwMode="auto">
              <a:xfrm>
                <a:off x="4074" y="2417"/>
                <a:ext cx="44" cy="3"/>
              </a:xfrm>
              <a:custGeom>
                <a:avLst/>
                <a:gdLst>
                  <a:gd name="T0" fmla="*/ 42 w 44"/>
                  <a:gd name="T1" fmla="*/ 0 h 3"/>
                  <a:gd name="T2" fmla="*/ 44 w 44"/>
                  <a:gd name="T3" fmla="*/ 0 h 3"/>
                  <a:gd name="T4" fmla="*/ 0 w 44"/>
                  <a:gd name="T5" fmla="*/ 3 h 3"/>
                  <a:gd name="T6" fmla="*/ 42 w 4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3"/>
                  <a:gd name="T14" fmla="*/ 44 w 4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3">
                    <a:moveTo>
                      <a:pt x="42" y="0"/>
                    </a:moveTo>
                    <a:lnTo>
                      <a:pt x="44" y="0"/>
                    </a:ln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7" name="Freeform 166"/>
              <p:cNvSpPr>
                <a:spLocks/>
              </p:cNvSpPr>
              <p:nvPr/>
            </p:nvSpPr>
            <p:spPr bwMode="auto">
              <a:xfrm>
                <a:off x="4074" y="2417"/>
                <a:ext cx="42" cy="3"/>
              </a:xfrm>
              <a:custGeom>
                <a:avLst/>
                <a:gdLst>
                  <a:gd name="T0" fmla="*/ 42 w 42"/>
                  <a:gd name="T1" fmla="*/ 0 h 3"/>
                  <a:gd name="T2" fmla="*/ 0 w 42"/>
                  <a:gd name="T3" fmla="*/ 3 h 3"/>
                  <a:gd name="T4" fmla="*/ 42 w 4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3"/>
                  <a:gd name="T11" fmla="*/ 42 w 4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3">
                    <a:moveTo>
                      <a:pt x="42" y="0"/>
                    </a:move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" name="Freeform 167"/>
              <p:cNvSpPr>
                <a:spLocks/>
              </p:cNvSpPr>
              <p:nvPr/>
            </p:nvSpPr>
            <p:spPr bwMode="auto">
              <a:xfrm>
                <a:off x="4074" y="2415"/>
                <a:ext cx="42" cy="5"/>
              </a:xfrm>
              <a:custGeom>
                <a:avLst/>
                <a:gdLst>
                  <a:gd name="T0" fmla="*/ 40 w 42"/>
                  <a:gd name="T1" fmla="*/ 0 h 5"/>
                  <a:gd name="T2" fmla="*/ 42 w 42"/>
                  <a:gd name="T3" fmla="*/ 2 h 5"/>
                  <a:gd name="T4" fmla="*/ 0 w 42"/>
                  <a:gd name="T5" fmla="*/ 5 h 5"/>
                  <a:gd name="T6" fmla="*/ 40 w 4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5"/>
                  <a:gd name="T14" fmla="*/ 42 w 4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5">
                    <a:moveTo>
                      <a:pt x="40" y="0"/>
                    </a:moveTo>
                    <a:lnTo>
                      <a:pt x="42" y="2"/>
                    </a:ln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" name="Freeform 168"/>
              <p:cNvSpPr>
                <a:spLocks/>
              </p:cNvSpPr>
              <p:nvPr/>
            </p:nvSpPr>
            <p:spPr bwMode="auto">
              <a:xfrm>
                <a:off x="4074" y="2415"/>
                <a:ext cx="40" cy="5"/>
              </a:xfrm>
              <a:custGeom>
                <a:avLst/>
                <a:gdLst>
                  <a:gd name="T0" fmla="*/ 40 w 40"/>
                  <a:gd name="T1" fmla="*/ 0 h 5"/>
                  <a:gd name="T2" fmla="*/ 0 w 40"/>
                  <a:gd name="T3" fmla="*/ 5 h 5"/>
                  <a:gd name="T4" fmla="*/ 40 w 40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5"/>
                  <a:gd name="T11" fmla="*/ 40 w 4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5">
                    <a:moveTo>
                      <a:pt x="40" y="0"/>
                    </a:move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0" name="Freeform 169"/>
              <p:cNvSpPr>
                <a:spLocks/>
              </p:cNvSpPr>
              <p:nvPr/>
            </p:nvSpPr>
            <p:spPr bwMode="auto">
              <a:xfrm>
                <a:off x="4074" y="2415"/>
                <a:ext cx="40" cy="5"/>
              </a:xfrm>
              <a:custGeom>
                <a:avLst/>
                <a:gdLst>
                  <a:gd name="T0" fmla="*/ 39 w 40"/>
                  <a:gd name="T1" fmla="*/ 0 h 5"/>
                  <a:gd name="T2" fmla="*/ 40 w 40"/>
                  <a:gd name="T3" fmla="*/ 0 h 5"/>
                  <a:gd name="T4" fmla="*/ 0 w 40"/>
                  <a:gd name="T5" fmla="*/ 5 h 5"/>
                  <a:gd name="T6" fmla="*/ 39 w 4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5"/>
                  <a:gd name="T14" fmla="*/ 40 w 4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5">
                    <a:moveTo>
                      <a:pt x="39" y="0"/>
                    </a:moveTo>
                    <a:lnTo>
                      <a:pt x="40" y="0"/>
                    </a:lnTo>
                    <a:lnTo>
                      <a:pt x="0" y="5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1" name="Freeform 170"/>
              <p:cNvSpPr>
                <a:spLocks/>
              </p:cNvSpPr>
              <p:nvPr/>
            </p:nvSpPr>
            <p:spPr bwMode="auto">
              <a:xfrm>
                <a:off x="4074" y="2414"/>
                <a:ext cx="39" cy="6"/>
              </a:xfrm>
              <a:custGeom>
                <a:avLst/>
                <a:gdLst>
                  <a:gd name="T0" fmla="*/ 37 w 39"/>
                  <a:gd name="T1" fmla="*/ 0 h 6"/>
                  <a:gd name="T2" fmla="*/ 39 w 39"/>
                  <a:gd name="T3" fmla="*/ 1 h 6"/>
                  <a:gd name="T4" fmla="*/ 0 w 39"/>
                  <a:gd name="T5" fmla="*/ 6 h 6"/>
                  <a:gd name="T6" fmla="*/ 37 w 39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"/>
                  <a:gd name="T14" fmla="*/ 39 w 39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">
                    <a:moveTo>
                      <a:pt x="37" y="0"/>
                    </a:moveTo>
                    <a:lnTo>
                      <a:pt x="39" y="1"/>
                    </a:ln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2" name="Freeform 171"/>
              <p:cNvSpPr>
                <a:spLocks/>
              </p:cNvSpPr>
              <p:nvPr/>
            </p:nvSpPr>
            <p:spPr bwMode="auto">
              <a:xfrm>
                <a:off x="4074" y="2414"/>
                <a:ext cx="37" cy="6"/>
              </a:xfrm>
              <a:custGeom>
                <a:avLst/>
                <a:gdLst>
                  <a:gd name="T0" fmla="*/ 37 w 37"/>
                  <a:gd name="T1" fmla="*/ 0 h 6"/>
                  <a:gd name="T2" fmla="*/ 0 w 37"/>
                  <a:gd name="T3" fmla="*/ 6 h 6"/>
                  <a:gd name="T4" fmla="*/ 37 w 3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"/>
                  <a:gd name="T11" fmla="*/ 37 w 3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">
                    <a:moveTo>
                      <a:pt x="37" y="0"/>
                    </a:move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" name="Freeform 172"/>
              <p:cNvSpPr>
                <a:spLocks/>
              </p:cNvSpPr>
              <p:nvPr/>
            </p:nvSpPr>
            <p:spPr bwMode="auto">
              <a:xfrm>
                <a:off x="4074" y="2414"/>
                <a:ext cx="37" cy="6"/>
              </a:xfrm>
              <a:custGeom>
                <a:avLst/>
                <a:gdLst>
                  <a:gd name="T0" fmla="*/ 37 w 37"/>
                  <a:gd name="T1" fmla="*/ 0 h 6"/>
                  <a:gd name="T2" fmla="*/ 0 w 37"/>
                  <a:gd name="T3" fmla="*/ 6 h 6"/>
                  <a:gd name="T4" fmla="*/ 37 w 3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"/>
                  <a:gd name="T11" fmla="*/ 37 w 3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">
                    <a:moveTo>
                      <a:pt x="37" y="0"/>
                    </a:move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" name="Freeform 173"/>
              <p:cNvSpPr>
                <a:spLocks/>
              </p:cNvSpPr>
              <p:nvPr/>
            </p:nvSpPr>
            <p:spPr bwMode="auto">
              <a:xfrm>
                <a:off x="4074" y="2414"/>
                <a:ext cx="37" cy="6"/>
              </a:xfrm>
              <a:custGeom>
                <a:avLst/>
                <a:gdLst>
                  <a:gd name="T0" fmla="*/ 37 w 37"/>
                  <a:gd name="T1" fmla="*/ 0 h 6"/>
                  <a:gd name="T2" fmla="*/ 0 w 37"/>
                  <a:gd name="T3" fmla="*/ 6 h 6"/>
                  <a:gd name="T4" fmla="*/ 37 w 3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"/>
                  <a:gd name="T11" fmla="*/ 37 w 3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">
                    <a:moveTo>
                      <a:pt x="37" y="0"/>
                    </a:move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5" name="Freeform 174"/>
              <p:cNvSpPr>
                <a:spLocks/>
              </p:cNvSpPr>
              <p:nvPr/>
            </p:nvSpPr>
            <p:spPr bwMode="auto">
              <a:xfrm>
                <a:off x="4074" y="2412"/>
                <a:ext cx="39" cy="8"/>
              </a:xfrm>
              <a:custGeom>
                <a:avLst/>
                <a:gdLst>
                  <a:gd name="T0" fmla="*/ 39 w 39"/>
                  <a:gd name="T1" fmla="*/ 0 h 8"/>
                  <a:gd name="T2" fmla="*/ 37 w 39"/>
                  <a:gd name="T3" fmla="*/ 2 h 8"/>
                  <a:gd name="T4" fmla="*/ 0 w 39"/>
                  <a:gd name="T5" fmla="*/ 8 h 8"/>
                  <a:gd name="T6" fmla="*/ 39 w 3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8"/>
                  <a:gd name="T14" fmla="*/ 39 w 39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8">
                    <a:moveTo>
                      <a:pt x="39" y="0"/>
                    </a:moveTo>
                    <a:lnTo>
                      <a:pt x="37" y="2"/>
                    </a:lnTo>
                    <a:lnTo>
                      <a:pt x="0" y="8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6" name="Freeform 175"/>
              <p:cNvSpPr>
                <a:spLocks/>
              </p:cNvSpPr>
              <p:nvPr/>
            </p:nvSpPr>
            <p:spPr bwMode="auto">
              <a:xfrm>
                <a:off x="4074" y="2412"/>
                <a:ext cx="40" cy="8"/>
              </a:xfrm>
              <a:custGeom>
                <a:avLst/>
                <a:gdLst>
                  <a:gd name="T0" fmla="*/ 40 w 40"/>
                  <a:gd name="T1" fmla="*/ 0 h 8"/>
                  <a:gd name="T2" fmla="*/ 39 w 40"/>
                  <a:gd name="T3" fmla="*/ 0 h 8"/>
                  <a:gd name="T4" fmla="*/ 0 w 40"/>
                  <a:gd name="T5" fmla="*/ 8 h 8"/>
                  <a:gd name="T6" fmla="*/ 40 w 4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8"/>
                  <a:gd name="T14" fmla="*/ 40 w 4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8">
                    <a:moveTo>
                      <a:pt x="40" y="0"/>
                    </a:moveTo>
                    <a:lnTo>
                      <a:pt x="39" y="0"/>
                    </a:ln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7" name="Freeform 176"/>
              <p:cNvSpPr>
                <a:spLocks/>
              </p:cNvSpPr>
              <p:nvPr/>
            </p:nvSpPr>
            <p:spPr bwMode="auto">
              <a:xfrm>
                <a:off x="4074" y="2412"/>
                <a:ext cx="40" cy="8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8 h 8"/>
                  <a:gd name="T4" fmla="*/ 40 w 40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8"/>
                  <a:gd name="T11" fmla="*/ 40 w 40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8">
                    <a:moveTo>
                      <a:pt x="40" y="0"/>
                    </a:move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8" name="Freeform 177"/>
              <p:cNvSpPr>
                <a:spLocks/>
              </p:cNvSpPr>
              <p:nvPr/>
            </p:nvSpPr>
            <p:spPr bwMode="auto">
              <a:xfrm>
                <a:off x="4074" y="2411"/>
                <a:ext cx="42" cy="9"/>
              </a:xfrm>
              <a:custGeom>
                <a:avLst/>
                <a:gdLst>
                  <a:gd name="T0" fmla="*/ 42 w 42"/>
                  <a:gd name="T1" fmla="*/ 0 h 9"/>
                  <a:gd name="T2" fmla="*/ 40 w 42"/>
                  <a:gd name="T3" fmla="*/ 1 h 9"/>
                  <a:gd name="T4" fmla="*/ 0 w 42"/>
                  <a:gd name="T5" fmla="*/ 9 h 9"/>
                  <a:gd name="T6" fmla="*/ 42 w 42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9"/>
                  <a:gd name="T14" fmla="*/ 42 w 42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9">
                    <a:moveTo>
                      <a:pt x="42" y="0"/>
                    </a:moveTo>
                    <a:lnTo>
                      <a:pt x="40" y="1"/>
                    </a:lnTo>
                    <a:lnTo>
                      <a:pt x="0" y="9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9" name="Freeform 178"/>
              <p:cNvSpPr>
                <a:spLocks/>
              </p:cNvSpPr>
              <p:nvPr/>
            </p:nvSpPr>
            <p:spPr bwMode="auto">
              <a:xfrm>
                <a:off x="4074" y="2411"/>
                <a:ext cx="42" cy="9"/>
              </a:xfrm>
              <a:custGeom>
                <a:avLst/>
                <a:gdLst>
                  <a:gd name="T0" fmla="*/ 42 w 42"/>
                  <a:gd name="T1" fmla="*/ 0 h 9"/>
                  <a:gd name="T2" fmla="*/ 0 w 42"/>
                  <a:gd name="T3" fmla="*/ 9 h 9"/>
                  <a:gd name="T4" fmla="*/ 42 w 4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9"/>
                  <a:gd name="T11" fmla="*/ 42 w 4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9">
                    <a:moveTo>
                      <a:pt x="42" y="0"/>
                    </a:moveTo>
                    <a:lnTo>
                      <a:pt x="0" y="9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0" name="Freeform 179"/>
              <p:cNvSpPr>
                <a:spLocks/>
              </p:cNvSpPr>
              <p:nvPr/>
            </p:nvSpPr>
            <p:spPr bwMode="auto">
              <a:xfrm>
                <a:off x="4074" y="2411"/>
                <a:ext cx="42" cy="9"/>
              </a:xfrm>
              <a:custGeom>
                <a:avLst/>
                <a:gdLst>
                  <a:gd name="T0" fmla="*/ 0 w 42"/>
                  <a:gd name="T1" fmla="*/ 0 h 9"/>
                  <a:gd name="T2" fmla="*/ 42 w 42"/>
                  <a:gd name="T3" fmla="*/ 0 h 9"/>
                  <a:gd name="T4" fmla="*/ 0 w 42"/>
                  <a:gd name="T5" fmla="*/ 9 h 9"/>
                  <a:gd name="T6" fmla="*/ 0 w 42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9"/>
                  <a:gd name="T14" fmla="*/ 42 w 42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9">
                    <a:moveTo>
                      <a:pt x="0" y="0"/>
                    </a:moveTo>
                    <a:lnTo>
                      <a:pt x="42" y="0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1" name="Freeform 180"/>
              <p:cNvSpPr>
                <a:spLocks/>
              </p:cNvSpPr>
              <p:nvPr/>
            </p:nvSpPr>
            <p:spPr bwMode="auto">
              <a:xfrm>
                <a:off x="4064" y="2411"/>
                <a:ext cx="10" cy="48"/>
              </a:xfrm>
              <a:custGeom>
                <a:avLst/>
                <a:gdLst>
                  <a:gd name="T0" fmla="*/ 10 w 10"/>
                  <a:gd name="T1" fmla="*/ 0 h 48"/>
                  <a:gd name="T2" fmla="*/ 10 w 10"/>
                  <a:gd name="T3" fmla="*/ 9 h 48"/>
                  <a:gd name="T4" fmla="*/ 0 w 10"/>
                  <a:gd name="T5" fmla="*/ 48 h 48"/>
                  <a:gd name="T6" fmla="*/ 10 w 10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48"/>
                  <a:gd name="T14" fmla="*/ 10 w 10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48">
                    <a:moveTo>
                      <a:pt x="10" y="0"/>
                    </a:moveTo>
                    <a:lnTo>
                      <a:pt x="10" y="9"/>
                    </a:lnTo>
                    <a:lnTo>
                      <a:pt x="0" y="4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2" name="Freeform 181"/>
              <p:cNvSpPr>
                <a:spLocks/>
              </p:cNvSpPr>
              <p:nvPr/>
            </p:nvSpPr>
            <p:spPr bwMode="auto">
              <a:xfrm>
                <a:off x="4074" y="2411"/>
                <a:ext cx="42" cy="1"/>
              </a:xfrm>
              <a:custGeom>
                <a:avLst/>
                <a:gdLst>
                  <a:gd name="T0" fmla="*/ 42 w 42"/>
                  <a:gd name="T1" fmla="*/ 0 h 1"/>
                  <a:gd name="T2" fmla="*/ 0 w 42"/>
                  <a:gd name="T3" fmla="*/ 0 h 1"/>
                  <a:gd name="T4" fmla="*/ 19 w 42"/>
                  <a:gd name="T5" fmla="*/ 0 h 1"/>
                  <a:gd name="T6" fmla="*/ 42 w 4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1"/>
                  <a:gd name="T14" fmla="*/ 42 w 4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1">
                    <a:moveTo>
                      <a:pt x="42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" name="Freeform 182"/>
              <p:cNvSpPr>
                <a:spLocks/>
              </p:cNvSpPr>
              <p:nvPr/>
            </p:nvSpPr>
            <p:spPr bwMode="auto">
              <a:xfrm>
                <a:off x="4093" y="2411"/>
                <a:ext cx="23" cy="1"/>
              </a:xfrm>
              <a:custGeom>
                <a:avLst/>
                <a:gdLst>
                  <a:gd name="T0" fmla="*/ 2 w 23"/>
                  <a:gd name="T1" fmla="*/ 0 h 1"/>
                  <a:gd name="T2" fmla="*/ 0 w 23"/>
                  <a:gd name="T3" fmla="*/ 0 h 1"/>
                  <a:gd name="T4" fmla="*/ 23 w 23"/>
                  <a:gd name="T5" fmla="*/ 0 h 1"/>
                  <a:gd name="T6" fmla="*/ 2 w 2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"/>
                  <a:gd name="T14" fmla="*/ 23 w 2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">
                    <a:moveTo>
                      <a:pt x="2" y="0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" name="Freeform 183"/>
              <p:cNvSpPr>
                <a:spLocks/>
              </p:cNvSpPr>
              <p:nvPr/>
            </p:nvSpPr>
            <p:spPr bwMode="auto">
              <a:xfrm>
                <a:off x="4095" y="2411"/>
                <a:ext cx="21" cy="1"/>
              </a:xfrm>
              <a:custGeom>
                <a:avLst/>
                <a:gdLst>
                  <a:gd name="T0" fmla="*/ 2 w 21"/>
                  <a:gd name="T1" fmla="*/ 0 h 1"/>
                  <a:gd name="T2" fmla="*/ 0 w 21"/>
                  <a:gd name="T3" fmla="*/ 0 h 1"/>
                  <a:gd name="T4" fmla="*/ 21 w 21"/>
                  <a:gd name="T5" fmla="*/ 0 h 1"/>
                  <a:gd name="T6" fmla="*/ 2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2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5" name="Freeform 184"/>
              <p:cNvSpPr>
                <a:spLocks/>
              </p:cNvSpPr>
              <p:nvPr/>
            </p:nvSpPr>
            <p:spPr bwMode="auto">
              <a:xfrm>
                <a:off x="4097" y="2411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0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6" name="Freeform 185"/>
              <p:cNvSpPr>
                <a:spLocks/>
              </p:cNvSpPr>
              <p:nvPr/>
            </p:nvSpPr>
            <p:spPr bwMode="auto">
              <a:xfrm>
                <a:off x="4097" y="2409"/>
                <a:ext cx="19" cy="2"/>
              </a:xfrm>
              <a:custGeom>
                <a:avLst/>
                <a:gdLst>
                  <a:gd name="T0" fmla="*/ 1 w 19"/>
                  <a:gd name="T1" fmla="*/ 0 h 2"/>
                  <a:gd name="T2" fmla="*/ 0 w 19"/>
                  <a:gd name="T3" fmla="*/ 2 h 2"/>
                  <a:gd name="T4" fmla="*/ 19 w 19"/>
                  <a:gd name="T5" fmla="*/ 2 h 2"/>
                  <a:gd name="T6" fmla="*/ 1 w 1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"/>
                  <a:gd name="T14" fmla="*/ 19 w 1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">
                    <a:moveTo>
                      <a:pt x="1" y="0"/>
                    </a:moveTo>
                    <a:lnTo>
                      <a:pt x="0" y="2"/>
                    </a:lnTo>
                    <a:lnTo>
                      <a:pt x="19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7" name="Freeform 186"/>
              <p:cNvSpPr>
                <a:spLocks/>
              </p:cNvSpPr>
              <p:nvPr/>
            </p:nvSpPr>
            <p:spPr bwMode="auto">
              <a:xfrm>
                <a:off x="4098" y="2409"/>
                <a:ext cx="18" cy="2"/>
              </a:xfrm>
              <a:custGeom>
                <a:avLst/>
                <a:gdLst>
                  <a:gd name="T0" fmla="*/ 2 w 18"/>
                  <a:gd name="T1" fmla="*/ 0 h 2"/>
                  <a:gd name="T2" fmla="*/ 0 w 18"/>
                  <a:gd name="T3" fmla="*/ 0 h 2"/>
                  <a:gd name="T4" fmla="*/ 18 w 18"/>
                  <a:gd name="T5" fmla="*/ 2 h 2"/>
                  <a:gd name="T6" fmla="*/ 2 w 1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"/>
                  <a:gd name="T14" fmla="*/ 18 w 1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">
                    <a:moveTo>
                      <a:pt x="2" y="0"/>
                    </a:moveTo>
                    <a:lnTo>
                      <a:pt x="0" y="0"/>
                    </a:lnTo>
                    <a:lnTo>
                      <a:pt x="18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8" name="Freeform 187"/>
              <p:cNvSpPr>
                <a:spLocks/>
              </p:cNvSpPr>
              <p:nvPr/>
            </p:nvSpPr>
            <p:spPr bwMode="auto">
              <a:xfrm>
                <a:off x="4100" y="2409"/>
                <a:ext cx="16" cy="2"/>
              </a:xfrm>
              <a:custGeom>
                <a:avLst/>
                <a:gdLst>
                  <a:gd name="T0" fmla="*/ 0 w 16"/>
                  <a:gd name="T1" fmla="*/ 0 h 2"/>
                  <a:gd name="T2" fmla="*/ 16 w 16"/>
                  <a:gd name="T3" fmla="*/ 2 h 2"/>
                  <a:gd name="T4" fmla="*/ 0 w 1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2"/>
                  <a:gd name="T11" fmla="*/ 16 w 1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2">
                    <a:moveTo>
                      <a:pt x="0" y="0"/>
                    </a:moveTo>
                    <a:lnTo>
                      <a:pt x="1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9" name="Freeform 188"/>
              <p:cNvSpPr>
                <a:spLocks/>
              </p:cNvSpPr>
              <p:nvPr/>
            </p:nvSpPr>
            <p:spPr bwMode="auto">
              <a:xfrm>
                <a:off x="4100" y="2409"/>
                <a:ext cx="16" cy="2"/>
              </a:xfrm>
              <a:custGeom>
                <a:avLst/>
                <a:gdLst>
                  <a:gd name="T0" fmla="*/ 1 w 16"/>
                  <a:gd name="T1" fmla="*/ 0 h 2"/>
                  <a:gd name="T2" fmla="*/ 0 w 16"/>
                  <a:gd name="T3" fmla="*/ 0 h 2"/>
                  <a:gd name="T4" fmla="*/ 16 w 16"/>
                  <a:gd name="T5" fmla="*/ 2 h 2"/>
                  <a:gd name="T6" fmla="*/ 1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" y="0"/>
                    </a:moveTo>
                    <a:lnTo>
                      <a:pt x="0" y="0"/>
                    </a:lnTo>
                    <a:lnTo>
                      <a:pt x="16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0" name="Freeform 189"/>
              <p:cNvSpPr>
                <a:spLocks/>
              </p:cNvSpPr>
              <p:nvPr/>
            </p:nvSpPr>
            <p:spPr bwMode="auto">
              <a:xfrm>
                <a:off x="4101" y="2409"/>
                <a:ext cx="17" cy="2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0 h 2"/>
                  <a:gd name="T4" fmla="*/ 15 w 17"/>
                  <a:gd name="T5" fmla="*/ 2 h 2"/>
                  <a:gd name="T6" fmla="*/ 17 w 1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"/>
                  <a:gd name="T14" fmla="*/ 17 w 1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">
                    <a:moveTo>
                      <a:pt x="17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1" name="Freeform 190"/>
              <p:cNvSpPr>
                <a:spLocks/>
              </p:cNvSpPr>
              <p:nvPr/>
            </p:nvSpPr>
            <p:spPr bwMode="auto">
              <a:xfrm>
                <a:off x="4101" y="2409"/>
                <a:ext cx="17" cy="1"/>
              </a:xfrm>
              <a:custGeom>
                <a:avLst/>
                <a:gdLst>
                  <a:gd name="T0" fmla="*/ 2 w 17"/>
                  <a:gd name="T1" fmla="*/ 0 h 1"/>
                  <a:gd name="T2" fmla="*/ 17 w 17"/>
                  <a:gd name="T3" fmla="*/ 0 h 1"/>
                  <a:gd name="T4" fmla="*/ 0 w 17"/>
                  <a:gd name="T5" fmla="*/ 0 h 1"/>
                  <a:gd name="T6" fmla="*/ 2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2" y="0"/>
                    </a:moveTo>
                    <a:lnTo>
                      <a:pt x="17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2" name="Freeform 191"/>
              <p:cNvSpPr>
                <a:spLocks/>
              </p:cNvSpPr>
              <p:nvPr/>
            </p:nvSpPr>
            <p:spPr bwMode="auto">
              <a:xfrm>
                <a:off x="4103" y="2409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3" name="Freeform 192"/>
              <p:cNvSpPr>
                <a:spLocks/>
              </p:cNvSpPr>
              <p:nvPr/>
            </p:nvSpPr>
            <p:spPr bwMode="auto">
              <a:xfrm>
                <a:off x="4103" y="2409"/>
                <a:ext cx="15" cy="1"/>
              </a:xfrm>
              <a:custGeom>
                <a:avLst/>
                <a:gdLst>
                  <a:gd name="T0" fmla="*/ 2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2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2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4" name="Freeform 193"/>
              <p:cNvSpPr>
                <a:spLocks/>
              </p:cNvSpPr>
              <p:nvPr/>
            </p:nvSpPr>
            <p:spPr bwMode="auto">
              <a:xfrm>
                <a:off x="4105" y="240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5" name="Freeform 194"/>
              <p:cNvSpPr>
                <a:spLocks/>
              </p:cNvSpPr>
              <p:nvPr/>
            </p:nvSpPr>
            <p:spPr bwMode="auto">
              <a:xfrm>
                <a:off x="4105" y="2409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6" name="Freeform 195"/>
              <p:cNvSpPr>
                <a:spLocks/>
              </p:cNvSpPr>
              <p:nvPr/>
            </p:nvSpPr>
            <p:spPr bwMode="auto">
              <a:xfrm>
                <a:off x="4105" y="240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7" name="Freeform 196"/>
              <p:cNvSpPr>
                <a:spLocks/>
              </p:cNvSpPr>
              <p:nvPr/>
            </p:nvSpPr>
            <p:spPr bwMode="auto">
              <a:xfrm>
                <a:off x="4105" y="2407"/>
                <a:ext cx="13" cy="2"/>
              </a:xfrm>
              <a:custGeom>
                <a:avLst/>
                <a:gdLst>
                  <a:gd name="T0" fmla="*/ 1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8" name="Freeform 197"/>
              <p:cNvSpPr>
                <a:spLocks/>
              </p:cNvSpPr>
              <p:nvPr/>
            </p:nvSpPr>
            <p:spPr bwMode="auto">
              <a:xfrm>
                <a:off x="4106" y="2407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2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9" name="Freeform 198"/>
              <p:cNvSpPr>
                <a:spLocks/>
              </p:cNvSpPr>
              <p:nvPr/>
            </p:nvSpPr>
            <p:spPr bwMode="auto">
              <a:xfrm>
                <a:off x="4106" y="240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0" name="Freeform 199"/>
              <p:cNvSpPr>
                <a:spLocks/>
              </p:cNvSpPr>
              <p:nvPr/>
            </p:nvSpPr>
            <p:spPr bwMode="auto">
              <a:xfrm>
                <a:off x="4106" y="240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1" name="Freeform 200"/>
              <p:cNvSpPr>
                <a:spLocks/>
              </p:cNvSpPr>
              <p:nvPr/>
            </p:nvSpPr>
            <p:spPr bwMode="auto">
              <a:xfrm>
                <a:off x="4106" y="240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2" name="Freeform 201"/>
              <p:cNvSpPr>
                <a:spLocks/>
              </p:cNvSpPr>
              <p:nvPr/>
            </p:nvSpPr>
            <p:spPr bwMode="auto">
              <a:xfrm>
                <a:off x="4106" y="2406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13 w 13"/>
                  <a:gd name="T3" fmla="*/ 1 h 1"/>
                  <a:gd name="T4" fmla="*/ 0 w 13"/>
                  <a:gd name="T5" fmla="*/ 1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13" y="1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3" name="Freeform 202"/>
              <p:cNvSpPr>
                <a:spLocks/>
              </p:cNvSpPr>
              <p:nvPr/>
            </p:nvSpPr>
            <p:spPr bwMode="auto">
              <a:xfrm>
                <a:off x="4108" y="240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4" name="Freeform 203"/>
              <p:cNvSpPr>
                <a:spLocks/>
              </p:cNvSpPr>
              <p:nvPr/>
            </p:nvSpPr>
            <p:spPr bwMode="auto">
              <a:xfrm>
                <a:off x="4108" y="240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5" name="Freeform 204"/>
              <p:cNvSpPr>
                <a:spLocks/>
              </p:cNvSpPr>
              <p:nvPr/>
            </p:nvSpPr>
            <p:spPr bwMode="auto">
              <a:xfrm>
                <a:off x="4108" y="240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6" name="Freeform 205"/>
              <p:cNvSpPr>
                <a:spLocks/>
              </p:cNvSpPr>
              <p:nvPr/>
            </p:nvSpPr>
            <p:spPr bwMode="auto">
              <a:xfrm>
                <a:off x="4108" y="2406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1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7" name="Freeform 206"/>
              <p:cNvSpPr>
                <a:spLocks/>
              </p:cNvSpPr>
              <p:nvPr/>
            </p:nvSpPr>
            <p:spPr bwMode="auto">
              <a:xfrm>
                <a:off x="4108" y="2404"/>
                <a:ext cx="13" cy="2"/>
              </a:xfrm>
              <a:custGeom>
                <a:avLst/>
                <a:gdLst>
                  <a:gd name="T0" fmla="*/ 2 w 13"/>
                  <a:gd name="T1" fmla="*/ 0 h 2"/>
                  <a:gd name="T2" fmla="*/ 13 w 13"/>
                  <a:gd name="T3" fmla="*/ 2 h 2"/>
                  <a:gd name="T4" fmla="*/ 0 w 13"/>
                  <a:gd name="T5" fmla="*/ 2 h 2"/>
                  <a:gd name="T6" fmla="*/ 2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2" y="0"/>
                    </a:moveTo>
                    <a:lnTo>
                      <a:pt x="13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8" name="Freeform 207"/>
              <p:cNvSpPr>
                <a:spLocks/>
              </p:cNvSpPr>
              <p:nvPr/>
            </p:nvSpPr>
            <p:spPr bwMode="auto">
              <a:xfrm>
                <a:off x="4110" y="2404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2"/>
                  <a:gd name="T11" fmla="*/ 11 w 1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9" name="Freeform 208"/>
              <p:cNvSpPr>
                <a:spLocks/>
              </p:cNvSpPr>
              <p:nvPr/>
            </p:nvSpPr>
            <p:spPr bwMode="auto">
              <a:xfrm>
                <a:off x="4110" y="2404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0" name="Freeform 209"/>
              <p:cNvSpPr>
                <a:spLocks/>
              </p:cNvSpPr>
              <p:nvPr/>
            </p:nvSpPr>
            <p:spPr bwMode="auto">
              <a:xfrm>
                <a:off x="4110" y="2404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1" name="Freeform 210"/>
              <p:cNvSpPr>
                <a:spLocks/>
              </p:cNvSpPr>
              <p:nvPr/>
            </p:nvSpPr>
            <p:spPr bwMode="auto">
              <a:xfrm>
                <a:off x="4110" y="2402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2" name="Freeform 211"/>
              <p:cNvSpPr>
                <a:spLocks/>
              </p:cNvSpPr>
              <p:nvPr/>
            </p:nvSpPr>
            <p:spPr bwMode="auto">
              <a:xfrm>
                <a:off x="4110" y="240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3" name="Freeform 212"/>
              <p:cNvSpPr>
                <a:spLocks/>
              </p:cNvSpPr>
              <p:nvPr/>
            </p:nvSpPr>
            <p:spPr bwMode="auto">
              <a:xfrm>
                <a:off x="4110" y="2402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4" name="Freeform 213"/>
              <p:cNvSpPr>
                <a:spLocks/>
              </p:cNvSpPr>
              <p:nvPr/>
            </p:nvSpPr>
            <p:spPr bwMode="auto">
              <a:xfrm>
                <a:off x="4110" y="2402"/>
                <a:ext cx="11" cy="1"/>
              </a:xfrm>
              <a:custGeom>
                <a:avLst/>
                <a:gdLst>
                  <a:gd name="T0" fmla="*/ 1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5" name="Freeform 214"/>
              <p:cNvSpPr>
                <a:spLocks/>
              </p:cNvSpPr>
              <p:nvPr/>
            </p:nvSpPr>
            <p:spPr bwMode="auto">
              <a:xfrm>
                <a:off x="4111" y="2401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0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0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" name="Freeform 215"/>
              <p:cNvSpPr>
                <a:spLocks/>
              </p:cNvSpPr>
              <p:nvPr/>
            </p:nvSpPr>
            <p:spPr bwMode="auto">
              <a:xfrm>
                <a:off x="4111" y="2401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" name="Freeform 216"/>
              <p:cNvSpPr>
                <a:spLocks/>
              </p:cNvSpPr>
              <p:nvPr/>
            </p:nvSpPr>
            <p:spPr bwMode="auto">
              <a:xfrm>
                <a:off x="4111" y="2399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217"/>
            <p:cNvGrpSpPr>
              <a:grpSpLocks/>
            </p:cNvGrpSpPr>
            <p:nvPr/>
          </p:nvGrpSpPr>
          <p:grpSpPr bwMode="auto">
            <a:xfrm>
              <a:off x="4064" y="2375"/>
              <a:ext cx="1115" cy="644"/>
              <a:chOff x="4064" y="2375"/>
              <a:chExt cx="1115" cy="644"/>
            </a:xfrm>
          </p:grpSpPr>
          <p:sp>
            <p:nvSpPr>
              <p:cNvPr id="1498" name="Freeform 218"/>
              <p:cNvSpPr>
                <a:spLocks/>
              </p:cNvSpPr>
              <p:nvPr/>
            </p:nvSpPr>
            <p:spPr bwMode="auto">
              <a:xfrm>
                <a:off x="4111" y="239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9" name="Freeform 219"/>
              <p:cNvSpPr>
                <a:spLocks/>
              </p:cNvSpPr>
              <p:nvPr/>
            </p:nvSpPr>
            <p:spPr bwMode="auto">
              <a:xfrm>
                <a:off x="4111" y="239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0" name="Freeform 220"/>
              <p:cNvSpPr>
                <a:spLocks/>
              </p:cNvSpPr>
              <p:nvPr/>
            </p:nvSpPr>
            <p:spPr bwMode="auto">
              <a:xfrm>
                <a:off x="4111" y="2399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1" name="Freeform 221"/>
              <p:cNvSpPr>
                <a:spLocks/>
              </p:cNvSpPr>
              <p:nvPr/>
            </p:nvSpPr>
            <p:spPr bwMode="auto">
              <a:xfrm>
                <a:off x="4111" y="2398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2" name="Freeform 222"/>
              <p:cNvSpPr>
                <a:spLocks/>
              </p:cNvSpPr>
              <p:nvPr/>
            </p:nvSpPr>
            <p:spPr bwMode="auto">
              <a:xfrm>
                <a:off x="4111" y="239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3" name="Freeform 223"/>
              <p:cNvSpPr>
                <a:spLocks/>
              </p:cNvSpPr>
              <p:nvPr/>
            </p:nvSpPr>
            <p:spPr bwMode="auto">
              <a:xfrm>
                <a:off x="4111" y="239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4" name="Freeform 224"/>
              <p:cNvSpPr>
                <a:spLocks/>
              </p:cNvSpPr>
              <p:nvPr/>
            </p:nvSpPr>
            <p:spPr bwMode="auto">
              <a:xfrm>
                <a:off x="4111" y="2396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5" name="Freeform 225"/>
              <p:cNvSpPr>
                <a:spLocks/>
              </p:cNvSpPr>
              <p:nvPr/>
            </p:nvSpPr>
            <p:spPr bwMode="auto">
              <a:xfrm>
                <a:off x="4111" y="2396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6" name="Freeform 226"/>
              <p:cNvSpPr>
                <a:spLocks/>
              </p:cNvSpPr>
              <p:nvPr/>
            </p:nvSpPr>
            <p:spPr bwMode="auto">
              <a:xfrm>
                <a:off x="4111" y="239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7" name="Freeform 227"/>
              <p:cNvSpPr>
                <a:spLocks/>
              </p:cNvSpPr>
              <p:nvPr/>
            </p:nvSpPr>
            <p:spPr bwMode="auto">
              <a:xfrm>
                <a:off x="4111" y="239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8" name="Freeform 228"/>
              <p:cNvSpPr>
                <a:spLocks/>
              </p:cNvSpPr>
              <p:nvPr/>
            </p:nvSpPr>
            <p:spPr bwMode="auto">
              <a:xfrm>
                <a:off x="4111" y="2394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9" name="Freeform 229"/>
              <p:cNvSpPr>
                <a:spLocks/>
              </p:cNvSpPr>
              <p:nvPr/>
            </p:nvSpPr>
            <p:spPr bwMode="auto">
              <a:xfrm>
                <a:off x="4111" y="2394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0" name="Freeform 230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1" name="Freeform 231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2" name="Freeform 232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3" name="Freeform 233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4" name="Freeform 234"/>
              <p:cNvSpPr>
                <a:spLocks/>
              </p:cNvSpPr>
              <p:nvPr/>
            </p:nvSpPr>
            <p:spPr bwMode="auto">
              <a:xfrm>
                <a:off x="4110" y="2391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1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5" name="Freeform 235"/>
              <p:cNvSpPr>
                <a:spLocks/>
              </p:cNvSpPr>
              <p:nvPr/>
            </p:nvSpPr>
            <p:spPr bwMode="auto">
              <a:xfrm>
                <a:off x="4110" y="2391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0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6" name="Freeform 236"/>
              <p:cNvSpPr>
                <a:spLocks/>
              </p:cNvSpPr>
              <p:nvPr/>
            </p:nvSpPr>
            <p:spPr bwMode="auto">
              <a:xfrm>
                <a:off x="4110" y="2391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7" name="Freeform 237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8" name="Freeform 238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9" name="Freeform 239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0" name="Freeform 240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11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11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1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1" name="Freeform 241"/>
              <p:cNvSpPr>
                <a:spLocks/>
              </p:cNvSpPr>
              <p:nvPr/>
            </p:nvSpPr>
            <p:spPr bwMode="auto">
              <a:xfrm>
                <a:off x="4108" y="238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2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2" name="Freeform 242"/>
              <p:cNvSpPr>
                <a:spLocks/>
              </p:cNvSpPr>
              <p:nvPr/>
            </p:nvSpPr>
            <p:spPr bwMode="auto">
              <a:xfrm>
                <a:off x="4108" y="2388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3" name="Freeform 243"/>
              <p:cNvSpPr>
                <a:spLocks/>
              </p:cNvSpPr>
              <p:nvPr/>
            </p:nvSpPr>
            <p:spPr bwMode="auto">
              <a:xfrm>
                <a:off x="4108" y="2388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4" name="Freeform 244"/>
              <p:cNvSpPr>
                <a:spLocks/>
              </p:cNvSpPr>
              <p:nvPr/>
            </p:nvSpPr>
            <p:spPr bwMode="auto">
              <a:xfrm>
                <a:off x="4108" y="2388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5" name="Freeform 245"/>
              <p:cNvSpPr>
                <a:spLocks/>
              </p:cNvSpPr>
              <p:nvPr/>
            </p:nvSpPr>
            <p:spPr bwMode="auto">
              <a:xfrm>
                <a:off x="4106" y="2388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2 w 15"/>
                  <a:gd name="T5" fmla="*/ 0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6" name="Freeform 246"/>
              <p:cNvSpPr>
                <a:spLocks/>
              </p:cNvSpPr>
              <p:nvPr/>
            </p:nvSpPr>
            <p:spPr bwMode="auto">
              <a:xfrm>
                <a:off x="4106" y="2388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7" name="Freeform 247"/>
              <p:cNvSpPr>
                <a:spLocks/>
              </p:cNvSpPr>
              <p:nvPr/>
            </p:nvSpPr>
            <p:spPr bwMode="auto">
              <a:xfrm>
                <a:off x="4106" y="2388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8" name="Freeform 248"/>
              <p:cNvSpPr>
                <a:spLocks/>
              </p:cNvSpPr>
              <p:nvPr/>
            </p:nvSpPr>
            <p:spPr bwMode="auto">
              <a:xfrm>
                <a:off x="4106" y="2386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2 h 2"/>
                  <a:gd name="T6" fmla="*/ 0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9" name="Freeform 249"/>
              <p:cNvSpPr>
                <a:spLocks/>
              </p:cNvSpPr>
              <p:nvPr/>
            </p:nvSpPr>
            <p:spPr bwMode="auto">
              <a:xfrm>
                <a:off x="4106" y="2386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2"/>
                  <a:gd name="T11" fmla="*/ 15 w 15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" name="Freeform 250"/>
              <p:cNvSpPr>
                <a:spLocks/>
              </p:cNvSpPr>
              <p:nvPr/>
            </p:nvSpPr>
            <p:spPr bwMode="auto">
              <a:xfrm>
                <a:off x="4106" y="2386"/>
                <a:ext cx="15" cy="2"/>
              </a:xfrm>
              <a:custGeom>
                <a:avLst/>
                <a:gdLst>
                  <a:gd name="T0" fmla="*/ 13 w 15"/>
                  <a:gd name="T1" fmla="*/ 0 h 2"/>
                  <a:gd name="T2" fmla="*/ 0 w 15"/>
                  <a:gd name="T3" fmla="*/ 0 h 2"/>
                  <a:gd name="T4" fmla="*/ 15 w 15"/>
                  <a:gd name="T5" fmla="*/ 2 h 2"/>
                  <a:gd name="T6" fmla="*/ 13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13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1" name="Freeform 251"/>
              <p:cNvSpPr>
                <a:spLocks/>
              </p:cNvSpPr>
              <p:nvPr/>
            </p:nvSpPr>
            <p:spPr bwMode="auto">
              <a:xfrm>
                <a:off x="4105" y="238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1 w 14"/>
                  <a:gd name="T5" fmla="*/ 0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2" name="Freeform 252"/>
              <p:cNvSpPr>
                <a:spLocks/>
              </p:cNvSpPr>
              <p:nvPr/>
            </p:nvSpPr>
            <p:spPr bwMode="auto">
              <a:xfrm>
                <a:off x="4105" y="238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3" name="Freeform 253"/>
              <p:cNvSpPr>
                <a:spLocks/>
              </p:cNvSpPr>
              <p:nvPr/>
            </p:nvSpPr>
            <p:spPr bwMode="auto">
              <a:xfrm>
                <a:off x="4105" y="238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4" name="Freeform 254"/>
              <p:cNvSpPr>
                <a:spLocks/>
              </p:cNvSpPr>
              <p:nvPr/>
            </p:nvSpPr>
            <p:spPr bwMode="auto">
              <a:xfrm>
                <a:off x="4103" y="238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2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5" name="Freeform 255"/>
              <p:cNvSpPr>
                <a:spLocks/>
              </p:cNvSpPr>
              <p:nvPr/>
            </p:nvSpPr>
            <p:spPr bwMode="auto">
              <a:xfrm>
                <a:off x="4103" y="238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" name="Freeform 256"/>
              <p:cNvSpPr>
                <a:spLocks/>
              </p:cNvSpPr>
              <p:nvPr/>
            </p:nvSpPr>
            <p:spPr bwMode="auto">
              <a:xfrm>
                <a:off x="4101" y="2386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2 w 18"/>
                  <a:gd name="T3" fmla="*/ 0 h 1"/>
                  <a:gd name="T4" fmla="*/ 18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2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" name="Freeform 257"/>
              <p:cNvSpPr>
                <a:spLocks/>
              </p:cNvSpPr>
              <p:nvPr/>
            </p:nvSpPr>
            <p:spPr bwMode="auto">
              <a:xfrm>
                <a:off x="4101" y="2386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0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" name="Freeform 258"/>
              <p:cNvSpPr>
                <a:spLocks/>
              </p:cNvSpPr>
              <p:nvPr/>
            </p:nvSpPr>
            <p:spPr bwMode="auto">
              <a:xfrm>
                <a:off x="4100" y="2385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1 w 19"/>
                  <a:gd name="T5" fmla="*/ 1 h 1"/>
                  <a:gd name="T6" fmla="*/ 0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9" name="Freeform 259"/>
              <p:cNvSpPr>
                <a:spLocks/>
              </p:cNvSpPr>
              <p:nvPr/>
            </p:nvSpPr>
            <p:spPr bwMode="auto">
              <a:xfrm>
                <a:off x="4100" y="2385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" name="Freeform 260"/>
              <p:cNvSpPr>
                <a:spLocks/>
              </p:cNvSpPr>
              <p:nvPr/>
            </p:nvSpPr>
            <p:spPr bwMode="auto">
              <a:xfrm>
                <a:off x="4098" y="2385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 w 21"/>
                  <a:gd name="T3" fmla="*/ 0 h 1"/>
                  <a:gd name="T4" fmla="*/ 21 w 21"/>
                  <a:gd name="T5" fmla="*/ 1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2" y="0"/>
                    </a:lnTo>
                    <a:lnTo>
                      <a:pt x="2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" name="Freeform 261"/>
              <p:cNvSpPr>
                <a:spLocks/>
              </p:cNvSpPr>
              <p:nvPr/>
            </p:nvSpPr>
            <p:spPr bwMode="auto">
              <a:xfrm>
                <a:off x="4097" y="2385"/>
                <a:ext cx="22" cy="1"/>
              </a:xfrm>
              <a:custGeom>
                <a:avLst/>
                <a:gdLst>
                  <a:gd name="T0" fmla="*/ 0 w 22"/>
                  <a:gd name="T1" fmla="*/ 0 h 1"/>
                  <a:gd name="T2" fmla="*/ 1 w 22"/>
                  <a:gd name="T3" fmla="*/ 0 h 1"/>
                  <a:gd name="T4" fmla="*/ 22 w 22"/>
                  <a:gd name="T5" fmla="*/ 1 h 1"/>
                  <a:gd name="T6" fmla="*/ 0 w 2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"/>
                  <a:gd name="T14" fmla="*/ 22 w 2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">
                    <a:moveTo>
                      <a:pt x="0" y="0"/>
                    </a:moveTo>
                    <a:lnTo>
                      <a:pt x="1" y="0"/>
                    </a:lnTo>
                    <a:lnTo>
                      <a:pt x="2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2" name="Freeform 262"/>
              <p:cNvSpPr>
                <a:spLocks/>
              </p:cNvSpPr>
              <p:nvPr/>
            </p:nvSpPr>
            <p:spPr bwMode="auto">
              <a:xfrm>
                <a:off x="4097" y="2385"/>
                <a:ext cx="22" cy="1"/>
              </a:xfrm>
              <a:custGeom>
                <a:avLst/>
                <a:gdLst>
                  <a:gd name="T0" fmla="*/ 0 w 22"/>
                  <a:gd name="T1" fmla="*/ 0 h 1"/>
                  <a:gd name="T2" fmla="*/ 22 w 22"/>
                  <a:gd name="T3" fmla="*/ 1 h 1"/>
                  <a:gd name="T4" fmla="*/ 0 w 2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"/>
                  <a:gd name="T11" fmla="*/ 22 w 2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">
                    <a:moveTo>
                      <a:pt x="0" y="0"/>
                    </a:moveTo>
                    <a:lnTo>
                      <a:pt x="2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" name="Freeform 263"/>
              <p:cNvSpPr>
                <a:spLocks/>
              </p:cNvSpPr>
              <p:nvPr/>
            </p:nvSpPr>
            <p:spPr bwMode="auto">
              <a:xfrm>
                <a:off x="4095" y="2385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2 w 24"/>
                  <a:gd name="T3" fmla="*/ 0 h 1"/>
                  <a:gd name="T4" fmla="*/ 24 w 24"/>
                  <a:gd name="T5" fmla="*/ 1 h 1"/>
                  <a:gd name="T6" fmla="*/ 0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2" y="0"/>
                    </a:lnTo>
                    <a:lnTo>
                      <a:pt x="2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4" name="Freeform 264"/>
              <p:cNvSpPr>
                <a:spLocks/>
              </p:cNvSpPr>
              <p:nvPr/>
            </p:nvSpPr>
            <p:spPr bwMode="auto">
              <a:xfrm>
                <a:off x="4093" y="2385"/>
                <a:ext cx="26" cy="1"/>
              </a:xfrm>
              <a:custGeom>
                <a:avLst/>
                <a:gdLst>
                  <a:gd name="T0" fmla="*/ 0 w 26"/>
                  <a:gd name="T1" fmla="*/ 0 h 1"/>
                  <a:gd name="T2" fmla="*/ 2 w 26"/>
                  <a:gd name="T3" fmla="*/ 0 h 1"/>
                  <a:gd name="T4" fmla="*/ 26 w 26"/>
                  <a:gd name="T5" fmla="*/ 1 h 1"/>
                  <a:gd name="T6" fmla="*/ 0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0" y="0"/>
                    </a:moveTo>
                    <a:lnTo>
                      <a:pt x="2" y="0"/>
                    </a:lnTo>
                    <a:lnTo>
                      <a:pt x="2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5" name="Freeform 265"/>
              <p:cNvSpPr>
                <a:spLocks/>
              </p:cNvSpPr>
              <p:nvPr/>
            </p:nvSpPr>
            <p:spPr bwMode="auto">
              <a:xfrm>
                <a:off x="4064" y="2385"/>
                <a:ext cx="10" cy="74"/>
              </a:xfrm>
              <a:custGeom>
                <a:avLst/>
                <a:gdLst>
                  <a:gd name="T0" fmla="*/ 10 w 10"/>
                  <a:gd name="T1" fmla="*/ 0 h 74"/>
                  <a:gd name="T2" fmla="*/ 10 w 10"/>
                  <a:gd name="T3" fmla="*/ 26 h 74"/>
                  <a:gd name="T4" fmla="*/ 0 w 10"/>
                  <a:gd name="T5" fmla="*/ 74 h 74"/>
                  <a:gd name="T6" fmla="*/ 10 w 10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74"/>
                  <a:gd name="T14" fmla="*/ 10 w 10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74">
                    <a:moveTo>
                      <a:pt x="10" y="0"/>
                    </a:moveTo>
                    <a:lnTo>
                      <a:pt x="10" y="26"/>
                    </a:lnTo>
                    <a:lnTo>
                      <a:pt x="0" y="7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6" name="Freeform 266"/>
              <p:cNvSpPr>
                <a:spLocks/>
              </p:cNvSpPr>
              <p:nvPr/>
            </p:nvSpPr>
            <p:spPr bwMode="auto">
              <a:xfrm>
                <a:off x="4092" y="2385"/>
                <a:ext cx="27" cy="1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0 h 1"/>
                  <a:gd name="T4" fmla="*/ 27 w 2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1"/>
                  <a:gd name="T11" fmla="*/ 27 w 2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1">
                    <a:moveTo>
                      <a:pt x="27" y="0"/>
                    </a:moveTo>
                    <a:lnTo>
                      <a:pt x="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7" name="Freeform 267"/>
              <p:cNvSpPr>
                <a:spLocks/>
              </p:cNvSpPr>
              <p:nvPr/>
            </p:nvSpPr>
            <p:spPr bwMode="auto">
              <a:xfrm>
                <a:off x="4092" y="2385"/>
                <a:ext cx="27" cy="1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0 h 1"/>
                  <a:gd name="T4" fmla="*/ 1 w 27"/>
                  <a:gd name="T5" fmla="*/ 0 h 1"/>
                  <a:gd name="T6" fmla="*/ 27 w 2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"/>
                  <a:gd name="T14" fmla="*/ 27 w 2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">
                    <a:moveTo>
                      <a:pt x="27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8" name="Freeform 268"/>
              <p:cNvSpPr>
                <a:spLocks/>
              </p:cNvSpPr>
              <p:nvPr/>
            </p:nvSpPr>
            <p:spPr bwMode="auto">
              <a:xfrm>
                <a:off x="4093" y="2385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6 w 26"/>
                  <a:gd name="T5" fmla="*/ 1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6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9" name="Freeform 269"/>
              <p:cNvSpPr>
                <a:spLocks/>
              </p:cNvSpPr>
              <p:nvPr/>
            </p:nvSpPr>
            <p:spPr bwMode="auto">
              <a:xfrm>
                <a:off x="4092" y="2385"/>
                <a:ext cx="27" cy="1"/>
              </a:xfrm>
              <a:custGeom>
                <a:avLst/>
                <a:gdLst>
                  <a:gd name="T0" fmla="*/ 26 w 27"/>
                  <a:gd name="T1" fmla="*/ 0 h 1"/>
                  <a:gd name="T2" fmla="*/ 27 w 27"/>
                  <a:gd name="T3" fmla="*/ 0 h 1"/>
                  <a:gd name="T4" fmla="*/ 0 w 27"/>
                  <a:gd name="T5" fmla="*/ 0 h 1"/>
                  <a:gd name="T6" fmla="*/ 26 w 2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"/>
                  <a:gd name="T14" fmla="*/ 27 w 2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">
                    <a:moveTo>
                      <a:pt x="26" y="0"/>
                    </a:moveTo>
                    <a:lnTo>
                      <a:pt x="27" y="0"/>
                    </a:ln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0" name="Freeform 270"/>
              <p:cNvSpPr>
                <a:spLocks/>
              </p:cNvSpPr>
              <p:nvPr/>
            </p:nvSpPr>
            <p:spPr bwMode="auto">
              <a:xfrm>
                <a:off x="4074" y="2385"/>
                <a:ext cx="44" cy="1"/>
              </a:xfrm>
              <a:custGeom>
                <a:avLst/>
                <a:gdLst>
                  <a:gd name="T0" fmla="*/ 44 w 44"/>
                  <a:gd name="T1" fmla="*/ 0 h 1"/>
                  <a:gd name="T2" fmla="*/ 18 w 44"/>
                  <a:gd name="T3" fmla="*/ 0 h 1"/>
                  <a:gd name="T4" fmla="*/ 0 w 44"/>
                  <a:gd name="T5" fmla="*/ 0 h 1"/>
                  <a:gd name="T6" fmla="*/ 44 w 4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"/>
                  <a:gd name="T14" fmla="*/ 44 w 4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">
                    <a:moveTo>
                      <a:pt x="44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1" name="Freeform 271"/>
              <p:cNvSpPr>
                <a:spLocks/>
              </p:cNvSpPr>
              <p:nvPr/>
            </p:nvSpPr>
            <p:spPr bwMode="auto">
              <a:xfrm>
                <a:off x="4074" y="2383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44 w 44"/>
                  <a:gd name="T3" fmla="*/ 2 h 2"/>
                  <a:gd name="T4" fmla="*/ 0 w 44"/>
                  <a:gd name="T5" fmla="*/ 2 h 2"/>
                  <a:gd name="T6" fmla="*/ 44 w 4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2"/>
                  <a:gd name="T14" fmla="*/ 44 w 4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2">
                    <a:moveTo>
                      <a:pt x="44" y="0"/>
                    </a:moveTo>
                    <a:lnTo>
                      <a:pt x="44" y="2"/>
                    </a:ln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2" name="Freeform 272"/>
              <p:cNvSpPr>
                <a:spLocks/>
              </p:cNvSpPr>
              <p:nvPr/>
            </p:nvSpPr>
            <p:spPr bwMode="auto">
              <a:xfrm>
                <a:off x="4074" y="2383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0 w 44"/>
                  <a:gd name="T3" fmla="*/ 2 h 2"/>
                  <a:gd name="T4" fmla="*/ 44 w 4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2"/>
                  <a:gd name="T11" fmla="*/ 44 w 4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3" name="Freeform 273"/>
              <p:cNvSpPr>
                <a:spLocks/>
              </p:cNvSpPr>
              <p:nvPr/>
            </p:nvSpPr>
            <p:spPr bwMode="auto">
              <a:xfrm>
                <a:off x="4074" y="2382"/>
                <a:ext cx="44" cy="3"/>
              </a:xfrm>
              <a:custGeom>
                <a:avLst/>
                <a:gdLst>
                  <a:gd name="T0" fmla="*/ 42 w 44"/>
                  <a:gd name="T1" fmla="*/ 0 h 3"/>
                  <a:gd name="T2" fmla="*/ 44 w 44"/>
                  <a:gd name="T3" fmla="*/ 1 h 3"/>
                  <a:gd name="T4" fmla="*/ 0 w 44"/>
                  <a:gd name="T5" fmla="*/ 3 h 3"/>
                  <a:gd name="T6" fmla="*/ 42 w 4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3"/>
                  <a:gd name="T14" fmla="*/ 44 w 4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3">
                    <a:moveTo>
                      <a:pt x="42" y="0"/>
                    </a:moveTo>
                    <a:lnTo>
                      <a:pt x="44" y="1"/>
                    </a:ln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" name="Freeform 274"/>
              <p:cNvSpPr>
                <a:spLocks/>
              </p:cNvSpPr>
              <p:nvPr/>
            </p:nvSpPr>
            <p:spPr bwMode="auto">
              <a:xfrm>
                <a:off x="4074" y="2382"/>
                <a:ext cx="42" cy="3"/>
              </a:xfrm>
              <a:custGeom>
                <a:avLst/>
                <a:gdLst>
                  <a:gd name="T0" fmla="*/ 42 w 42"/>
                  <a:gd name="T1" fmla="*/ 0 h 3"/>
                  <a:gd name="T2" fmla="*/ 0 w 42"/>
                  <a:gd name="T3" fmla="*/ 3 h 3"/>
                  <a:gd name="T4" fmla="*/ 42 w 4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3"/>
                  <a:gd name="T11" fmla="*/ 42 w 4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3">
                    <a:moveTo>
                      <a:pt x="42" y="0"/>
                    </a:move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" name="Freeform 275"/>
              <p:cNvSpPr>
                <a:spLocks/>
              </p:cNvSpPr>
              <p:nvPr/>
            </p:nvSpPr>
            <p:spPr bwMode="auto">
              <a:xfrm>
                <a:off x="4074" y="2380"/>
                <a:ext cx="42" cy="5"/>
              </a:xfrm>
              <a:custGeom>
                <a:avLst/>
                <a:gdLst>
                  <a:gd name="T0" fmla="*/ 40 w 42"/>
                  <a:gd name="T1" fmla="*/ 0 h 5"/>
                  <a:gd name="T2" fmla="*/ 42 w 42"/>
                  <a:gd name="T3" fmla="*/ 2 h 5"/>
                  <a:gd name="T4" fmla="*/ 0 w 42"/>
                  <a:gd name="T5" fmla="*/ 5 h 5"/>
                  <a:gd name="T6" fmla="*/ 40 w 4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5"/>
                  <a:gd name="T14" fmla="*/ 42 w 4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5">
                    <a:moveTo>
                      <a:pt x="40" y="0"/>
                    </a:moveTo>
                    <a:lnTo>
                      <a:pt x="42" y="2"/>
                    </a:ln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" name="Freeform 276"/>
              <p:cNvSpPr>
                <a:spLocks/>
              </p:cNvSpPr>
              <p:nvPr/>
            </p:nvSpPr>
            <p:spPr bwMode="auto">
              <a:xfrm>
                <a:off x="4074" y="2380"/>
                <a:ext cx="40" cy="5"/>
              </a:xfrm>
              <a:custGeom>
                <a:avLst/>
                <a:gdLst>
                  <a:gd name="T0" fmla="*/ 40 w 40"/>
                  <a:gd name="T1" fmla="*/ 0 h 5"/>
                  <a:gd name="T2" fmla="*/ 0 w 40"/>
                  <a:gd name="T3" fmla="*/ 5 h 5"/>
                  <a:gd name="T4" fmla="*/ 40 w 40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5"/>
                  <a:gd name="T11" fmla="*/ 40 w 4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5">
                    <a:moveTo>
                      <a:pt x="40" y="0"/>
                    </a:move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7" name="Freeform 277"/>
              <p:cNvSpPr>
                <a:spLocks/>
              </p:cNvSpPr>
              <p:nvPr/>
            </p:nvSpPr>
            <p:spPr bwMode="auto">
              <a:xfrm>
                <a:off x="4074" y="2378"/>
                <a:ext cx="40" cy="7"/>
              </a:xfrm>
              <a:custGeom>
                <a:avLst/>
                <a:gdLst>
                  <a:gd name="T0" fmla="*/ 39 w 40"/>
                  <a:gd name="T1" fmla="*/ 0 h 7"/>
                  <a:gd name="T2" fmla="*/ 40 w 40"/>
                  <a:gd name="T3" fmla="*/ 2 h 7"/>
                  <a:gd name="T4" fmla="*/ 0 w 40"/>
                  <a:gd name="T5" fmla="*/ 7 h 7"/>
                  <a:gd name="T6" fmla="*/ 39 w 4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7"/>
                  <a:gd name="T14" fmla="*/ 40 w 4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7">
                    <a:moveTo>
                      <a:pt x="39" y="0"/>
                    </a:moveTo>
                    <a:lnTo>
                      <a:pt x="40" y="2"/>
                    </a:lnTo>
                    <a:lnTo>
                      <a:pt x="0" y="7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8" name="Freeform 278"/>
              <p:cNvSpPr>
                <a:spLocks/>
              </p:cNvSpPr>
              <p:nvPr/>
            </p:nvSpPr>
            <p:spPr bwMode="auto">
              <a:xfrm>
                <a:off x="4074" y="2378"/>
                <a:ext cx="39" cy="7"/>
              </a:xfrm>
              <a:custGeom>
                <a:avLst/>
                <a:gdLst>
                  <a:gd name="T0" fmla="*/ 37 w 39"/>
                  <a:gd name="T1" fmla="*/ 0 h 7"/>
                  <a:gd name="T2" fmla="*/ 39 w 39"/>
                  <a:gd name="T3" fmla="*/ 0 h 7"/>
                  <a:gd name="T4" fmla="*/ 0 w 39"/>
                  <a:gd name="T5" fmla="*/ 7 h 7"/>
                  <a:gd name="T6" fmla="*/ 37 w 39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7"/>
                  <a:gd name="T14" fmla="*/ 39 w 39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7">
                    <a:moveTo>
                      <a:pt x="37" y="0"/>
                    </a:moveTo>
                    <a:lnTo>
                      <a:pt x="39" y="0"/>
                    </a:lnTo>
                    <a:lnTo>
                      <a:pt x="0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9" name="Freeform 279"/>
              <p:cNvSpPr>
                <a:spLocks/>
              </p:cNvSpPr>
              <p:nvPr/>
            </p:nvSpPr>
            <p:spPr bwMode="auto">
              <a:xfrm>
                <a:off x="4074" y="2378"/>
                <a:ext cx="37" cy="7"/>
              </a:xfrm>
              <a:custGeom>
                <a:avLst/>
                <a:gdLst>
                  <a:gd name="T0" fmla="*/ 37 w 37"/>
                  <a:gd name="T1" fmla="*/ 0 h 7"/>
                  <a:gd name="T2" fmla="*/ 0 w 37"/>
                  <a:gd name="T3" fmla="*/ 7 h 7"/>
                  <a:gd name="T4" fmla="*/ 37 w 37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"/>
                  <a:gd name="T11" fmla="*/ 37 w 37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">
                    <a:moveTo>
                      <a:pt x="37" y="0"/>
                    </a:moveTo>
                    <a:lnTo>
                      <a:pt x="0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0" name="Freeform 280"/>
              <p:cNvSpPr>
                <a:spLocks/>
              </p:cNvSpPr>
              <p:nvPr/>
            </p:nvSpPr>
            <p:spPr bwMode="auto">
              <a:xfrm>
                <a:off x="4074" y="2377"/>
                <a:ext cx="37" cy="8"/>
              </a:xfrm>
              <a:custGeom>
                <a:avLst/>
                <a:gdLst>
                  <a:gd name="T0" fmla="*/ 36 w 37"/>
                  <a:gd name="T1" fmla="*/ 0 h 8"/>
                  <a:gd name="T2" fmla="*/ 37 w 37"/>
                  <a:gd name="T3" fmla="*/ 1 h 8"/>
                  <a:gd name="T4" fmla="*/ 0 w 37"/>
                  <a:gd name="T5" fmla="*/ 8 h 8"/>
                  <a:gd name="T6" fmla="*/ 36 w 3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8"/>
                  <a:gd name="T14" fmla="*/ 37 w 3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8">
                    <a:moveTo>
                      <a:pt x="36" y="0"/>
                    </a:moveTo>
                    <a:lnTo>
                      <a:pt x="37" y="1"/>
                    </a:lnTo>
                    <a:lnTo>
                      <a:pt x="0" y="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1" name="Freeform 281"/>
              <p:cNvSpPr>
                <a:spLocks/>
              </p:cNvSpPr>
              <p:nvPr/>
            </p:nvSpPr>
            <p:spPr bwMode="auto">
              <a:xfrm>
                <a:off x="4074" y="2377"/>
                <a:ext cx="36" cy="8"/>
              </a:xfrm>
              <a:custGeom>
                <a:avLst/>
                <a:gdLst>
                  <a:gd name="T0" fmla="*/ 36 w 36"/>
                  <a:gd name="T1" fmla="*/ 0 h 8"/>
                  <a:gd name="T2" fmla="*/ 0 w 36"/>
                  <a:gd name="T3" fmla="*/ 8 h 8"/>
                  <a:gd name="T4" fmla="*/ 36 w 36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"/>
                  <a:gd name="T11" fmla="*/ 36 w 36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">
                    <a:moveTo>
                      <a:pt x="36" y="0"/>
                    </a:moveTo>
                    <a:lnTo>
                      <a:pt x="0" y="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2" name="Freeform 282"/>
              <p:cNvSpPr>
                <a:spLocks/>
              </p:cNvSpPr>
              <p:nvPr/>
            </p:nvSpPr>
            <p:spPr bwMode="auto">
              <a:xfrm>
                <a:off x="4074" y="2377"/>
                <a:ext cx="36" cy="8"/>
              </a:xfrm>
              <a:custGeom>
                <a:avLst/>
                <a:gdLst>
                  <a:gd name="T0" fmla="*/ 34 w 36"/>
                  <a:gd name="T1" fmla="*/ 0 h 8"/>
                  <a:gd name="T2" fmla="*/ 36 w 36"/>
                  <a:gd name="T3" fmla="*/ 0 h 8"/>
                  <a:gd name="T4" fmla="*/ 0 w 36"/>
                  <a:gd name="T5" fmla="*/ 8 h 8"/>
                  <a:gd name="T6" fmla="*/ 34 w 3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8"/>
                  <a:gd name="T14" fmla="*/ 36 w 3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8">
                    <a:moveTo>
                      <a:pt x="34" y="0"/>
                    </a:moveTo>
                    <a:lnTo>
                      <a:pt x="36" y="0"/>
                    </a:lnTo>
                    <a:lnTo>
                      <a:pt x="0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3" name="Freeform 283"/>
              <p:cNvSpPr>
                <a:spLocks/>
              </p:cNvSpPr>
              <p:nvPr/>
            </p:nvSpPr>
            <p:spPr bwMode="auto">
              <a:xfrm>
                <a:off x="4074" y="2377"/>
                <a:ext cx="34" cy="8"/>
              </a:xfrm>
              <a:custGeom>
                <a:avLst/>
                <a:gdLst>
                  <a:gd name="T0" fmla="*/ 34 w 34"/>
                  <a:gd name="T1" fmla="*/ 0 h 8"/>
                  <a:gd name="T2" fmla="*/ 0 w 34"/>
                  <a:gd name="T3" fmla="*/ 8 h 8"/>
                  <a:gd name="T4" fmla="*/ 34 w 3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8"/>
                  <a:gd name="T11" fmla="*/ 34 w 3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8">
                    <a:moveTo>
                      <a:pt x="34" y="0"/>
                    </a:moveTo>
                    <a:lnTo>
                      <a:pt x="0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4" name="Freeform 284"/>
              <p:cNvSpPr>
                <a:spLocks/>
              </p:cNvSpPr>
              <p:nvPr/>
            </p:nvSpPr>
            <p:spPr bwMode="auto">
              <a:xfrm>
                <a:off x="4074" y="2377"/>
                <a:ext cx="34" cy="8"/>
              </a:xfrm>
              <a:custGeom>
                <a:avLst/>
                <a:gdLst>
                  <a:gd name="T0" fmla="*/ 32 w 34"/>
                  <a:gd name="T1" fmla="*/ 0 h 8"/>
                  <a:gd name="T2" fmla="*/ 34 w 34"/>
                  <a:gd name="T3" fmla="*/ 0 h 8"/>
                  <a:gd name="T4" fmla="*/ 0 w 34"/>
                  <a:gd name="T5" fmla="*/ 8 h 8"/>
                  <a:gd name="T6" fmla="*/ 32 w 3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8"/>
                  <a:gd name="T14" fmla="*/ 34 w 34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8">
                    <a:moveTo>
                      <a:pt x="32" y="0"/>
                    </a:moveTo>
                    <a:lnTo>
                      <a:pt x="34" y="0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5" name="Freeform 285"/>
              <p:cNvSpPr>
                <a:spLocks/>
              </p:cNvSpPr>
              <p:nvPr/>
            </p:nvSpPr>
            <p:spPr bwMode="auto">
              <a:xfrm>
                <a:off x="4074" y="2377"/>
                <a:ext cx="32" cy="8"/>
              </a:xfrm>
              <a:custGeom>
                <a:avLst/>
                <a:gdLst>
                  <a:gd name="T0" fmla="*/ 32 w 32"/>
                  <a:gd name="T1" fmla="*/ 0 h 8"/>
                  <a:gd name="T2" fmla="*/ 32 w 32"/>
                  <a:gd name="T3" fmla="*/ 0 h 8"/>
                  <a:gd name="T4" fmla="*/ 0 w 32"/>
                  <a:gd name="T5" fmla="*/ 8 h 8"/>
                  <a:gd name="T6" fmla="*/ 32 w 32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8"/>
                  <a:gd name="T14" fmla="*/ 32 w 3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8">
                    <a:moveTo>
                      <a:pt x="32" y="0"/>
                    </a:moveTo>
                    <a:lnTo>
                      <a:pt x="32" y="0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" name="Freeform 286"/>
              <p:cNvSpPr>
                <a:spLocks/>
              </p:cNvSpPr>
              <p:nvPr/>
            </p:nvSpPr>
            <p:spPr bwMode="auto">
              <a:xfrm>
                <a:off x="4074" y="2375"/>
                <a:ext cx="32" cy="10"/>
              </a:xfrm>
              <a:custGeom>
                <a:avLst/>
                <a:gdLst>
                  <a:gd name="T0" fmla="*/ 32 w 32"/>
                  <a:gd name="T1" fmla="*/ 0 h 10"/>
                  <a:gd name="T2" fmla="*/ 32 w 32"/>
                  <a:gd name="T3" fmla="*/ 2 h 10"/>
                  <a:gd name="T4" fmla="*/ 0 w 32"/>
                  <a:gd name="T5" fmla="*/ 10 h 10"/>
                  <a:gd name="T6" fmla="*/ 32 w 3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10"/>
                  <a:gd name="T14" fmla="*/ 32 w 3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10">
                    <a:moveTo>
                      <a:pt x="32" y="0"/>
                    </a:moveTo>
                    <a:lnTo>
                      <a:pt x="32" y="2"/>
                    </a:lnTo>
                    <a:lnTo>
                      <a:pt x="0" y="1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" name="Freeform 287"/>
              <p:cNvSpPr>
                <a:spLocks/>
              </p:cNvSpPr>
              <p:nvPr/>
            </p:nvSpPr>
            <p:spPr bwMode="auto">
              <a:xfrm>
                <a:off x="4074" y="2375"/>
                <a:ext cx="32" cy="10"/>
              </a:xfrm>
              <a:custGeom>
                <a:avLst/>
                <a:gdLst>
                  <a:gd name="T0" fmla="*/ 31 w 32"/>
                  <a:gd name="T1" fmla="*/ 0 h 10"/>
                  <a:gd name="T2" fmla="*/ 32 w 32"/>
                  <a:gd name="T3" fmla="*/ 0 h 10"/>
                  <a:gd name="T4" fmla="*/ 0 w 32"/>
                  <a:gd name="T5" fmla="*/ 10 h 10"/>
                  <a:gd name="T6" fmla="*/ 31 w 3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10"/>
                  <a:gd name="T14" fmla="*/ 32 w 3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10">
                    <a:moveTo>
                      <a:pt x="31" y="0"/>
                    </a:moveTo>
                    <a:lnTo>
                      <a:pt x="32" y="0"/>
                    </a:lnTo>
                    <a:lnTo>
                      <a:pt x="0" y="1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8" name="Freeform 288"/>
              <p:cNvSpPr>
                <a:spLocks/>
              </p:cNvSpPr>
              <p:nvPr/>
            </p:nvSpPr>
            <p:spPr bwMode="auto">
              <a:xfrm>
                <a:off x="4074" y="2375"/>
                <a:ext cx="31" cy="10"/>
              </a:xfrm>
              <a:custGeom>
                <a:avLst/>
                <a:gdLst>
                  <a:gd name="T0" fmla="*/ 29 w 31"/>
                  <a:gd name="T1" fmla="*/ 0 h 10"/>
                  <a:gd name="T2" fmla="*/ 31 w 31"/>
                  <a:gd name="T3" fmla="*/ 0 h 10"/>
                  <a:gd name="T4" fmla="*/ 0 w 31"/>
                  <a:gd name="T5" fmla="*/ 10 h 10"/>
                  <a:gd name="T6" fmla="*/ 29 w 31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"/>
                  <a:gd name="T13" fmla="*/ 0 h 10"/>
                  <a:gd name="T14" fmla="*/ 31 w 3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" h="10">
                    <a:moveTo>
                      <a:pt x="29" y="0"/>
                    </a:moveTo>
                    <a:lnTo>
                      <a:pt x="31" y="0"/>
                    </a:lnTo>
                    <a:lnTo>
                      <a:pt x="0" y="1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9" name="Freeform 289"/>
              <p:cNvSpPr>
                <a:spLocks/>
              </p:cNvSpPr>
              <p:nvPr/>
            </p:nvSpPr>
            <p:spPr bwMode="auto">
              <a:xfrm>
                <a:off x="4074" y="2375"/>
                <a:ext cx="29" cy="10"/>
              </a:xfrm>
              <a:custGeom>
                <a:avLst/>
                <a:gdLst>
                  <a:gd name="T0" fmla="*/ 29 w 29"/>
                  <a:gd name="T1" fmla="*/ 0 h 10"/>
                  <a:gd name="T2" fmla="*/ 0 w 29"/>
                  <a:gd name="T3" fmla="*/ 10 h 10"/>
                  <a:gd name="T4" fmla="*/ 29 w 29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0"/>
                  <a:gd name="T11" fmla="*/ 29 w 29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0">
                    <a:moveTo>
                      <a:pt x="29" y="0"/>
                    </a:moveTo>
                    <a:lnTo>
                      <a:pt x="0" y="1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0" name="Freeform 290"/>
              <p:cNvSpPr>
                <a:spLocks/>
              </p:cNvSpPr>
              <p:nvPr/>
            </p:nvSpPr>
            <p:spPr bwMode="auto">
              <a:xfrm>
                <a:off x="4074" y="2375"/>
                <a:ext cx="29" cy="10"/>
              </a:xfrm>
              <a:custGeom>
                <a:avLst/>
                <a:gdLst>
                  <a:gd name="T0" fmla="*/ 27 w 29"/>
                  <a:gd name="T1" fmla="*/ 0 h 10"/>
                  <a:gd name="T2" fmla="*/ 29 w 29"/>
                  <a:gd name="T3" fmla="*/ 0 h 10"/>
                  <a:gd name="T4" fmla="*/ 0 w 29"/>
                  <a:gd name="T5" fmla="*/ 10 h 10"/>
                  <a:gd name="T6" fmla="*/ 27 w 2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10"/>
                  <a:gd name="T14" fmla="*/ 29 w 2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10">
                    <a:moveTo>
                      <a:pt x="27" y="0"/>
                    </a:moveTo>
                    <a:lnTo>
                      <a:pt x="29" y="0"/>
                    </a:lnTo>
                    <a:lnTo>
                      <a:pt x="0" y="1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1" name="Freeform 291"/>
              <p:cNvSpPr>
                <a:spLocks/>
              </p:cNvSpPr>
              <p:nvPr/>
            </p:nvSpPr>
            <p:spPr bwMode="auto">
              <a:xfrm>
                <a:off x="4074" y="2375"/>
                <a:ext cx="27" cy="10"/>
              </a:xfrm>
              <a:custGeom>
                <a:avLst/>
                <a:gdLst>
                  <a:gd name="T0" fmla="*/ 26 w 27"/>
                  <a:gd name="T1" fmla="*/ 0 h 10"/>
                  <a:gd name="T2" fmla="*/ 27 w 27"/>
                  <a:gd name="T3" fmla="*/ 0 h 10"/>
                  <a:gd name="T4" fmla="*/ 0 w 27"/>
                  <a:gd name="T5" fmla="*/ 10 h 10"/>
                  <a:gd name="T6" fmla="*/ 26 w 27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0"/>
                  <a:gd name="T14" fmla="*/ 27 w 27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0">
                    <a:moveTo>
                      <a:pt x="26" y="0"/>
                    </a:moveTo>
                    <a:lnTo>
                      <a:pt x="27" y="0"/>
                    </a:lnTo>
                    <a:lnTo>
                      <a:pt x="0" y="1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2" name="Freeform 292"/>
              <p:cNvSpPr>
                <a:spLocks/>
              </p:cNvSpPr>
              <p:nvPr/>
            </p:nvSpPr>
            <p:spPr bwMode="auto">
              <a:xfrm>
                <a:off x="4074" y="2375"/>
                <a:ext cx="26" cy="10"/>
              </a:xfrm>
              <a:custGeom>
                <a:avLst/>
                <a:gdLst>
                  <a:gd name="T0" fmla="*/ 26 w 26"/>
                  <a:gd name="T1" fmla="*/ 0 h 10"/>
                  <a:gd name="T2" fmla="*/ 0 w 26"/>
                  <a:gd name="T3" fmla="*/ 10 h 10"/>
                  <a:gd name="T4" fmla="*/ 26 w 2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0"/>
                  <a:gd name="T11" fmla="*/ 26 w 2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0">
                    <a:moveTo>
                      <a:pt x="26" y="0"/>
                    </a:moveTo>
                    <a:lnTo>
                      <a:pt x="0" y="1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3" name="Freeform 293"/>
              <p:cNvSpPr>
                <a:spLocks/>
              </p:cNvSpPr>
              <p:nvPr/>
            </p:nvSpPr>
            <p:spPr bwMode="auto">
              <a:xfrm>
                <a:off x="4074" y="2375"/>
                <a:ext cx="26" cy="10"/>
              </a:xfrm>
              <a:custGeom>
                <a:avLst/>
                <a:gdLst>
                  <a:gd name="T0" fmla="*/ 24 w 26"/>
                  <a:gd name="T1" fmla="*/ 0 h 10"/>
                  <a:gd name="T2" fmla="*/ 26 w 26"/>
                  <a:gd name="T3" fmla="*/ 0 h 10"/>
                  <a:gd name="T4" fmla="*/ 0 w 26"/>
                  <a:gd name="T5" fmla="*/ 10 h 10"/>
                  <a:gd name="T6" fmla="*/ 24 w 26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0"/>
                  <a:gd name="T14" fmla="*/ 26 w 26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0">
                    <a:moveTo>
                      <a:pt x="24" y="0"/>
                    </a:moveTo>
                    <a:lnTo>
                      <a:pt x="26" y="0"/>
                    </a:lnTo>
                    <a:lnTo>
                      <a:pt x="0" y="1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4" name="Freeform 294"/>
              <p:cNvSpPr>
                <a:spLocks/>
              </p:cNvSpPr>
              <p:nvPr/>
            </p:nvSpPr>
            <p:spPr bwMode="auto">
              <a:xfrm>
                <a:off x="4074" y="2375"/>
                <a:ext cx="24" cy="10"/>
              </a:xfrm>
              <a:custGeom>
                <a:avLst/>
                <a:gdLst>
                  <a:gd name="T0" fmla="*/ 23 w 24"/>
                  <a:gd name="T1" fmla="*/ 0 h 10"/>
                  <a:gd name="T2" fmla="*/ 24 w 24"/>
                  <a:gd name="T3" fmla="*/ 0 h 10"/>
                  <a:gd name="T4" fmla="*/ 0 w 24"/>
                  <a:gd name="T5" fmla="*/ 10 h 10"/>
                  <a:gd name="T6" fmla="*/ 23 w 24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0"/>
                  <a:gd name="T14" fmla="*/ 24 w 2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0">
                    <a:moveTo>
                      <a:pt x="23" y="0"/>
                    </a:moveTo>
                    <a:lnTo>
                      <a:pt x="24" y="0"/>
                    </a:lnTo>
                    <a:lnTo>
                      <a:pt x="0" y="1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5" name="Freeform 295"/>
              <p:cNvSpPr>
                <a:spLocks/>
              </p:cNvSpPr>
              <p:nvPr/>
            </p:nvSpPr>
            <p:spPr bwMode="auto">
              <a:xfrm>
                <a:off x="4064" y="2375"/>
                <a:ext cx="33" cy="10"/>
              </a:xfrm>
              <a:custGeom>
                <a:avLst/>
                <a:gdLst>
                  <a:gd name="T0" fmla="*/ 0 w 33"/>
                  <a:gd name="T1" fmla="*/ 0 h 10"/>
                  <a:gd name="T2" fmla="*/ 33 w 33"/>
                  <a:gd name="T3" fmla="*/ 0 h 10"/>
                  <a:gd name="T4" fmla="*/ 10 w 33"/>
                  <a:gd name="T5" fmla="*/ 10 h 10"/>
                  <a:gd name="T6" fmla="*/ 0 w 33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0"/>
                  <a:gd name="T14" fmla="*/ 33 w 33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0">
                    <a:moveTo>
                      <a:pt x="0" y="0"/>
                    </a:moveTo>
                    <a:lnTo>
                      <a:pt x="33" y="0"/>
                    </a:lnTo>
                    <a:lnTo>
                      <a:pt x="1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6" name="Freeform 296"/>
              <p:cNvSpPr>
                <a:spLocks/>
              </p:cNvSpPr>
              <p:nvPr/>
            </p:nvSpPr>
            <p:spPr bwMode="auto">
              <a:xfrm>
                <a:off x="4064" y="2375"/>
                <a:ext cx="10" cy="84"/>
              </a:xfrm>
              <a:custGeom>
                <a:avLst/>
                <a:gdLst>
                  <a:gd name="T0" fmla="*/ 0 w 10"/>
                  <a:gd name="T1" fmla="*/ 0 h 84"/>
                  <a:gd name="T2" fmla="*/ 10 w 10"/>
                  <a:gd name="T3" fmla="*/ 10 h 84"/>
                  <a:gd name="T4" fmla="*/ 0 w 10"/>
                  <a:gd name="T5" fmla="*/ 84 h 84"/>
                  <a:gd name="T6" fmla="*/ 0 w 10"/>
                  <a:gd name="T7" fmla="*/ 0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4"/>
                  <a:gd name="T14" fmla="*/ 10 w 10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4">
                    <a:moveTo>
                      <a:pt x="0" y="0"/>
                    </a:moveTo>
                    <a:lnTo>
                      <a:pt x="10" y="10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7" name="Freeform 297"/>
              <p:cNvSpPr>
                <a:spLocks/>
              </p:cNvSpPr>
              <p:nvPr/>
            </p:nvSpPr>
            <p:spPr bwMode="auto">
              <a:xfrm>
                <a:off x="4064" y="2375"/>
                <a:ext cx="33" cy="1"/>
              </a:xfrm>
              <a:custGeom>
                <a:avLst/>
                <a:gdLst>
                  <a:gd name="T0" fmla="*/ 33 w 33"/>
                  <a:gd name="T1" fmla="*/ 0 h 1"/>
                  <a:gd name="T2" fmla="*/ 0 w 33"/>
                  <a:gd name="T3" fmla="*/ 0 h 1"/>
                  <a:gd name="T4" fmla="*/ 31 w 33"/>
                  <a:gd name="T5" fmla="*/ 0 h 1"/>
                  <a:gd name="T6" fmla="*/ 33 w 3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"/>
                  <a:gd name="T14" fmla="*/ 33 w 3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">
                    <a:moveTo>
                      <a:pt x="33" y="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8" name="Freeform 298"/>
              <p:cNvSpPr>
                <a:spLocks/>
              </p:cNvSpPr>
              <p:nvPr/>
            </p:nvSpPr>
            <p:spPr bwMode="auto">
              <a:xfrm>
                <a:off x="5160" y="3018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9" name="Freeform 299"/>
              <p:cNvSpPr>
                <a:spLocks/>
              </p:cNvSpPr>
              <p:nvPr/>
            </p:nvSpPr>
            <p:spPr bwMode="auto">
              <a:xfrm>
                <a:off x="5159" y="301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0" name="Freeform 300"/>
              <p:cNvSpPr>
                <a:spLocks/>
              </p:cNvSpPr>
              <p:nvPr/>
            </p:nvSpPr>
            <p:spPr bwMode="auto">
              <a:xfrm>
                <a:off x="5159" y="3016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3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1" name="Freeform 301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2 w 6"/>
                  <a:gd name="T5" fmla="*/ 0 h 1"/>
                  <a:gd name="T6" fmla="*/ 0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2" name="Freeform 302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3" name="Freeform 303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4" name="Freeform 304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5" name="Freeform 305"/>
              <p:cNvSpPr>
                <a:spLocks/>
              </p:cNvSpPr>
              <p:nvPr/>
            </p:nvSpPr>
            <p:spPr bwMode="auto">
              <a:xfrm>
                <a:off x="5157" y="3014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6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6" name="Freeform 306"/>
              <p:cNvSpPr>
                <a:spLocks/>
              </p:cNvSpPr>
              <p:nvPr/>
            </p:nvSpPr>
            <p:spPr bwMode="auto">
              <a:xfrm>
                <a:off x="5157" y="3014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7" name="Freeform 307"/>
              <p:cNvSpPr>
                <a:spLocks/>
              </p:cNvSpPr>
              <p:nvPr/>
            </p:nvSpPr>
            <p:spPr bwMode="auto">
              <a:xfrm>
                <a:off x="5157" y="3014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" name="Freeform 308"/>
              <p:cNvSpPr>
                <a:spLocks/>
              </p:cNvSpPr>
              <p:nvPr/>
            </p:nvSpPr>
            <p:spPr bwMode="auto">
              <a:xfrm>
                <a:off x="5155" y="30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2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9" name="Freeform 309"/>
              <p:cNvSpPr>
                <a:spLocks/>
              </p:cNvSpPr>
              <p:nvPr/>
            </p:nvSpPr>
            <p:spPr bwMode="auto">
              <a:xfrm>
                <a:off x="5155" y="3013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0" name="Freeform 310"/>
              <p:cNvSpPr>
                <a:spLocks/>
              </p:cNvSpPr>
              <p:nvPr/>
            </p:nvSpPr>
            <p:spPr bwMode="auto">
              <a:xfrm>
                <a:off x="5155" y="30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1" name="Freeform 311"/>
              <p:cNvSpPr>
                <a:spLocks/>
              </p:cNvSpPr>
              <p:nvPr/>
            </p:nvSpPr>
            <p:spPr bwMode="auto">
              <a:xfrm>
                <a:off x="5155" y="3011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2" name="Freeform 312"/>
              <p:cNvSpPr>
                <a:spLocks/>
              </p:cNvSpPr>
              <p:nvPr/>
            </p:nvSpPr>
            <p:spPr bwMode="auto">
              <a:xfrm>
                <a:off x="5155" y="3011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3" name="Freeform 313"/>
              <p:cNvSpPr>
                <a:spLocks/>
              </p:cNvSpPr>
              <p:nvPr/>
            </p:nvSpPr>
            <p:spPr bwMode="auto">
              <a:xfrm>
                <a:off x="5155" y="3011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4" name="Freeform 314"/>
              <p:cNvSpPr>
                <a:spLocks/>
              </p:cNvSpPr>
              <p:nvPr/>
            </p:nvSpPr>
            <p:spPr bwMode="auto">
              <a:xfrm>
                <a:off x="5155" y="3011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5" name="Freeform 315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6" name="Freeform 316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7" name="Freeform 317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" name="Freeform 318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" name="Freeform 319"/>
              <p:cNvSpPr>
                <a:spLocks/>
              </p:cNvSpPr>
              <p:nvPr/>
            </p:nvSpPr>
            <p:spPr bwMode="auto">
              <a:xfrm>
                <a:off x="5155" y="3008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0" name="Freeform 320"/>
              <p:cNvSpPr>
                <a:spLocks/>
              </p:cNvSpPr>
              <p:nvPr/>
            </p:nvSpPr>
            <p:spPr bwMode="auto">
              <a:xfrm>
                <a:off x="5155" y="3008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1" name="Freeform 321"/>
              <p:cNvSpPr>
                <a:spLocks/>
              </p:cNvSpPr>
              <p:nvPr/>
            </p:nvSpPr>
            <p:spPr bwMode="auto">
              <a:xfrm>
                <a:off x="5155" y="300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2" name="Freeform 322"/>
              <p:cNvSpPr>
                <a:spLocks/>
              </p:cNvSpPr>
              <p:nvPr/>
            </p:nvSpPr>
            <p:spPr bwMode="auto">
              <a:xfrm>
                <a:off x="5155" y="3008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3" name="Freeform 323"/>
              <p:cNvSpPr>
                <a:spLocks/>
              </p:cNvSpPr>
              <p:nvPr/>
            </p:nvSpPr>
            <p:spPr bwMode="auto">
              <a:xfrm>
                <a:off x="5155" y="300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4" name="Freeform 324"/>
              <p:cNvSpPr>
                <a:spLocks/>
              </p:cNvSpPr>
              <p:nvPr/>
            </p:nvSpPr>
            <p:spPr bwMode="auto">
              <a:xfrm>
                <a:off x="5155" y="3006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5" name="Freeform 325"/>
              <p:cNvSpPr>
                <a:spLocks/>
              </p:cNvSpPr>
              <p:nvPr/>
            </p:nvSpPr>
            <p:spPr bwMode="auto">
              <a:xfrm>
                <a:off x="5155" y="3006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0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6" name="Freeform 326"/>
              <p:cNvSpPr>
                <a:spLocks/>
              </p:cNvSpPr>
              <p:nvPr/>
            </p:nvSpPr>
            <p:spPr bwMode="auto">
              <a:xfrm>
                <a:off x="5155" y="3006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" name="Freeform 327"/>
              <p:cNvSpPr>
                <a:spLocks/>
              </p:cNvSpPr>
              <p:nvPr/>
            </p:nvSpPr>
            <p:spPr bwMode="auto">
              <a:xfrm>
                <a:off x="5155" y="3005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8" name="Freeform 328"/>
              <p:cNvSpPr>
                <a:spLocks/>
              </p:cNvSpPr>
              <p:nvPr/>
            </p:nvSpPr>
            <p:spPr bwMode="auto">
              <a:xfrm>
                <a:off x="5155" y="3005"/>
                <a:ext cx="12" cy="1"/>
              </a:xfrm>
              <a:custGeom>
                <a:avLst/>
                <a:gdLst>
                  <a:gd name="T0" fmla="*/ 2 w 12"/>
                  <a:gd name="T1" fmla="*/ 0 h 1"/>
                  <a:gd name="T2" fmla="*/ 12 w 12"/>
                  <a:gd name="T3" fmla="*/ 0 h 1"/>
                  <a:gd name="T4" fmla="*/ 0 w 12"/>
                  <a:gd name="T5" fmla="*/ 1 h 1"/>
                  <a:gd name="T6" fmla="*/ 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2" y="0"/>
                    </a:moveTo>
                    <a:lnTo>
                      <a:pt x="12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9" name="Freeform 329"/>
              <p:cNvSpPr>
                <a:spLocks/>
              </p:cNvSpPr>
              <p:nvPr/>
            </p:nvSpPr>
            <p:spPr bwMode="auto">
              <a:xfrm>
                <a:off x="5157" y="300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0" name="Freeform 330"/>
              <p:cNvSpPr>
                <a:spLocks/>
              </p:cNvSpPr>
              <p:nvPr/>
            </p:nvSpPr>
            <p:spPr bwMode="auto">
              <a:xfrm>
                <a:off x="5157" y="300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1" name="Freeform 331"/>
              <p:cNvSpPr>
                <a:spLocks/>
              </p:cNvSpPr>
              <p:nvPr/>
            </p:nvSpPr>
            <p:spPr bwMode="auto">
              <a:xfrm>
                <a:off x="5157" y="3003"/>
                <a:ext cx="10" cy="2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10 w 10"/>
                  <a:gd name="T5" fmla="*/ 2 h 2"/>
                  <a:gd name="T6" fmla="*/ 1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2" name="Freeform 332"/>
              <p:cNvSpPr>
                <a:spLocks/>
              </p:cNvSpPr>
              <p:nvPr/>
            </p:nvSpPr>
            <p:spPr bwMode="auto">
              <a:xfrm>
                <a:off x="5157" y="300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3" name="Freeform 333"/>
              <p:cNvSpPr>
                <a:spLocks/>
              </p:cNvSpPr>
              <p:nvPr/>
            </p:nvSpPr>
            <p:spPr bwMode="auto">
              <a:xfrm>
                <a:off x="5157" y="3002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4" name="Freeform 334"/>
              <p:cNvSpPr>
                <a:spLocks/>
              </p:cNvSpPr>
              <p:nvPr/>
            </p:nvSpPr>
            <p:spPr bwMode="auto">
              <a:xfrm>
                <a:off x="5157" y="300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5" name="Freeform 335"/>
              <p:cNvSpPr>
                <a:spLocks/>
              </p:cNvSpPr>
              <p:nvPr/>
            </p:nvSpPr>
            <p:spPr bwMode="auto">
              <a:xfrm>
                <a:off x="5157" y="300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0 w 10"/>
                  <a:gd name="T3" fmla="*/ 2 h 2"/>
                  <a:gd name="T4" fmla="*/ 1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6" name="Freeform 336"/>
              <p:cNvSpPr>
                <a:spLocks/>
              </p:cNvSpPr>
              <p:nvPr/>
            </p:nvSpPr>
            <p:spPr bwMode="auto">
              <a:xfrm>
                <a:off x="5157" y="3000"/>
                <a:ext cx="10" cy="2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10 w 10"/>
                  <a:gd name="T5" fmla="*/ 2 h 2"/>
                  <a:gd name="T6" fmla="*/ 1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7" name="Freeform 337"/>
              <p:cNvSpPr>
                <a:spLocks/>
              </p:cNvSpPr>
              <p:nvPr/>
            </p:nvSpPr>
            <p:spPr bwMode="auto">
              <a:xfrm>
                <a:off x="5157" y="3000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8" name="Freeform 338"/>
              <p:cNvSpPr>
                <a:spLocks/>
              </p:cNvSpPr>
              <p:nvPr/>
            </p:nvSpPr>
            <p:spPr bwMode="auto">
              <a:xfrm>
                <a:off x="5157" y="3000"/>
                <a:ext cx="10" cy="1"/>
              </a:xfrm>
              <a:custGeom>
                <a:avLst/>
                <a:gdLst>
                  <a:gd name="T0" fmla="*/ 2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2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2" y="0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9" name="Freeform 339"/>
              <p:cNvSpPr>
                <a:spLocks/>
              </p:cNvSpPr>
              <p:nvPr/>
            </p:nvSpPr>
            <p:spPr bwMode="auto">
              <a:xfrm>
                <a:off x="5159" y="2998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0" name="Freeform 340"/>
              <p:cNvSpPr>
                <a:spLocks/>
              </p:cNvSpPr>
              <p:nvPr/>
            </p:nvSpPr>
            <p:spPr bwMode="auto">
              <a:xfrm>
                <a:off x="5159" y="2998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1" name="Freeform 341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1 h 1"/>
                  <a:gd name="T4" fmla="*/ 8 w 8"/>
                  <a:gd name="T5" fmla="*/ 1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2" name="Freeform 342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3" name="Freeform 343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4" name="Freeform 344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5" name="Freeform 345"/>
              <p:cNvSpPr>
                <a:spLocks/>
              </p:cNvSpPr>
              <p:nvPr/>
            </p:nvSpPr>
            <p:spPr bwMode="auto">
              <a:xfrm>
                <a:off x="5159" y="2995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" name="Freeform 346"/>
              <p:cNvSpPr>
                <a:spLocks/>
              </p:cNvSpPr>
              <p:nvPr/>
            </p:nvSpPr>
            <p:spPr bwMode="auto">
              <a:xfrm>
                <a:off x="5159" y="2995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0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0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7" name="Freeform 347"/>
              <p:cNvSpPr>
                <a:spLocks/>
              </p:cNvSpPr>
              <p:nvPr/>
            </p:nvSpPr>
            <p:spPr bwMode="auto">
              <a:xfrm>
                <a:off x="5159" y="2993"/>
                <a:ext cx="8" cy="2"/>
              </a:xfrm>
              <a:custGeom>
                <a:avLst/>
                <a:gdLst>
                  <a:gd name="T0" fmla="*/ 1 w 8"/>
                  <a:gd name="T1" fmla="*/ 0 h 2"/>
                  <a:gd name="T2" fmla="*/ 8 w 8"/>
                  <a:gd name="T3" fmla="*/ 2 h 2"/>
                  <a:gd name="T4" fmla="*/ 0 w 8"/>
                  <a:gd name="T5" fmla="*/ 2 h 2"/>
                  <a:gd name="T6" fmla="*/ 1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1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8" name="Freeform 348"/>
              <p:cNvSpPr>
                <a:spLocks/>
              </p:cNvSpPr>
              <p:nvPr/>
            </p:nvSpPr>
            <p:spPr bwMode="auto">
              <a:xfrm>
                <a:off x="5160" y="2993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9" name="Freeform 349"/>
              <p:cNvSpPr>
                <a:spLocks/>
              </p:cNvSpPr>
              <p:nvPr/>
            </p:nvSpPr>
            <p:spPr bwMode="auto">
              <a:xfrm>
                <a:off x="5160" y="2993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0 h 1"/>
                  <a:gd name="T4" fmla="*/ 7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7" y="0"/>
                    </a:move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0" name="Freeform 350"/>
              <p:cNvSpPr>
                <a:spLocks/>
              </p:cNvSpPr>
              <p:nvPr/>
            </p:nvSpPr>
            <p:spPr bwMode="auto">
              <a:xfrm>
                <a:off x="5160" y="2993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1" name="Freeform 351"/>
              <p:cNvSpPr>
                <a:spLocks/>
              </p:cNvSpPr>
              <p:nvPr/>
            </p:nvSpPr>
            <p:spPr bwMode="auto">
              <a:xfrm>
                <a:off x="5160" y="2992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1 h 1"/>
                  <a:gd name="T4" fmla="*/ 7 w 7"/>
                  <a:gd name="T5" fmla="*/ 1 h 1"/>
                  <a:gd name="T6" fmla="*/ 7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7" y="0"/>
                    </a:moveTo>
                    <a:lnTo>
                      <a:pt x="0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2" name="Freeform 352"/>
              <p:cNvSpPr>
                <a:spLocks/>
              </p:cNvSpPr>
              <p:nvPr/>
            </p:nvSpPr>
            <p:spPr bwMode="auto">
              <a:xfrm>
                <a:off x="5160" y="2992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1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3" name="Freeform 353"/>
              <p:cNvSpPr>
                <a:spLocks/>
              </p:cNvSpPr>
              <p:nvPr/>
            </p:nvSpPr>
            <p:spPr bwMode="auto">
              <a:xfrm>
                <a:off x="5160" y="2990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2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4" name="Freeform 354"/>
              <p:cNvSpPr>
                <a:spLocks/>
              </p:cNvSpPr>
              <p:nvPr/>
            </p:nvSpPr>
            <p:spPr bwMode="auto">
              <a:xfrm>
                <a:off x="5160" y="2990"/>
                <a:ext cx="7" cy="2"/>
              </a:xfrm>
              <a:custGeom>
                <a:avLst/>
                <a:gdLst>
                  <a:gd name="T0" fmla="*/ 2 w 7"/>
                  <a:gd name="T1" fmla="*/ 0 h 2"/>
                  <a:gd name="T2" fmla="*/ 7 w 7"/>
                  <a:gd name="T3" fmla="*/ 0 h 2"/>
                  <a:gd name="T4" fmla="*/ 0 w 7"/>
                  <a:gd name="T5" fmla="*/ 2 h 2"/>
                  <a:gd name="T6" fmla="*/ 2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2" y="0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5" name="Freeform 355"/>
              <p:cNvSpPr>
                <a:spLocks/>
              </p:cNvSpPr>
              <p:nvPr/>
            </p:nvSpPr>
            <p:spPr bwMode="auto">
              <a:xfrm>
                <a:off x="5162" y="2990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6" name="Freeform 356"/>
              <p:cNvSpPr>
                <a:spLocks/>
              </p:cNvSpPr>
              <p:nvPr/>
            </p:nvSpPr>
            <p:spPr bwMode="auto">
              <a:xfrm>
                <a:off x="5162" y="299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7" name="Freeform 357"/>
              <p:cNvSpPr>
                <a:spLocks/>
              </p:cNvSpPr>
              <p:nvPr/>
            </p:nvSpPr>
            <p:spPr bwMode="auto">
              <a:xfrm>
                <a:off x="5162" y="298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8" name="Freeform 358"/>
              <p:cNvSpPr>
                <a:spLocks/>
              </p:cNvSpPr>
              <p:nvPr/>
            </p:nvSpPr>
            <p:spPr bwMode="auto">
              <a:xfrm>
                <a:off x="5162" y="2989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" name="Freeform 359"/>
              <p:cNvSpPr>
                <a:spLocks/>
              </p:cNvSpPr>
              <p:nvPr/>
            </p:nvSpPr>
            <p:spPr bwMode="auto">
              <a:xfrm>
                <a:off x="5162" y="2987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" name="Freeform 360"/>
              <p:cNvSpPr>
                <a:spLocks/>
              </p:cNvSpPr>
              <p:nvPr/>
            </p:nvSpPr>
            <p:spPr bwMode="auto">
              <a:xfrm>
                <a:off x="5162" y="2987"/>
                <a:ext cx="5" cy="2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1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1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1" name="Freeform 361"/>
              <p:cNvSpPr>
                <a:spLocks/>
              </p:cNvSpPr>
              <p:nvPr/>
            </p:nvSpPr>
            <p:spPr bwMode="auto">
              <a:xfrm>
                <a:off x="5163" y="2987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" name="Freeform 362"/>
              <p:cNvSpPr>
                <a:spLocks/>
              </p:cNvSpPr>
              <p:nvPr/>
            </p:nvSpPr>
            <p:spPr bwMode="auto">
              <a:xfrm>
                <a:off x="5163" y="298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" name="Freeform 363"/>
              <p:cNvSpPr>
                <a:spLocks/>
              </p:cNvSpPr>
              <p:nvPr/>
            </p:nvSpPr>
            <p:spPr bwMode="auto">
              <a:xfrm>
                <a:off x="5163" y="2985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" name="Freeform 364"/>
              <p:cNvSpPr>
                <a:spLocks/>
              </p:cNvSpPr>
              <p:nvPr/>
            </p:nvSpPr>
            <p:spPr bwMode="auto">
              <a:xfrm>
                <a:off x="5162" y="2984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1 h 1"/>
                  <a:gd name="T4" fmla="*/ 5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1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" name="Freeform 365"/>
              <p:cNvSpPr>
                <a:spLocks/>
              </p:cNvSpPr>
              <p:nvPr/>
            </p:nvSpPr>
            <p:spPr bwMode="auto">
              <a:xfrm>
                <a:off x="5162" y="2982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2 h 3"/>
                  <a:gd name="T4" fmla="*/ 5 w 5"/>
                  <a:gd name="T5" fmla="*/ 3 h 3"/>
                  <a:gd name="T6" fmla="*/ 0 w 5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3"/>
                  <a:gd name="T14" fmla="*/ 5 w 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3">
                    <a:moveTo>
                      <a:pt x="0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" name="Freeform 366"/>
              <p:cNvSpPr>
                <a:spLocks/>
              </p:cNvSpPr>
              <p:nvPr/>
            </p:nvSpPr>
            <p:spPr bwMode="auto">
              <a:xfrm>
                <a:off x="5162" y="298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1 h 4"/>
                  <a:gd name="T4" fmla="*/ 5 w 5"/>
                  <a:gd name="T5" fmla="*/ 4 h 4"/>
                  <a:gd name="T6" fmla="*/ 0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0"/>
                    </a:moveTo>
                    <a:lnTo>
                      <a:pt x="0" y="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" name="Freeform 367"/>
              <p:cNvSpPr>
                <a:spLocks/>
              </p:cNvSpPr>
              <p:nvPr/>
            </p:nvSpPr>
            <p:spPr bwMode="auto">
              <a:xfrm>
                <a:off x="5162" y="2979"/>
                <a:ext cx="5" cy="6"/>
              </a:xfrm>
              <a:custGeom>
                <a:avLst/>
                <a:gdLst>
                  <a:gd name="T0" fmla="*/ 3 w 5"/>
                  <a:gd name="T1" fmla="*/ 0 h 6"/>
                  <a:gd name="T2" fmla="*/ 0 w 5"/>
                  <a:gd name="T3" fmla="*/ 2 h 6"/>
                  <a:gd name="T4" fmla="*/ 5 w 5"/>
                  <a:gd name="T5" fmla="*/ 6 h 6"/>
                  <a:gd name="T6" fmla="*/ 3 w 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3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8" name="Freeform 368"/>
              <p:cNvSpPr>
                <a:spLocks/>
              </p:cNvSpPr>
              <p:nvPr/>
            </p:nvSpPr>
            <p:spPr bwMode="auto">
              <a:xfrm>
                <a:off x="5162" y="2979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9" name="Freeform 369"/>
              <p:cNvSpPr>
                <a:spLocks/>
              </p:cNvSpPr>
              <p:nvPr/>
            </p:nvSpPr>
            <p:spPr bwMode="auto">
              <a:xfrm>
                <a:off x="5162" y="2977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0 w 3"/>
                  <a:gd name="T5" fmla="*/ 4 h 4"/>
                  <a:gd name="T6" fmla="*/ 0 w 3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0" y="0"/>
                    </a:moveTo>
                    <a:lnTo>
                      <a:pt x="3" y="2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" name="Freeform 370"/>
              <p:cNvSpPr>
                <a:spLocks/>
              </p:cNvSpPr>
              <p:nvPr/>
            </p:nvSpPr>
            <p:spPr bwMode="auto">
              <a:xfrm>
                <a:off x="5162" y="2977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" name="Freeform 371"/>
              <p:cNvSpPr>
                <a:spLocks/>
              </p:cNvSpPr>
              <p:nvPr/>
            </p:nvSpPr>
            <p:spPr bwMode="auto">
              <a:xfrm>
                <a:off x="5162" y="2976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1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2" name="Freeform 372"/>
              <p:cNvSpPr>
                <a:spLocks/>
              </p:cNvSpPr>
              <p:nvPr/>
            </p:nvSpPr>
            <p:spPr bwMode="auto">
              <a:xfrm>
                <a:off x="5162" y="297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1 h 1"/>
                  <a:gd name="T6" fmla="*/ 3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3" name="Freeform 373"/>
              <p:cNvSpPr>
                <a:spLocks/>
              </p:cNvSpPr>
              <p:nvPr/>
            </p:nvSpPr>
            <p:spPr bwMode="auto">
              <a:xfrm>
                <a:off x="5162" y="2974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4" name="Freeform 374"/>
              <p:cNvSpPr>
                <a:spLocks/>
              </p:cNvSpPr>
              <p:nvPr/>
            </p:nvSpPr>
            <p:spPr bwMode="auto">
              <a:xfrm>
                <a:off x="5162" y="297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5" name="Freeform 375"/>
              <p:cNvSpPr>
                <a:spLocks/>
              </p:cNvSpPr>
              <p:nvPr/>
            </p:nvSpPr>
            <p:spPr bwMode="auto">
              <a:xfrm>
                <a:off x="5162" y="2974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6" name="Freeform 376"/>
              <p:cNvSpPr>
                <a:spLocks/>
              </p:cNvSpPr>
              <p:nvPr/>
            </p:nvSpPr>
            <p:spPr bwMode="auto">
              <a:xfrm>
                <a:off x="5160" y="2972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2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7" name="Freeform 377"/>
              <p:cNvSpPr>
                <a:spLocks/>
              </p:cNvSpPr>
              <p:nvPr/>
            </p:nvSpPr>
            <p:spPr bwMode="auto">
              <a:xfrm>
                <a:off x="5160" y="2972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8" name="Freeform 378"/>
              <p:cNvSpPr>
                <a:spLocks/>
              </p:cNvSpPr>
              <p:nvPr/>
            </p:nvSpPr>
            <p:spPr bwMode="auto">
              <a:xfrm>
                <a:off x="5160" y="2972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9" name="Freeform 379"/>
              <p:cNvSpPr>
                <a:spLocks/>
              </p:cNvSpPr>
              <p:nvPr/>
            </p:nvSpPr>
            <p:spPr bwMode="auto">
              <a:xfrm>
                <a:off x="5160" y="297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0" name="Freeform 380"/>
              <p:cNvSpPr>
                <a:spLocks/>
              </p:cNvSpPr>
              <p:nvPr/>
            </p:nvSpPr>
            <p:spPr bwMode="auto">
              <a:xfrm>
                <a:off x="5165" y="2971"/>
                <a:ext cx="8" cy="14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8 h 14"/>
                  <a:gd name="T4" fmla="*/ 2 w 8"/>
                  <a:gd name="T5" fmla="*/ 14 h 14"/>
                  <a:gd name="T6" fmla="*/ 8 w 8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8" y="0"/>
                    </a:moveTo>
                    <a:lnTo>
                      <a:pt x="0" y="8"/>
                    </a:lnTo>
                    <a:lnTo>
                      <a:pt x="2" y="1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1" name="Freeform 381"/>
              <p:cNvSpPr>
                <a:spLocks/>
              </p:cNvSpPr>
              <p:nvPr/>
            </p:nvSpPr>
            <p:spPr bwMode="auto">
              <a:xfrm>
                <a:off x="5160" y="297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2" name="Freeform 382"/>
              <p:cNvSpPr>
                <a:spLocks/>
              </p:cNvSpPr>
              <p:nvPr/>
            </p:nvSpPr>
            <p:spPr bwMode="auto">
              <a:xfrm>
                <a:off x="5165" y="2971"/>
                <a:ext cx="10" cy="8"/>
              </a:xfrm>
              <a:custGeom>
                <a:avLst/>
                <a:gdLst>
                  <a:gd name="T0" fmla="*/ 10 w 10"/>
                  <a:gd name="T1" fmla="*/ 0 h 8"/>
                  <a:gd name="T2" fmla="*/ 8 w 10"/>
                  <a:gd name="T3" fmla="*/ 0 h 8"/>
                  <a:gd name="T4" fmla="*/ 0 w 10"/>
                  <a:gd name="T5" fmla="*/ 8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10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3" name="Freeform 383"/>
              <p:cNvSpPr>
                <a:spLocks/>
              </p:cNvSpPr>
              <p:nvPr/>
            </p:nvSpPr>
            <p:spPr bwMode="auto">
              <a:xfrm>
                <a:off x="5160" y="2969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4" name="Freeform 384"/>
              <p:cNvSpPr>
                <a:spLocks/>
              </p:cNvSpPr>
              <p:nvPr/>
            </p:nvSpPr>
            <p:spPr bwMode="auto">
              <a:xfrm>
                <a:off x="5165" y="2969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10 w 10"/>
                  <a:gd name="T3" fmla="*/ 2 h 10"/>
                  <a:gd name="T4" fmla="*/ 0 w 10"/>
                  <a:gd name="T5" fmla="*/ 1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10" y="2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5" name="Freeform 385"/>
              <p:cNvSpPr>
                <a:spLocks/>
              </p:cNvSpPr>
              <p:nvPr/>
            </p:nvSpPr>
            <p:spPr bwMode="auto">
              <a:xfrm>
                <a:off x="5160" y="2969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6" name="Freeform 386"/>
              <p:cNvSpPr>
                <a:spLocks/>
              </p:cNvSpPr>
              <p:nvPr/>
            </p:nvSpPr>
            <p:spPr bwMode="auto">
              <a:xfrm>
                <a:off x="5160" y="296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7" name="Freeform 387"/>
              <p:cNvSpPr>
                <a:spLocks/>
              </p:cNvSpPr>
              <p:nvPr/>
            </p:nvSpPr>
            <p:spPr bwMode="auto">
              <a:xfrm>
                <a:off x="5165" y="2969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10 w 10"/>
                  <a:gd name="T3" fmla="*/ 0 h 10"/>
                  <a:gd name="T4" fmla="*/ 0 w 10"/>
                  <a:gd name="T5" fmla="*/ 1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10" y="0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8" name="Freeform 388"/>
              <p:cNvSpPr>
                <a:spLocks/>
              </p:cNvSpPr>
              <p:nvPr/>
            </p:nvSpPr>
            <p:spPr bwMode="auto">
              <a:xfrm>
                <a:off x="5160" y="296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9" name="Freeform 389"/>
              <p:cNvSpPr>
                <a:spLocks/>
              </p:cNvSpPr>
              <p:nvPr/>
            </p:nvSpPr>
            <p:spPr bwMode="auto">
              <a:xfrm>
                <a:off x="5160" y="2969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0" name="Freeform 390"/>
              <p:cNvSpPr>
                <a:spLocks/>
              </p:cNvSpPr>
              <p:nvPr/>
            </p:nvSpPr>
            <p:spPr bwMode="auto">
              <a:xfrm>
                <a:off x="5165" y="2969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0 w 10"/>
                  <a:gd name="T3" fmla="*/ 10 h 10"/>
                  <a:gd name="T4" fmla="*/ 10 w 10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0"/>
                  <a:gd name="T11" fmla="*/ 10 w 10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0">
                    <a:moveTo>
                      <a:pt x="1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1" name="Freeform 391"/>
              <p:cNvSpPr>
                <a:spLocks/>
              </p:cNvSpPr>
              <p:nvPr/>
            </p:nvSpPr>
            <p:spPr bwMode="auto">
              <a:xfrm>
                <a:off x="5165" y="2968"/>
                <a:ext cx="11" cy="11"/>
              </a:xfrm>
              <a:custGeom>
                <a:avLst/>
                <a:gdLst>
                  <a:gd name="T0" fmla="*/ 11 w 11"/>
                  <a:gd name="T1" fmla="*/ 0 h 11"/>
                  <a:gd name="T2" fmla="*/ 10 w 11"/>
                  <a:gd name="T3" fmla="*/ 1 h 11"/>
                  <a:gd name="T4" fmla="*/ 0 w 11"/>
                  <a:gd name="T5" fmla="*/ 11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11" y="0"/>
                    </a:moveTo>
                    <a:lnTo>
                      <a:pt x="10" y="1"/>
                    </a:lnTo>
                    <a:lnTo>
                      <a:pt x="0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2" name="Freeform 392"/>
              <p:cNvSpPr>
                <a:spLocks/>
              </p:cNvSpPr>
              <p:nvPr/>
            </p:nvSpPr>
            <p:spPr bwMode="auto">
              <a:xfrm>
                <a:off x="5160" y="2968"/>
                <a:ext cx="5" cy="1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3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3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3" name="Freeform 393"/>
              <p:cNvSpPr>
                <a:spLocks/>
              </p:cNvSpPr>
              <p:nvPr/>
            </p:nvSpPr>
            <p:spPr bwMode="auto">
              <a:xfrm>
                <a:off x="5160" y="2968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" name="Freeform 394"/>
              <p:cNvSpPr>
                <a:spLocks/>
              </p:cNvSpPr>
              <p:nvPr/>
            </p:nvSpPr>
            <p:spPr bwMode="auto">
              <a:xfrm>
                <a:off x="5165" y="2968"/>
                <a:ext cx="11" cy="11"/>
              </a:xfrm>
              <a:custGeom>
                <a:avLst/>
                <a:gdLst>
                  <a:gd name="T0" fmla="*/ 11 w 11"/>
                  <a:gd name="T1" fmla="*/ 0 h 11"/>
                  <a:gd name="T2" fmla="*/ 0 w 11"/>
                  <a:gd name="T3" fmla="*/ 11 h 11"/>
                  <a:gd name="T4" fmla="*/ 11 w 11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1"/>
                  <a:gd name="T11" fmla="*/ 11 w 1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1">
                    <a:moveTo>
                      <a:pt x="11" y="0"/>
                    </a:moveTo>
                    <a:lnTo>
                      <a:pt x="0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" name="Freeform 395"/>
              <p:cNvSpPr>
                <a:spLocks/>
              </p:cNvSpPr>
              <p:nvPr/>
            </p:nvSpPr>
            <p:spPr bwMode="auto">
              <a:xfrm>
                <a:off x="5160" y="296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6" name="Freeform 396"/>
              <p:cNvSpPr>
                <a:spLocks/>
              </p:cNvSpPr>
              <p:nvPr/>
            </p:nvSpPr>
            <p:spPr bwMode="auto">
              <a:xfrm>
                <a:off x="5165" y="2966"/>
                <a:ext cx="11" cy="13"/>
              </a:xfrm>
              <a:custGeom>
                <a:avLst/>
                <a:gdLst>
                  <a:gd name="T0" fmla="*/ 11 w 11"/>
                  <a:gd name="T1" fmla="*/ 0 h 13"/>
                  <a:gd name="T2" fmla="*/ 11 w 11"/>
                  <a:gd name="T3" fmla="*/ 2 h 13"/>
                  <a:gd name="T4" fmla="*/ 0 w 11"/>
                  <a:gd name="T5" fmla="*/ 13 h 13"/>
                  <a:gd name="T6" fmla="*/ 11 w 11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3"/>
                  <a:gd name="T14" fmla="*/ 11 w 11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3">
                    <a:moveTo>
                      <a:pt x="11" y="0"/>
                    </a:moveTo>
                    <a:lnTo>
                      <a:pt x="11" y="2"/>
                    </a:lnTo>
                    <a:lnTo>
                      <a:pt x="0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7" name="Freeform 397"/>
              <p:cNvSpPr>
                <a:spLocks/>
              </p:cNvSpPr>
              <p:nvPr/>
            </p:nvSpPr>
            <p:spPr bwMode="auto">
              <a:xfrm>
                <a:off x="5160" y="296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8" name="Freeform 398"/>
              <p:cNvSpPr>
                <a:spLocks/>
              </p:cNvSpPr>
              <p:nvPr/>
            </p:nvSpPr>
            <p:spPr bwMode="auto">
              <a:xfrm>
                <a:off x="5165" y="2966"/>
                <a:ext cx="11" cy="13"/>
              </a:xfrm>
              <a:custGeom>
                <a:avLst/>
                <a:gdLst>
                  <a:gd name="T0" fmla="*/ 11 w 11"/>
                  <a:gd name="T1" fmla="*/ 0 h 13"/>
                  <a:gd name="T2" fmla="*/ 0 w 11"/>
                  <a:gd name="T3" fmla="*/ 13 h 13"/>
                  <a:gd name="T4" fmla="*/ 11 w 11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3"/>
                  <a:gd name="T11" fmla="*/ 11 w 11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3">
                    <a:moveTo>
                      <a:pt x="11" y="0"/>
                    </a:moveTo>
                    <a:lnTo>
                      <a:pt x="0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9" name="Freeform 399"/>
              <p:cNvSpPr>
                <a:spLocks/>
              </p:cNvSpPr>
              <p:nvPr/>
            </p:nvSpPr>
            <p:spPr bwMode="auto">
              <a:xfrm>
                <a:off x="5160" y="29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0" name="Freeform 400"/>
              <p:cNvSpPr>
                <a:spLocks/>
              </p:cNvSpPr>
              <p:nvPr/>
            </p:nvSpPr>
            <p:spPr bwMode="auto">
              <a:xfrm>
                <a:off x="5159" y="2964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2 h 2"/>
                  <a:gd name="T6" fmla="*/ 0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4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1" name="Freeform 401"/>
              <p:cNvSpPr>
                <a:spLocks/>
              </p:cNvSpPr>
              <p:nvPr/>
            </p:nvSpPr>
            <p:spPr bwMode="auto">
              <a:xfrm>
                <a:off x="5165" y="2964"/>
                <a:ext cx="11" cy="15"/>
              </a:xfrm>
              <a:custGeom>
                <a:avLst/>
                <a:gdLst>
                  <a:gd name="T0" fmla="*/ 11 w 11"/>
                  <a:gd name="T1" fmla="*/ 0 h 15"/>
                  <a:gd name="T2" fmla="*/ 11 w 11"/>
                  <a:gd name="T3" fmla="*/ 2 h 15"/>
                  <a:gd name="T4" fmla="*/ 0 w 11"/>
                  <a:gd name="T5" fmla="*/ 15 h 15"/>
                  <a:gd name="T6" fmla="*/ 11 w 11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5"/>
                  <a:gd name="T14" fmla="*/ 11 w 11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5">
                    <a:moveTo>
                      <a:pt x="11" y="0"/>
                    </a:moveTo>
                    <a:lnTo>
                      <a:pt x="11" y="2"/>
                    </a:lnTo>
                    <a:lnTo>
                      <a:pt x="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2" name="Freeform 402"/>
              <p:cNvSpPr>
                <a:spLocks/>
              </p:cNvSpPr>
              <p:nvPr/>
            </p:nvSpPr>
            <p:spPr bwMode="auto">
              <a:xfrm>
                <a:off x="5159" y="2964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3" name="Freeform 403"/>
              <p:cNvSpPr>
                <a:spLocks/>
              </p:cNvSpPr>
              <p:nvPr/>
            </p:nvSpPr>
            <p:spPr bwMode="auto">
              <a:xfrm>
                <a:off x="5159" y="2964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4" name="Freeform 404"/>
              <p:cNvSpPr>
                <a:spLocks/>
              </p:cNvSpPr>
              <p:nvPr/>
            </p:nvSpPr>
            <p:spPr bwMode="auto">
              <a:xfrm>
                <a:off x="5165" y="2964"/>
                <a:ext cx="13" cy="15"/>
              </a:xfrm>
              <a:custGeom>
                <a:avLst/>
                <a:gdLst>
                  <a:gd name="T0" fmla="*/ 13 w 13"/>
                  <a:gd name="T1" fmla="*/ 0 h 15"/>
                  <a:gd name="T2" fmla="*/ 11 w 13"/>
                  <a:gd name="T3" fmla="*/ 0 h 15"/>
                  <a:gd name="T4" fmla="*/ 0 w 13"/>
                  <a:gd name="T5" fmla="*/ 15 h 15"/>
                  <a:gd name="T6" fmla="*/ 13 w 13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5"/>
                  <a:gd name="T14" fmla="*/ 13 w 13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5">
                    <a:moveTo>
                      <a:pt x="13" y="0"/>
                    </a:moveTo>
                    <a:lnTo>
                      <a:pt x="11" y="0"/>
                    </a:lnTo>
                    <a:lnTo>
                      <a:pt x="0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5" name="Freeform 405"/>
              <p:cNvSpPr>
                <a:spLocks/>
              </p:cNvSpPr>
              <p:nvPr/>
            </p:nvSpPr>
            <p:spPr bwMode="auto">
              <a:xfrm>
                <a:off x="5159" y="2963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4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6" name="Freeform 406"/>
              <p:cNvSpPr>
                <a:spLocks/>
              </p:cNvSpPr>
              <p:nvPr/>
            </p:nvSpPr>
            <p:spPr bwMode="auto">
              <a:xfrm>
                <a:off x="5159" y="296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1 h 1"/>
                  <a:gd name="T6" fmla="*/ 0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7" name="Freeform 407"/>
              <p:cNvSpPr>
                <a:spLocks/>
              </p:cNvSpPr>
              <p:nvPr/>
            </p:nvSpPr>
            <p:spPr bwMode="auto">
              <a:xfrm>
                <a:off x="5165" y="2963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3 w 13"/>
                  <a:gd name="T3" fmla="*/ 1 h 16"/>
                  <a:gd name="T4" fmla="*/ 0 w 13"/>
                  <a:gd name="T5" fmla="*/ 16 h 16"/>
                  <a:gd name="T6" fmla="*/ 13 w 13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6"/>
                  <a:gd name="T14" fmla="*/ 13 w 13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6">
                    <a:moveTo>
                      <a:pt x="13" y="0"/>
                    </a:moveTo>
                    <a:lnTo>
                      <a:pt x="13" y="1"/>
                    </a:lnTo>
                    <a:lnTo>
                      <a:pt x="0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8" name="Freeform 408"/>
              <p:cNvSpPr>
                <a:spLocks/>
              </p:cNvSpPr>
              <p:nvPr/>
            </p:nvSpPr>
            <p:spPr bwMode="auto">
              <a:xfrm>
                <a:off x="5159" y="2963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0 h 1"/>
                  <a:gd name="T4" fmla="*/ 4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9" name="Freeform 409"/>
              <p:cNvSpPr>
                <a:spLocks/>
              </p:cNvSpPr>
              <p:nvPr/>
            </p:nvSpPr>
            <p:spPr bwMode="auto">
              <a:xfrm>
                <a:off x="5165" y="2961"/>
                <a:ext cx="13" cy="18"/>
              </a:xfrm>
              <a:custGeom>
                <a:avLst/>
                <a:gdLst>
                  <a:gd name="T0" fmla="*/ 6 w 13"/>
                  <a:gd name="T1" fmla="*/ 0 h 18"/>
                  <a:gd name="T2" fmla="*/ 13 w 13"/>
                  <a:gd name="T3" fmla="*/ 2 h 18"/>
                  <a:gd name="T4" fmla="*/ 0 w 13"/>
                  <a:gd name="T5" fmla="*/ 18 h 18"/>
                  <a:gd name="T6" fmla="*/ 6 w 13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8"/>
                  <a:gd name="T14" fmla="*/ 13 w 13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8">
                    <a:moveTo>
                      <a:pt x="6" y="0"/>
                    </a:moveTo>
                    <a:lnTo>
                      <a:pt x="13" y="2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0" name="Freeform 410"/>
              <p:cNvSpPr>
                <a:spLocks/>
              </p:cNvSpPr>
              <p:nvPr/>
            </p:nvSpPr>
            <p:spPr bwMode="auto">
              <a:xfrm>
                <a:off x="5159" y="2961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2 h 2"/>
                  <a:gd name="T6" fmla="*/ 0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1" name="Freeform 411"/>
              <p:cNvSpPr>
                <a:spLocks/>
              </p:cNvSpPr>
              <p:nvPr/>
            </p:nvSpPr>
            <p:spPr bwMode="auto">
              <a:xfrm>
                <a:off x="5171" y="2961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2" name="Freeform 412"/>
              <p:cNvSpPr>
                <a:spLocks/>
              </p:cNvSpPr>
              <p:nvPr/>
            </p:nvSpPr>
            <p:spPr bwMode="auto">
              <a:xfrm>
                <a:off x="5159" y="296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3" name="Freeform 413"/>
              <p:cNvSpPr>
                <a:spLocks/>
              </p:cNvSpPr>
              <p:nvPr/>
            </p:nvSpPr>
            <p:spPr bwMode="auto">
              <a:xfrm>
                <a:off x="5171" y="2961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4" name="Freeform 414"/>
              <p:cNvSpPr>
                <a:spLocks/>
              </p:cNvSpPr>
              <p:nvPr/>
            </p:nvSpPr>
            <p:spPr bwMode="auto">
              <a:xfrm>
                <a:off x="5159" y="2961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5" name="Freeform 415"/>
              <p:cNvSpPr>
                <a:spLocks/>
              </p:cNvSpPr>
              <p:nvPr/>
            </p:nvSpPr>
            <p:spPr bwMode="auto">
              <a:xfrm>
                <a:off x="5171" y="2960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1 h 1"/>
                  <a:gd name="T4" fmla="*/ 7 w 8"/>
                  <a:gd name="T5" fmla="*/ 1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0" y="1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6" name="Freeform 416"/>
              <p:cNvSpPr>
                <a:spLocks/>
              </p:cNvSpPr>
              <p:nvPr/>
            </p:nvSpPr>
            <p:spPr bwMode="auto">
              <a:xfrm>
                <a:off x="5159" y="2960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4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7" name="Freeform 417"/>
              <p:cNvSpPr>
                <a:spLocks/>
              </p:cNvSpPr>
              <p:nvPr/>
            </p:nvSpPr>
            <p:spPr bwMode="auto">
              <a:xfrm>
                <a:off x="5171" y="29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418"/>
            <p:cNvGrpSpPr>
              <a:grpSpLocks/>
            </p:cNvGrpSpPr>
            <p:nvPr/>
          </p:nvGrpSpPr>
          <p:grpSpPr bwMode="auto">
            <a:xfrm>
              <a:off x="4135" y="2348"/>
              <a:ext cx="1056" cy="613"/>
              <a:chOff x="4135" y="2348"/>
              <a:chExt cx="1056" cy="613"/>
            </a:xfrm>
          </p:grpSpPr>
          <p:sp>
            <p:nvSpPr>
              <p:cNvPr id="1298" name="Freeform 419"/>
              <p:cNvSpPr>
                <a:spLocks/>
              </p:cNvSpPr>
              <p:nvPr/>
            </p:nvSpPr>
            <p:spPr bwMode="auto">
              <a:xfrm>
                <a:off x="5159" y="2960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1 h 1"/>
                  <a:gd name="T6" fmla="*/ 0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" name="Freeform 420"/>
              <p:cNvSpPr>
                <a:spLocks/>
              </p:cNvSpPr>
              <p:nvPr/>
            </p:nvSpPr>
            <p:spPr bwMode="auto">
              <a:xfrm>
                <a:off x="5171" y="2960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Freeform 421"/>
              <p:cNvSpPr>
                <a:spLocks/>
              </p:cNvSpPr>
              <p:nvPr/>
            </p:nvSpPr>
            <p:spPr bwMode="auto">
              <a:xfrm>
                <a:off x="5159" y="2958"/>
                <a:ext cx="4" cy="2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2 h 2"/>
                  <a:gd name="T4" fmla="*/ 4 w 4"/>
                  <a:gd name="T5" fmla="*/ 2 h 2"/>
                  <a:gd name="T6" fmla="*/ 3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3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Freeform 422"/>
              <p:cNvSpPr>
                <a:spLocks/>
              </p:cNvSpPr>
              <p:nvPr/>
            </p:nvSpPr>
            <p:spPr bwMode="auto">
              <a:xfrm>
                <a:off x="5171" y="2958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Freeform 423"/>
              <p:cNvSpPr>
                <a:spLocks/>
              </p:cNvSpPr>
              <p:nvPr/>
            </p:nvSpPr>
            <p:spPr bwMode="auto">
              <a:xfrm>
                <a:off x="5159" y="2958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" name="Freeform 424"/>
              <p:cNvSpPr>
                <a:spLocks/>
              </p:cNvSpPr>
              <p:nvPr/>
            </p:nvSpPr>
            <p:spPr bwMode="auto">
              <a:xfrm>
                <a:off x="5171" y="2958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0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0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Freeform 425"/>
              <p:cNvSpPr>
                <a:spLocks/>
              </p:cNvSpPr>
              <p:nvPr/>
            </p:nvSpPr>
            <p:spPr bwMode="auto">
              <a:xfrm>
                <a:off x="5159" y="295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Freeform 426"/>
              <p:cNvSpPr>
                <a:spLocks/>
              </p:cNvSpPr>
              <p:nvPr/>
            </p:nvSpPr>
            <p:spPr bwMode="auto">
              <a:xfrm>
                <a:off x="5171" y="2958"/>
                <a:ext cx="8" cy="1"/>
              </a:xfrm>
              <a:custGeom>
                <a:avLst/>
                <a:gdLst>
                  <a:gd name="T0" fmla="*/ 2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2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2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Freeform 427"/>
              <p:cNvSpPr>
                <a:spLocks/>
              </p:cNvSpPr>
              <p:nvPr/>
            </p:nvSpPr>
            <p:spPr bwMode="auto">
              <a:xfrm>
                <a:off x="5159" y="2958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" name="Freeform 428"/>
              <p:cNvSpPr>
                <a:spLocks/>
              </p:cNvSpPr>
              <p:nvPr/>
            </p:nvSpPr>
            <p:spPr bwMode="auto">
              <a:xfrm>
                <a:off x="5157" y="2956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2 w 5"/>
                  <a:gd name="T3" fmla="*/ 2 h 2"/>
                  <a:gd name="T4" fmla="*/ 5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2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" name="Freeform 429"/>
              <p:cNvSpPr>
                <a:spLocks/>
              </p:cNvSpPr>
              <p:nvPr/>
            </p:nvSpPr>
            <p:spPr bwMode="auto">
              <a:xfrm>
                <a:off x="5157" y="2956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" name="Freeform 430"/>
              <p:cNvSpPr>
                <a:spLocks/>
              </p:cNvSpPr>
              <p:nvPr/>
            </p:nvSpPr>
            <p:spPr bwMode="auto">
              <a:xfrm>
                <a:off x="5173" y="2956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0 w 6"/>
                  <a:gd name="T3" fmla="*/ 2 h 2"/>
                  <a:gd name="T4" fmla="*/ 6 w 6"/>
                  <a:gd name="T5" fmla="*/ 2 h 2"/>
                  <a:gd name="T6" fmla="*/ 0 w 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"/>
                  <a:gd name="T14" fmla="*/ 6 w 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">
                    <a:moveTo>
                      <a:pt x="0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" name="Freeform 431"/>
              <p:cNvSpPr>
                <a:spLocks/>
              </p:cNvSpPr>
              <p:nvPr/>
            </p:nvSpPr>
            <p:spPr bwMode="auto">
              <a:xfrm>
                <a:off x="5173" y="2956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0 h 2"/>
                  <a:gd name="T4" fmla="*/ 6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0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" name="Freeform 432"/>
              <p:cNvSpPr>
                <a:spLocks/>
              </p:cNvSpPr>
              <p:nvPr/>
            </p:nvSpPr>
            <p:spPr bwMode="auto">
              <a:xfrm>
                <a:off x="5173" y="2956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" name="Freeform 433"/>
              <p:cNvSpPr>
                <a:spLocks/>
              </p:cNvSpPr>
              <p:nvPr/>
            </p:nvSpPr>
            <p:spPr bwMode="auto">
              <a:xfrm>
                <a:off x="5157" y="2956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" name="Freeform 434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Freeform 435"/>
              <p:cNvSpPr>
                <a:spLocks/>
              </p:cNvSpPr>
              <p:nvPr/>
            </p:nvSpPr>
            <p:spPr bwMode="auto">
              <a:xfrm>
                <a:off x="5173" y="2955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Freeform 436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Freeform 437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" name="Freeform 438"/>
              <p:cNvSpPr>
                <a:spLocks/>
              </p:cNvSpPr>
              <p:nvPr/>
            </p:nvSpPr>
            <p:spPr bwMode="auto">
              <a:xfrm>
                <a:off x="5173" y="2955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Freeform 439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Freeform 440"/>
              <p:cNvSpPr>
                <a:spLocks/>
              </p:cNvSpPr>
              <p:nvPr/>
            </p:nvSpPr>
            <p:spPr bwMode="auto">
              <a:xfrm>
                <a:off x="5173" y="2953"/>
                <a:ext cx="10" cy="3"/>
              </a:xfrm>
              <a:custGeom>
                <a:avLst/>
                <a:gdLst>
                  <a:gd name="T0" fmla="*/ 10 w 10"/>
                  <a:gd name="T1" fmla="*/ 0 h 3"/>
                  <a:gd name="T2" fmla="*/ 0 w 10"/>
                  <a:gd name="T3" fmla="*/ 2 h 3"/>
                  <a:gd name="T4" fmla="*/ 8 w 10"/>
                  <a:gd name="T5" fmla="*/ 3 h 3"/>
                  <a:gd name="T6" fmla="*/ 1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10" y="0"/>
                    </a:moveTo>
                    <a:lnTo>
                      <a:pt x="0" y="2"/>
                    </a:lnTo>
                    <a:lnTo>
                      <a:pt x="8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" name="Freeform 441"/>
              <p:cNvSpPr>
                <a:spLocks/>
              </p:cNvSpPr>
              <p:nvPr/>
            </p:nvSpPr>
            <p:spPr bwMode="auto">
              <a:xfrm>
                <a:off x="5157" y="295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" name="Freeform 442"/>
              <p:cNvSpPr>
                <a:spLocks/>
              </p:cNvSpPr>
              <p:nvPr/>
            </p:nvSpPr>
            <p:spPr bwMode="auto">
              <a:xfrm>
                <a:off x="5157" y="2953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" name="Freeform 443"/>
              <p:cNvSpPr>
                <a:spLocks/>
              </p:cNvSpPr>
              <p:nvPr/>
            </p:nvSpPr>
            <p:spPr bwMode="auto">
              <a:xfrm>
                <a:off x="5173" y="2953"/>
                <a:ext cx="10" cy="2"/>
              </a:xfrm>
              <a:custGeom>
                <a:avLst/>
                <a:gdLst>
                  <a:gd name="T0" fmla="*/ 2 w 10"/>
                  <a:gd name="T1" fmla="*/ 0 h 2"/>
                  <a:gd name="T2" fmla="*/ 10 w 10"/>
                  <a:gd name="T3" fmla="*/ 0 h 2"/>
                  <a:gd name="T4" fmla="*/ 0 w 10"/>
                  <a:gd name="T5" fmla="*/ 2 h 2"/>
                  <a:gd name="T6" fmla="*/ 2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2" y="0"/>
                    </a:moveTo>
                    <a:lnTo>
                      <a:pt x="1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" name="Freeform 444"/>
              <p:cNvSpPr>
                <a:spLocks/>
              </p:cNvSpPr>
              <p:nvPr/>
            </p:nvSpPr>
            <p:spPr bwMode="auto">
              <a:xfrm>
                <a:off x="5157" y="2953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" name="Freeform 445"/>
              <p:cNvSpPr>
                <a:spLocks/>
              </p:cNvSpPr>
              <p:nvPr/>
            </p:nvSpPr>
            <p:spPr bwMode="auto">
              <a:xfrm>
                <a:off x="5139" y="295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" name="Freeform 446"/>
              <p:cNvSpPr>
                <a:spLocks/>
              </p:cNvSpPr>
              <p:nvPr/>
            </p:nvSpPr>
            <p:spPr bwMode="auto">
              <a:xfrm>
                <a:off x="5175" y="2951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" name="Freeform 447"/>
              <p:cNvSpPr>
                <a:spLocks/>
              </p:cNvSpPr>
              <p:nvPr/>
            </p:nvSpPr>
            <p:spPr bwMode="auto">
              <a:xfrm>
                <a:off x="5157" y="2951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" name="Freeform 448"/>
              <p:cNvSpPr>
                <a:spLocks/>
              </p:cNvSpPr>
              <p:nvPr/>
            </p:nvSpPr>
            <p:spPr bwMode="auto">
              <a:xfrm>
                <a:off x="5175" y="2951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Freeform 449"/>
              <p:cNvSpPr>
                <a:spLocks/>
              </p:cNvSpPr>
              <p:nvPr/>
            </p:nvSpPr>
            <p:spPr bwMode="auto">
              <a:xfrm>
                <a:off x="5157" y="2951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Freeform 450"/>
              <p:cNvSpPr>
                <a:spLocks/>
              </p:cNvSpPr>
              <p:nvPr/>
            </p:nvSpPr>
            <p:spPr bwMode="auto">
              <a:xfrm>
                <a:off x="5139" y="29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Freeform 451"/>
              <p:cNvSpPr>
                <a:spLocks/>
              </p:cNvSpPr>
              <p:nvPr/>
            </p:nvSpPr>
            <p:spPr bwMode="auto">
              <a:xfrm>
                <a:off x="5157" y="295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" name="Freeform 452"/>
              <p:cNvSpPr>
                <a:spLocks/>
              </p:cNvSpPr>
              <p:nvPr/>
            </p:nvSpPr>
            <p:spPr bwMode="auto">
              <a:xfrm>
                <a:off x="5157" y="2951"/>
                <a:ext cx="5" cy="1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3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Freeform 453"/>
              <p:cNvSpPr>
                <a:spLocks/>
              </p:cNvSpPr>
              <p:nvPr/>
            </p:nvSpPr>
            <p:spPr bwMode="auto">
              <a:xfrm>
                <a:off x="5175" y="2951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Freeform 454"/>
              <p:cNvSpPr>
                <a:spLocks/>
              </p:cNvSpPr>
              <p:nvPr/>
            </p:nvSpPr>
            <p:spPr bwMode="auto">
              <a:xfrm>
                <a:off x="5155" y="295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2 w 5"/>
                  <a:gd name="T5" fmla="*/ 0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Freeform 455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1 h 1"/>
                  <a:gd name="T6" fmla="*/ 3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" name="Freeform 456"/>
              <p:cNvSpPr>
                <a:spLocks/>
              </p:cNvSpPr>
              <p:nvPr/>
            </p:nvSpPr>
            <p:spPr bwMode="auto">
              <a:xfrm>
                <a:off x="5175" y="2950"/>
                <a:ext cx="9" cy="1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1 h 1"/>
                  <a:gd name="T4" fmla="*/ 8 w 9"/>
                  <a:gd name="T5" fmla="*/ 1 h 1"/>
                  <a:gd name="T6" fmla="*/ 9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9" y="0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" name="Freeform 457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" name="Freeform 458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8" name="Freeform 459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9" name="Freeform 460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0" name="Freeform 461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1" name="Freeform 462"/>
              <p:cNvSpPr>
                <a:spLocks/>
              </p:cNvSpPr>
              <p:nvPr/>
            </p:nvSpPr>
            <p:spPr bwMode="auto">
              <a:xfrm>
                <a:off x="5175" y="295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9 w 9"/>
                  <a:gd name="T3" fmla="*/ 0 h 1"/>
                  <a:gd name="T4" fmla="*/ 0 w 9"/>
                  <a:gd name="T5" fmla="*/ 1 h 1"/>
                  <a:gd name="T6" fmla="*/ 0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0" y="0"/>
                    </a:moveTo>
                    <a:lnTo>
                      <a:pt x="9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" name="Freeform 463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" name="Freeform 464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" name="Freeform 465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" name="Freeform 466"/>
              <p:cNvSpPr>
                <a:spLocks/>
              </p:cNvSpPr>
              <p:nvPr/>
            </p:nvSpPr>
            <p:spPr bwMode="auto">
              <a:xfrm>
                <a:off x="5175" y="2948"/>
                <a:ext cx="9" cy="2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" name="Freeform 467"/>
              <p:cNvSpPr>
                <a:spLocks/>
              </p:cNvSpPr>
              <p:nvPr/>
            </p:nvSpPr>
            <p:spPr bwMode="auto">
              <a:xfrm>
                <a:off x="5175" y="2948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0 h 2"/>
                  <a:gd name="T4" fmla="*/ 0 w 9"/>
                  <a:gd name="T5" fmla="*/ 2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" name="Freeform 468"/>
              <p:cNvSpPr>
                <a:spLocks/>
              </p:cNvSpPr>
              <p:nvPr/>
            </p:nvSpPr>
            <p:spPr bwMode="auto">
              <a:xfrm>
                <a:off x="5139" y="2948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" name="Freeform 469"/>
              <p:cNvSpPr>
                <a:spLocks/>
              </p:cNvSpPr>
              <p:nvPr/>
            </p:nvSpPr>
            <p:spPr bwMode="auto">
              <a:xfrm>
                <a:off x="5155" y="2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" name="Freeform 470"/>
              <p:cNvSpPr>
                <a:spLocks/>
              </p:cNvSpPr>
              <p:nvPr/>
            </p:nvSpPr>
            <p:spPr bwMode="auto">
              <a:xfrm>
                <a:off x="5155" y="2948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" name="Freeform 471"/>
              <p:cNvSpPr>
                <a:spLocks/>
              </p:cNvSpPr>
              <p:nvPr/>
            </p:nvSpPr>
            <p:spPr bwMode="auto">
              <a:xfrm>
                <a:off x="5139" y="2948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3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1" name="Freeform 472"/>
              <p:cNvSpPr>
                <a:spLocks/>
              </p:cNvSpPr>
              <p:nvPr/>
            </p:nvSpPr>
            <p:spPr bwMode="auto">
              <a:xfrm>
                <a:off x="5175" y="2948"/>
                <a:ext cx="9" cy="1"/>
              </a:xfrm>
              <a:custGeom>
                <a:avLst/>
                <a:gdLst>
                  <a:gd name="T0" fmla="*/ 1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1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1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2" name="Freeform 473"/>
              <p:cNvSpPr>
                <a:spLocks/>
              </p:cNvSpPr>
              <p:nvPr/>
            </p:nvSpPr>
            <p:spPr bwMode="auto">
              <a:xfrm>
                <a:off x="5176" y="2947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1 h 1"/>
                  <a:gd name="T4" fmla="*/ 8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3" name="Freeform 474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4" name="Freeform 475"/>
              <p:cNvSpPr>
                <a:spLocks/>
              </p:cNvSpPr>
              <p:nvPr/>
            </p:nvSpPr>
            <p:spPr bwMode="auto">
              <a:xfrm>
                <a:off x="5154" y="294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1 w 6"/>
                  <a:gd name="T5" fmla="*/ 1 h 1"/>
                  <a:gd name="T6" fmla="*/ 0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0" y="0"/>
                    </a:moveTo>
                    <a:lnTo>
                      <a:pt x="6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5" name="Freeform 476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6" name="Freeform 477"/>
              <p:cNvSpPr>
                <a:spLocks/>
              </p:cNvSpPr>
              <p:nvPr/>
            </p:nvSpPr>
            <p:spPr bwMode="auto">
              <a:xfrm>
                <a:off x="5154" y="2947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1 h 1"/>
                  <a:gd name="T6" fmla="*/ 6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7" name="Freeform 478"/>
              <p:cNvSpPr>
                <a:spLocks/>
              </p:cNvSpPr>
              <p:nvPr/>
            </p:nvSpPr>
            <p:spPr bwMode="auto">
              <a:xfrm>
                <a:off x="5176" y="2947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8" name="Freeform 479"/>
              <p:cNvSpPr>
                <a:spLocks/>
              </p:cNvSpPr>
              <p:nvPr/>
            </p:nvSpPr>
            <p:spPr bwMode="auto">
              <a:xfrm>
                <a:off x="5154" y="294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9" name="Freeform 480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0" name="Freeform 481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2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2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2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1" name="Freeform 482"/>
              <p:cNvSpPr>
                <a:spLocks/>
              </p:cNvSpPr>
              <p:nvPr/>
            </p:nvSpPr>
            <p:spPr bwMode="auto">
              <a:xfrm>
                <a:off x="5176" y="2947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2" name="Freeform 483"/>
              <p:cNvSpPr>
                <a:spLocks/>
              </p:cNvSpPr>
              <p:nvPr/>
            </p:nvSpPr>
            <p:spPr bwMode="auto">
              <a:xfrm>
                <a:off x="5176" y="2945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3" name="Freeform 484"/>
              <p:cNvSpPr>
                <a:spLocks/>
              </p:cNvSpPr>
              <p:nvPr/>
            </p:nvSpPr>
            <p:spPr bwMode="auto">
              <a:xfrm>
                <a:off x="5141" y="294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4" name="Freeform 485"/>
              <p:cNvSpPr>
                <a:spLocks/>
              </p:cNvSpPr>
              <p:nvPr/>
            </p:nvSpPr>
            <p:spPr bwMode="auto">
              <a:xfrm>
                <a:off x="5154" y="2945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0 w 6"/>
                  <a:gd name="T3" fmla="*/ 2 h 2"/>
                  <a:gd name="T4" fmla="*/ 6 w 6"/>
                  <a:gd name="T5" fmla="*/ 2 h 2"/>
                  <a:gd name="T6" fmla="*/ 0 w 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"/>
                  <a:gd name="T14" fmla="*/ 6 w 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">
                    <a:moveTo>
                      <a:pt x="0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5" name="Freeform 486"/>
              <p:cNvSpPr>
                <a:spLocks/>
              </p:cNvSpPr>
              <p:nvPr/>
            </p:nvSpPr>
            <p:spPr bwMode="auto">
              <a:xfrm>
                <a:off x="5154" y="2945"/>
                <a:ext cx="6" cy="2"/>
              </a:xfrm>
              <a:custGeom>
                <a:avLst/>
                <a:gdLst>
                  <a:gd name="T0" fmla="*/ 5 w 6"/>
                  <a:gd name="T1" fmla="*/ 0 h 2"/>
                  <a:gd name="T2" fmla="*/ 0 w 6"/>
                  <a:gd name="T3" fmla="*/ 0 h 2"/>
                  <a:gd name="T4" fmla="*/ 6 w 6"/>
                  <a:gd name="T5" fmla="*/ 2 h 2"/>
                  <a:gd name="T6" fmla="*/ 5 w 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"/>
                  <a:gd name="T14" fmla="*/ 6 w 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">
                    <a:moveTo>
                      <a:pt x="5" y="0"/>
                    </a:moveTo>
                    <a:lnTo>
                      <a:pt x="0" y="0"/>
                    </a:lnTo>
                    <a:lnTo>
                      <a:pt x="6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6" name="Freeform 487"/>
              <p:cNvSpPr>
                <a:spLocks/>
              </p:cNvSpPr>
              <p:nvPr/>
            </p:nvSpPr>
            <p:spPr bwMode="auto">
              <a:xfrm>
                <a:off x="5141" y="294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0 h 2"/>
                  <a:gd name="T4" fmla="*/ 0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7" name="Freeform 488"/>
              <p:cNvSpPr>
                <a:spLocks/>
              </p:cNvSpPr>
              <p:nvPr/>
            </p:nvSpPr>
            <p:spPr bwMode="auto">
              <a:xfrm>
                <a:off x="5141" y="2945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8" name="Freeform 489"/>
              <p:cNvSpPr>
                <a:spLocks/>
              </p:cNvSpPr>
              <p:nvPr/>
            </p:nvSpPr>
            <p:spPr bwMode="auto">
              <a:xfrm>
                <a:off x="5176" y="2945"/>
                <a:ext cx="10" cy="2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10 w 10"/>
                  <a:gd name="T5" fmla="*/ 2 h 2"/>
                  <a:gd name="T6" fmla="*/ 1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9" name="Freeform 490"/>
              <p:cNvSpPr>
                <a:spLocks/>
              </p:cNvSpPr>
              <p:nvPr/>
            </p:nvSpPr>
            <p:spPr bwMode="auto">
              <a:xfrm>
                <a:off x="5152" y="2945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2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0" name="Freeform 491"/>
              <p:cNvSpPr>
                <a:spLocks/>
              </p:cNvSpPr>
              <p:nvPr/>
            </p:nvSpPr>
            <p:spPr bwMode="auto">
              <a:xfrm>
                <a:off x="5141" y="294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1" name="Freeform 492"/>
              <p:cNvSpPr>
                <a:spLocks/>
              </p:cNvSpPr>
              <p:nvPr/>
            </p:nvSpPr>
            <p:spPr bwMode="auto">
              <a:xfrm>
                <a:off x="5176" y="294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" name="Freeform 493"/>
              <p:cNvSpPr>
                <a:spLocks/>
              </p:cNvSpPr>
              <p:nvPr/>
            </p:nvSpPr>
            <p:spPr bwMode="auto">
              <a:xfrm>
                <a:off x="5152" y="294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0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" name="Freeform 494"/>
              <p:cNvSpPr>
                <a:spLocks/>
              </p:cNvSpPr>
              <p:nvPr/>
            </p:nvSpPr>
            <p:spPr bwMode="auto">
              <a:xfrm>
                <a:off x="5152" y="2943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4" name="Freeform 495"/>
              <p:cNvSpPr>
                <a:spLocks/>
              </p:cNvSpPr>
              <p:nvPr/>
            </p:nvSpPr>
            <p:spPr bwMode="auto">
              <a:xfrm>
                <a:off x="5141" y="2943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5" name="Freeform 496"/>
              <p:cNvSpPr>
                <a:spLocks/>
              </p:cNvSpPr>
              <p:nvPr/>
            </p:nvSpPr>
            <p:spPr bwMode="auto">
              <a:xfrm>
                <a:off x="5152" y="2943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" name="Freeform 497"/>
              <p:cNvSpPr>
                <a:spLocks/>
              </p:cNvSpPr>
              <p:nvPr/>
            </p:nvSpPr>
            <p:spPr bwMode="auto">
              <a:xfrm>
                <a:off x="5141" y="294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" name="Freeform 498"/>
              <p:cNvSpPr>
                <a:spLocks/>
              </p:cNvSpPr>
              <p:nvPr/>
            </p:nvSpPr>
            <p:spPr bwMode="auto">
              <a:xfrm>
                <a:off x="5176" y="2943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" name="Freeform 499"/>
              <p:cNvSpPr>
                <a:spLocks/>
              </p:cNvSpPr>
              <p:nvPr/>
            </p:nvSpPr>
            <p:spPr bwMode="auto">
              <a:xfrm>
                <a:off x="5141" y="2943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5 w 6"/>
                  <a:gd name="T5" fmla="*/ 0 h 1"/>
                  <a:gd name="T6" fmla="*/ 6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" name="Freeform 500"/>
              <p:cNvSpPr>
                <a:spLocks/>
              </p:cNvSpPr>
              <p:nvPr/>
            </p:nvSpPr>
            <p:spPr bwMode="auto">
              <a:xfrm>
                <a:off x="5150" y="2943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2 w 9"/>
                  <a:gd name="T3" fmla="*/ 0 h 1"/>
                  <a:gd name="T4" fmla="*/ 9 w 9"/>
                  <a:gd name="T5" fmla="*/ 0 h 1"/>
                  <a:gd name="T6" fmla="*/ 0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0" y="0"/>
                    </a:moveTo>
                    <a:lnTo>
                      <a:pt x="2" y="0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" name="Freeform 501"/>
              <p:cNvSpPr>
                <a:spLocks/>
              </p:cNvSpPr>
              <p:nvPr/>
            </p:nvSpPr>
            <p:spPr bwMode="auto">
              <a:xfrm>
                <a:off x="5176" y="2943"/>
                <a:ext cx="12" cy="2"/>
              </a:xfrm>
              <a:custGeom>
                <a:avLst/>
                <a:gdLst>
                  <a:gd name="T0" fmla="*/ 2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2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1" name="Freeform 502"/>
              <p:cNvSpPr>
                <a:spLocks/>
              </p:cNvSpPr>
              <p:nvPr/>
            </p:nvSpPr>
            <p:spPr bwMode="auto">
              <a:xfrm>
                <a:off x="5141" y="2943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6 w 8"/>
                  <a:gd name="T3" fmla="*/ 0 h 1"/>
                  <a:gd name="T4" fmla="*/ 0 w 8"/>
                  <a:gd name="T5" fmla="*/ 0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2" name="Freeform 503"/>
              <p:cNvSpPr>
                <a:spLocks/>
              </p:cNvSpPr>
              <p:nvPr/>
            </p:nvSpPr>
            <p:spPr bwMode="auto">
              <a:xfrm>
                <a:off x="5150" y="2943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9 w 9"/>
                  <a:gd name="T3" fmla="*/ 0 h 1"/>
                  <a:gd name="T4" fmla="*/ 0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0" y="0"/>
                    </a:move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" name="Freeform 504"/>
              <p:cNvSpPr>
                <a:spLocks/>
              </p:cNvSpPr>
              <p:nvPr/>
            </p:nvSpPr>
            <p:spPr bwMode="auto">
              <a:xfrm>
                <a:off x="5141" y="2943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" name="Freeform 505"/>
              <p:cNvSpPr>
                <a:spLocks/>
              </p:cNvSpPr>
              <p:nvPr/>
            </p:nvSpPr>
            <p:spPr bwMode="auto">
              <a:xfrm>
                <a:off x="5149" y="2943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 w 10"/>
                  <a:gd name="T5" fmla="*/ 0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" name="Freeform 506"/>
              <p:cNvSpPr>
                <a:spLocks/>
              </p:cNvSpPr>
              <p:nvPr/>
            </p:nvSpPr>
            <p:spPr bwMode="auto">
              <a:xfrm>
                <a:off x="5150" y="2943"/>
                <a:ext cx="9" cy="1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" name="Freeform 507"/>
              <p:cNvSpPr>
                <a:spLocks/>
              </p:cNvSpPr>
              <p:nvPr/>
            </p:nvSpPr>
            <p:spPr bwMode="auto">
              <a:xfrm>
                <a:off x="5141" y="294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1 h 1"/>
                  <a:gd name="T4" fmla="*/ 8 w 18"/>
                  <a:gd name="T5" fmla="*/ 1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18" y="1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" name="Freeform 508"/>
              <p:cNvSpPr>
                <a:spLocks/>
              </p:cNvSpPr>
              <p:nvPr/>
            </p:nvSpPr>
            <p:spPr bwMode="auto">
              <a:xfrm>
                <a:off x="5141" y="2942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" name="Freeform 509"/>
              <p:cNvSpPr>
                <a:spLocks/>
              </p:cNvSpPr>
              <p:nvPr/>
            </p:nvSpPr>
            <p:spPr bwMode="auto">
              <a:xfrm>
                <a:off x="5178" y="2942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1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1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9" name="Freeform 510"/>
              <p:cNvSpPr>
                <a:spLocks/>
              </p:cNvSpPr>
              <p:nvPr/>
            </p:nvSpPr>
            <p:spPr bwMode="auto">
              <a:xfrm>
                <a:off x="5178" y="294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0" name="Freeform 511"/>
              <p:cNvSpPr>
                <a:spLocks/>
              </p:cNvSpPr>
              <p:nvPr/>
            </p:nvSpPr>
            <p:spPr bwMode="auto">
              <a:xfrm>
                <a:off x="5141" y="2942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0 w 18"/>
                  <a:gd name="T3" fmla="*/ 0 h 1"/>
                  <a:gd name="T4" fmla="*/ 18 w 18"/>
                  <a:gd name="T5" fmla="*/ 1 h 1"/>
                  <a:gd name="T6" fmla="*/ 18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18" y="0"/>
                    </a:moveTo>
                    <a:lnTo>
                      <a:pt x="0" y="0"/>
                    </a:lnTo>
                    <a:lnTo>
                      <a:pt x="18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1" name="Freeform 512"/>
              <p:cNvSpPr>
                <a:spLocks/>
              </p:cNvSpPr>
              <p:nvPr/>
            </p:nvSpPr>
            <p:spPr bwMode="auto">
              <a:xfrm>
                <a:off x="5141" y="294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2" name="Freeform 513"/>
              <p:cNvSpPr>
                <a:spLocks/>
              </p:cNvSpPr>
              <p:nvPr/>
            </p:nvSpPr>
            <p:spPr bwMode="auto">
              <a:xfrm>
                <a:off x="5178" y="2942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" name="Freeform 514"/>
              <p:cNvSpPr>
                <a:spLocks/>
              </p:cNvSpPr>
              <p:nvPr/>
            </p:nvSpPr>
            <p:spPr bwMode="auto">
              <a:xfrm>
                <a:off x="5178" y="294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4" name="Freeform 515"/>
              <p:cNvSpPr>
                <a:spLocks/>
              </p:cNvSpPr>
              <p:nvPr/>
            </p:nvSpPr>
            <p:spPr bwMode="auto">
              <a:xfrm>
                <a:off x="5141" y="2940"/>
                <a:ext cx="18" cy="2"/>
              </a:xfrm>
              <a:custGeom>
                <a:avLst/>
                <a:gdLst>
                  <a:gd name="T0" fmla="*/ 16 w 18"/>
                  <a:gd name="T1" fmla="*/ 0 h 2"/>
                  <a:gd name="T2" fmla="*/ 0 w 18"/>
                  <a:gd name="T3" fmla="*/ 2 h 2"/>
                  <a:gd name="T4" fmla="*/ 18 w 18"/>
                  <a:gd name="T5" fmla="*/ 2 h 2"/>
                  <a:gd name="T6" fmla="*/ 16 w 1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"/>
                  <a:gd name="T14" fmla="*/ 18 w 1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">
                    <a:moveTo>
                      <a:pt x="16" y="0"/>
                    </a:moveTo>
                    <a:lnTo>
                      <a:pt x="0" y="2"/>
                    </a:lnTo>
                    <a:lnTo>
                      <a:pt x="18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5" name="Freeform 516"/>
              <p:cNvSpPr>
                <a:spLocks/>
              </p:cNvSpPr>
              <p:nvPr/>
            </p:nvSpPr>
            <p:spPr bwMode="auto">
              <a:xfrm>
                <a:off x="5141" y="2940"/>
                <a:ext cx="16" cy="2"/>
              </a:xfrm>
              <a:custGeom>
                <a:avLst/>
                <a:gdLst>
                  <a:gd name="T0" fmla="*/ 0 w 16"/>
                  <a:gd name="T1" fmla="*/ 0 h 2"/>
                  <a:gd name="T2" fmla="*/ 16 w 16"/>
                  <a:gd name="T3" fmla="*/ 0 h 2"/>
                  <a:gd name="T4" fmla="*/ 0 w 16"/>
                  <a:gd name="T5" fmla="*/ 2 h 2"/>
                  <a:gd name="T6" fmla="*/ 0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0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6" name="Freeform 517"/>
              <p:cNvSpPr>
                <a:spLocks/>
              </p:cNvSpPr>
              <p:nvPr/>
            </p:nvSpPr>
            <p:spPr bwMode="auto">
              <a:xfrm>
                <a:off x="5178" y="2940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0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7" name="Freeform 518"/>
              <p:cNvSpPr>
                <a:spLocks/>
              </p:cNvSpPr>
              <p:nvPr/>
            </p:nvSpPr>
            <p:spPr bwMode="auto">
              <a:xfrm>
                <a:off x="5178" y="2940"/>
                <a:ext cx="11" cy="1"/>
              </a:xfrm>
              <a:custGeom>
                <a:avLst/>
                <a:gdLst>
                  <a:gd name="T0" fmla="*/ 1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8" name="Freeform 519"/>
              <p:cNvSpPr>
                <a:spLocks/>
              </p:cNvSpPr>
              <p:nvPr/>
            </p:nvSpPr>
            <p:spPr bwMode="auto">
              <a:xfrm>
                <a:off x="5141" y="2940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9" name="Freeform 520"/>
              <p:cNvSpPr>
                <a:spLocks/>
              </p:cNvSpPr>
              <p:nvPr/>
            </p:nvSpPr>
            <p:spPr bwMode="auto">
              <a:xfrm>
                <a:off x="5141" y="2939"/>
                <a:ext cx="16" cy="1"/>
              </a:xfrm>
              <a:custGeom>
                <a:avLst/>
                <a:gdLst>
                  <a:gd name="T0" fmla="*/ 1 w 16"/>
                  <a:gd name="T1" fmla="*/ 0 h 1"/>
                  <a:gd name="T2" fmla="*/ 16 w 16"/>
                  <a:gd name="T3" fmla="*/ 1 h 1"/>
                  <a:gd name="T4" fmla="*/ 0 w 16"/>
                  <a:gd name="T5" fmla="*/ 1 h 1"/>
                  <a:gd name="T6" fmla="*/ 1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" y="0"/>
                    </a:moveTo>
                    <a:lnTo>
                      <a:pt x="16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" name="Freeform 521"/>
              <p:cNvSpPr>
                <a:spLocks/>
              </p:cNvSpPr>
              <p:nvPr/>
            </p:nvSpPr>
            <p:spPr bwMode="auto">
              <a:xfrm>
                <a:off x="5179" y="2939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1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1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1" name="Freeform 522"/>
              <p:cNvSpPr>
                <a:spLocks/>
              </p:cNvSpPr>
              <p:nvPr/>
            </p:nvSpPr>
            <p:spPr bwMode="auto">
              <a:xfrm>
                <a:off x="5142" y="2939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1 h 1"/>
                  <a:gd name="T6" fmla="*/ 15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2" name="Freeform 523"/>
              <p:cNvSpPr>
                <a:spLocks/>
              </p:cNvSpPr>
              <p:nvPr/>
            </p:nvSpPr>
            <p:spPr bwMode="auto">
              <a:xfrm>
                <a:off x="5179" y="2939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" name="Freeform 524"/>
              <p:cNvSpPr>
                <a:spLocks/>
              </p:cNvSpPr>
              <p:nvPr/>
            </p:nvSpPr>
            <p:spPr bwMode="auto">
              <a:xfrm>
                <a:off x="5142" y="2939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4" name="Freeform 525"/>
              <p:cNvSpPr>
                <a:spLocks/>
              </p:cNvSpPr>
              <p:nvPr/>
            </p:nvSpPr>
            <p:spPr bwMode="auto">
              <a:xfrm>
                <a:off x="5179" y="2939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5" name="Freeform 526"/>
              <p:cNvSpPr>
                <a:spLocks/>
              </p:cNvSpPr>
              <p:nvPr/>
            </p:nvSpPr>
            <p:spPr bwMode="auto">
              <a:xfrm>
                <a:off x="5142" y="2939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6" name="Freeform 527"/>
              <p:cNvSpPr>
                <a:spLocks/>
              </p:cNvSpPr>
              <p:nvPr/>
            </p:nvSpPr>
            <p:spPr bwMode="auto">
              <a:xfrm>
                <a:off x="5142" y="2937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2 h 2"/>
                  <a:gd name="T6" fmla="*/ 0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7" name="Freeform 528"/>
              <p:cNvSpPr>
                <a:spLocks/>
              </p:cNvSpPr>
              <p:nvPr/>
            </p:nvSpPr>
            <p:spPr bwMode="auto">
              <a:xfrm>
                <a:off x="5179" y="2937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10 w 12"/>
                  <a:gd name="T3" fmla="*/ 2 h 2"/>
                  <a:gd name="T4" fmla="*/ 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8" name="Freeform 529"/>
              <p:cNvSpPr>
                <a:spLocks/>
              </p:cNvSpPr>
              <p:nvPr/>
            </p:nvSpPr>
            <p:spPr bwMode="auto">
              <a:xfrm>
                <a:off x="5179" y="2937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9" name="Freeform 530"/>
              <p:cNvSpPr>
                <a:spLocks/>
              </p:cNvSpPr>
              <p:nvPr/>
            </p:nvSpPr>
            <p:spPr bwMode="auto">
              <a:xfrm>
                <a:off x="5142" y="2937"/>
                <a:ext cx="15" cy="2"/>
              </a:xfrm>
              <a:custGeom>
                <a:avLst/>
                <a:gdLst>
                  <a:gd name="T0" fmla="*/ 13 w 15"/>
                  <a:gd name="T1" fmla="*/ 0 h 2"/>
                  <a:gd name="T2" fmla="*/ 0 w 15"/>
                  <a:gd name="T3" fmla="*/ 0 h 2"/>
                  <a:gd name="T4" fmla="*/ 15 w 15"/>
                  <a:gd name="T5" fmla="*/ 2 h 2"/>
                  <a:gd name="T6" fmla="*/ 13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13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0" name="Freeform 531"/>
              <p:cNvSpPr>
                <a:spLocks/>
              </p:cNvSpPr>
              <p:nvPr/>
            </p:nvSpPr>
            <p:spPr bwMode="auto">
              <a:xfrm>
                <a:off x="5142" y="2937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1" name="Freeform 532"/>
              <p:cNvSpPr>
                <a:spLocks/>
              </p:cNvSpPr>
              <p:nvPr/>
            </p:nvSpPr>
            <p:spPr bwMode="auto">
              <a:xfrm>
                <a:off x="5179" y="2937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2" name="Freeform 533"/>
              <p:cNvSpPr>
                <a:spLocks/>
              </p:cNvSpPr>
              <p:nvPr/>
            </p:nvSpPr>
            <p:spPr bwMode="auto">
              <a:xfrm>
                <a:off x="5144" y="2937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" name="Freeform 534"/>
              <p:cNvSpPr>
                <a:spLocks/>
              </p:cNvSpPr>
              <p:nvPr/>
            </p:nvSpPr>
            <p:spPr bwMode="auto">
              <a:xfrm>
                <a:off x="5179" y="2937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" name="Freeform 535"/>
              <p:cNvSpPr>
                <a:spLocks/>
              </p:cNvSpPr>
              <p:nvPr/>
            </p:nvSpPr>
            <p:spPr bwMode="auto">
              <a:xfrm>
                <a:off x="5179" y="293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5" name="Freeform 536"/>
              <p:cNvSpPr>
                <a:spLocks/>
              </p:cNvSpPr>
              <p:nvPr/>
            </p:nvSpPr>
            <p:spPr bwMode="auto">
              <a:xfrm>
                <a:off x="5144" y="2935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6" name="Freeform 537"/>
              <p:cNvSpPr>
                <a:spLocks/>
              </p:cNvSpPr>
              <p:nvPr/>
            </p:nvSpPr>
            <p:spPr bwMode="auto">
              <a:xfrm>
                <a:off x="5144" y="2935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7" name="Freeform 538"/>
              <p:cNvSpPr>
                <a:spLocks/>
              </p:cNvSpPr>
              <p:nvPr/>
            </p:nvSpPr>
            <p:spPr bwMode="auto">
              <a:xfrm>
                <a:off x="5179" y="2935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8" name="Freeform 539"/>
              <p:cNvSpPr>
                <a:spLocks/>
              </p:cNvSpPr>
              <p:nvPr/>
            </p:nvSpPr>
            <p:spPr bwMode="auto">
              <a:xfrm>
                <a:off x="5179" y="2935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2"/>
                  <a:gd name="T11" fmla="*/ 12 w 1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9" name="Freeform 540"/>
              <p:cNvSpPr>
                <a:spLocks/>
              </p:cNvSpPr>
              <p:nvPr/>
            </p:nvSpPr>
            <p:spPr bwMode="auto">
              <a:xfrm>
                <a:off x="5144" y="2935"/>
                <a:ext cx="11" cy="1"/>
              </a:xfrm>
              <a:custGeom>
                <a:avLst/>
                <a:gdLst>
                  <a:gd name="T0" fmla="*/ 2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2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2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0" name="Freeform 541"/>
              <p:cNvSpPr>
                <a:spLocks/>
              </p:cNvSpPr>
              <p:nvPr/>
            </p:nvSpPr>
            <p:spPr bwMode="auto">
              <a:xfrm>
                <a:off x="5146" y="2935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8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8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1" name="Freeform 542"/>
              <p:cNvSpPr>
                <a:spLocks/>
              </p:cNvSpPr>
              <p:nvPr/>
            </p:nvSpPr>
            <p:spPr bwMode="auto">
              <a:xfrm>
                <a:off x="5179" y="2935"/>
                <a:ext cx="12" cy="2"/>
              </a:xfrm>
              <a:custGeom>
                <a:avLst/>
                <a:gdLst>
                  <a:gd name="T0" fmla="*/ 2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2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" name="Freeform 543"/>
              <p:cNvSpPr>
                <a:spLocks/>
              </p:cNvSpPr>
              <p:nvPr/>
            </p:nvSpPr>
            <p:spPr bwMode="auto">
              <a:xfrm>
                <a:off x="5181" y="293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" name="Freeform 544"/>
              <p:cNvSpPr>
                <a:spLocks/>
              </p:cNvSpPr>
              <p:nvPr/>
            </p:nvSpPr>
            <p:spPr bwMode="auto">
              <a:xfrm>
                <a:off x="5181" y="293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4" name="Freeform 545"/>
              <p:cNvSpPr>
                <a:spLocks/>
              </p:cNvSpPr>
              <p:nvPr/>
            </p:nvSpPr>
            <p:spPr bwMode="auto">
              <a:xfrm>
                <a:off x="5181" y="293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5" name="Freeform 546"/>
              <p:cNvSpPr>
                <a:spLocks/>
              </p:cNvSpPr>
              <p:nvPr/>
            </p:nvSpPr>
            <p:spPr bwMode="auto">
              <a:xfrm>
                <a:off x="5146" y="2935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" name="Freeform 547"/>
              <p:cNvSpPr>
                <a:spLocks/>
              </p:cNvSpPr>
              <p:nvPr/>
            </p:nvSpPr>
            <p:spPr bwMode="auto">
              <a:xfrm>
                <a:off x="5146" y="2935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" name="Freeform 548"/>
              <p:cNvSpPr>
                <a:spLocks/>
              </p:cNvSpPr>
              <p:nvPr/>
            </p:nvSpPr>
            <p:spPr bwMode="auto">
              <a:xfrm>
                <a:off x="5146" y="2934"/>
                <a:ext cx="8" cy="1"/>
              </a:xfrm>
              <a:custGeom>
                <a:avLst/>
                <a:gdLst>
                  <a:gd name="T0" fmla="*/ 1 w 8"/>
                  <a:gd name="T1" fmla="*/ 0 h 1"/>
                  <a:gd name="T2" fmla="*/ 8 w 8"/>
                  <a:gd name="T3" fmla="*/ 1 h 1"/>
                  <a:gd name="T4" fmla="*/ 0 w 8"/>
                  <a:gd name="T5" fmla="*/ 1 h 1"/>
                  <a:gd name="T6" fmla="*/ 1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1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8" name="Freeform 549"/>
              <p:cNvSpPr>
                <a:spLocks/>
              </p:cNvSpPr>
              <p:nvPr/>
            </p:nvSpPr>
            <p:spPr bwMode="auto">
              <a:xfrm>
                <a:off x="5147" y="2934"/>
                <a:ext cx="7" cy="1"/>
              </a:xfrm>
              <a:custGeom>
                <a:avLst/>
                <a:gdLst>
                  <a:gd name="T0" fmla="*/ 5 w 7"/>
                  <a:gd name="T1" fmla="*/ 0 h 1"/>
                  <a:gd name="T2" fmla="*/ 0 w 7"/>
                  <a:gd name="T3" fmla="*/ 0 h 1"/>
                  <a:gd name="T4" fmla="*/ 7 w 7"/>
                  <a:gd name="T5" fmla="*/ 1 h 1"/>
                  <a:gd name="T6" fmla="*/ 5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5" y="0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9" name="Freeform 550"/>
              <p:cNvSpPr>
                <a:spLocks/>
              </p:cNvSpPr>
              <p:nvPr/>
            </p:nvSpPr>
            <p:spPr bwMode="auto">
              <a:xfrm>
                <a:off x="5147" y="2934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0" name="Freeform 551"/>
              <p:cNvSpPr>
                <a:spLocks/>
              </p:cNvSpPr>
              <p:nvPr/>
            </p:nvSpPr>
            <p:spPr bwMode="auto">
              <a:xfrm>
                <a:off x="5147" y="2934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1" name="Freeform 552"/>
              <p:cNvSpPr>
                <a:spLocks/>
              </p:cNvSpPr>
              <p:nvPr/>
            </p:nvSpPr>
            <p:spPr bwMode="auto">
              <a:xfrm>
                <a:off x="5147" y="2934"/>
                <a:ext cx="5" cy="1"/>
              </a:xfrm>
              <a:custGeom>
                <a:avLst/>
                <a:gdLst>
                  <a:gd name="T0" fmla="*/ 2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2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2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2" name="Freeform 553"/>
              <p:cNvSpPr>
                <a:spLocks/>
              </p:cNvSpPr>
              <p:nvPr/>
            </p:nvSpPr>
            <p:spPr bwMode="auto">
              <a:xfrm>
                <a:off x="5149" y="2934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3" name="Freeform 554"/>
              <p:cNvSpPr>
                <a:spLocks/>
              </p:cNvSpPr>
              <p:nvPr/>
            </p:nvSpPr>
            <p:spPr bwMode="auto">
              <a:xfrm>
                <a:off x="5149" y="2934"/>
                <a:ext cx="3" cy="1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" name="Freeform 555"/>
              <p:cNvSpPr>
                <a:spLocks/>
              </p:cNvSpPr>
              <p:nvPr/>
            </p:nvSpPr>
            <p:spPr bwMode="auto">
              <a:xfrm>
                <a:off x="4986" y="2406"/>
                <a:ext cx="19" cy="24"/>
              </a:xfrm>
              <a:custGeom>
                <a:avLst/>
                <a:gdLst>
                  <a:gd name="T0" fmla="*/ 19 w 19"/>
                  <a:gd name="T1" fmla="*/ 0 h 24"/>
                  <a:gd name="T2" fmla="*/ 11 w 19"/>
                  <a:gd name="T3" fmla="*/ 24 h 24"/>
                  <a:gd name="T4" fmla="*/ 0 w 19"/>
                  <a:gd name="T5" fmla="*/ 24 h 24"/>
                  <a:gd name="T6" fmla="*/ 19 w 19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4"/>
                  <a:gd name="T14" fmla="*/ 19 w 19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4">
                    <a:moveTo>
                      <a:pt x="19" y="0"/>
                    </a:moveTo>
                    <a:lnTo>
                      <a:pt x="11" y="24"/>
                    </a:lnTo>
                    <a:lnTo>
                      <a:pt x="0" y="2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" name="Freeform 556"/>
              <p:cNvSpPr>
                <a:spLocks/>
              </p:cNvSpPr>
              <p:nvPr/>
            </p:nvSpPr>
            <p:spPr bwMode="auto">
              <a:xfrm>
                <a:off x="5041" y="240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24 w 24"/>
                  <a:gd name="T3" fmla="*/ 24 h 24"/>
                  <a:gd name="T4" fmla="*/ 9 w 24"/>
                  <a:gd name="T5" fmla="*/ 24 h 24"/>
                  <a:gd name="T6" fmla="*/ 0 w 2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"/>
                  <a:gd name="T14" fmla="*/ 24 w 24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">
                    <a:moveTo>
                      <a:pt x="0" y="0"/>
                    </a:moveTo>
                    <a:lnTo>
                      <a:pt x="24" y="24"/>
                    </a:lnTo>
                    <a:lnTo>
                      <a:pt x="9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" name="Freeform 557"/>
              <p:cNvSpPr>
                <a:spLocks/>
              </p:cNvSpPr>
              <p:nvPr/>
            </p:nvSpPr>
            <p:spPr bwMode="auto">
              <a:xfrm>
                <a:off x="5005" y="2396"/>
                <a:ext cx="36" cy="10"/>
              </a:xfrm>
              <a:custGeom>
                <a:avLst/>
                <a:gdLst>
                  <a:gd name="T0" fmla="*/ 5 w 36"/>
                  <a:gd name="T1" fmla="*/ 0 h 10"/>
                  <a:gd name="T2" fmla="*/ 36 w 36"/>
                  <a:gd name="T3" fmla="*/ 10 h 10"/>
                  <a:gd name="T4" fmla="*/ 0 w 36"/>
                  <a:gd name="T5" fmla="*/ 10 h 10"/>
                  <a:gd name="T6" fmla="*/ 5 w 36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10"/>
                  <a:gd name="T14" fmla="*/ 36 w 36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10">
                    <a:moveTo>
                      <a:pt x="5" y="0"/>
                    </a:moveTo>
                    <a:lnTo>
                      <a:pt x="36" y="10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" name="Freeform 558"/>
              <p:cNvSpPr>
                <a:spLocks/>
              </p:cNvSpPr>
              <p:nvPr/>
            </p:nvSpPr>
            <p:spPr bwMode="auto">
              <a:xfrm>
                <a:off x="4986" y="2396"/>
                <a:ext cx="24" cy="34"/>
              </a:xfrm>
              <a:custGeom>
                <a:avLst/>
                <a:gdLst>
                  <a:gd name="T0" fmla="*/ 24 w 24"/>
                  <a:gd name="T1" fmla="*/ 0 h 34"/>
                  <a:gd name="T2" fmla="*/ 19 w 24"/>
                  <a:gd name="T3" fmla="*/ 10 h 34"/>
                  <a:gd name="T4" fmla="*/ 0 w 24"/>
                  <a:gd name="T5" fmla="*/ 34 h 34"/>
                  <a:gd name="T6" fmla="*/ 24 w 24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4"/>
                  <a:gd name="T14" fmla="*/ 24 w 2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4">
                    <a:moveTo>
                      <a:pt x="24" y="0"/>
                    </a:moveTo>
                    <a:lnTo>
                      <a:pt x="19" y="10"/>
                    </a:lnTo>
                    <a:lnTo>
                      <a:pt x="0" y="3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" name="Freeform 559"/>
              <p:cNvSpPr>
                <a:spLocks/>
              </p:cNvSpPr>
              <p:nvPr/>
            </p:nvSpPr>
            <p:spPr bwMode="auto">
              <a:xfrm>
                <a:off x="5010" y="2396"/>
                <a:ext cx="31" cy="10"/>
              </a:xfrm>
              <a:custGeom>
                <a:avLst/>
                <a:gdLst>
                  <a:gd name="T0" fmla="*/ 31 w 31"/>
                  <a:gd name="T1" fmla="*/ 10 h 10"/>
                  <a:gd name="T2" fmla="*/ 0 w 31"/>
                  <a:gd name="T3" fmla="*/ 0 h 10"/>
                  <a:gd name="T4" fmla="*/ 27 w 31"/>
                  <a:gd name="T5" fmla="*/ 0 h 10"/>
                  <a:gd name="T6" fmla="*/ 31 w 31"/>
                  <a:gd name="T7" fmla="*/ 1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"/>
                  <a:gd name="T13" fmla="*/ 0 h 10"/>
                  <a:gd name="T14" fmla="*/ 31 w 3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" h="10">
                    <a:moveTo>
                      <a:pt x="31" y="10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" name="Freeform 560"/>
              <p:cNvSpPr>
                <a:spLocks/>
              </p:cNvSpPr>
              <p:nvPr/>
            </p:nvSpPr>
            <p:spPr bwMode="auto">
              <a:xfrm>
                <a:off x="5037" y="2396"/>
                <a:ext cx="28" cy="34"/>
              </a:xfrm>
              <a:custGeom>
                <a:avLst/>
                <a:gdLst>
                  <a:gd name="T0" fmla="*/ 0 w 28"/>
                  <a:gd name="T1" fmla="*/ 0 h 34"/>
                  <a:gd name="T2" fmla="*/ 4 w 28"/>
                  <a:gd name="T3" fmla="*/ 10 h 34"/>
                  <a:gd name="T4" fmla="*/ 28 w 28"/>
                  <a:gd name="T5" fmla="*/ 34 h 34"/>
                  <a:gd name="T6" fmla="*/ 0 w 2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4"/>
                  <a:gd name="T14" fmla="*/ 28 w 28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4">
                    <a:moveTo>
                      <a:pt x="0" y="0"/>
                    </a:moveTo>
                    <a:lnTo>
                      <a:pt x="4" y="10"/>
                    </a:lnTo>
                    <a:lnTo>
                      <a:pt x="28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" name="Freeform 561"/>
              <p:cNvSpPr>
                <a:spLocks/>
              </p:cNvSpPr>
              <p:nvPr/>
            </p:nvSpPr>
            <p:spPr bwMode="auto">
              <a:xfrm>
                <a:off x="5029" y="2373"/>
                <a:ext cx="36" cy="57"/>
              </a:xfrm>
              <a:custGeom>
                <a:avLst/>
                <a:gdLst>
                  <a:gd name="T0" fmla="*/ 0 w 36"/>
                  <a:gd name="T1" fmla="*/ 0 h 57"/>
                  <a:gd name="T2" fmla="*/ 8 w 36"/>
                  <a:gd name="T3" fmla="*/ 23 h 57"/>
                  <a:gd name="T4" fmla="*/ 36 w 36"/>
                  <a:gd name="T5" fmla="*/ 57 h 57"/>
                  <a:gd name="T6" fmla="*/ 0 w 3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57"/>
                  <a:gd name="T14" fmla="*/ 36 w 3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57">
                    <a:moveTo>
                      <a:pt x="0" y="0"/>
                    </a:moveTo>
                    <a:lnTo>
                      <a:pt x="8" y="23"/>
                    </a:lnTo>
                    <a:lnTo>
                      <a:pt x="36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" name="Freeform 562"/>
              <p:cNvSpPr>
                <a:spLocks/>
              </p:cNvSpPr>
              <p:nvPr/>
            </p:nvSpPr>
            <p:spPr bwMode="auto">
              <a:xfrm>
                <a:off x="5029" y="2372"/>
                <a:ext cx="36" cy="58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1 h 58"/>
                  <a:gd name="T4" fmla="*/ 36 w 36"/>
                  <a:gd name="T5" fmla="*/ 58 h 58"/>
                  <a:gd name="T6" fmla="*/ 0 w 36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58"/>
                  <a:gd name="T14" fmla="*/ 36 w 36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58">
                    <a:moveTo>
                      <a:pt x="0" y="0"/>
                    </a:moveTo>
                    <a:lnTo>
                      <a:pt x="0" y="1"/>
                    </a:lnTo>
                    <a:lnTo>
                      <a:pt x="36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" name="Freeform 563"/>
              <p:cNvSpPr>
                <a:spLocks/>
              </p:cNvSpPr>
              <p:nvPr/>
            </p:nvSpPr>
            <p:spPr bwMode="auto">
              <a:xfrm>
                <a:off x="4986" y="2372"/>
                <a:ext cx="34" cy="58"/>
              </a:xfrm>
              <a:custGeom>
                <a:avLst/>
                <a:gdLst>
                  <a:gd name="T0" fmla="*/ 34 w 34"/>
                  <a:gd name="T1" fmla="*/ 0 h 58"/>
                  <a:gd name="T2" fmla="*/ 24 w 34"/>
                  <a:gd name="T3" fmla="*/ 24 h 58"/>
                  <a:gd name="T4" fmla="*/ 0 w 34"/>
                  <a:gd name="T5" fmla="*/ 58 h 58"/>
                  <a:gd name="T6" fmla="*/ 34 w 34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58"/>
                  <a:gd name="T14" fmla="*/ 34 w 34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58">
                    <a:moveTo>
                      <a:pt x="34" y="0"/>
                    </a:moveTo>
                    <a:lnTo>
                      <a:pt x="24" y="24"/>
                    </a:lnTo>
                    <a:lnTo>
                      <a:pt x="0" y="5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" name="Freeform 564"/>
              <p:cNvSpPr>
                <a:spLocks/>
              </p:cNvSpPr>
              <p:nvPr/>
            </p:nvSpPr>
            <p:spPr bwMode="auto">
              <a:xfrm>
                <a:off x="4986" y="2372"/>
                <a:ext cx="34" cy="58"/>
              </a:xfrm>
              <a:custGeom>
                <a:avLst/>
                <a:gdLst>
                  <a:gd name="T0" fmla="*/ 34 w 34"/>
                  <a:gd name="T1" fmla="*/ 0 h 58"/>
                  <a:gd name="T2" fmla="*/ 0 w 34"/>
                  <a:gd name="T3" fmla="*/ 58 h 58"/>
                  <a:gd name="T4" fmla="*/ 34 w 34"/>
                  <a:gd name="T5" fmla="*/ 0 h 58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58"/>
                  <a:gd name="T11" fmla="*/ 34 w 34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58">
                    <a:moveTo>
                      <a:pt x="34" y="0"/>
                    </a:moveTo>
                    <a:lnTo>
                      <a:pt x="0" y="5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" name="Freeform 565"/>
              <p:cNvSpPr>
                <a:spLocks/>
              </p:cNvSpPr>
              <p:nvPr/>
            </p:nvSpPr>
            <p:spPr bwMode="auto">
              <a:xfrm>
                <a:off x="5029" y="2372"/>
                <a:ext cx="36" cy="58"/>
              </a:xfrm>
              <a:custGeom>
                <a:avLst/>
                <a:gdLst>
                  <a:gd name="T0" fmla="*/ 0 w 36"/>
                  <a:gd name="T1" fmla="*/ 0 h 58"/>
                  <a:gd name="T2" fmla="*/ 36 w 36"/>
                  <a:gd name="T3" fmla="*/ 58 h 58"/>
                  <a:gd name="T4" fmla="*/ 0 w 36"/>
                  <a:gd name="T5" fmla="*/ 0 h 5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8"/>
                  <a:gd name="T11" fmla="*/ 36 w 36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8">
                    <a:moveTo>
                      <a:pt x="0" y="0"/>
                    </a:moveTo>
                    <a:lnTo>
                      <a:pt x="36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5" name="Freeform 566"/>
              <p:cNvSpPr>
                <a:spLocks/>
              </p:cNvSpPr>
              <p:nvPr/>
            </p:nvSpPr>
            <p:spPr bwMode="auto">
              <a:xfrm>
                <a:off x="4986" y="2370"/>
                <a:ext cx="34" cy="60"/>
              </a:xfrm>
              <a:custGeom>
                <a:avLst/>
                <a:gdLst>
                  <a:gd name="T0" fmla="*/ 34 w 34"/>
                  <a:gd name="T1" fmla="*/ 0 h 60"/>
                  <a:gd name="T2" fmla="*/ 34 w 34"/>
                  <a:gd name="T3" fmla="*/ 2 h 60"/>
                  <a:gd name="T4" fmla="*/ 0 w 34"/>
                  <a:gd name="T5" fmla="*/ 60 h 60"/>
                  <a:gd name="T6" fmla="*/ 34 w 3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60"/>
                  <a:gd name="T14" fmla="*/ 34 w 3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60">
                    <a:moveTo>
                      <a:pt x="34" y="0"/>
                    </a:moveTo>
                    <a:lnTo>
                      <a:pt x="34" y="2"/>
                    </a:lnTo>
                    <a:lnTo>
                      <a:pt x="0" y="6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6" name="Freeform 567"/>
              <p:cNvSpPr>
                <a:spLocks/>
              </p:cNvSpPr>
              <p:nvPr/>
            </p:nvSpPr>
            <p:spPr bwMode="auto">
              <a:xfrm>
                <a:off x="5028" y="2370"/>
                <a:ext cx="37" cy="60"/>
              </a:xfrm>
              <a:custGeom>
                <a:avLst/>
                <a:gdLst>
                  <a:gd name="T0" fmla="*/ 0 w 37"/>
                  <a:gd name="T1" fmla="*/ 0 h 60"/>
                  <a:gd name="T2" fmla="*/ 1 w 37"/>
                  <a:gd name="T3" fmla="*/ 2 h 60"/>
                  <a:gd name="T4" fmla="*/ 37 w 37"/>
                  <a:gd name="T5" fmla="*/ 60 h 60"/>
                  <a:gd name="T6" fmla="*/ 0 w 37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0"/>
                  <a:gd name="T14" fmla="*/ 37 w 37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0">
                    <a:moveTo>
                      <a:pt x="0" y="0"/>
                    </a:moveTo>
                    <a:lnTo>
                      <a:pt x="1" y="2"/>
                    </a:lnTo>
                    <a:lnTo>
                      <a:pt x="37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7" name="Freeform 568"/>
              <p:cNvSpPr>
                <a:spLocks/>
              </p:cNvSpPr>
              <p:nvPr/>
            </p:nvSpPr>
            <p:spPr bwMode="auto">
              <a:xfrm>
                <a:off x="4986" y="2370"/>
                <a:ext cx="34" cy="60"/>
              </a:xfrm>
              <a:custGeom>
                <a:avLst/>
                <a:gdLst>
                  <a:gd name="T0" fmla="*/ 34 w 34"/>
                  <a:gd name="T1" fmla="*/ 0 h 60"/>
                  <a:gd name="T2" fmla="*/ 0 w 34"/>
                  <a:gd name="T3" fmla="*/ 60 h 60"/>
                  <a:gd name="T4" fmla="*/ 34 w 34"/>
                  <a:gd name="T5" fmla="*/ 0 h 60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60"/>
                  <a:gd name="T11" fmla="*/ 34 w 34"/>
                  <a:gd name="T12" fmla="*/ 60 h 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60">
                    <a:moveTo>
                      <a:pt x="34" y="0"/>
                    </a:moveTo>
                    <a:lnTo>
                      <a:pt x="0" y="6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" name="Freeform 569"/>
              <p:cNvSpPr>
                <a:spLocks/>
              </p:cNvSpPr>
              <p:nvPr/>
            </p:nvSpPr>
            <p:spPr bwMode="auto">
              <a:xfrm>
                <a:off x="5028" y="2369"/>
                <a:ext cx="37" cy="61"/>
              </a:xfrm>
              <a:custGeom>
                <a:avLst/>
                <a:gdLst>
                  <a:gd name="T0" fmla="*/ 0 w 37"/>
                  <a:gd name="T1" fmla="*/ 0 h 61"/>
                  <a:gd name="T2" fmla="*/ 0 w 37"/>
                  <a:gd name="T3" fmla="*/ 1 h 61"/>
                  <a:gd name="T4" fmla="*/ 37 w 37"/>
                  <a:gd name="T5" fmla="*/ 61 h 61"/>
                  <a:gd name="T6" fmla="*/ 0 w 37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1"/>
                  <a:gd name="T14" fmla="*/ 37 w 37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1">
                    <a:moveTo>
                      <a:pt x="0" y="0"/>
                    </a:moveTo>
                    <a:lnTo>
                      <a:pt x="0" y="1"/>
                    </a:lnTo>
                    <a:lnTo>
                      <a:pt x="37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" name="Freeform 570"/>
              <p:cNvSpPr>
                <a:spLocks/>
              </p:cNvSpPr>
              <p:nvPr/>
            </p:nvSpPr>
            <p:spPr bwMode="auto">
              <a:xfrm>
                <a:off x="4986" y="2369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1 h 61"/>
                  <a:gd name="T4" fmla="*/ 0 w 34"/>
                  <a:gd name="T5" fmla="*/ 61 h 61"/>
                  <a:gd name="T6" fmla="*/ 34 w 34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61"/>
                  <a:gd name="T14" fmla="*/ 34 w 34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61">
                    <a:moveTo>
                      <a:pt x="34" y="0"/>
                    </a:moveTo>
                    <a:lnTo>
                      <a:pt x="34" y="1"/>
                    </a:lnTo>
                    <a:lnTo>
                      <a:pt x="0" y="6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0" name="Freeform 571"/>
              <p:cNvSpPr>
                <a:spLocks/>
              </p:cNvSpPr>
              <p:nvPr/>
            </p:nvSpPr>
            <p:spPr bwMode="auto">
              <a:xfrm>
                <a:off x="5028" y="2367"/>
                <a:ext cx="37" cy="63"/>
              </a:xfrm>
              <a:custGeom>
                <a:avLst/>
                <a:gdLst>
                  <a:gd name="T0" fmla="*/ 0 w 37"/>
                  <a:gd name="T1" fmla="*/ 0 h 63"/>
                  <a:gd name="T2" fmla="*/ 0 w 37"/>
                  <a:gd name="T3" fmla="*/ 2 h 63"/>
                  <a:gd name="T4" fmla="*/ 37 w 37"/>
                  <a:gd name="T5" fmla="*/ 63 h 63"/>
                  <a:gd name="T6" fmla="*/ 0 w 37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3"/>
                  <a:gd name="T14" fmla="*/ 37 w 37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3">
                    <a:moveTo>
                      <a:pt x="0" y="0"/>
                    </a:moveTo>
                    <a:lnTo>
                      <a:pt x="0" y="2"/>
                    </a:lnTo>
                    <a:lnTo>
                      <a:pt x="37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1" name="Freeform 572"/>
              <p:cNvSpPr>
                <a:spLocks/>
              </p:cNvSpPr>
              <p:nvPr/>
            </p:nvSpPr>
            <p:spPr bwMode="auto">
              <a:xfrm>
                <a:off x="4986" y="2367"/>
                <a:ext cx="35" cy="63"/>
              </a:xfrm>
              <a:custGeom>
                <a:avLst/>
                <a:gdLst>
                  <a:gd name="T0" fmla="*/ 35 w 35"/>
                  <a:gd name="T1" fmla="*/ 0 h 63"/>
                  <a:gd name="T2" fmla="*/ 34 w 35"/>
                  <a:gd name="T3" fmla="*/ 2 h 63"/>
                  <a:gd name="T4" fmla="*/ 0 w 35"/>
                  <a:gd name="T5" fmla="*/ 63 h 63"/>
                  <a:gd name="T6" fmla="*/ 35 w 35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63"/>
                  <a:gd name="T14" fmla="*/ 35 w 35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63">
                    <a:moveTo>
                      <a:pt x="35" y="0"/>
                    </a:moveTo>
                    <a:lnTo>
                      <a:pt x="34" y="2"/>
                    </a:lnTo>
                    <a:lnTo>
                      <a:pt x="0" y="63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2" name="Freeform 573"/>
              <p:cNvSpPr>
                <a:spLocks/>
              </p:cNvSpPr>
              <p:nvPr/>
            </p:nvSpPr>
            <p:spPr bwMode="auto">
              <a:xfrm>
                <a:off x="5028" y="2367"/>
                <a:ext cx="37" cy="63"/>
              </a:xfrm>
              <a:custGeom>
                <a:avLst/>
                <a:gdLst>
                  <a:gd name="T0" fmla="*/ 0 w 37"/>
                  <a:gd name="T1" fmla="*/ 0 h 63"/>
                  <a:gd name="T2" fmla="*/ 37 w 37"/>
                  <a:gd name="T3" fmla="*/ 63 h 63"/>
                  <a:gd name="T4" fmla="*/ 0 w 37"/>
                  <a:gd name="T5" fmla="*/ 0 h 63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3"/>
                  <a:gd name="T11" fmla="*/ 37 w 37"/>
                  <a:gd name="T12" fmla="*/ 63 h 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3">
                    <a:moveTo>
                      <a:pt x="0" y="0"/>
                    </a:moveTo>
                    <a:lnTo>
                      <a:pt x="37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3" name="Freeform 574"/>
              <p:cNvSpPr>
                <a:spLocks/>
              </p:cNvSpPr>
              <p:nvPr/>
            </p:nvSpPr>
            <p:spPr bwMode="auto">
              <a:xfrm>
                <a:off x="4986" y="2367"/>
                <a:ext cx="35" cy="63"/>
              </a:xfrm>
              <a:custGeom>
                <a:avLst/>
                <a:gdLst>
                  <a:gd name="T0" fmla="*/ 35 w 35"/>
                  <a:gd name="T1" fmla="*/ 0 h 63"/>
                  <a:gd name="T2" fmla="*/ 0 w 35"/>
                  <a:gd name="T3" fmla="*/ 63 h 63"/>
                  <a:gd name="T4" fmla="*/ 35 w 35"/>
                  <a:gd name="T5" fmla="*/ 0 h 63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63"/>
                  <a:gd name="T11" fmla="*/ 35 w 35"/>
                  <a:gd name="T12" fmla="*/ 63 h 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63">
                    <a:moveTo>
                      <a:pt x="35" y="0"/>
                    </a:moveTo>
                    <a:lnTo>
                      <a:pt x="0" y="63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4" name="Freeform 575"/>
              <p:cNvSpPr>
                <a:spLocks/>
              </p:cNvSpPr>
              <p:nvPr/>
            </p:nvSpPr>
            <p:spPr bwMode="auto">
              <a:xfrm>
                <a:off x="5026" y="2365"/>
                <a:ext cx="39" cy="65"/>
              </a:xfrm>
              <a:custGeom>
                <a:avLst/>
                <a:gdLst>
                  <a:gd name="T0" fmla="*/ 0 w 39"/>
                  <a:gd name="T1" fmla="*/ 0 h 65"/>
                  <a:gd name="T2" fmla="*/ 2 w 39"/>
                  <a:gd name="T3" fmla="*/ 2 h 65"/>
                  <a:gd name="T4" fmla="*/ 39 w 39"/>
                  <a:gd name="T5" fmla="*/ 65 h 65"/>
                  <a:gd name="T6" fmla="*/ 0 w 39"/>
                  <a:gd name="T7" fmla="*/ 0 h 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5"/>
                  <a:gd name="T14" fmla="*/ 39 w 39"/>
                  <a:gd name="T15" fmla="*/ 65 h 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5">
                    <a:moveTo>
                      <a:pt x="0" y="0"/>
                    </a:moveTo>
                    <a:lnTo>
                      <a:pt x="2" y="2"/>
                    </a:lnTo>
                    <a:lnTo>
                      <a:pt x="39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5" name="Freeform 576"/>
              <p:cNvSpPr>
                <a:spLocks/>
              </p:cNvSpPr>
              <p:nvPr/>
            </p:nvSpPr>
            <p:spPr bwMode="auto">
              <a:xfrm>
                <a:off x="4986" y="2365"/>
                <a:ext cx="35" cy="65"/>
              </a:xfrm>
              <a:custGeom>
                <a:avLst/>
                <a:gdLst>
                  <a:gd name="T0" fmla="*/ 35 w 35"/>
                  <a:gd name="T1" fmla="*/ 0 h 65"/>
                  <a:gd name="T2" fmla="*/ 35 w 35"/>
                  <a:gd name="T3" fmla="*/ 2 h 65"/>
                  <a:gd name="T4" fmla="*/ 0 w 35"/>
                  <a:gd name="T5" fmla="*/ 65 h 65"/>
                  <a:gd name="T6" fmla="*/ 35 w 35"/>
                  <a:gd name="T7" fmla="*/ 0 h 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65"/>
                  <a:gd name="T14" fmla="*/ 35 w 35"/>
                  <a:gd name="T15" fmla="*/ 65 h 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65">
                    <a:moveTo>
                      <a:pt x="35" y="0"/>
                    </a:moveTo>
                    <a:lnTo>
                      <a:pt x="35" y="2"/>
                    </a:lnTo>
                    <a:lnTo>
                      <a:pt x="0" y="6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6" name="Freeform 577"/>
              <p:cNvSpPr>
                <a:spLocks/>
              </p:cNvSpPr>
              <p:nvPr/>
            </p:nvSpPr>
            <p:spPr bwMode="auto">
              <a:xfrm>
                <a:off x="5026" y="2364"/>
                <a:ext cx="39" cy="66"/>
              </a:xfrm>
              <a:custGeom>
                <a:avLst/>
                <a:gdLst>
                  <a:gd name="T0" fmla="*/ 0 w 39"/>
                  <a:gd name="T1" fmla="*/ 0 h 66"/>
                  <a:gd name="T2" fmla="*/ 0 w 39"/>
                  <a:gd name="T3" fmla="*/ 1 h 66"/>
                  <a:gd name="T4" fmla="*/ 39 w 39"/>
                  <a:gd name="T5" fmla="*/ 66 h 66"/>
                  <a:gd name="T6" fmla="*/ 0 w 39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6"/>
                  <a:gd name="T14" fmla="*/ 39 w 39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6">
                    <a:moveTo>
                      <a:pt x="0" y="0"/>
                    </a:moveTo>
                    <a:lnTo>
                      <a:pt x="0" y="1"/>
                    </a:lnTo>
                    <a:lnTo>
                      <a:pt x="39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7" name="Freeform 578"/>
              <p:cNvSpPr>
                <a:spLocks/>
              </p:cNvSpPr>
              <p:nvPr/>
            </p:nvSpPr>
            <p:spPr bwMode="auto">
              <a:xfrm>
                <a:off x="4986" y="2364"/>
                <a:ext cx="35" cy="66"/>
              </a:xfrm>
              <a:custGeom>
                <a:avLst/>
                <a:gdLst>
                  <a:gd name="T0" fmla="*/ 35 w 35"/>
                  <a:gd name="T1" fmla="*/ 0 h 66"/>
                  <a:gd name="T2" fmla="*/ 35 w 35"/>
                  <a:gd name="T3" fmla="*/ 1 h 66"/>
                  <a:gd name="T4" fmla="*/ 0 w 35"/>
                  <a:gd name="T5" fmla="*/ 66 h 66"/>
                  <a:gd name="T6" fmla="*/ 35 w 35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66"/>
                  <a:gd name="T14" fmla="*/ 35 w 35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66">
                    <a:moveTo>
                      <a:pt x="35" y="0"/>
                    </a:moveTo>
                    <a:lnTo>
                      <a:pt x="35" y="1"/>
                    </a:lnTo>
                    <a:lnTo>
                      <a:pt x="0" y="6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8" name="Freeform 579"/>
              <p:cNvSpPr>
                <a:spLocks/>
              </p:cNvSpPr>
              <p:nvPr/>
            </p:nvSpPr>
            <p:spPr bwMode="auto">
              <a:xfrm>
                <a:off x="5026" y="2364"/>
                <a:ext cx="39" cy="66"/>
              </a:xfrm>
              <a:custGeom>
                <a:avLst/>
                <a:gdLst>
                  <a:gd name="T0" fmla="*/ 0 w 39"/>
                  <a:gd name="T1" fmla="*/ 0 h 66"/>
                  <a:gd name="T2" fmla="*/ 39 w 39"/>
                  <a:gd name="T3" fmla="*/ 66 h 66"/>
                  <a:gd name="T4" fmla="*/ 0 w 39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9"/>
                  <a:gd name="T10" fmla="*/ 0 h 66"/>
                  <a:gd name="T11" fmla="*/ 39 w 39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" h="66">
                    <a:moveTo>
                      <a:pt x="0" y="0"/>
                    </a:moveTo>
                    <a:lnTo>
                      <a:pt x="39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9" name="Freeform 580"/>
              <p:cNvSpPr>
                <a:spLocks/>
              </p:cNvSpPr>
              <p:nvPr/>
            </p:nvSpPr>
            <p:spPr bwMode="auto">
              <a:xfrm>
                <a:off x="4986" y="2364"/>
                <a:ext cx="35" cy="66"/>
              </a:xfrm>
              <a:custGeom>
                <a:avLst/>
                <a:gdLst>
                  <a:gd name="T0" fmla="*/ 35 w 35"/>
                  <a:gd name="T1" fmla="*/ 0 h 66"/>
                  <a:gd name="T2" fmla="*/ 0 w 35"/>
                  <a:gd name="T3" fmla="*/ 66 h 66"/>
                  <a:gd name="T4" fmla="*/ 35 w 35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66"/>
                  <a:gd name="T11" fmla="*/ 35 w 35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66">
                    <a:moveTo>
                      <a:pt x="35" y="0"/>
                    </a:moveTo>
                    <a:lnTo>
                      <a:pt x="0" y="6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0" name="Freeform 581"/>
              <p:cNvSpPr>
                <a:spLocks/>
              </p:cNvSpPr>
              <p:nvPr/>
            </p:nvSpPr>
            <p:spPr bwMode="auto">
              <a:xfrm>
                <a:off x="5026" y="2362"/>
                <a:ext cx="39" cy="68"/>
              </a:xfrm>
              <a:custGeom>
                <a:avLst/>
                <a:gdLst>
                  <a:gd name="T0" fmla="*/ 0 w 39"/>
                  <a:gd name="T1" fmla="*/ 0 h 68"/>
                  <a:gd name="T2" fmla="*/ 0 w 39"/>
                  <a:gd name="T3" fmla="*/ 2 h 68"/>
                  <a:gd name="T4" fmla="*/ 39 w 39"/>
                  <a:gd name="T5" fmla="*/ 68 h 68"/>
                  <a:gd name="T6" fmla="*/ 0 w 39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8"/>
                  <a:gd name="T14" fmla="*/ 39 w 39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8">
                    <a:moveTo>
                      <a:pt x="0" y="0"/>
                    </a:moveTo>
                    <a:lnTo>
                      <a:pt x="0" y="2"/>
                    </a:lnTo>
                    <a:lnTo>
                      <a:pt x="39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1" name="Freeform 582"/>
              <p:cNvSpPr>
                <a:spLocks/>
              </p:cNvSpPr>
              <p:nvPr/>
            </p:nvSpPr>
            <p:spPr bwMode="auto">
              <a:xfrm>
                <a:off x="4986" y="2362"/>
                <a:ext cx="37" cy="68"/>
              </a:xfrm>
              <a:custGeom>
                <a:avLst/>
                <a:gdLst>
                  <a:gd name="T0" fmla="*/ 37 w 37"/>
                  <a:gd name="T1" fmla="*/ 0 h 68"/>
                  <a:gd name="T2" fmla="*/ 35 w 37"/>
                  <a:gd name="T3" fmla="*/ 2 h 68"/>
                  <a:gd name="T4" fmla="*/ 0 w 37"/>
                  <a:gd name="T5" fmla="*/ 68 h 68"/>
                  <a:gd name="T6" fmla="*/ 37 w 37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8"/>
                  <a:gd name="T14" fmla="*/ 37 w 37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8">
                    <a:moveTo>
                      <a:pt x="37" y="0"/>
                    </a:moveTo>
                    <a:lnTo>
                      <a:pt x="35" y="2"/>
                    </a:lnTo>
                    <a:lnTo>
                      <a:pt x="0" y="68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2" name="Freeform 583"/>
              <p:cNvSpPr>
                <a:spLocks/>
              </p:cNvSpPr>
              <p:nvPr/>
            </p:nvSpPr>
            <p:spPr bwMode="auto">
              <a:xfrm>
                <a:off x="5026" y="2361"/>
                <a:ext cx="39" cy="69"/>
              </a:xfrm>
              <a:custGeom>
                <a:avLst/>
                <a:gdLst>
                  <a:gd name="T0" fmla="*/ 0 w 39"/>
                  <a:gd name="T1" fmla="*/ 0 h 69"/>
                  <a:gd name="T2" fmla="*/ 0 w 39"/>
                  <a:gd name="T3" fmla="*/ 1 h 69"/>
                  <a:gd name="T4" fmla="*/ 39 w 39"/>
                  <a:gd name="T5" fmla="*/ 69 h 69"/>
                  <a:gd name="T6" fmla="*/ 0 w 3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9"/>
                  <a:gd name="T14" fmla="*/ 39 w 39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9">
                    <a:moveTo>
                      <a:pt x="0" y="0"/>
                    </a:moveTo>
                    <a:lnTo>
                      <a:pt x="0" y="1"/>
                    </a:lnTo>
                    <a:lnTo>
                      <a:pt x="39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3" name="Freeform 584"/>
              <p:cNvSpPr>
                <a:spLocks/>
              </p:cNvSpPr>
              <p:nvPr/>
            </p:nvSpPr>
            <p:spPr bwMode="auto">
              <a:xfrm>
                <a:off x="4986" y="2361"/>
                <a:ext cx="37" cy="69"/>
              </a:xfrm>
              <a:custGeom>
                <a:avLst/>
                <a:gdLst>
                  <a:gd name="T0" fmla="*/ 37 w 37"/>
                  <a:gd name="T1" fmla="*/ 0 h 69"/>
                  <a:gd name="T2" fmla="*/ 37 w 37"/>
                  <a:gd name="T3" fmla="*/ 1 h 69"/>
                  <a:gd name="T4" fmla="*/ 0 w 37"/>
                  <a:gd name="T5" fmla="*/ 69 h 69"/>
                  <a:gd name="T6" fmla="*/ 37 w 37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9"/>
                  <a:gd name="T14" fmla="*/ 37 w 37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9">
                    <a:moveTo>
                      <a:pt x="37" y="0"/>
                    </a:moveTo>
                    <a:lnTo>
                      <a:pt x="37" y="1"/>
                    </a:lnTo>
                    <a:lnTo>
                      <a:pt x="0" y="6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4" name="Freeform 585"/>
              <p:cNvSpPr>
                <a:spLocks/>
              </p:cNvSpPr>
              <p:nvPr/>
            </p:nvSpPr>
            <p:spPr bwMode="auto">
              <a:xfrm>
                <a:off x="5025" y="2361"/>
                <a:ext cx="40" cy="69"/>
              </a:xfrm>
              <a:custGeom>
                <a:avLst/>
                <a:gdLst>
                  <a:gd name="T0" fmla="*/ 0 w 40"/>
                  <a:gd name="T1" fmla="*/ 0 h 69"/>
                  <a:gd name="T2" fmla="*/ 1 w 40"/>
                  <a:gd name="T3" fmla="*/ 0 h 69"/>
                  <a:gd name="T4" fmla="*/ 40 w 40"/>
                  <a:gd name="T5" fmla="*/ 69 h 69"/>
                  <a:gd name="T6" fmla="*/ 0 w 40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9"/>
                  <a:gd name="T14" fmla="*/ 40 w 40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9">
                    <a:moveTo>
                      <a:pt x="0" y="0"/>
                    </a:moveTo>
                    <a:lnTo>
                      <a:pt x="1" y="0"/>
                    </a:lnTo>
                    <a:lnTo>
                      <a:pt x="4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5" name="Freeform 586"/>
              <p:cNvSpPr>
                <a:spLocks/>
              </p:cNvSpPr>
              <p:nvPr/>
            </p:nvSpPr>
            <p:spPr bwMode="auto">
              <a:xfrm>
                <a:off x="4986" y="2361"/>
                <a:ext cx="37" cy="69"/>
              </a:xfrm>
              <a:custGeom>
                <a:avLst/>
                <a:gdLst>
                  <a:gd name="T0" fmla="*/ 37 w 37"/>
                  <a:gd name="T1" fmla="*/ 0 h 69"/>
                  <a:gd name="T2" fmla="*/ 0 w 37"/>
                  <a:gd name="T3" fmla="*/ 69 h 69"/>
                  <a:gd name="T4" fmla="*/ 37 w 37"/>
                  <a:gd name="T5" fmla="*/ 0 h 69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9"/>
                  <a:gd name="T11" fmla="*/ 37 w 37"/>
                  <a:gd name="T12" fmla="*/ 69 h 6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9">
                    <a:moveTo>
                      <a:pt x="37" y="0"/>
                    </a:moveTo>
                    <a:lnTo>
                      <a:pt x="0" y="6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" name="Freeform 587"/>
              <p:cNvSpPr>
                <a:spLocks/>
              </p:cNvSpPr>
              <p:nvPr/>
            </p:nvSpPr>
            <p:spPr bwMode="auto">
              <a:xfrm>
                <a:off x="5025" y="2359"/>
                <a:ext cx="40" cy="71"/>
              </a:xfrm>
              <a:custGeom>
                <a:avLst/>
                <a:gdLst>
                  <a:gd name="T0" fmla="*/ 0 w 40"/>
                  <a:gd name="T1" fmla="*/ 0 h 71"/>
                  <a:gd name="T2" fmla="*/ 0 w 40"/>
                  <a:gd name="T3" fmla="*/ 2 h 71"/>
                  <a:gd name="T4" fmla="*/ 40 w 40"/>
                  <a:gd name="T5" fmla="*/ 71 h 71"/>
                  <a:gd name="T6" fmla="*/ 0 w 40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71"/>
                  <a:gd name="T14" fmla="*/ 40 w 40"/>
                  <a:gd name="T15" fmla="*/ 71 h 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71">
                    <a:moveTo>
                      <a:pt x="0" y="0"/>
                    </a:moveTo>
                    <a:lnTo>
                      <a:pt x="0" y="2"/>
                    </a:lnTo>
                    <a:lnTo>
                      <a:pt x="4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7" name="Freeform 588"/>
              <p:cNvSpPr>
                <a:spLocks/>
              </p:cNvSpPr>
              <p:nvPr/>
            </p:nvSpPr>
            <p:spPr bwMode="auto">
              <a:xfrm>
                <a:off x="4986" y="2359"/>
                <a:ext cx="37" cy="71"/>
              </a:xfrm>
              <a:custGeom>
                <a:avLst/>
                <a:gdLst>
                  <a:gd name="T0" fmla="*/ 37 w 37"/>
                  <a:gd name="T1" fmla="*/ 0 h 71"/>
                  <a:gd name="T2" fmla="*/ 37 w 37"/>
                  <a:gd name="T3" fmla="*/ 2 h 71"/>
                  <a:gd name="T4" fmla="*/ 0 w 37"/>
                  <a:gd name="T5" fmla="*/ 71 h 71"/>
                  <a:gd name="T6" fmla="*/ 37 w 37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71"/>
                  <a:gd name="T14" fmla="*/ 37 w 37"/>
                  <a:gd name="T15" fmla="*/ 71 h 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71">
                    <a:moveTo>
                      <a:pt x="37" y="0"/>
                    </a:moveTo>
                    <a:lnTo>
                      <a:pt x="37" y="2"/>
                    </a:lnTo>
                    <a:lnTo>
                      <a:pt x="0" y="7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8" name="Freeform 589"/>
              <p:cNvSpPr>
                <a:spLocks/>
              </p:cNvSpPr>
              <p:nvPr/>
            </p:nvSpPr>
            <p:spPr bwMode="auto">
              <a:xfrm>
                <a:off x="5025" y="2359"/>
                <a:ext cx="40" cy="71"/>
              </a:xfrm>
              <a:custGeom>
                <a:avLst/>
                <a:gdLst>
                  <a:gd name="T0" fmla="*/ 0 w 40"/>
                  <a:gd name="T1" fmla="*/ 0 h 71"/>
                  <a:gd name="T2" fmla="*/ 40 w 40"/>
                  <a:gd name="T3" fmla="*/ 71 h 71"/>
                  <a:gd name="T4" fmla="*/ 0 w 40"/>
                  <a:gd name="T5" fmla="*/ 0 h 71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71"/>
                  <a:gd name="T11" fmla="*/ 40 w 40"/>
                  <a:gd name="T12" fmla="*/ 71 h 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71">
                    <a:moveTo>
                      <a:pt x="0" y="0"/>
                    </a:moveTo>
                    <a:lnTo>
                      <a:pt x="4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9" name="Freeform 590"/>
              <p:cNvSpPr>
                <a:spLocks/>
              </p:cNvSpPr>
              <p:nvPr/>
            </p:nvSpPr>
            <p:spPr bwMode="auto">
              <a:xfrm>
                <a:off x="4986" y="2357"/>
                <a:ext cx="37" cy="73"/>
              </a:xfrm>
              <a:custGeom>
                <a:avLst/>
                <a:gdLst>
                  <a:gd name="T0" fmla="*/ 37 w 37"/>
                  <a:gd name="T1" fmla="*/ 0 h 73"/>
                  <a:gd name="T2" fmla="*/ 37 w 37"/>
                  <a:gd name="T3" fmla="*/ 2 h 73"/>
                  <a:gd name="T4" fmla="*/ 0 w 37"/>
                  <a:gd name="T5" fmla="*/ 73 h 73"/>
                  <a:gd name="T6" fmla="*/ 37 w 37"/>
                  <a:gd name="T7" fmla="*/ 0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73"/>
                  <a:gd name="T14" fmla="*/ 37 w 37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73">
                    <a:moveTo>
                      <a:pt x="37" y="0"/>
                    </a:moveTo>
                    <a:lnTo>
                      <a:pt x="37" y="2"/>
                    </a:lnTo>
                    <a:lnTo>
                      <a:pt x="0" y="7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0" name="Freeform 591"/>
              <p:cNvSpPr>
                <a:spLocks/>
              </p:cNvSpPr>
              <p:nvPr/>
            </p:nvSpPr>
            <p:spPr bwMode="auto">
              <a:xfrm>
                <a:off x="5025" y="2357"/>
                <a:ext cx="40" cy="73"/>
              </a:xfrm>
              <a:custGeom>
                <a:avLst/>
                <a:gdLst>
                  <a:gd name="T0" fmla="*/ 0 w 40"/>
                  <a:gd name="T1" fmla="*/ 0 h 73"/>
                  <a:gd name="T2" fmla="*/ 0 w 40"/>
                  <a:gd name="T3" fmla="*/ 2 h 73"/>
                  <a:gd name="T4" fmla="*/ 40 w 40"/>
                  <a:gd name="T5" fmla="*/ 73 h 73"/>
                  <a:gd name="T6" fmla="*/ 0 w 40"/>
                  <a:gd name="T7" fmla="*/ 0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73"/>
                  <a:gd name="T14" fmla="*/ 40 w 40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73">
                    <a:moveTo>
                      <a:pt x="0" y="0"/>
                    </a:moveTo>
                    <a:lnTo>
                      <a:pt x="0" y="2"/>
                    </a:lnTo>
                    <a:lnTo>
                      <a:pt x="40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1" name="Freeform 592"/>
              <p:cNvSpPr>
                <a:spLocks/>
              </p:cNvSpPr>
              <p:nvPr/>
            </p:nvSpPr>
            <p:spPr bwMode="auto">
              <a:xfrm>
                <a:off x="4986" y="2357"/>
                <a:ext cx="37" cy="73"/>
              </a:xfrm>
              <a:custGeom>
                <a:avLst/>
                <a:gdLst>
                  <a:gd name="T0" fmla="*/ 37 w 37"/>
                  <a:gd name="T1" fmla="*/ 0 h 73"/>
                  <a:gd name="T2" fmla="*/ 0 w 37"/>
                  <a:gd name="T3" fmla="*/ 73 h 73"/>
                  <a:gd name="T4" fmla="*/ 37 w 37"/>
                  <a:gd name="T5" fmla="*/ 0 h 73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3"/>
                  <a:gd name="T11" fmla="*/ 37 w 37"/>
                  <a:gd name="T12" fmla="*/ 73 h 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3">
                    <a:moveTo>
                      <a:pt x="37" y="0"/>
                    </a:moveTo>
                    <a:lnTo>
                      <a:pt x="0" y="7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2" name="Freeform 593"/>
              <p:cNvSpPr>
                <a:spLocks/>
              </p:cNvSpPr>
              <p:nvPr/>
            </p:nvSpPr>
            <p:spPr bwMode="auto">
              <a:xfrm>
                <a:off x="5025" y="2357"/>
                <a:ext cx="40" cy="73"/>
              </a:xfrm>
              <a:custGeom>
                <a:avLst/>
                <a:gdLst>
                  <a:gd name="T0" fmla="*/ 0 w 40"/>
                  <a:gd name="T1" fmla="*/ 0 h 73"/>
                  <a:gd name="T2" fmla="*/ 40 w 40"/>
                  <a:gd name="T3" fmla="*/ 73 h 73"/>
                  <a:gd name="T4" fmla="*/ 0 w 40"/>
                  <a:gd name="T5" fmla="*/ 0 h 73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73"/>
                  <a:gd name="T11" fmla="*/ 40 w 40"/>
                  <a:gd name="T12" fmla="*/ 73 h 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73">
                    <a:moveTo>
                      <a:pt x="0" y="0"/>
                    </a:moveTo>
                    <a:lnTo>
                      <a:pt x="40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3" name="Freeform 594"/>
              <p:cNvSpPr>
                <a:spLocks/>
              </p:cNvSpPr>
              <p:nvPr/>
            </p:nvSpPr>
            <p:spPr bwMode="auto">
              <a:xfrm>
                <a:off x="5023" y="2356"/>
                <a:ext cx="42" cy="74"/>
              </a:xfrm>
              <a:custGeom>
                <a:avLst/>
                <a:gdLst>
                  <a:gd name="T0" fmla="*/ 0 w 42"/>
                  <a:gd name="T1" fmla="*/ 0 h 74"/>
                  <a:gd name="T2" fmla="*/ 2 w 42"/>
                  <a:gd name="T3" fmla="*/ 1 h 74"/>
                  <a:gd name="T4" fmla="*/ 42 w 42"/>
                  <a:gd name="T5" fmla="*/ 74 h 74"/>
                  <a:gd name="T6" fmla="*/ 0 w 42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74"/>
                  <a:gd name="T14" fmla="*/ 42 w 42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74">
                    <a:moveTo>
                      <a:pt x="0" y="0"/>
                    </a:moveTo>
                    <a:lnTo>
                      <a:pt x="2" y="1"/>
                    </a:lnTo>
                    <a:lnTo>
                      <a:pt x="42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" name="Freeform 595"/>
              <p:cNvSpPr>
                <a:spLocks/>
              </p:cNvSpPr>
              <p:nvPr/>
            </p:nvSpPr>
            <p:spPr bwMode="auto">
              <a:xfrm>
                <a:off x="4986" y="2356"/>
                <a:ext cx="37" cy="74"/>
              </a:xfrm>
              <a:custGeom>
                <a:avLst/>
                <a:gdLst>
                  <a:gd name="T0" fmla="*/ 37 w 37"/>
                  <a:gd name="T1" fmla="*/ 0 h 74"/>
                  <a:gd name="T2" fmla="*/ 37 w 37"/>
                  <a:gd name="T3" fmla="*/ 1 h 74"/>
                  <a:gd name="T4" fmla="*/ 0 w 37"/>
                  <a:gd name="T5" fmla="*/ 74 h 74"/>
                  <a:gd name="T6" fmla="*/ 37 w 37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74"/>
                  <a:gd name="T14" fmla="*/ 37 w 37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74">
                    <a:moveTo>
                      <a:pt x="37" y="0"/>
                    </a:moveTo>
                    <a:lnTo>
                      <a:pt x="37" y="1"/>
                    </a:lnTo>
                    <a:lnTo>
                      <a:pt x="0" y="7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5" name="Freeform 596"/>
              <p:cNvSpPr>
                <a:spLocks/>
              </p:cNvSpPr>
              <p:nvPr/>
            </p:nvSpPr>
            <p:spPr bwMode="auto">
              <a:xfrm>
                <a:off x="5023" y="2356"/>
                <a:ext cx="42" cy="74"/>
              </a:xfrm>
              <a:custGeom>
                <a:avLst/>
                <a:gdLst>
                  <a:gd name="T0" fmla="*/ 0 w 42"/>
                  <a:gd name="T1" fmla="*/ 0 h 74"/>
                  <a:gd name="T2" fmla="*/ 42 w 42"/>
                  <a:gd name="T3" fmla="*/ 74 h 74"/>
                  <a:gd name="T4" fmla="*/ 0 w 42"/>
                  <a:gd name="T5" fmla="*/ 0 h 74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74"/>
                  <a:gd name="T11" fmla="*/ 42 w 42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74">
                    <a:moveTo>
                      <a:pt x="0" y="0"/>
                    </a:moveTo>
                    <a:lnTo>
                      <a:pt x="42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6" name="Freeform 597"/>
              <p:cNvSpPr>
                <a:spLocks/>
              </p:cNvSpPr>
              <p:nvPr/>
            </p:nvSpPr>
            <p:spPr bwMode="auto">
              <a:xfrm>
                <a:off x="4986" y="2348"/>
                <a:ext cx="37" cy="82"/>
              </a:xfrm>
              <a:custGeom>
                <a:avLst/>
                <a:gdLst>
                  <a:gd name="T0" fmla="*/ 32 w 37"/>
                  <a:gd name="T1" fmla="*/ 0 h 82"/>
                  <a:gd name="T2" fmla="*/ 37 w 37"/>
                  <a:gd name="T3" fmla="*/ 8 h 82"/>
                  <a:gd name="T4" fmla="*/ 0 w 37"/>
                  <a:gd name="T5" fmla="*/ 82 h 82"/>
                  <a:gd name="T6" fmla="*/ 32 w 37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82"/>
                  <a:gd name="T14" fmla="*/ 37 w 37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82">
                    <a:moveTo>
                      <a:pt x="32" y="0"/>
                    </a:moveTo>
                    <a:lnTo>
                      <a:pt x="37" y="8"/>
                    </a:lnTo>
                    <a:lnTo>
                      <a:pt x="0" y="8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7" name="Freeform 598"/>
              <p:cNvSpPr>
                <a:spLocks/>
              </p:cNvSpPr>
              <p:nvPr/>
            </p:nvSpPr>
            <p:spPr bwMode="auto">
              <a:xfrm>
                <a:off x="5018" y="2348"/>
                <a:ext cx="11" cy="8"/>
              </a:xfrm>
              <a:custGeom>
                <a:avLst/>
                <a:gdLst>
                  <a:gd name="T0" fmla="*/ 5 w 11"/>
                  <a:gd name="T1" fmla="*/ 8 h 8"/>
                  <a:gd name="T2" fmla="*/ 0 w 11"/>
                  <a:gd name="T3" fmla="*/ 0 h 8"/>
                  <a:gd name="T4" fmla="*/ 11 w 11"/>
                  <a:gd name="T5" fmla="*/ 0 h 8"/>
                  <a:gd name="T6" fmla="*/ 5 w 11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5" y="8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8" name="Freeform 599"/>
              <p:cNvSpPr>
                <a:spLocks/>
              </p:cNvSpPr>
              <p:nvPr/>
            </p:nvSpPr>
            <p:spPr bwMode="auto">
              <a:xfrm>
                <a:off x="5023" y="2348"/>
                <a:ext cx="42" cy="82"/>
              </a:xfrm>
              <a:custGeom>
                <a:avLst/>
                <a:gdLst>
                  <a:gd name="T0" fmla="*/ 6 w 42"/>
                  <a:gd name="T1" fmla="*/ 0 h 82"/>
                  <a:gd name="T2" fmla="*/ 0 w 42"/>
                  <a:gd name="T3" fmla="*/ 8 h 82"/>
                  <a:gd name="T4" fmla="*/ 42 w 42"/>
                  <a:gd name="T5" fmla="*/ 82 h 82"/>
                  <a:gd name="T6" fmla="*/ 6 w 42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82"/>
                  <a:gd name="T14" fmla="*/ 42 w 42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82">
                    <a:moveTo>
                      <a:pt x="6" y="0"/>
                    </a:moveTo>
                    <a:lnTo>
                      <a:pt x="0" y="8"/>
                    </a:lnTo>
                    <a:lnTo>
                      <a:pt x="42" y="8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9" name="Freeform 600"/>
              <p:cNvSpPr>
                <a:spLocks/>
              </p:cNvSpPr>
              <p:nvPr/>
            </p:nvSpPr>
            <p:spPr bwMode="auto">
              <a:xfrm>
                <a:off x="4143" y="289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0" name="Freeform 601"/>
              <p:cNvSpPr>
                <a:spLocks/>
              </p:cNvSpPr>
              <p:nvPr/>
            </p:nvSpPr>
            <p:spPr bwMode="auto">
              <a:xfrm>
                <a:off x="4143" y="2897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2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1" name="Freeform 602"/>
              <p:cNvSpPr>
                <a:spLocks/>
              </p:cNvSpPr>
              <p:nvPr/>
            </p:nvSpPr>
            <p:spPr bwMode="auto">
              <a:xfrm>
                <a:off x="4143" y="289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2" name="Freeform 603"/>
              <p:cNvSpPr>
                <a:spLocks/>
              </p:cNvSpPr>
              <p:nvPr/>
            </p:nvSpPr>
            <p:spPr bwMode="auto">
              <a:xfrm>
                <a:off x="4143" y="289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3" name="Freeform 604"/>
              <p:cNvSpPr>
                <a:spLocks/>
              </p:cNvSpPr>
              <p:nvPr/>
            </p:nvSpPr>
            <p:spPr bwMode="auto">
              <a:xfrm>
                <a:off x="4142" y="289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1 w 5"/>
                  <a:gd name="T5" fmla="*/ 0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4" name="Freeform 605"/>
              <p:cNvSpPr>
                <a:spLocks/>
              </p:cNvSpPr>
              <p:nvPr/>
            </p:nvSpPr>
            <p:spPr bwMode="auto">
              <a:xfrm>
                <a:off x="4142" y="289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" name="Freeform 606"/>
              <p:cNvSpPr>
                <a:spLocks/>
              </p:cNvSpPr>
              <p:nvPr/>
            </p:nvSpPr>
            <p:spPr bwMode="auto">
              <a:xfrm>
                <a:off x="4140" y="2895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2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6" name="Freeform 607"/>
              <p:cNvSpPr>
                <a:spLocks/>
              </p:cNvSpPr>
              <p:nvPr/>
            </p:nvSpPr>
            <p:spPr bwMode="auto">
              <a:xfrm>
                <a:off x="4140" y="2895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7 w 8"/>
                  <a:gd name="T5" fmla="*/ 0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7" name="Freeform 608"/>
              <p:cNvSpPr>
                <a:spLocks/>
              </p:cNvSpPr>
              <p:nvPr/>
            </p:nvSpPr>
            <p:spPr bwMode="auto">
              <a:xfrm>
                <a:off x="4140" y="289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8 w 10"/>
                  <a:gd name="T3" fmla="*/ 0 h 1"/>
                  <a:gd name="T4" fmla="*/ 0 w 10"/>
                  <a:gd name="T5" fmla="*/ 0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8" name="Freeform 609"/>
              <p:cNvSpPr>
                <a:spLocks/>
              </p:cNvSpPr>
              <p:nvPr/>
            </p:nvSpPr>
            <p:spPr bwMode="auto">
              <a:xfrm>
                <a:off x="4140" y="289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9" name="Freeform 610"/>
              <p:cNvSpPr>
                <a:spLocks/>
              </p:cNvSpPr>
              <p:nvPr/>
            </p:nvSpPr>
            <p:spPr bwMode="auto">
              <a:xfrm>
                <a:off x="4140" y="289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0" name="Freeform 611"/>
              <p:cNvSpPr>
                <a:spLocks/>
              </p:cNvSpPr>
              <p:nvPr/>
            </p:nvSpPr>
            <p:spPr bwMode="auto">
              <a:xfrm>
                <a:off x="4139" y="289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1 w 11"/>
                  <a:gd name="T5" fmla="*/ 0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1" name="Freeform 612"/>
              <p:cNvSpPr>
                <a:spLocks/>
              </p:cNvSpPr>
              <p:nvPr/>
            </p:nvSpPr>
            <p:spPr bwMode="auto">
              <a:xfrm>
                <a:off x="4139" y="2895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1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2" name="Freeform 613"/>
              <p:cNvSpPr>
                <a:spLocks/>
              </p:cNvSpPr>
              <p:nvPr/>
            </p:nvSpPr>
            <p:spPr bwMode="auto">
              <a:xfrm>
                <a:off x="4137" y="2895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2 w 15"/>
                  <a:gd name="T5" fmla="*/ 0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3" name="Freeform 614"/>
              <p:cNvSpPr>
                <a:spLocks/>
              </p:cNvSpPr>
              <p:nvPr/>
            </p:nvSpPr>
            <p:spPr bwMode="auto">
              <a:xfrm>
                <a:off x="4137" y="2895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5 w 16"/>
                  <a:gd name="T5" fmla="*/ 0 h 1"/>
                  <a:gd name="T6" fmla="*/ 16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4" name="Freeform 615"/>
              <p:cNvSpPr>
                <a:spLocks/>
              </p:cNvSpPr>
              <p:nvPr/>
            </p:nvSpPr>
            <p:spPr bwMode="auto">
              <a:xfrm>
                <a:off x="4137" y="2893"/>
                <a:ext cx="16" cy="2"/>
              </a:xfrm>
              <a:custGeom>
                <a:avLst/>
                <a:gdLst>
                  <a:gd name="T0" fmla="*/ 0 w 16"/>
                  <a:gd name="T1" fmla="*/ 0 h 2"/>
                  <a:gd name="T2" fmla="*/ 16 w 16"/>
                  <a:gd name="T3" fmla="*/ 2 h 2"/>
                  <a:gd name="T4" fmla="*/ 0 w 16"/>
                  <a:gd name="T5" fmla="*/ 2 h 2"/>
                  <a:gd name="T6" fmla="*/ 0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0" y="0"/>
                    </a:moveTo>
                    <a:lnTo>
                      <a:pt x="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5" name="Freeform 616"/>
              <p:cNvSpPr>
                <a:spLocks/>
              </p:cNvSpPr>
              <p:nvPr/>
            </p:nvSpPr>
            <p:spPr bwMode="auto">
              <a:xfrm>
                <a:off x="4137" y="2893"/>
                <a:ext cx="16" cy="2"/>
              </a:xfrm>
              <a:custGeom>
                <a:avLst/>
                <a:gdLst>
                  <a:gd name="T0" fmla="*/ 16 w 16"/>
                  <a:gd name="T1" fmla="*/ 0 h 2"/>
                  <a:gd name="T2" fmla="*/ 0 w 16"/>
                  <a:gd name="T3" fmla="*/ 0 h 2"/>
                  <a:gd name="T4" fmla="*/ 16 w 16"/>
                  <a:gd name="T5" fmla="*/ 2 h 2"/>
                  <a:gd name="T6" fmla="*/ 16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6" y="0"/>
                    </a:moveTo>
                    <a:lnTo>
                      <a:pt x="0" y="0"/>
                    </a:lnTo>
                    <a:lnTo>
                      <a:pt x="16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6" name="Freeform 617"/>
              <p:cNvSpPr>
                <a:spLocks/>
              </p:cNvSpPr>
              <p:nvPr/>
            </p:nvSpPr>
            <p:spPr bwMode="auto">
              <a:xfrm>
                <a:off x="4135" y="289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2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7" name="Freeform 618"/>
              <p:cNvSpPr>
                <a:spLocks/>
              </p:cNvSpPr>
              <p:nvPr/>
            </p:nvSpPr>
            <p:spPr bwMode="auto">
              <a:xfrm>
                <a:off x="4135" y="289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619"/>
            <p:cNvGrpSpPr>
              <a:grpSpLocks/>
            </p:cNvGrpSpPr>
            <p:nvPr/>
          </p:nvGrpSpPr>
          <p:grpSpPr bwMode="auto">
            <a:xfrm>
              <a:off x="4118" y="2842"/>
              <a:ext cx="53" cy="77"/>
              <a:chOff x="4118" y="2842"/>
              <a:chExt cx="53" cy="77"/>
            </a:xfrm>
          </p:grpSpPr>
          <p:sp>
            <p:nvSpPr>
              <p:cNvPr id="1098" name="Freeform 620"/>
              <p:cNvSpPr>
                <a:spLocks/>
              </p:cNvSpPr>
              <p:nvPr/>
            </p:nvSpPr>
            <p:spPr bwMode="auto">
              <a:xfrm>
                <a:off x="4135" y="2893"/>
                <a:ext cx="20" cy="1"/>
              </a:xfrm>
              <a:custGeom>
                <a:avLst/>
                <a:gdLst>
                  <a:gd name="T0" fmla="*/ 20 w 20"/>
                  <a:gd name="T1" fmla="*/ 0 h 1"/>
                  <a:gd name="T2" fmla="*/ 0 w 20"/>
                  <a:gd name="T3" fmla="*/ 0 h 1"/>
                  <a:gd name="T4" fmla="*/ 18 w 20"/>
                  <a:gd name="T5" fmla="*/ 0 h 1"/>
                  <a:gd name="T6" fmla="*/ 20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"/>
                  <a:gd name="T14" fmla="*/ 20 w 2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621"/>
              <p:cNvSpPr>
                <a:spLocks/>
              </p:cNvSpPr>
              <p:nvPr/>
            </p:nvSpPr>
            <p:spPr bwMode="auto">
              <a:xfrm>
                <a:off x="4134" y="2893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1 w 21"/>
                  <a:gd name="T3" fmla="*/ 0 h 1"/>
                  <a:gd name="T4" fmla="*/ 1 w 21"/>
                  <a:gd name="T5" fmla="*/ 0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622"/>
              <p:cNvSpPr>
                <a:spLocks/>
              </p:cNvSpPr>
              <p:nvPr/>
            </p:nvSpPr>
            <p:spPr bwMode="auto">
              <a:xfrm>
                <a:off x="4134" y="2893"/>
                <a:ext cx="21" cy="1"/>
              </a:xfrm>
              <a:custGeom>
                <a:avLst/>
                <a:gdLst>
                  <a:gd name="T0" fmla="*/ 21 w 21"/>
                  <a:gd name="T1" fmla="*/ 0 h 1"/>
                  <a:gd name="T2" fmla="*/ 0 w 21"/>
                  <a:gd name="T3" fmla="*/ 0 h 1"/>
                  <a:gd name="T4" fmla="*/ 21 w 2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"/>
                  <a:gd name="T11" fmla="*/ 21 w 2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623"/>
              <p:cNvSpPr>
                <a:spLocks/>
              </p:cNvSpPr>
              <p:nvPr/>
            </p:nvSpPr>
            <p:spPr bwMode="auto">
              <a:xfrm>
                <a:off x="4134" y="2892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1 w 21"/>
                  <a:gd name="T3" fmla="*/ 1 h 1"/>
                  <a:gd name="T4" fmla="*/ 0 w 21"/>
                  <a:gd name="T5" fmla="*/ 1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2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624"/>
              <p:cNvSpPr>
                <a:spLocks/>
              </p:cNvSpPr>
              <p:nvPr/>
            </p:nvSpPr>
            <p:spPr bwMode="auto">
              <a:xfrm>
                <a:off x="4134" y="2892"/>
                <a:ext cx="22" cy="1"/>
              </a:xfrm>
              <a:custGeom>
                <a:avLst/>
                <a:gdLst>
                  <a:gd name="T0" fmla="*/ 22 w 22"/>
                  <a:gd name="T1" fmla="*/ 0 h 1"/>
                  <a:gd name="T2" fmla="*/ 0 w 22"/>
                  <a:gd name="T3" fmla="*/ 0 h 1"/>
                  <a:gd name="T4" fmla="*/ 21 w 22"/>
                  <a:gd name="T5" fmla="*/ 1 h 1"/>
                  <a:gd name="T6" fmla="*/ 22 w 2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"/>
                  <a:gd name="T14" fmla="*/ 22 w 2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">
                    <a:moveTo>
                      <a:pt x="22" y="0"/>
                    </a:moveTo>
                    <a:lnTo>
                      <a:pt x="0" y="0"/>
                    </a:lnTo>
                    <a:lnTo>
                      <a:pt x="21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625"/>
              <p:cNvSpPr>
                <a:spLocks/>
              </p:cNvSpPr>
              <p:nvPr/>
            </p:nvSpPr>
            <p:spPr bwMode="auto">
              <a:xfrm>
                <a:off x="4132" y="2892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24 w 24"/>
                  <a:gd name="T3" fmla="*/ 0 h 1"/>
                  <a:gd name="T4" fmla="*/ 2 w 24"/>
                  <a:gd name="T5" fmla="*/ 0 h 1"/>
                  <a:gd name="T6" fmla="*/ 0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2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626"/>
              <p:cNvSpPr>
                <a:spLocks/>
              </p:cNvSpPr>
              <p:nvPr/>
            </p:nvSpPr>
            <p:spPr bwMode="auto">
              <a:xfrm>
                <a:off x="4132" y="2892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4 w 26"/>
                  <a:gd name="T5" fmla="*/ 0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627"/>
              <p:cNvSpPr>
                <a:spLocks/>
              </p:cNvSpPr>
              <p:nvPr/>
            </p:nvSpPr>
            <p:spPr bwMode="auto">
              <a:xfrm>
                <a:off x="4132" y="2892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6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628"/>
              <p:cNvSpPr>
                <a:spLocks/>
              </p:cNvSpPr>
              <p:nvPr/>
            </p:nvSpPr>
            <p:spPr bwMode="auto">
              <a:xfrm>
                <a:off x="4132" y="2892"/>
                <a:ext cx="26" cy="1"/>
              </a:xfrm>
              <a:custGeom>
                <a:avLst/>
                <a:gdLst>
                  <a:gd name="T0" fmla="*/ 0 w 26"/>
                  <a:gd name="T1" fmla="*/ 0 h 1"/>
                  <a:gd name="T2" fmla="*/ 26 w 26"/>
                  <a:gd name="T3" fmla="*/ 0 h 1"/>
                  <a:gd name="T4" fmla="*/ 0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" name="Freeform 629"/>
              <p:cNvSpPr>
                <a:spLocks/>
              </p:cNvSpPr>
              <p:nvPr/>
            </p:nvSpPr>
            <p:spPr bwMode="auto">
              <a:xfrm>
                <a:off x="4132" y="2892"/>
                <a:ext cx="28" cy="1"/>
              </a:xfrm>
              <a:custGeom>
                <a:avLst/>
                <a:gdLst>
                  <a:gd name="T0" fmla="*/ 28 w 28"/>
                  <a:gd name="T1" fmla="*/ 0 h 1"/>
                  <a:gd name="T2" fmla="*/ 0 w 28"/>
                  <a:gd name="T3" fmla="*/ 0 h 1"/>
                  <a:gd name="T4" fmla="*/ 26 w 28"/>
                  <a:gd name="T5" fmla="*/ 0 h 1"/>
                  <a:gd name="T6" fmla="*/ 28 w 2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1"/>
                  <a:gd name="T14" fmla="*/ 28 w 2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1">
                    <a:moveTo>
                      <a:pt x="28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" name="Freeform 630"/>
              <p:cNvSpPr>
                <a:spLocks/>
              </p:cNvSpPr>
              <p:nvPr/>
            </p:nvSpPr>
            <p:spPr bwMode="auto">
              <a:xfrm>
                <a:off x="4131" y="2892"/>
                <a:ext cx="29" cy="1"/>
              </a:xfrm>
              <a:custGeom>
                <a:avLst/>
                <a:gdLst>
                  <a:gd name="T0" fmla="*/ 0 w 29"/>
                  <a:gd name="T1" fmla="*/ 0 h 1"/>
                  <a:gd name="T2" fmla="*/ 29 w 29"/>
                  <a:gd name="T3" fmla="*/ 0 h 1"/>
                  <a:gd name="T4" fmla="*/ 1 w 29"/>
                  <a:gd name="T5" fmla="*/ 0 h 1"/>
                  <a:gd name="T6" fmla="*/ 0 w 2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1"/>
                  <a:gd name="T14" fmla="*/ 29 w 2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1">
                    <a:moveTo>
                      <a:pt x="0" y="0"/>
                    </a:moveTo>
                    <a:lnTo>
                      <a:pt x="29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" name="Freeform 631"/>
              <p:cNvSpPr>
                <a:spLocks/>
              </p:cNvSpPr>
              <p:nvPr/>
            </p:nvSpPr>
            <p:spPr bwMode="auto">
              <a:xfrm>
                <a:off x="4131" y="2892"/>
                <a:ext cx="29" cy="1"/>
              </a:xfrm>
              <a:custGeom>
                <a:avLst/>
                <a:gdLst>
                  <a:gd name="T0" fmla="*/ 29 w 29"/>
                  <a:gd name="T1" fmla="*/ 0 h 1"/>
                  <a:gd name="T2" fmla="*/ 0 w 29"/>
                  <a:gd name="T3" fmla="*/ 0 h 1"/>
                  <a:gd name="T4" fmla="*/ 29 w 2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"/>
                  <a:gd name="T11" fmla="*/ 29 w 2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">
                    <a:moveTo>
                      <a:pt x="29" y="0"/>
                    </a:moveTo>
                    <a:lnTo>
                      <a:pt x="0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Freeform 632"/>
              <p:cNvSpPr>
                <a:spLocks/>
              </p:cNvSpPr>
              <p:nvPr/>
            </p:nvSpPr>
            <p:spPr bwMode="auto">
              <a:xfrm>
                <a:off x="4131" y="2892"/>
                <a:ext cx="29" cy="1"/>
              </a:xfrm>
              <a:custGeom>
                <a:avLst/>
                <a:gdLst>
                  <a:gd name="T0" fmla="*/ 0 w 29"/>
                  <a:gd name="T1" fmla="*/ 0 h 1"/>
                  <a:gd name="T2" fmla="*/ 29 w 29"/>
                  <a:gd name="T3" fmla="*/ 0 h 1"/>
                  <a:gd name="T4" fmla="*/ 0 w 2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"/>
                  <a:gd name="T11" fmla="*/ 29 w 2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">
                    <a:moveTo>
                      <a:pt x="0" y="0"/>
                    </a:move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Freeform 633"/>
              <p:cNvSpPr>
                <a:spLocks/>
              </p:cNvSpPr>
              <p:nvPr/>
            </p:nvSpPr>
            <p:spPr bwMode="auto">
              <a:xfrm>
                <a:off x="4131" y="2892"/>
                <a:ext cx="30" cy="1"/>
              </a:xfrm>
              <a:custGeom>
                <a:avLst/>
                <a:gdLst>
                  <a:gd name="T0" fmla="*/ 30 w 30"/>
                  <a:gd name="T1" fmla="*/ 0 h 1"/>
                  <a:gd name="T2" fmla="*/ 0 w 30"/>
                  <a:gd name="T3" fmla="*/ 0 h 1"/>
                  <a:gd name="T4" fmla="*/ 29 w 30"/>
                  <a:gd name="T5" fmla="*/ 0 h 1"/>
                  <a:gd name="T6" fmla="*/ 30 w 3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1"/>
                  <a:gd name="T14" fmla="*/ 30 w 3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1">
                    <a:moveTo>
                      <a:pt x="30" y="0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Freeform 634"/>
              <p:cNvSpPr>
                <a:spLocks/>
              </p:cNvSpPr>
              <p:nvPr/>
            </p:nvSpPr>
            <p:spPr bwMode="auto">
              <a:xfrm>
                <a:off x="4129" y="2890"/>
                <a:ext cx="32" cy="2"/>
              </a:xfrm>
              <a:custGeom>
                <a:avLst/>
                <a:gdLst>
                  <a:gd name="T0" fmla="*/ 0 w 32"/>
                  <a:gd name="T1" fmla="*/ 0 h 2"/>
                  <a:gd name="T2" fmla="*/ 32 w 32"/>
                  <a:gd name="T3" fmla="*/ 2 h 2"/>
                  <a:gd name="T4" fmla="*/ 2 w 32"/>
                  <a:gd name="T5" fmla="*/ 2 h 2"/>
                  <a:gd name="T6" fmla="*/ 0 w 3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2"/>
                  <a:gd name="T14" fmla="*/ 32 w 3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2">
                    <a:moveTo>
                      <a:pt x="0" y="0"/>
                    </a:moveTo>
                    <a:lnTo>
                      <a:pt x="3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Freeform 635"/>
              <p:cNvSpPr>
                <a:spLocks/>
              </p:cNvSpPr>
              <p:nvPr/>
            </p:nvSpPr>
            <p:spPr bwMode="auto">
              <a:xfrm>
                <a:off x="4129" y="2890"/>
                <a:ext cx="32" cy="2"/>
              </a:xfrm>
              <a:custGeom>
                <a:avLst/>
                <a:gdLst>
                  <a:gd name="T0" fmla="*/ 32 w 32"/>
                  <a:gd name="T1" fmla="*/ 0 h 2"/>
                  <a:gd name="T2" fmla="*/ 0 w 32"/>
                  <a:gd name="T3" fmla="*/ 0 h 2"/>
                  <a:gd name="T4" fmla="*/ 32 w 32"/>
                  <a:gd name="T5" fmla="*/ 2 h 2"/>
                  <a:gd name="T6" fmla="*/ 32 w 3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2"/>
                  <a:gd name="T14" fmla="*/ 32 w 3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2">
                    <a:moveTo>
                      <a:pt x="32" y="0"/>
                    </a:moveTo>
                    <a:lnTo>
                      <a:pt x="0" y="0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" name="Freeform 636"/>
              <p:cNvSpPr>
                <a:spLocks/>
              </p:cNvSpPr>
              <p:nvPr/>
            </p:nvSpPr>
            <p:spPr bwMode="auto">
              <a:xfrm>
                <a:off x="4129" y="2890"/>
                <a:ext cx="32" cy="1"/>
              </a:xfrm>
              <a:custGeom>
                <a:avLst/>
                <a:gdLst>
                  <a:gd name="T0" fmla="*/ 0 w 32"/>
                  <a:gd name="T1" fmla="*/ 0 h 1"/>
                  <a:gd name="T2" fmla="*/ 32 w 32"/>
                  <a:gd name="T3" fmla="*/ 0 h 1"/>
                  <a:gd name="T4" fmla="*/ 0 w 3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1"/>
                  <a:gd name="T11" fmla="*/ 32 w 3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1">
                    <a:moveTo>
                      <a:pt x="0" y="0"/>
                    </a:move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" name="Freeform 637"/>
              <p:cNvSpPr>
                <a:spLocks/>
              </p:cNvSpPr>
              <p:nvPr/>
            </p:nvSpPr>
            <p:spPr bwMode="auto">
              <a:xfrm>
                <a:off x="4129" y="2890"/>
                <a:ext cx="34" cy="1"/>
              </a:xfrm>
              <a:custGeom>
                <a:avLst/>
                <a:gdLst>
                  <a:gd name="T0" fmla="*/ 34 w 34"/>
                  <a:gd name="T1" fmla="*/ 0 h 1"/>
                  <a:gd name="T2" fmla="*/ 0 w 34"/>
                  <a:gd name="T3" fmla="*/ 0 h 1"/>
                  <a:gd name="T4" fmla="*/ 32 w 34"/>
                  <a:gd name="T5" fmla="*/ 0 h 1"/>
                  <a:gd name="T6" fmla="*/ 34 w 3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"/>
                  <a:gd name="T14" fmla="*/ 34 w 3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">
                    <a:moveTo>
                      <a:pt x="34" y="0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" name="Freeform 638"/>
              <p:cNvSpPr>
                <a:spLocks/>
              </p:cNvSpPr>
              <p:nvPr/>
            </p:nvSpPr>
            <p:spPr bwMode="auto">
              <a:xfrm>
                <a:off x="4118" y="2890"/>
                <a:ext cx="11" cy="29"/>
              </a:xfrm>
              <a:custGeom>
                <a:avLst/>
                <a:gdLst>
                  <a:gd name="T0" fmla="*/ 11 w 11"/>
                  <a:gd name="T1" fmla="*/ 0 h 29"/>
                  <a:gd name="T2" fmla="*/ 11 w 11"/>
                  <a:gd name="T3" fmla="*/ 29 h 29"/>
                  <a:gd name="T4" fmla="*/ 0 w 11"/>
                  <a:gd name="T5" fmla="*/ 29 h 29"/>
                  <a:gd name="T6" fmla="*/ 11 w 1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9"/>
                  <a:gd name="T14" fmla="*/ 11 w 11"/>
                  <a:gd name="T15" fmla="*/ 29 h 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9">
                    <a:moveTo>
                      <a:pt x="11" y="0"/>
                    </a:moveTo>
                    <a:lnTo>
                      <a:pt x="11" y="29"/>
                    </a:lnTo>
                    <a:lnTo>
                      <a:pt x="0" y="2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" name="Freeform 639"/>
              <p:cNvSpPr>
                <a:spLocks/>
              </p:cNvSpPr>
              <p:nvPr/>
            </p:nvSpPr>
            <p:spPr bwMode="auto">
              <a:xfrm>
                <a:off x="4129" y="2890"/>
                <a:ext cx="34" cy="1"/>
              </a:xfrm>
              <a:custGeom>
                <a:avLst/>
                <a:gdLst>
                  <a:gd name="T0" fmla="*/ 0 w 34"/>
                  <a:gd name="T1" fmla="*/ 0 h 1"/>
                  <a:gd name="T2" fmla="*/ 34 w 34"/>
                  <a:gd name="T3" fmla="*/ 0 h 1"/>
                  <a:gd name="T4" fmla="*/ 0 w 3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1"/>
                  <a:gd name="T11" fmla="*/ 34 w 3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1">
                    <a:moveTo>
                      <a:pt x="0" y="0"/>
                    </a:moveTo>
                    <a:lnTo>
                      <a:pt x="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" name="Freeform 640"/>
              <p:cNvSpPr>
                <a:spLocks/>
              </p:cNvSpPr>
              <p:nvPr/>
            </p:nvSpPr>
            <p:spPr bwMode="auto">
              <a:xfrm>
                <a:off x="4129" y="2888"/>
                <a:ext cx="34" cy="2"/>
              </a:xfrm>
              <a:custGeom>
                <a:avLst/>
                <a:gdLst>
                  <a:gd name="T0" fmla="*/ 34 w 34"/>
                  <a:gd name="T1" fmla="*/ 0 h 2"/>
                  <a:gd name="T2" fmla="*/ 0 w 34"/>
                  <a:gd name="T3" fmla="*/ 2 h 2"/>
                  <a:gd name="T4" fmla="*/ 34 w 34"/>
                  <a:gd name="T5" fmla="*/ 2 h 2"/>
                  <a:gd name="T6" fmla="*/ 34 w 3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"/>
                  <a:gd name="T14" fmla="*/ 34 w 3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">
                    <a:moveTo>
                      <a:pt x="34" y="0"/>
                    </a:moveTo>
                    <a:lnTo>
                      <a:pt x="0" y="2"/>
                    </a:lnTo>
                    <a:lnTo>
                      <a:pt x="34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" name="Freeform 641"/>
              <p:cNvSpPr>
                <a:spLocks/>
              </p:cNvSpPr>
              <p:nvPr/>
            </p:nvSpPr>
            <p:spPr bwMode="auto">
              <a:xfrm>
                <a:off x="4129" y="2888"/>
                <a:ext cx="34" cy="2"/>
              </a:xfrm>
              <a:custGeom>
                <a:avLst/>
                <a:gdLst>
                  <a:gd name="T0" fmla="*/ 16 w 34"/>
                  <a:gd name="T1" fmla="*/ 0 h 2"/>
                  <a:gd name="T2" fmla="*/ 34 w 34"/>
                  <a:gd name="T3" fmla="*/ 0 h 2"/>
                  <a:gd name="T4" fmla="*/ 0 w 34"/>
                  <a:gd name="T5" fmla="*/ 2 h 2"/>
                  <a:gd name="T6" fmla="*/ 16 w 3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"/>
                  <a:gd name="T14" fmla="*/ 34 w 3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">
                    <a:moveTo>
                      <a:pt x="16" y="0"/>
                    </a:moveTo>
                    <a:lnTo>
                      <a:pt x="34" y="0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" name="Freeform 642"/>
              <p:cNvSpPr>
                <a:spLocks/>
              </p:cNvSpPr>
              <p:nvPr/>
            </p:nvSpPr>
            <p:spPr bwMode="auto">
              <a:xfrm>
                <a:off x="4129" y="2888"/>
                <a:ext cx="16" cy="2"/>
              </a:xfrm>
              <a:custGeom>
                <a:avLst/>
                <a:gdLst>
                  <a:gd name="T0" fmla="*/ 14 w 16"/>
                  <a:gd name="T1" fmla="*/ 0 h 2"/>
                  <a:gd name="T2" fmla="*/ 16 w 16"/>
                  <a:gd name="T3" fmla="*/ 0 h 2"/>
                  <a:gd name="T4" fmla="*/ 0 w 16"/>
                  <a:gd name="T5" fmla="*/ 2 h 2"/>
                  <a:gd name="T6" fmla="*/ 14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4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" name="Freeform 643"/>
              <p:cNvSpPr>
                <a:spLocks/>
              </p:cNvSpPr>
              <p:nvPr/>
            </p:nvSpPr>
            <p:spPr bwMode="auto">
              <a:xfrm>
                <a:off x="4145" y="2888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" name="Freeform 644"/>
              <p:cNvSpPr>
                <a:spLocks/>
              </p:cNvSpPr>
              <p:nvPr/>
            </p:nvSpPr>
            <p:spPr bwMode="auto">
              <a:xfrm>
                <a:off x="4129" y="2888"/>
                <a:ext cx="14" cy="2"/>
              </a:xfrm>
              <a:custGeom>
                <a:avLst/>
                <a:gdLst>
                  <a:gd name="T0" fmla="*/ 13 w 14"/>
                  <a:gd name="T1" fmla="*/ 0 h 2"/>
                  <a:gd name="T2" fmla="*/ 14 w 14"/>
                  <a:gd name="T3" fmla="*/ 0 h 2"/>
                  <a:gd name="T4" fmla="*/ 0 w 14"/>
                  <a:gd name="T5" fmla="*/ 2 h 2"/>
                  <a:gd name="T6" fmla="*/ 13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3" y="0"/>
                    </a:moveTo>
                    <a:lnTo>
                      <a:pt x="14" y="0"/>
                    </a:ln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" name="Freeform 645"/>
              <p:cNvSpPr>
                <a:spLocks/>
              </p:cNvSpPr>
              <p:nvPr/>
            </p:nvSpPr>
            <p:spPr bwMode="auto">
              <a:xfrm>
                <a:off x="4145" y="2888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0 h 1"/>
                  <a:gd name="T4" fmla="*/ 18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" name="Freeform 646"/>
              <p:cNvSpPr>
                <a:spLocks/>
              </p:cNvSpPr>
              <p:nvPr/>
            </p:nvSpPr>
            <p:spPr bwMode="auto">
              <a:xfrm>
                <a:off x="4129" y="2888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2"/>
                  <a:gd name="T11" fmla="*/ 13 w 1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" name="Freeform 647"/>
              <p:cNvSpPr>
                <a:spLocks/>
              </p:cNvSpPr>
              <p:nvPr/>
            </p:nvSpPr>
            <p:spPr bwMode="auto">
              <a:xfrm>
                <a:off x="4145" y="2888"/>
                <a:ext cx="18" cy="1"/>
              </a:xfrm>
              <a:custGeom>
                <a:avLst/>
                <a:gdLst>
                  <a:gd name="T0" fmla="*/ 2 w 18"/>
                  <a:gd name="T1" fmla="*/ 0 h 1"/>
                  <a:gd name="T2" fmla="*/ 0 w 18"/>
                  <a:gd name="T3" fmla="*/ 0 h 1"/>
                  <a:gd name="T4" fmla="*/ 18 w 18"/>
                  <a:gd name="T5" fmla="*/ 0 h 1"/>
                  <a:gd name="T6" fmla="*/ 2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2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" name="Freeform 648"/>
              <p:cNvSpPr>
                <a:spLocks/>
              </p:cNvSpPr>
              <p:nvPr/>
            </p:nvSpPr>
            <p:spPr bwMode="auto">
              <a:xfrm>
                <a:off x="4129" y="2888"/>
                <a:ext cx="13" cy="2"/>
              </a:xfrm>
              <a:custGeom>
                <a:avLst/>
                <a:gdLst>
                  <a:gd name="T0" fmla="*/ 11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11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1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" name="Freeform 649"/>
              <p:cNvSpPr>
                <a:spLocks/>
              </p:cNvSpPr>
              <p:nvPr/>
            </p:nvSpPr>
            <p:spPr bwMode="auto">
              <a:xfrm>
                <a:off x="4147" y="288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" name="Freeform 650"/>
              <p:cNvSpPr>
                <a:spLocks/>
              </p:cNvSpPr>
              <p:nvPr/>
            </p:nvSpPr>
            <p:spPr bwMode="auto">
              <a:xfrm>
                <a:off x="4147" y="2888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Freeform 651"/>
              <p:cNvSpPr>
                <a:spLocks/>
              </p:cNvSpPr>
              <p:nvPr/>
            </p:nvSpPr>
            <p:spPr bwMode="auto">
              <a:xfrm>
                <a:off x="4129" y="2888"/>
                <a:ext cx="11" cy="2"/>
              </a:xfrm>
              <a:custGeom>
                <a:avLst/>
                <a:gdLst>
                  <a:gd name="T0" fmla="*/ 1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1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" name="Freeform 652"/>
              <p:cNvSpPr>
                <a:spLocks/>
              </p:cNvSpPr>
              <p:nvPr/>
            </p:nvSpPr>
            <p:spPr bwMode="auto">
              <a:xfrm>
                <a:off x="4147" y="2888"/>
                <a:ext cx="16" cy="1"/>
              </a:xfrm>
              <a:custGeom>
                <a:avLst/>
                <a:gdLst>
                  <a:gd name="T0" fmla="*/ 1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1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Freeform 653"/>
              <p:cNvSpPr>
                <a:spLocks/>
              </p:cNvSpPr>
              <p:nvPr/>
            </p:nvSpPr>
            <p:spPr bwMode="auto">
              <a:xfrm>
                <a:off x="4129" y="2887"/>
                <a:ext cx="10" cy="3"/>
              </a:xfrm>
              <a:custGeom>
                <a:avLst/>
                <a:gdLst>
                  <a:gd name="T0" fmla="*/ 10 w 10"/>
                  <a:gd name="T1" fmla="*/ 0 h 3"/>
                  <a:gd name="T2" fmla="*/ 10 w 10"/>
                  <a:gd name="T3" fmla="*/ 1 h 3"/>
                  <a:gd name="T4" fmla="*/ 0 w 10"/>
                  <a:gd name="T5" fmla="*/ 3 h 3"/>
                  <a:gd name="T6" fmla="*/ 1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10" y="0"/>
                    </a:moveTo>
                    <a:lnTo>
                      <a:pt x="10" y="1"/>
                    </a:lnTo>
                    <a:lnTo>
                      <a:pt x="0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" name="Freeform 654"/>
              <p:cNvSpPr>
                <a:spLocks/>
              </p:cNvSpPr>
              <p:nvPr/>
            </p:nvSpPr>
            <p:spPr bwMode="auto">
              <a:xfrm>
                <a:off x="4148" y="2887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0 w 15"/>
                  <a:gd name="T3" fmla="*/ 1 h 1"/>
                  <a:gd name="T4" fmla="*/ 15 w 15"/>
                  <a:gd name="T5" fmla="*/ 1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0" y="1"/>
                    </a:lnTo>
                    <a:lnTo>
                      <a:pt x="1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" name="Freeform 655"/>
              <p:cNvSpPr>
                <a:spLocks/>
              </p:cNvSpPr>
              <p:nvPr/>
            </p:nvSpPr>
            <p:spPr bwMode="auto">
              <a:xfrm>
                <a:off x="4148" y="2887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5 w 16"/>
                  <a:gd name="T5" fmla="*/ 1 h 1"/>
                  <a:gd name="T6" fmla="*/ 16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5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" name="Freeform 656"/>
              <p:cNvSpPr>
                <a:spLocks/>
              </p:cNvSpPr>
              <p:nvPr/>
            </p:nvSpPr>
            <p:spPr bwMode="auto">
              <a:xfrm>
                <a:off x="4129" y="2887"/>
                <a:ext cx="10" cy="3"/>
              </a:xfrm>
              <a:custGeom>
                <a:avLst/>
                <a:gdLst>
                  <a:gd name="T0" fmla="*/ 8 w 10"/>
                  <a:gd name="T1" fmla="*/ 0 h 3"/>
                  <a:gd name="T2" fmla="*/ 10 w 10"/>
                  <a:gd name="T3" fmla="*/ 0 h 3"/>
                  <a:gd name="T4" fmla="*/ 0 w 10"/>
                  <a:gd name="T5" fmla="*/ 3 h 3"/>
                  <a:gd name="T6" fmla="*/ 8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8" y="0"/>
                    </a:moveTo>
                    <a:lnTo>
                      <a:pt x="10" y="0"/>
                    </a:lnTo>
                    <a:lnTo>
                      <a:pt x="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" name="Freeform 657"/>
              <p:cNvSpPr>
                <a:spLocks/>
              </p:cNvSpPr>
              <p:nvPr/>
            </p:nvSpPr>
            <p:spPr bwMode="auto">
              <a:xfrm>
                <a:off x="4148" y="2887"/>
                <a:ext cx="16" cy="1"/>
              </a:xfrm>
              <a:custGeom>
                <a:avLst/>
                <a:gdLst>
                  <a:gd name="T0" fmla="*/ 2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2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2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" name="Freeform 658"/>
              <p:cNvSpPr>
                <a:spLocks/>
              </p:cNvSpPr>
              <p:nvPr/>
            </p:nvSpPr>
            <p:spPr bwMode="auto">
              <a:xfrm>
                <a:off x="4129" y="2887"/>
                <a:ext cx="8" cy="3"/>
              </a:xfrm>
              <a:custGeom>
                <a:avLst/>
                <a:gdLst>
                  <a:gd name="T0" fmla="*/ 8 w 8"/>
                  <a:gd name="T1" fmla="*/ 0 h 3"/>
                  <a:gd name="T2" fmla="*/ 0 w 8"/>
                  <a:gd name="T3" fmla="*/ 3 h 3"/>
                  <a:gd name="T4" fmla="*/ 8 w 8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3"/>
                  <a:gd name="T11" fmla="*/ 8 w 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3">
                    <a:moveTo>
                      <a:pt x="8" y="0"/>
                    </a:moveTo>
                    <a:lnTo>
                      <a:pt x="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" name="Freeform 659"/>
              <p:cNvSpPr>
                <a:spLocks/>
              </p:cNvSpPr>
              <p:nvPr/>
            </p:nvSpPr>
            <p:spPr bwMode="auto">
              <a:xfrm>
                <a:off x="4150" y="2887"/>
                <a:ext cx="14" cy="1"/>
              </a:xfrm>
              <a:custGeom>
                <a:avLst/>
                <a:gdLst>
                  <a:gd name="T0" fmla="*/ 2 w 14"/>
                  <a:gd name="T1" fmla="*/ 0 h 1"/>
                  <a:gd name="T2" fmla="*/ 0 w 14"/>
                  <a:gd name="T3" fmla="*/ 0 h 1"/>
                  <a:gd name="T4" fmla="*/ 14 w 14"/>
                  <a:gd name="T5" fmla="*/ 0 h 1"/>
                  <a:gd name="T6" fmla="*/ 2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2" y="0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" name="Freeform 660"/>
              <p:cNvSpPr>
                <a:spLocks/>
              </p:cNvSpPr>
              <p:nvPr/>
            </p:nvSpPr>
            <p:spPr bwMode="auto">
              <a:xfrm>
                <a:off x="4152" y="2887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" name="Freeform 661"/>
              <p:cNvSpPr>
                <a:spLocks/>
              </p:cNvSpPr>
              <p:nvPr/>
            </p:nvSpPr>
            <p:spPr bwMode="auto">
              <a:xfrm>
                <a:off x="4129" y="2885"/>
                <a:ext cx="8" cy="5"/>
              </a:xfrm>
              <a:custGeom>
                <a:avLst/>
                <a:gdLst>
                  <a:gd name="T0" fmla="*/ 6 w 8"/>
                  <a:gd name="T1" fmla="*/ 0 h 5"/>
                  <a:gd name="T2" fmla="*/ 8 w 8"/>
                  <a:gd name="T3" fmla="*/ 2 h 5"/>
                  <a:gd name="T4" fmla="*/ 0 w 8"/>
                  <a:gd name="T5" fmla="*/ 5 h 5"/>
                  <a:gd name="T6" fmla="*/ 6 w 8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5"/>
                  <a:gd name="T14" fmla="*/ 8 w 8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5">
                    <a:moveTo>
                      <a:pt x="6" y="0"/>
                    </a:moveTo>
                    <a:lnTo>
                      <a:pt x="8" y="2"/>
                    </a:ln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" name="Freeform 662"/>
              <p:cNvSpPr>
                <a:spLocks/>
              </p:cNvSpPr>
              <p:nvPr/>
            </p:nvSpPr>
            <p:spPr bwMode="auto">
              <a:xfrm>
                <a:off x="4152" y="2885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" name="Freeform 663"/>
              <p:cNvSpPr>
                <a:spLocks/>
              </p:cNvSpPr>
              <p:nvPr/>
            </p:nvSpPr>
            <p:spPr bwMode="auto">
              <a:xfrm>
                <a:off x="4152" y="2885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0 h 2"/>
                  <a:gd name="T4" fmla="*/ 12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" name="Freeform 664"/>
              <p:cNvSpPr>
                <a:spLocks/>
              </p:cNvSpPr>
              <p:nvPr/>
            </p:nvSpPr>
            <p:spPr bwMode="auto">
              <a:xfrm>
                <a:off x="4129" y="2885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5 h 5"/>
                  <a:gd name="T4" fmla="*/ 6 w 6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6" y="0"/>
                    </a:move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" name="Freeform 665"/>
              <p:cNvSpPr>
                <a:spLocks/>
              </p:cNvSpPr>
              <p:nvPr/>
            </p:nvSpPr>
            <p:spPr bwMode="auto">
              <a:xfrm>
                <a:off x="4152" y="2885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1" y="0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" name="Freeform 666"/>
              <p:cNvSpPr>
                <a:spLocks/>
              </p:cNvSpPr>
              <p:nvPr/>
            </p:nvSpPr>
            <p:spPr bwMode="auto">
              <a:xfrm>
                <a:off x="4129" y="2884"/>
                <a:ext cx="6" cy="6"/>
              </a:xfrm>
              <a:custGeom>
                <a:avLst/>
                <a:gdLst>
                  <a:gd name="T0" fmla="*/ 5 w 6"/>
                  <a:gd name="T1" fmla="*/ 0 h 6"/>
                  <a:gd name="T2" fmla="*/ 6 w 6"/>
                  <a:gd name="T3" fmla="*/ 1 h 6"/>
                  <a:gd name="T4" fmla="*/ 0 w 6"/>
                  <a:gd name="T5" fmla="*/ 6 h 6"/>
                  <a:gd name="T6" fmla="*/ 5 w 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5" y="0"/>
                    </a:moveTo>
                    <a:lnTo>
                      <a:pt x="6" y="1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" name="Freeform 667"/>
              <p:cNvSpPr>
                <a:spLocks/>
              </p:cNvSpPr>
              <p:nvPr/>
            </p:nvSpPr>
            <p:spPr bwMode="auto">
              <a:xfrm>
                <a:off x="4153" y="2884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" name="Freeform 668"/>
              <p:cNvSpPr>
                <a:spLocks/>
              </p:cNvSpPr>
              <p:nvPr/>
            </p:nvSpPr>
            <p:spPr bwMode="auto">
              <a:xfrm>
                <a:off x="4153" y="2884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" name="Freeform 669"/>
              <p:cNvSpPr>
                <a:spLocks/>
              </p:cNvSpPr>
              <p:nvPr/>
            </p:nvSpPr>
            <p:spPr bwMode="auto">
              <a:xfrm>
                <a:off x="4129" y="2884"/>
                <a:ext cx="5" cy="6"/>
              </a:xfrm>
              <a:custGeom>
                <a:avLst/>
                <a:gdLst>
                  <a:gd name="T0" fmla="*/ 5 w 5"/>
                  <a:gd name="T1" fmla="*/ 0 h 6"/>
                  <a:gd name="T2" fmla="*/ 0 w 5"/>
                  <a:gd name="T3" fmla="*/ 6 h 6"/>
                  <a:gd name="T4" fmla="*/ 5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5" y="0"/>
                    </a:move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" name="Freeform 670"/>
              <p:cNvSpPr>
                <a:spLocks/>
              </p:cNvSpPr>
              <p:nvPr/>
            </p:nvSpPr>
            <p:spPr bwMode="auto">
              <a:xfrm>
                <a:off x="4153" y="2884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" name="Freeform 671"/>
              <p:cNvSpPr>
                <a:spLocks/>
              </p:cNvSpPr>
              <p:nvPr/>
            </p:nvSpPr>
            <p:spPr bwMode="auto">
              <a:xfrm>
                <a:off x="4155" y="2884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" name="Freeform 672"/>
              <p:cNvSpPr>
                <a:spLocks/>
              </p:cNvSpPr>
              <p:nvPr/>
            </p:nvSpPr>
            <p:spPr bwMode="auto">
              <a:xfrm>
                <a:off x="4129" y="2882"/>
                <a:ext cx="5" cy="8"/>
              </a:xfrm>
              <a:custGeom>
                <a:avLst/>
                <a:gdLst>
                  <a:gd name="T0" fmla="*/ 3 w 5"/>
                  <a:gd name="T1" fmla="*/ 0 h 8"/>
                  <a:gd name="T2" fmla="*/ 5 w 5"/>
                  <a:gd name="T3" fmla="*/ 2 h 8"/>
                  <a:gd name="T4" fmla="*/ 0 w 5"/>
                  <a:gd name="T5" fmla="*/ 8 h 8"/>
                  <a:gd name="T6" fmla="*/ 3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3" y="0"/>
                    </a:moveTo>
                    <a:lnTo>
                      <a:pt x="5" y="2"/>
                    </a:ln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" name="Freeform 673"/>
              <p:cNvSpPr>
                <a:spLocks/>
              </p:cNvSpPr>
              <p:nvPr/>
            </p:nvSpPr>
            <p:spPr bwMode="auto">
              <a:xfrm>
                <a:off x="4155" y="288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" name="Freeform 674"/>
              <p:cNvSpPr>
                <a:spLocks/>
              </p:cNvSpPr>
              <p:nvPr/>
            </p:nvSpPr>
            <p:spPr bwMode="auto">
              <a:xfrm>
                <a:off x="4155" y="288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2"/>
                  <a:gd name="T11" fmla="*/ 11 w 1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" name="Freeform 675"/>
              <p:cNvSpPr>
                <a:spLocks/>
              </p:cNvSpPr>
              <p:nvPr/>
            </p:nvSpPr>
            <p:spPr bwMode="auto">
              <a:xfrm>
                <a:off x="4129" y="2882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3 w 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8"/>
                  <a:gd name="T11" fmla="*/ 3 w 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8">
                    <a:moveTo>
                      <a:pt x="3" y="0"/>
                    </a:move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" name="Freeform 676"/>
              <p:cNvSpPr>
                <a:spLocks/>
              </p:cNvSpPr>
              <p:nvPr/>
            </p:nvSpPr>
            <p:spPr bwMode="auto">
              <a:xfrm>
                <a:off x="4155" y="2882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1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" name="Freeform 677"/>
              <p:cNvSpPr>
                <a:spLocks/>
              </p:cNvSpPr>
              <p:nvPr/>
            </p:nvSpPr>
            <p:spPr bwMode="auto">
              <a:xfrm>
                <a:off x="4155" y="2882"/>
                <a:ext cx="13" cy="1"/>
              </a:xfrm>
              <a:custGeom>
                <a:avLst/>
                <a:gdLst>
                  <a:gd name="T0" fmla="*/ 1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1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Freeform 678"/>
              <p:cNvSpPr>
                <a:spLocks/>
              </p:cNvSpPr>
              <p:nvPr/>
            </p:nvSpPr>
            <p:spPr bwMode="auto">
              <a:xfrm>
                <a:off x="4129" y="2882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3 w 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8"/>
                  <a:gd name="T11" fmla="*/ 3 w 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8">
                    <a:moveTo>
                      <a:pt x="3" y="0"/>
                    </a:move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Freeform 679"/>
              <p:cNvSpPr>
                <a:spLocks/>
              </p:cNvSpPr>
              <p:nvPr/>
            </p:nvSpPr>
            <p:spPr bwMode="auto">
              <a:xfrm>
                <a:off x="4156" y="2882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Freeform 680"/>
              <p:cNvSpPr>
                <a:spLocks/>
              </p:cNvSpPr>
              <p:nvPr/>
            </p:nvSpPr>
            <p:spPr bwMode="auto">
              <a:xfrm>
                <a:off x="4156" y="2880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12 w 12"/>
                  <a:gd name="T3" fmla="*/ 2 h 2"/>
                  <a:gd name="T4" fmla="*/ 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12" y="2"/>
                    </a:lnTo>
                    <a:lnTo>
                      <a:pt x="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" name="Freeform 681"/>
              <p:cNvSpPr>
                <a:spLocks/>
              </p:cNvSpPr>
              <p:nvPr/>
            </p:nvSpPr>
            <p:spPr bwMode="auto">
              <a:xfrm>
                <a:off x="4156" y="2880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" name="Freeform 682"/>
              <p:cNvSpPr>
                <a:spLocks/>
              </p:cNvSpPr>
              <p:nvPr/>
            </p:nvSpPr>
            <p:spPr bwMode="auto">
              <a:xfrm>
                <a:off x="4129" y="2880"/>
                <a:ext cx="3" cy="10"/>
              </a:xfrm>
              <a:custGeom>
                <a:avLst/>
                <a:gdLst>
                  <a:gd name="T0" fmla="*/ 2 w 3"/>
                  <a:gd name="T1" fmla="*/ 0 h 10"/>
                  <a:gd name="T2" fmla="*/ 3 w 3"/>
                  <a:gd name="T3" fmla="*/ 2 h 10"/>
                  <a:gd name="T4" fmla="*/ 0 w 3"/>
                  <a:gd name="T5" fmla="*/ 10 h 10"/>
                  <a:gd name="T6" fmla="*/ 2 w 3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0"/>
                  <a:gd name="T14" fmla="*/ 3 w 3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0">
                    <a:moveTo>
                      <a:pt x="2" y="0"/>
                    </a:moveTo>
                    <a:lnTo>
                      <a:pt x="3" y="2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1" name="Freeform 683"/>
              <p:cNvSpPr>
                <a:spLocks/>
              </p:cNvSpPr>
              <p:nvPr/>
            </p:nvSpPr>
            <p:spPr bwMode="auto">
              <a:xfrm>
                <a:off x="4118" y="2880"/>
                <a:ext cx="13" cy="39"/>
              </a:xfrm>
              <a:custGeom>
                <a:avLst/>
                <a:gdLst>
                  <a:gd name="T0" fmla="*/ 13 w 13"/>
                  <a:gd name="T1" fmla="*/ 0 h 39"/>
                  <a:gd name="T2" fmla="*/ 11 w 13"/>
                  <a:gd name="T3" fmla="*/ 10 h 39"/>
                  <a:gd name="T4" fmla="*/ 0 w 13"/>
                  <a:gd name="T5" fmla="*/ 39 h 39"/>
                  <a:gd name="T6" fmla="*/ 13 w 13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39"/>
                  <a:gd name="T14" fmla="*/ 13 w 13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39">
                    <a:moveTo>
                      <a:pt x="13" y="0"/>
                    </a:moveTo>
                    <a:lnTo>
                      <a:pt x="11" y="10"/>
                    </a:lnTo>
                    <a:lnTo>
                      <a:pt x="0" y="3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2" name="Freeform 684"/>
              <p:cNvSpPr>
                <a:spLocks/>
              </p:cNvSpPr>
              <p:nvPr/>
            </p:nvSpPr>
            <p:spPr bwMode="auto">
              <a:xfrm>
                <a:off x="4156" y="288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3" name="Freeform 685"/>
              <p:cNvSpPr>
                <a:spLocks/>
              </p:cNvSpPr>
              <p:nvPr/>
            </p:nvSpPr>
            <p:spPr bwMode="auto">
              <a:xfrm>
                <a:off x="4118" y="2880"/>
                <a:ext cx="13" cy="39"/>
              </a:xfrm>
              <a:custGeom>
                <a:avLst/>
                <a:gdLst>
                  <a:gd name="T0" fmla="*/ 13 w 13"/>
                  <a:gd name="T1" fmla="*/ 0 h 39"/>
                  <a:gd name="T2" fmla="*/ 0 w 13"/>
                  <a:gd name="T3" fmla="*/ 39 h 39"/>
                  <a:gd name="T4" fmla="*/ 13 w 13"/>
                  <a:gd name="T5" fmla="*/ 0 h 39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9"/>
                  <a:gd name="T11" fmla="*/ 13 w 13"/>
                  <a:gd name="T12" fmla="*/ 39 h 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9">
                    <a:moveTo>
                      <a:pt x="13" y="0"/>
                    </a:moveTo>
                    <a:lnTo>
                      <a:pt x="0" y="3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4" name="Freeform 686"/>
              <p:cNvSpPr>
                <a:spLocks/>
              </p:cNvSpPr>
              <p:nvPr/>
            </p:nvSpPr>
            <p:spPr bwMode="auto">
              <a:xfrm>
                <a:off x="4156" y="288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5" name="Freeform 687"/>
              <p:cNvSpPr>
                <a:spLocks/>
              </p:cNvSpPr>
              <p:nvPr/>
            </p:nvSpPr>
            <p:spPr bwMode="auto">
              <a:xfrm>
                <a:off x="4156" y="2879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1 h 1"/>
                  <a:gd name="T4" fmla="*/ 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6" name="Freeform 688"/>
              <p:cNvSpPr>
                <a:spLocks/>
              </p:cNvSpPr>
              <p:nvPr/>
            </p:nvSpPr>
            <p:spPr bwMode="auto">
              <a:xfrm>
                <a:off x="4118" y="2879"/>
                <a:ext cx="13" cy="40"/>
              </a:xfrm>
              <a:custGeom>
                <a:avLst/>
                <a:gdLst>
                  <a:gd name="T0" fmla="*/ 13 w 13"/>
                  <a:gd name="T1" fmla="*/ 0 h 40"/>
                  <a:gd name="T2" fmla="*/ 13 w 13"/>
                  <a:gd name="T3" fmla="*/ 1 h 40"/>
                  <a:gd name="T4" fmla="*/ 0 w 13"/>
                  <a:gd name="T5" fmla="*/ 40 h 40"/>
                  <a:gd name="T6" fmla="*/ 13 w 13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40"/>
                  <a:gd name="T14" fmla="*/ 13 w 13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40">
                    <a:moveTo>
                      <a:pt x="13" y="0"/>
                    </a:moveTo>
                    <a:lnTo>
                      <a:pt x="13" y="1"/>
                    </a:lnTo>
                    <a:lnTo>
                      <a:pt x="0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7" name="Freeform 689"/>
              <p:cNvSpPr>
                <a:spLocks/>
              </p:cNvSpPr>
              <p:nvPr/>
            </p:nvSpPr>
            <p:spPr bwMode="auto">
              <a:xfrm>
                <a:off x="4156" y="2879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2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8" name="Freeform 690"/>
              <p:cNvSpPr>
                <a:spLocks/>
              </p:cNvSpPr>
              <p:nvPr/>
            </p:nvSpPr>
            <p:spPr bwMode="auto">
              <a:xfrm>
                <a:off x="4156" y="2879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9" name="Freeform 691"/>
              <p:cNvSpPr>
                <a:spLocks/>
              </p:cNvSpPr>
              <p:nvPr/>
            </p:nvSpPr>
            <p:spPr bwMode="auto">
              <a:xfrm>
                <a:off x="4118" y="2879"/>
                <a:ext cx="13" cy="40"/>
              </a:xfrm>
              <a:custGeom>
                <a:avLst/>
                <a:gdLst>
                  <a:gd name="T0" fmla="*/ 13 w 13"/>
                  <a:gd name="T1" fmla="*/ 0 h 40"/>
                  <a:gd name="T2" fmla="*/ 0 w 13"/>
                  <a:gd name="T3" fmla="*/ 40 h 40"/>
                  <a:gd name="T4" fmla="*/ 13 w 13"/>
                  <a:gd name="T5" fmla="*/ 0 h 40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40"/>
                  <a:gd name="T11" fmla="*/ 13 w 13"/>
                  <a:gd name="T12" fmla="*/ 40 h 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40">
                    <a:moveTo>
                      <a:pt x="13" y="0"/>
                    </a:moveTo>
                    <a:lnTo>
                      <a:pt x="0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0" name="Freeform 692"/>
              <p:cNvSpPr>
                <a:spLocks/>
              </p:cNvSpPr>
              <p:nvPr/>
            </p:nvSpPr>
            <p:spPr bwMode="auto">
              <a:xfrm>
                <a:off x="4158" y="287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1" name="Freeform 693"/>
              <p:cNvSpPr>
                <a:spLocks/>
              </p:cNvSpPr>
              <p:nvPr/>
            </p:nvSpPr>
            <p:spPr bwMode="auto">
              <a:xfrm>
                <a:off x="4158" y="2877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2" name="Freeform 694"/>
              <p:cNvSpPr>
                <a:spLocks/>
              </p:cNvSpPr>
              <p:nvPr/>
            </p:nvSpPr>
            <p:spPr bwMode="auto">
              <a:xfrm>
                <a:off x="4118" y="2877"/>
                <a:ext cx="13" cy="42"/>
              </a:xfrm>
              <a:custGeom>
                <a:avLst/>
                <a:gdLst>
                  <a:gd name="T0" fmla="*/ 11 w 13"/>
                  <a:gd name="T1" fmla="*/ 0 h 42"/>
                  <a:gd name="T2" fmla="*/ 13 w 13"/>
                  <a:gd name="T3" fmla="*/ 2 h 42"/>
                  <a:gd name="T4" fmla="*/ 0 w 13"/>
                  <a:gd name="T5" fmla="*/ 42 h 42"/>
                  <a:gd name="T6" fmla="*/ 11 w 13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42"/>
                  <a:gd name="T14" fmla="*/ 13 w 13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42">
                    <a:moveTo>
                      <a:pt x="11" y="0"/>
                    </a:moveTo>
                    <a:lnTo>
                      <a:pt x="13" y="2"/>
                    </a:ln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3" name="Freeform 695"/>
              <p:cNvSpPr>
                <a:spLocks/>
              </p:cNvSpPr>
              <p:nvPr/>
            </p:nvSpPr>
            <p:spPr bwMode="auto">
              <a:xfrm>
                <a:off x="4158" y="2877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4" name="Freeform 696"/>
              <p:cNvSpPr>
                <a:spLocks/>
              </p:cNvSpPr>
              <p:nvPr/>
            </p:nvSpPr>
            <p:spPr bwMode="auto">
              <a:xfrm>
                <a:off x="4158" y="2877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5" name="Freeform 697"/>
              <p:cNvSpPr>
                <a:spLocks/>
              </p:cNvSpPr>
              <p:nvPr/>
            </p:nvSpPr>
            <p:spPr bwMode="auto">
              <a:xfrm>
                <a:off x="4118" y="287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0 w 11"/>
                  <a:gd name="T3" fmla="*/ 42 h 42"/>
                  <a:gd name="T4" fmla="*/ 11 w 11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42"/>
                  <a:gd name="T11" fmla="*/ 11 w 11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42">
                    <a:moveTo>
                      <a:pt x="11" y="0"/>
                    </a:move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6" name="Freeform 698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7" name="Freeform 699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8" name="Freeform 700"/>
              <p:cNvSpPr>
                <a:spLocks/>
              </p:cNvSpPr>
              <p:nvPr/>
            </p:nvSpPr>
            <p:spPr bwMode="auto">
              <a:xfrm>
                <a:off x="4118" y="2876"/>
                <a:ext cx="11" cy="43"/>
              </a:xfrm>
              <a:custGeom>
                <a:avLst/>
                <a:gdLst>
                  <a:gd name="T0" fmla="*/ 11 w 11"/>
                  <a:gd name="T1" fmla="*/ 0 h 43"/>
                  <a:gd name="T2" fmla="*/ 11 w 11"/>
                  <a:gd name="T3" fmla="*/ 1 h 43"/>
                  <a:gd name="T4" fmla="*/ 0 w 11"/>
                  <a:gd name="T5" fmla="*/ 43 h 43"/>
                  <a:gd name="T6" fmla="*/ 11 w 11"/>
                  <a:gd name="T7" fmla="*/ 0 h 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3"/>
                  <a:gd name="T14" fmla="*/ 11 w 11"/>
                  <a:gd name="T15" fmla="*/ 43 h 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3">
                    <a:moveTo>
                      <a:pt x="11" y="0"/>
                    </a:moveTo>
                    <a:lnTo>
                      <a:pt x="11" y="1"/>
                    </a:lnTo>
                    <a:lnTo>
                      <a:pt x="0" y="4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9" name="Freeform 701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0" name="Freeform 702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2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2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2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1" name="Freeform 703"/>
              <p:cNvSpPr>
                <a:spLocks/>
              </p:cNvSpPr>
              <p:nvPr/>
            </p:nvSpPr>
            <p:spPr bwMode="auto">
              <a:xfrm>
                <a:off x="4118" y="2874"/>
                <a:ext cx="11" cy="45"/>
              </a:xfrm>
              <a:custGeom>
                <a:avLst/>
                <a:gdLst>
                  <a:gd name="T0" fmla="*/ 11 w 11"/>
                  <a:gd name="T1" fmla="*/ 0 h 45"/>
                  <a:gd name="T2" fmla="*/ 11 w 11"/>
                  <a:gd name="T3" fmla="*/ 2 h 45"/>
                  <a:gd name="T4" fmla="*/ 0 w 11"/>
                  <a:gd name="T5" fmla="*/ 45 h 45"/>
                  <a:gd name="T6" fmla="*/ 11 w 11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5"/>
                  <a:gd name="T14" fmla="*/ 11 w 11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5">
                    <a:moveTo>
                      <a:pt x="11" y="0"/>
                    </a:moveTo>
                    <a:lnTo>
                      <a:pt x="11" y="2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2" name="Freeform 704"/>
              <p:cNvSpPr>
                <a:spLocks/>
              </p:cNvSpPr>
              <p:nvPr/>
            </p:nvSpPr>
            <p:spPr bwMode="auto">
              <a:xfrm>
                <a:off x="4160" y="2874"/>
                <a:ext cx="9" cy="2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3" name="Freeform 705"/>
              <p:cNvSpPr>
                <a:spLocks/>
              </p:cNvSpPr>
              <p:nvPr/>
            </p:nvSpPr>
            <p:spPr bwMode="auto">
              <a:xfrm>
                <a:off x="4160" y="2874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0 h 2"/>
                  <a:gd name="T4" fmla="*/ 0 w 9"/>
                  <a:gd name="T5" fmla="*/ 2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4" name="Freeform 706"/>
              <p:cNvSpPr>
                <a:spLocks/>
              </p:cNvSpPr>
              <p:nvPr/>
            </p:nvSpPr>
            <p:spPr bwMode="auto">
              <a:xfrm>
                <a:off x="4118" y="2874"/>
                <a:ext cx="11" cy="45"/>
              </a:xfrm>
              <a:custGeom>
                <a:avLst/>
                <a:gdLst>
                  <a:gd name="T0" fmla="*/ 11 w 11"/>
                  <a:gd name="T1" fmla="*/ 0 h 45"/>
                  <a:gd name="T2" fmla="*/ 0 w 11"/>
                  <a:gd name="T3" fmla="*/ 45 h 45"/>
                  <a:gd name="T4" fmla="*/ 11 w 11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45"/>
                  <a:gd name="T11" fmla="*/ 11 w 11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45">
                    <a:moveTo>
                      <a:pt x="11" y="0"/>
                    </a:move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5" name="Freeform 707"/>
              <p:cNvSpPr>
                <a:spLocks/>
              </p:cNvSpPr>
              <p:nvPr/>
            </p:nvSpPr>
            <p:spPr bwMode="auto">
              <a:xfrm>
                <a:off x="4160" y="2872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9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6" name="Freeform 708"/>
              <p:cNvSpPr>
                <a:spLocks/>
              </p:cNvSpPr>
              <p:nvPr/>
            </p:nvSpPr>
            <p:spPr bwMode="auto">
              <a:xfrm>
                <a:off x="4160" y="287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7" name="Freeform 709"/>
              <p:cNvSpPr>
                <a:spLocks/>
              </p:cNvSpPr>
              <p:nvPr/>
            </p:nvSpPr>
            <p:spPr bwMode="auto">
              <a:xfrm>
                <a:off x="4118" y="2872"/>
                <a:ext cx="11" cy="47"/>
              </a:xfrm>
              <a:custGeom>
                <a:avLst/>
                <a:gdLst>
                  <a:gd name="T0" fmla="*/ 9 w 11"/>
                  <a:gd name="T1" fmla="*/ 0 h 47"/>
                  <a:gd name="T2" fmla="*/ 11 w 11"/>
                  <a:gd name="T3" fmla="*/ 2 h 47"/>
                  <a:gd name="T4" fmla="*/ 0 w 11"/>
                  <a:gd name="T5" fmla="*/ 47 h 47"/>
                  <a:gd name="T6" fmla="*/ 9 w 11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7"/>
                  <a:gd name="T14" fmla="*/ 11 w 11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7">
                    <a:moveTo>
                      <a:pt x="9" y="0"/>
                    </a:moveTo>
                    <a:lnTo>
                      <a:pt x="11" y="2"/>
                    </a:lnTo>
                    <a:lnTo>
                      <a:pt x="0" y="4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8" name="Freeform 710"/>
              <p:cNvSpPr>
                <a:spLocks/>
              </p:cNvSpPr>
              <p:nvPr/>
            </p:nvSpPr>
            <p:spPr bwMode="auto">
              <a:xfrm>
                <a:off x="4160" y="2872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9" name="Freeform 711"/>
              <p:cNvSpPr>
                <a:spLocks/>
              </p:cNvSpPr>
              <p:nvPr/>
            </p:nvSpPr>
            <p:spPr bwMode="auto">
              <a:xfrm>
                <a:off x="4160" y="2872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0" name="Freeform 712"/>
              <p:cNvSpPr>
                <a:spLocks/>
              </p:cNvSpPr>
              <p:nvPr/>
            </p:nvSpPr>
            <p:spPr bwMode="auto">
              <a:xfrm>
                <a:off x="4118" y="2871"/>
                <a:ext cx="9" cy="48"/>
              </a:xfrm>
              <a:custGeom>
                <a:avLst/>
                <a:gdLst>
                  <a:gd name="T0" fmla="*/ 9 w 9"/>
                  <a:gd name="T1" fmla="*/ 0 h 48"/>
                  <a:gd name="T2" fmla="*/ 9 w 9"/>
                  <a:gd name="T3" fmla="*/ 1 h 48"/>
                  <a:gd name="T4" fmla="*/ 0 w 9"/>
                  <a:gd name="T5" fmla="*/ 48 h 48"/>
                  <a:gd name="T6" fmla="*/ 9 w 9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48"/>
                  <a:gd name="T14" fmla="*/ 9 w 9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48">
                    <a:moveTo>
                      <a:pt x="9" y="0"/>
                    </a:moveTo>
                    <a:lnTo>
                      <a:pt x="9" y="1"/>
                    </a:lnTo>
                    <a:lnTo>
                      <a:pt x="0" y="4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1" name="Freeform 713"/>
              <p:cNvSpPr>
                <a:spLocks/>
              </p:cNvSpPr>
              <p:nvPr/>
            </p:nvSpPr>
            <p:spPr bwMode="auto">
              <a:xfrm>
                <a:off x="4160" y="2871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2" name="Freeform 714"/>
              <p:cNvSpPr>
                <a:spLocks/>
              </p:cNvSpPr>
              <p:nvPr/>
            </p:nvSpPr>
            <p:spPr bwMode="auto">
              <a:xfrm>
                <a:off x="4160" y="2871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3" name="Freeform 715"/>
              <p:cNvSpPr>
                <a:spLocks/>
              </p:cNvSpPr>
              <p:nvPr/>
            </p:nvSpPr>
            <p:spPr bwMode="auto">
              <a:xfrm>
                <a:off x="4118" y="2871"/>
                <a:ext cx="9" cy="48"/>
              </a:xfrm>
              <a:custGeom>
                <a:avLst/>
                <a:gdLst>
                  <a:gd name="T0" fmla="*/ 9 w 9"/>
                  <a:gd name="T1" fmla="*/ 0 h 48"/>
                  <a:gd name="T2" fmla="*/ 0 w 9"/>
                  <a:gd name="T3" fmla="*/ 48 h 48"/>
                  <a:gd name="T4" fmla="*/ 9 w 9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48"/>
                  <a:gd name="T11" fmla="*/ 9 w 9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48">
                    <a:moveTo>
                      <a:pt x="9" y="0"/>
                    </a:moveTo>
                    <a:lnTo>
                      <a:pt x="0" y="4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4" name="Freeform 716"/>
              <p:cNvSpPr>
                <a:spLocks/>
              </p:cNvSpPr>
              <p:nvPr/>
            </p:nvSpPr>
            <p:spPr bwMode="auto">
              <a:xfrm>
                <a:off x="4160" y="2869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5" name="Freeform 717"/>
              <p:cNvSpPr>
                <a:spLocks/>
              </p:cNvSpPr>
              <p:nvPr/>
            </p:nvSpPr>
            <p:spPr bwMode="auto">
              <a:xfrm>
                <a:off x="4160" y="286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6" name="Freeform 718"/>
              <p:cNvSpPr>
                <a:spLocks/>
              </p:cNvSpPr>
              <p:nvPr/>
            </p:nvSpPr>
            <p:spPr bwMode="auto">
              <a:xfrm>
                <a:off x="4118" y="2869"/>
                <a:ext cx="9" cy="50"/>
              </a:xfrm>
              <a:custGeom>
                <a:avLst/>
                <a:gdLst>
                  <a:gd name="T0" fmla="*/ 9 w 9"/>
                  <a:gd name="T1" fmla="*/ 0 h 50"/>
                  <a:gd name="T2" fmla="*/ 9 w 9"/>
                  <a:gd name="T3" fmla="*/ 2 h 50"/>
                  <a:gd name="T4" fmla="*/ 0 w 9"/>
                  <a:gd name="T5" fmla="*/ 50 h 50"/>
                  <a:gd name="T6" fmla="*/ 9 w 9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0"/>
                  <a:gd name="T14" fmla="*/ 9 w 9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0">
                    <a:moveTo>
                      <a:pt x="9" y="0"/>
                    </a:moveTo>
                    <a:lnTo>
                      <a:pt x="9" y="2"/>
                    </a:lnTo>
                    <a:lnTo>
                      <a:pt x="0" y="5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7" name="Freeform 719"/>
              <p:cNvSpPr>
                <a:spLocks/>
              </p:cNvSpPr>
              <p:nvPr/>
            </p:nvSpPr>
            <p:spPr bwMode="auto">
              <a:xfrm>
                <a:off x="4160" y="286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8" name="Freeform 720"/>
              <p:cNvSpPr>
                <a:spLocks/>
              </p:cNvSpPr>
              <p:nvPr/>
            </p:nvSpPr>
            <p:spPr bwMode="auto">
              <a:xfrm>
                <a:off x="4160" y="2867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9" name="Freeform 721"/>
              <p:cNvSpPr>
                <a:spLocks/>
              </p:cNvSpPr>
              <p:nvPr/>
            </p:nvSpPr>
            <p:spPr bwMode="auto">
              <a:xfrm>
                <a:off x="4118" y="2867"/>
                <a:ext cx="9" cy="52"/>
              </a:xfrm>
              <a:custGeom>
                <a:avLst/>
                <a:gdLst>
                  <a:gd name="T0" fmla="*/ 9 w 9"/>
                  <a:gd name="T1" fmla="*/ 0 h 52"/>
                  <a:gd name="T2" fmla="*/ 9 w 9"/>
                  <a:gd name="T3" fmla="*/ 2 h 52"/>
                  <a:gd name="T4" fmla="*/ 0 w 9"/>
                  <a:gd name="T5" fmla="*/ 52 h 52"/>
                  <a:gd name="T6" fmla="*/ 9 w 9"/>
                  <a:gd name="T7" fmla="*/ 0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2"/>
                  <a:gd name="T14" fmla="*/ 9 w 9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2">
                    <a:moveTo>
                      <a:pt x="9" y="0"/>
                    </a:moveTo>
                    <a:lnTo>
                      <a:pt x="9" y="2"/>
                    </a:lnTo>
                    <a:lnTo>
                      <a:pt x="0" y="5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0" name="Freeform 722"/>
              <p:cNvSpPr>
                <a:spLocks/>
              </p:cNvSpPr>
              <p:nvPr/>
            </p:nvSpPr>
            <p:spPr bwMode="auto">
              <a:xfrm>
                <a:off x="4160" y="2867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1" name="Freeform 723"/>
              <p:cNvSpPr>
                <a:spLocks/>
              </p:cNvSpPr>
              <p:nvPr/>
            </p:nvSpPr>
            <p:spPr bwMode="auto">
              <a:xfrm>
                <a:off x="4160" y="286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2" name="Freeform 724"/>
              <p:cNvSpPr>
                <a:spLocks/>
              </p:cNvSpPr>
              <p:nvPr/>
            </p:nvSpPr>
            <p:spPr bwMode="auto">
              <a:xfrm>
                <a:off x="4160" y="286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3" name="Freeform 725"/>
              <p:cNvSpPr>
                <a:spLocks/>
              </p:cNvSpPr>
              <p:nvPr/>
            </p:nvSpPr>
            <p:spPr bwMode="auto">
              <a:xfrm>
                <a:off x="4118" y="2866"/>
                <a:ext cx="9" cy="53"/>
              </a:xfrm>
              <a:custGeom>
                <a:avLst/>
                <a:gdLst>
                  <a:gd name="T0" fmla="*/ 9 w 9"/>
                  <a:gd name="T1" fmla="*/ 0 h 53"/>
                  <a:gd name="T2" fmla="*/ 9 w 9"/>
                  <a:gd name="T3" fmla="*/ 1 h 53"/>
                  <a:gd name="T4" fmla="*/ 0 w 9"/>
                  <a:gd name="T5" fmla="*/ 53 h 53"/>
                  <a:gd name="T6" fmla="*/ 9 w 9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3"/>
                  <a:gd name="T14" fmla="*/ 9 w 9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3">
                    <a:moveTo>
                      <a:pt x="9" y="0"/>
                    </a:moveTo>
                    <a:lnTo>
                      <a:pt x="9" y="1"/>
                    </a:lnTo>
                    <a:lnTo>
                      <a:pt x="0" y="5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4" name="Freeform 726"/>
              <p:cNvSpPr>
                <a:spLocks/>
              </p:cNvSpPr>
              <p:nvPr/>
            </p:nvSpPr>
            <p:spPr bwMode="auto">
              <a:xfrm>
                <a:off x="4160" y="286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5" name="Freeform 727"/>
              <p:cNvSpPr>
                <a:spLocks/>
              </p:cNvSpPr>
              <p:nvPr/>
            </p:nvSpPr>
            <p:spPr bwMode="auto">
              <a:xfrm>
                <a:off x="4160" y="2864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6" name="Freeform 728"/>
              <p:cNvSpPr>
                <a:spLocks/>
              </p:cNvSpPr>
              <p:nvPr/>
            </p:nvSpPr>
            <p:spPr bwMode="auto">
              <a:xfrm>
                <a:off x="4118" y="2864"/>
                <a:ext cx="9" cy="55"/>
              </a:xfrm>
              <a:custGeom>
                <a:avLst/>
                <a:gdLst>
                  <a:gd name="T0" fmla="*/ 9 w 9"/>
                  <a:gd name="T1" fmla="*/ 0 h 55"/>
                  <a:gd name="T2" fmla="*/ 9 w 9"/>
                  <a:gd name="T3" fmla="*/ 2 h 55"/>
                  <a:gd name="T4" fmla="*/ 0 w 9"/>
                  <a:gd name="T5" fmla="*/ 55 h 55"/>
                  <a:gd name="T6" fmla="*/ 9 w 9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5"/>
                  <a:gd name="T14" fmla="*/ 9 w 9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5">
                    <a:moveTo>
                      <a:pt x="9" y="0"/>
                    </a:moveTo>
                    <a:lnTo>
                      <a:pt x="9" y="2"/>
                    </a:lnTo>
                    <a:lnTo>
                      <a:pt x="0" y="5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7" name="Freeform 729"/>
              <p:cNvSpPr>
                <a:spLocks/>
              </p:cNvSpPr>
              <p:nvPr/>
            </p:nvSpPr>
            <p:spPr bwMode="auto">
              <a:xfrm>
                <a:off x="4118" y="2864"/>
                <a:ext cx="9" cy="55"/>
              </a:xfrm>
              <a:custGeom>
                <a:avLst/>
                <a:gdLst>
                  <a:gd name="T0" fmla="*/ 9 w 9"/>
                  <a:gd name="T1" fmla="*/ 0 h 55"/>
                  <a:gd name="T2" fmla="*/ 0 w 9"/>
                  <a:gd name="T3" fmla="*/ 55 h 55"/>
                  <a:gd name="T4" fmla="*/ 9 w 9"/>
                  <a:gd name="T5" fmla="*/ 0 h 55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55"/>
                  <a:gd name="T11" fmla="*/ 9 w 9"/>
                  <a:gd name="T12" fmla="*/ 55 h 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55">
                    <a:moveTo>
                      <a:pt x="9" y="0"/>
                    </a:moveTo>
                    <a:lnTo>
                      <a:pt x="0" y="5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8" name="Freeform 730"/>
              <p:cNvSpPr>
                <a:spLocks/>
              </p:cNvSpPr>
              <p:nvPr/>
            </p:nvSpPr>
            <p:spPr bwMode="auto">
              <a:xfrm>
                <a:off x="4160" y="2864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9" name="Freeform 731"/>
              <p:cNvSpPr>
                <a:spLocks/>
              </p:cNvSpPr>
              <p:nvPr/>
            </p:nvSpPr>
            <p:spPr bwMode="auto">
              <a:xfrm>
                <a:off x="4160" y="2864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0" name="Freeform 732"/>
              <p:cNvSpPr>
                <a:spLocks/>
              </p:cNvSpPr>
              <p:nvPr/>
            </p:nvSpPr>
            <p:spPr bwMode="auto">
              <a:xfrm>
                <a:off x="4160" y="2864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1" name="Freeform 733"/>
              <p:cNvSpPr>
                <a:spLocks/>
              </p:cNvSpPr>
              <p:nvPr/>
            </p:nvSpPr>
            <p:spPr bwMode="auto">
              <a:xfrm>
                <a:off x="4160" y="286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2" name="Freeform 734"/>
              <p:cNvSpPr>
                <a:spLocks/>
              </p:cNvSpPr>
              <p:nvPr/>
            </p:nvSpPr>
            <p:spPr bwMode="auto">
              <a:xfrm>
                <a:off x="4118" y="2863"/>
                <a:ext cx="9" cy="56"/>
              </a:xfrm>
              <a:custGeom>
                <a:avLst/>
                <a:gdLst>
                  <a:gd name="T0" fmla="*/ 9 w 9"/>
                  <a:gd name="T1" fmla="*/ 0 h 56"/>
                  <a:gd name="T2" fmla="*/ 9 w 9"/>
                  <a:gd name="T3" fmla="*/ 1 h 56"/>
                  <a:gd name="T4" fmla="*/ 0 w 9"/>
                  <a:gd name="T5" fmla="*/ 56 h 56"/>
                  <a:gd name="T6" fmla="*/ 9 w 9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6"/>
                  <a:gd name="T14" fmla="*/ 9 w 9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6">
                    <a:moveTo>
                      <a:pt x="9" y="0"/>
                    </a:moveTo>
                    <a:lnTo>
                      <a:pt x="9" y="1"/>
                    </a:lnTo>
                    <a:lnTo>
                      <a:pt x="0" y="5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3" name="Freeform 735"/>
              <p:cNvSpPr>
                <a:spLocks/>
              </p:cNvSpPr>
              <p:nvPr/>
            </p:nvSpPr>
            <p:spPr bwMode="auto">
              <a:xfrm>
                <a:off x="4160" y="286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4" name="Freeform 736"/>
              <p:cNvSpPr>
                <a:spLocks/>
              </p:cNvSpPr>
              <p:nvPr/>
            </p:nvSpPr>
            <p:spPr bwMode="auto">
              <a:xfrm>
                <a:off x="4160" y="286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5" name="Freeform 737"/>
              <p:cNvSpPr>
                <a:spLocks/>
              </p:cNvSpPr>
              <p:nvPr/>
            </p:nvSpPr>
            <p:spPr bwMode="auto">
              <a:xfrm>
                <a:off x="4118" y="2863"/>
                <a:ext cx="9" cy="56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9 w 9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56"/>
                  <a:gd name="T11" fmla="*/ 9 w 9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56">
                    <a:moveTo>
                      <a:pt x="9" y="0"/>
                    </a:moveTo>
                    <a:lnTo>
                      <a:pt x="0" y="5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Freeform 738"/>
              <p:cNvSpPr>
                <a:spLocks/>
              </p:cNvSpPr>
              <p:nvPr/>
            </p:nvSpPr>
            <p:spPr bwMode="auto">
              <a:xfrm>
                <a:off x="4160" y="2861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Freeform 739"/>
              <p:cNvSpPr>
                <a:spLocks/>
              </p:cNvSpPr>
              <p:nvPr/>
            </p:nvSpPr>
            <p:spPr bwMode="auto">
              <a:xfrm>
                <a:off x="4160" y="2861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Freeform 740"/>
              <p:cNvSpPr>
                <a:spLocks/>
              </p:cNvSpPr>
              <p:nvPr/>
            </p:nvSpPr>
            <p:spPr bwMode="auto">
              <a:xfrm>
                <a:off x="4118" y="2861"/>
                <a:ext cx="9" cy="58"/>
              </a:xfrm>
              <a:custGeom>
                <a:avLst/>
                <a:gdLst>
                  <a:gd name="T0" fmla="*/ 9 w 9"/>
                  <a:gd name="T1" fmla="*/ 0 h 58"/>
                  <a:gd name="T2" fmla="*/ 9 w 9"/>
                  <a:gd name="T3" fmla="*/ 2 h 58"/>
                  <a:gd name="T4" fmla="*/ 0 w 9"/>
                  <a:gd name="T5" fmla="*/ 58 h 58"/>
                  <a:gd name="T6" fmla="*/ 9 w 9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8"/>
                  <a:gd name="T14" fmla="*/ 9 w 9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8">
                    <a:moveTo>
                      <a:pt x="9" y="0"/>
                    </a:moveTo>
                    <a:lnTo>
                      <a:pt x="9" y="2"/>
                    </a:lnTo>
                    <a:lnTo>
                      <a:pt x="0" y="5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9" name="Freeform 741"/>
              <p:cNvSpPr>
                <a:spLocks/>
              </p:cNvSpPr>
              <p:nvPr/>
            </p:nvSpPr>
            <p:spPr bwMode="auto">
              <a:xfrm>
                <a:off x="4160" y="2859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Freeform 742"/>
              <p:cNvSpPr>
                <a:spLocks/>
              </p:cNvSpPr>
              <p:nvPr/>
            </p:nvSpPr>
            <p:spPr bwMode="auto">
              <a:xfrm>
                <a:off x="4160" y="285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Freeform 743"/>
              <p:cNvSpPr>
                <a:spLocks/>
              </p:cNvSpPr>
              <p:nvPr/>
            </p:nvSpPr>
            <p:spPr bwMode="auto">
              <a:xfrm>
                <a:off x="4118" y="2859"/>
                <a:ext cx="9" cy="60"/>
              </a:xfrm>
              <a:custGeom>
                <a:avLst/>
                <a:gdLst>
                  <a:gd name="T0" fmla="*/ 9 w 9"/>
                  <a:gd name="T1" fmla="*/ 0 h 60"/>
                  <a:gd name="T2" fmla="*/ 9 w 9"/>
                  <a:gd name="T3" fmla="*/ 2 h 60"/>
                  <a:gd name="T4" fmla="*/ 0 w 9"/>
                  <a:gd name="T5" fmla="*/ 60 h 60"/>
                  <a:gd name="T6" fmla="*/ 9 w 9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60"/>
                  <a:gd name="T14" fmla="*/ 9 w 9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60">
                    <a:moveTo>
                      <a:pt x="9" y="0"/>
                    </a:moveTo>
                    <a:lnTo>
                      <a:pt x="9" y="2"/>
                    </a:lnTo>
                    <a:lnTo>
                      <a:pt x="0" y="6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Freeform 744"/>
              <p:cNvSpPr>
                <a:spLocks/>
              </p:cNvSpPr>
              <p:nvPr/>
            </p:nvSpPr>
            <p:spPr bwMode="auto">
              <a:xfrm>
                <a:off x="4160" y="285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3" name="Freeform 745"/>
              <p:cNvSpPr>
                <a:spLocks/>
              </p:cNvSpPr>
              <p:nvPr/>
            </p:nvSpPr>
            <p:spPr bwMode="auto">
              <a:xfrm>
                <a:off x="4160" y="285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4" name="Freeform 746"/>
              <p:cNvSpPr>
                <a:spLocks/>
              </p:cNvSpPr>
              <p:nvPr/>
            </p:nvSpPr>
            <p:spPr bwMode="auto">
              <a:xfrm>
                <a:off x="4118" y="2858"/>
                <a:ext cx="9" cy="61"/>
              </a:xfrm>
              <a:custGeom>
                <a:avLst/>
                <a:gdLst>
                  <a:gd name="T0" fmla="*/ 9 w 9"/>
                  <a:gd name="T1" fmla="*/ 0 h 61"/>
                  <a:gd name="T2" fmla="*/ 9 w 9"/>
                  <a:gd name="T3" fmla="*/ 1 h 61"/>
                  <a:gd name="T4" fmla="*/ 0 w 9"/>
                  <a:gd name="T5" fmla="*/ 61 h 61"/>
                  <a:gd name="T6" fmla="*/ 9 w 9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61"/>
                  <a:gd name="T14" fmla="*/ 9 w 9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61">
                    <a:moveTo>
                      <a:pt x="9" y="0"/>
                    </a:moveTo>
                    <a:lnTo>
                      <a:pt x="9" y="1"/>
                    </a:lnTo>
                    <a:lnTo>
                      <a:pt x="0" y="6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5" name="Freeform 747"/>
              <p:cNvSpPr>
                <a:spLocks/>
              </p:cNvSpPr>
              <p:nvPr/>
            </p:nvSpPr>
            <p:spPr bwMode="auto">
              <a:xfrm>
                <a:off x="4160" y="2858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6" name="Freeform 748"/>
              <p:cNvSpPr>
                <a:spLocks/>
              </p:cNvSpPr>
              <p:nvPr/>
            </p:nvSpPr>
            <p:spPr bwMode="auto">
              <a:xfrm>
                <a:off x="4160" y="285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7" name="Freeform 749"/>
              <p:cNvSpPr>
                <a:spLocks/>
              </p:cNvSpPr>
              <p:nvPr/>
            </p:nvSpPr>
            <p:spPr bwMode="auto">
              <a:xfrm>
                <a:off x="4118" y="2858"/>
                <a:ext cx="9" cy="61"/>
              </a:xfrm>
              <a:custGeom>
                <a:avLst/>
                <a:gdLst>
                  <a:gd name="T0" fmla="*/ 9 w 9"/>
                  <a:gd name="T1" fmla="*/ 0 h 61"/>
                  <a:gd name="T2" fmla="*/ 0 w 9"/>
                  <a:gd name="T3" fmla="*/ 61 h 61"/>
                  <a:gd name="T4" fmla="*/ 9 w 9"/>
                  <a:gd name="T5" fmla="*/ 0 h 6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61"/>
                  <a:gd name="T11" fmla="*/ 9 w 9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61">
                    <a:moveTo>
                      <a:pt x="9" y="0"/>
                    </a:moveTo>
                    <a:lnTo>
                      <a:pt x="0" y="6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8" name="Freeform 750"/>
              <p:cNvSpPr>
                <a:spLocks/>
              </p:cNvSpPr>
              <p:nvPr/>
            </p:nvSpPr>
            <p:spPr bwMode="auto">
              <a:xfrm>
                <a:off x="4160" y="2856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" name="Freeform 751"/>
              <p:cNvSpPr>
                <a:spLocks/>
              </p:cNvSpPr>
              <p:nvPr/>
            </p:nvSpPr>
            <p:spPr bwMode="auto">
              <a:xfrm>
                <a:off x="4160" y="2856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Freeform 752"/>
              <p:cNvSpPr>
                <a:spLocks/>
              </p:cNvSpPr>
              <p:nvPr/>
            </p:nvSpPr>
            <p:spPr bwMode="auto">
              <a:xfrm>
                <a:off x="4160" y="285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Freeform 753"/>
              <p:cNvSpPr>
                <a:spLocks/>
              </p:cNvSpPr>
              <p:nvPr/>
            </p:nvSpPr>
            <p:spPr bwMode="auto">
              <a:xfrm>
                <a:off x="4160" y="285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Freeform 754"/>
              <p:cNvSpPr>
                <a:spLocks/>
              </p:cNvSpPr>
              <p:nvPr/>
            </p:nvSpPr>
            <p:spPr bwMode="auto">
              <a:xfrm>
                <a:off x="4160" y="2855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" name="Freeform 755"/>
              <p:cNvSpPr>
                <a:spLocks/>
              </p:cNvSpPr>
              <p:nvPr/>
            </p:nvSpPr>
            <p:spPr bwMode="auto">
              <a:xfrm>
                <a:off x="4160" y="285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Freeform 756"/>
              <p:cNvSpPr>
                <a:spLocks/>
              </p:cNvSpPr>
              <p:nvPr/>
            </p:nvSpPr>
            <p:spPr bwMode="auto">
              <a:xfrm>
                <a:off x="4160" y="2853"/>
                <a:ext cx="11" cy="2"/>
              </a:xfrm>
              <a:custGeom>
                <a:avLst/>
                <a:gdLst>
                  <a:gd name="T0" fmla="*/ 9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9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9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Freeform 757"/>
              <p:cNvSpPr>
                <a:spLocks/>
              </p:cNvSpPr>
              <p:nvPr/>
            </p:nvSpPr>
            <p:spPr bwMode="auto">
              <a:xfrm>
                <a:off x="4160" y="285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0 h 2"/>
                  <a:gd name="T4" fmla="*/ 0 w 9"/>
                  <a:gd name="T5" fmla="*/ 2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Freeform 758"/>
              <p:cNvSpPr>
                <a:spLocks/>
              </p:cNvSpPr>
              <p:nvPr/>
            </p:nvSpPr>
            <p:spPr bwMode="auto">
              <a:xfrm>
                <a:off x="4160" y="2853"/>
                <a:ext cx="9" cy="1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7" name="Freeform 759"/>
              <p:cNvSpPr>
                <a:spLocks/>
              </p:cNvSpPr>
              <p:nvPr/>
            </p:nvSpPr>
            <p:spPr bwMode="auto">
              <a:xfrm>
                <a:off x="4158" y="285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2 w 11"/>
                  <a:gd name="T5" fmla="*/ 0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8" name="Freeform 760"/>
              <p:cNvSpPr>
                <a:spLocks/>
              </p:cNvSpPr>
              <p:nvPr/>
            </p:nvSpPr>
            <p:spPr bwMode="auto">
              <a:xfrm>
                <a:off x="4158" y="285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9" name="Freeform 761"/>
              <p:cNvSpPr>
                <a:spLocks/>
              </p:cNvSpPr>
              <p:nvPr/>
            </p:nvSpPr>
            <p:spPr bwMode="auto">
              <a:xfrm>
                <a:off x="4158" y="285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0" name="Freeform 762"/>
              <p:cNvSpPr>
                <a:spLocks/>
              </p:cNvSpPr>
              <p:nvPr/>
            </p:nvSpPr>
            <p:spPr bwMode="auto">
              <a:xfrm>
                <a:off x="4158" y="2851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1" name="Freeform 763"/>
              <p:cNvSpPr>
                <a:spLocks/>
              </p:cNvSpPr>
              <p:nvPr/>
            </p:nvSpPr>
            <p:spPr bwMode="auto">
              <a:xfrm>
                <a:off x="4158" y="2851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2" name="Freeform 764"/>
              <p:cNvSpPr>
                <a:spLocks/>
              </p:cNvSpPr>
              <p:nvPr/>
            </p:nvSpPr>
            <p:spPr bwMode="auto">
              <a:xfrm>
                <a:off x="4158" y="2851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3" name="Freeform 765"/>
              <p:cNvSpPr>
                <a:spLocks/>
              </p:cNvSpPr>
              <p:nvPr/>
            </p:nvSpPr>
            <p:spPr bwMode="auto">
              <a:xfrm>
                <a:off x="4158" y="2851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Freeform 766"/>
              <p:cNvSpPr>
                <a:spLocks/>
              </p:cNvSpPr>
              <p:nvPr/>
            </p:nvSpPr>
            <p:spPr bwMode="auto">
              <a:xfrm>
                <a:off x="4156" y="2850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1 h 1"/>
                  <a:gd name="T4" fmla="*/ 2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Freeform 767"/>
              <p:cNvSpPr>
                <a:spLocks/>
              </p:cNvSpPr>
              <p:nvPr/>
            </p:nvSpPr>
            <p:spPr bwMode="auto">
              <a:xfrm>
                <a:off x="4156" y="2850"/>
                <a:ext cx="13" cy="1"/>
              </a:xfrm>
              <a:custGeom>
                <a:avLst/>
                <a:gdLst>
                  <a:gd name="T0" fmla="*/ 12 w 13"/>
                  <a:gd name="T1" fmla="*/ 0 h 1"/>
                  <a:gd name="T2" fmla="*/ 0 w 13"/>
                  <a:gd name="T3" fmla="*/ 0 h 1"/>
                  <a:gd name="T4" fmla="*/ 13 w 13"/>
                  <a:gd name="T5" fmla="*/ 1 h 1"/>
                  <a:gd name="T6" fmla="*/ 1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2" y="0"/>
                    </a:moveTo>
                    <a:lnTo>
                      <a:pt x="0" y="0"/>
                    </a:lnTo>
                    <a:lnTo>
                      <a:pt x="13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Freeform 768"/>
              <p:cNvSpPr>
                <a:spLocks/>
              </p:cNvSpPr>
              <p:nvPr/>
            </p:nvSpPr>
            <p:spPr bwMode="auto">
              <a:xfrm>
                <a:off x="4156" y="285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7" name="Freeform 769"/>
              <p:cNvSpPr>
                <a:spLocks/>
              </p:cNvSpPr>
              <p:nvPr/>
            </p:nvSpPr>
            <p:spPr bwMode="auto">
              <a:xfrm>
                <a:off x="4156" y="2848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Freeform 770"/>
              <p:cNvSpPr>
                <a:spLocks/>
              </p:cNvSpPr>
              <p:nvPr/>
            </p:nvSpPr>
            <p:spPr bwMode="auto">
              <a:xfrm>
                <a:off x="4156" y="2848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Freeform 771"/>
              <p:cNvSpPr>
                <a:spLocks/>
              </p:cNvSpPr>
              <p:nvPr/>
            </p:nvSpPr>
            <p:spPr bwMode="auto">
              <a:xfrm>
                <a:off x="4156" y="284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Freeform 772"/>
              <p:cNvSpPr>
                <a:spLocks/>
              </p:cNvSpPr>
              <p:nvPr/>
            </p:nvSpPr>
            <p:spPr bwMode="auto">
              <a:xfrm>
                <a:off x="4155" y="2848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1 w 13"/>
                  <a:gd name="T5" fmla="*/ 0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" name="Freeform 773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" name="Freeform 774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" name="Freeform 775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" name="Freeform 776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11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11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1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" name="Freeform 777"/>
              <p:cNvSpPr>
                <a:spLocks/>
              </p:cNvSpPr>
              <p:nvPr/>
            </p:nvSpPr>
            <p:spPr bwMode="auto">
              <a:xfrm>
                <a:off x="4153" y="2845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2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" name="Freeform 778"/>
              <p:cNvSpPr>
                <a:spLocks/>
              </p:cNvSpPr>
              <p:nvPr/>
            </p:nvSpPr>
            <p:spPr bwMode="auto">
              <a:xfrm>
                <a:off x="4153" y="2845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" name="Freeform 779"/>
              <p:cNvSpPr>
                <a:spLocks/>
              </p:cNvSpPr>
              <p:nvPr/>
            </p:nvSpPr>
            <p:spPr bwMode="auto">
              <a:xfrm>
                <a:off x="4153" y="2845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Freeform 780"/>
              <p:cNvSpPr>
                <a:spLocks/>
              </p:cNvSpPr>
              <p:nvPr/>
            </p:nvSpPr>
            <p:spPr bwMode="auto">
              <a:xfrm>
                <a:off x="4152" y="2843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4 w 14"/>
                  <a:gd name="T5" fmla="*/ 2 h 2"/>
                  <a:gd name="T6" fmla="*/ 0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0" y="0"/>
                    </a:moveTo>
                    <a:lnTo>
                      <a:pt x="1" y="2"/>
                    </a:ln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Freeform 781"/>
              <p:cNvSpPr>
                <a:spLocks/>
              </p:cNvSpPr>
              <p:nvPr/>
            </p:nvSpPr>
            <p:spPr bwMode="auto">
              <a:xfrm>
                <a:off x="4152" y="2843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0 h 2"/>
                  <a:gd name="T4" fmla="*/ 14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Freeform 782"/>
              <p:cNvSpPr>
                <a:spLocks/>
              </p:cNvSpPr>
              <p:nvPr/>
            </p:nvSpPr>
            <p:spPr bwMode="auto">
              <a:xfrm>
                <a:off x="4152" y="2843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" name="Freeform 783"/>
              <p:cNvSpPr>
                <a:spLocks/>
              </p:cNvSpPr>
              <p:nvPr/>
            </p:nvSpPr>
            <p:spPr bwMode="auto">
              <a:xfrm>
                <a:off x="4152" y="2843"/>
                <a:ext cx="14" cy="1"/>
              </a:xfrm>
              <a:custGeom>
                <a:avLst/>
                <a:gdLst>
                  <a:gd name="T0" fmla="*/ 12 w 14"/>
                  <a:gd name="T1" fmla="*/ 0 h 1"/>
                  <a:gd name="T2" fmla="*/ 0 w 14"/>
                  <a:gd name="T3" fmla="*/ 0 h 1"/>
                  <a:gd name="T4" fmla="*/ 14 w 14"/>
                  <a:gd name="T5" fmla="*/ 0 h 1"/>
                  <a:gd name="T6" fmla="*/ 12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12" y="0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Freeform 784"/>
              <p:cNvSpPr>
                <a:spLocks/>
              </p:cNvSpPr>
              <p:nvPr/>
            </p:nvSpPr>
            <p:spPr bwMode="auto">
              <a:xfrm>
                <a:off x="4150" y="2843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2 w 14"/>
                  <a:gd name="T5" fmla="*/ 0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Freeform 785"/>
              <p:cNvSpPr>
                <a:spLocks/>
              </p:cNvSpPr>
              <p:nvPr/>
            </p:nvSpPr>
            <p:spPr bwMode="auto">
              <a:xfrm>
                <a:off x="4127" y="2842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1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Freeform 786"/>
              <p:cNvSpPr>
                <a:spLocks/>
              </p:cNvSpPr>
              <p:nvPr/>
            </p:nvSpPr>
            <p:spPr bwMode="auto">
              <a:xfrm>
                <a:off x="4127" y="2842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1 h 1"/>
                  <a:gd name="T4" fmla="*/ 1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1"/>
                    </a:lnTo>
                    <a:lnTo>
                      <a:pt x="1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" name="Freeform 787"/>
              <p:cNvSpPr>
                <a:spLocks/>
              </p:cNvSpPr>
              <p:nvPr/>
            </p:nvSpPr>
            <p:spPr bwMode="auto">
              <a:xfrm>
                <a:off x="4127" y="2842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10 w 10"/>
                  <a:gd name="T5" fmla="*/ 3 h 3"/>
                  <a:gd name="T6" fmla="*/ 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0" y="0"/>
                    </a:moveTo>
                    <a:lnTo>
                      <a:pt x="10" y="1"/>
                    </a:lnTo>
                    <a:lnTo>
                      <a:pt x="1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" name="Freeform 788"/>
              <p:cNvSpPr>
                <a:spLocks/>
              </p:cNvSpPr>
              <p:nvPr/>
            </p:nvSpPr>
            <p:spPr bwMode="auto">
              <a:xfrm>
                <a:off x="4127" y="2842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3 h 3"/>
                  <a:gd name="T4" fmla="*/ 8 w 10"/>
                  <a:gd name="T5" fmla="*/ 3 h 3"/>
                  <a:gd name="T6" fmla="*/ 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0" y="0"/>
                    </a:moveTo>
                    <a:lnTo>
                      <a:pt x="10" y="3"/>
                    </a:lnTo>
                    <a:lnTo>
                      <a:pt x="8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" name="Freeform 789"/>
              <p:cNvSpPr>
                <a:spLocks/>
              </p:cNvSpPr>
              <p:nvPr/>
            </p:nvSpPr>
            <p:spPr bwMode="auto">
              <a:xfrm>
                <a:off x="4127" y="2842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3 h 3"/>
                  <a:gd name="T4" fmla="*/ 7 w 8"/>
                  <a:gd name="T5" fmla="*/ 3 h 3"/>
                  <a:gd name="T6" fmla="*/ 0 w 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3"/>
                  <a:gd name="T14" fmla="*/ 8 w 8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3">
                    <a:moveTo>
                      <a:pt x="0" y="0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" name="Freeform 790"/>
              <p:cNvSpPr>
                <a:spLocks/>
              </p:cNvSpPr>
              <p:nvPr/>
            </p:nvSpPr>
            <p:spPr bwMode="auto">
              <a:xfrm>
                <a:off x="4127" y="2842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3 h 5"/>
                  <a:gd name="T4" fmla="*/ 7 w 7"/>
                  <a:gd name="T5" fmla="*/ 5 h 5"/>
                  <a:gd name="T6" fmla="*/ 0 w 7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5"/>
                  <a:gd name="T14" fmla="*/ 7 w 7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5">
                    <a:moveTo>
                      <a:pt x="0" y="0"/>
                    </a:moveTo>
                    <a:lnTo>
                      <a:pt x="7" y="3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" name="Freeform 791"/>
              <p:cNvSpPr>
                <a:spLocks/>
              </p:cNvSpPr>
              <p:nvPr/>
            </p:nvSpPr>
            <p:spPr bwMode="auto">
              <a:xfrm>
                <a:off x="4127" y="2842"/>
                <a:ext cx="7" cy="6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5 h 6"/>
                  <a:gd name="T4" fmla="*/ 5 w 7"/>
                  <a:gd name="T5" fmla="*/ 6 h 6"/>
                  <a:gd name="T6" fmla="*/ 0 w 7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0" y="0"/>
                    </a:moveTo>
                    <a:lnTo>
                      <a:pt x="7" y="5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" name="Freeform 792"/>
              <p:cNvSpPr>
                <a:spLocks/>
              </p:cNvSpPr>
              <p:nvPr/>
            </p:nvSpPr>
            <p:spPr bwMode="auto">
              <a:xfrm>
                <a:off x="4127" y="2842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" name="Freeform 793"/>
              <p:cNvSpPr>
                <a:spLocks/>
              </p:cNvSpPr>
              <p:nvPr/>
            </p:nvSpPr>
            <p:spPr bwMode="auto">
              <a:xfrm>
                <a:off x="4127" y="2842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Freeform 794"/>
              <p:cNvSpPr>
                <a:spLocks/>
              </p:cNvSpPr>
              <p:nvPr/>
            </p:nvSpPr>
            <p:spPr bwMode="auto">
              <a:xfrm>
                <a:off x="4127" y="2842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6 h 8"/>
                  <a:gd name="T4" fmla="*/ 5 w 5"/>
                  <a:gd name="T5" fmla="*/ 8 h 8"/>
                  <a:gd name="T6" fmla="*/ 0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0" y="0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Freeform 795"/>
              <p:cNvSpPr>
                <a:spLocks/>
              </p:cNvSpPr>
              <p:nvPr/>
            </p:nvSpPr>
            <p:spPr bwMode="auto">
              <a:xfrm>
                <a:off x="4127" y="2842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8 h 8"/>
                  <a:gd name="T4" fmla="*/ 4 w 5"/>
                  <a:gd name="T5" fmla="*/ 8 h 8"/>
                  <a:gd name="T6" fmla="*/ 0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0" y="0"/>
                    </a:moveTo>
                    <a:lnTo>
                      <a:pt x="5" y="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Freeform 796"/>
              <p:cNvSpPr>
                <a:spLocks/>
              </p:cNvSpPr>
              <p:nvPr/>
            </p:nvSpPr>
            <p:spPr bwMode="auto">
              <a:xfrm>
                <a:off x="4127" y="2842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8 h 9"/>
                  <a:gd name="T4" fmla="*/ 4 w 4"/>
                  <a:gd name="T5" fmla="*/ 9 h 9"/>
                  <a:gd name="T6" fmla="*/ 0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0" y="0"/>
                    </a:moveTo>
                    <a:lnTo>
                      <a:pt x="4" y="8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" name="Freeform 797"/>
              <p:cNvSpPr>
                <a:spLocks/>
              </p:cNvSpPr>
              <p:nvPr/>
            </p:nvSpPr>
            <p:spPr bwMode="auto">
              <a:xfrm>
                <a:off x="4127" y="2842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9 h 9"/>
                  <a:gd name="T4" fmla="*/ 0 w 4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Freeform 798"/>
              <p:cNvSpPr>
                <a:spLocks/>
              </p:cNvSpPr>
              <p:nvPr/>
            </p:nvSpPr>
            <p:spPr bwMode="auto">
              <a:xfrm>
                <a:off x="4127" y="2842"/>
                <a:ext cx="4" cy="11"/>
              </a:xfrm>
              <a:custGeom>
                <a:avLst/>
                <a:gdLst>
                  <a:gd name="T0" fmla="*/ 0 w 4"/>
                  <a:gd name="T1" fmla="*/ 0 h 11"/>
                  <a:gd name="T2" fmla="*/ 4 w 4"/>
                  <a:gd name="T3" fmla="*/ 9 h 11"/>
                  <a:gd name="T4" fmla="*/ 4 w 4"/>
                  <a:gd name="T5" fmla="*/ 11 h 11"/>
                  <a:gd name="T6" fmla="*/ 0 w 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0" y="0"/>
                    </a:moveTo>
                    <a:lnTo>
                      <a:pt x="4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Freeform 799"/>
              <p:cNvSpPr>
                <a:spLocks/>
              </p:cNvSpPr>
              <p:nvPr/>
            </p:nvSpPr>
            <p:spPr bwMode="auto">
              <a:xfrm>
                <a:off x="4127" y="2842"/>
                <a:ext cx="4" cy="11"/>
              </a:xfrm>
              <a:custGeom>
                <a:avLst/>
                <a:gdLst>
                  <a:gd name="T0" fmla="*/ 0 w 4"/>
                  <a:gd name="T1" fmla="*/ 0 h 11"/>
                  <a:gd name="T2" fmla="*/ 4 w 4"/>
                  <a:gd name="T3" fmla="*/ 11 h 11"/>
                  <a:gd name="T4" fmla="*/ 2 w 4"/>
                  <a:gd name="T5" fmla="*/ 11 h 11"/>
                  <a:gd name="T6" fmla="*/ 0 w 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0" y="0"/>
                    </a:moveTo>
                    <a:lnTo>
                      <a:pt x="4" y="11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Freeform 800"/>
              <p:cNvSpPr>
                <a:spLocks/>
              </p:cNvSpPr>
              <p:nvPr/>
            </p:nvSpPr>
            <p:spPr bwMode="auto">
              <a:xfrm>
                <a:off x="4127" y="2842"/>
                <a:ext cx="2" cy="11"/>
              </a:xfrm>
              <a:custGeom>
                <a:avLst/>
                <a:gdLst>
                  <a:gd name="T0" fmla="*/ 0 w 2"/>
                  <a:gd name="T1" fmla="*/ 0 h 11"/>
                  <a:gd name="T2" fmla="*/ 2 w 2"/>
                  <a:gd name="T3" fmla="*/ 11 h 11"/>
                  <a:gd name="T4" fmla="*/ 2 w 2"/>
                  <a:gd name="T5" fmla="*/ 11 h 11"/>
                  <a:gd name="T6" fmla="*/ 0 w 2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1"/>
                  <a:gd name="T14" fmla="*/ 2 w 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1">
                    <a:moveTo>
                      <a:pt x="0" y="0"/>
                    </a:move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" name="Freeform 801"/>
              <p:cNvSpPr>
                <a:spLocks/>
              </p:cNvSpPr>
              <p:nvPr/>
            </p:nvSpPr>
            <p:spPr bwMode="auto">
              <a:xfrm>
                <a:off x="4127" y="2842"/>
                <a:ext cx="2" cy="13"/>
              </a:xfrm>
              <a:custGeom>
                <a:avLst/>
                <a:gdLst>
                  <a:gd name="T0" fmla="*/ 0 w 2"/>
                  <a:gd name="T1" fmla="*/ 0 h 13"/>
                  <a:gd name="T2" fmla="*/ 2 w 2"/>
                  <a:gd name="T3" fmla="*/ 11 h 13"/>
                  <a:gd name="T4" fmla="*/ 2 w 2"/>
                  <a:gd name="T5" fmla="*/ 13 h 13"/>
                  <a:gd name="T6" fmla="*/ 0 w 2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3"/>
                  <a:gd name="T14" fmla="*/ 2 w 2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3">
                    <a:moveTo>
                      <a:pt x="0" y="0"/>
                    </a:moveTo>
                    <a:lnTo>
                      <a:pt x="2" y="11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" name="Freeform 802"/>
              <p:cNvSpPr>
                <a:spLocks/>
              </p:cNvSpPr>
              <p:nvPr/>
            </p:nvSpPr>
            <p:spPr bwMode="auto">
              <a:xfrm>
                <a:off x="4127" y="2842"/>
                <a:ext cx="2" cy="13"/>
              </a:xfrm>
              <a:custGeom>
                <a:avLst/>
                <a:gdLst>
                  <a:gd name="T0" fmla="*/ 0 w 2"/>
                  <a:gd name="T1" fmla="*/ 0 h 13"/>
                  <a:gd name="T2" fmla="*/ 2 w 2"/>
                  <a:gd name="T3" fmla="*/ 13 h 13"/>
                  <a:gd name="T4" fmla="*/ 0 w 2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0"/>
                    </a:move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" name="Freeform 803"/>
              <p:cNvSpPr>
                <a:spLocks/>
              </p:cNvSpPr>
              <p:nvPr/>
            </p:nvSpPr>
            <p:spPr bwMode="auto">
              <a:xfrm>
                <a:off x="4127" y="2842"/>
                <a:ext cx="2" cy="14"/>
              </a:xfrm>
              <a:custGeom>
                <a:avLst/>
                <a:gdLst>
                  <a:gd name="T0" fmla="*/ 0 w 2"/>
                  <a:gd name="T1" fmla="*/ 0 h 14"/>
                  <a:gd name="T2" fmla="*/ 2 w 2"/>
                  <a:gd name="T3" fmla="*/ 13 h 14"/>
                  <a:gd name="T4" fmla="*/ 2 w 2"/>
                  <a:gd name="T5" fmla="*/ 14 h 14"/>
                  <a:gd name="T6" fmla="*/ 0 w 2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4"/>
                  <a:gd name="T14" fmla="*/ 2 w 2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4">
                    <a:moveTo>
                      <a:pt x="0" y="0"/>
                    </a:moveTo>
                    <a:lnTo>
                      <a:pt x="2" y="13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" name="Freeform 804"/>
              <p:cNvSpPr>
                <a:spLocks/>
              </p:cNvSpPr>
              <p:nvPr/>
            </p:nvSpPr>
            <p:spPr bwMode="auto">
              <a:xfrm>
                <a:off x="4127" y="2842"/>
                <a:ext cx="2" cy="16"/>
              </a:xfrm>
              <a:custGeom>
                <a:avLst/>
                <a:gdLst>
                  <a:gd name="T0" fmla="*/ 0 w 2"/>
                  <a:gd name="T1" fmla="*/ 0 h 16"/>
                  <a:gd name="T2" fmla="*/ 2 w 2"/>
                  <a:gd name="T3" fmla="*/ 14 h 16"/>
                  <a:gd name="T4" fmla="*/ 0 w 2"/>
                  <a:gd name="T5" fmla="*/ 16 h 16"/>
                  <a:gd name="T6" fmla="*/ 0 w 2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6"/>
                  <a:gd name="T14" fmla="*/ 2 w 2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6">
                    <a:moveTo>
                      <a:pt x="0" y="0"/>
                    </a:moveTo>
                    <a:lnTo>
                      <a:pt x="2" y="1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" name="Freeform 805"/>
              <p:cNvSpPr>
                <a:spLocks/>
              </p:cNvSpPr>
              <p:nvPr/>
            </p:nvSpPr>
            <p:spPr bwMode="auto">
              <a:xfrm>
                <a:off x="4118" y="2842"/>
                <a:ext cx="9" cy="77"/>
              </a:xfrm>
              <a:custGeom>
                <a:avLst/>
                <a:gdLst>
                  <a:gd name="T0" fmla="*/ 9 w 9"/>
                  <a:gd name="T1" fmla="*/ 0 h 77"/>
                  <a:gd name="T2" fmla="*/ 9 w 9"/>
                  <a:gd name="T3" fmla="*/ 16 h 77"/>
                  <a:gd name="T4" fmla="*/ 0 w 9"/>
                  <a:gd name="T5" fmla="*/ 77 h 77"/>
                  <a:gd name="T6" fmla="*/ 9 w 9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77"/>
                  <a:gd name="T14" fmla="*/ 9 w 9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77">
                    <a:moveTo>
                      <a:pt x="9" y="0"/>
                    </a:moveTo>
                    <a:lnTo>
                      <a:pt x="9" y="16"/>
                    </a:lnTo>
                    <a:lnTo>
                      <a:pt x="0" y="7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" name="Freeform 806"/>
              <p:cNvSpPr>
                <a:spLocks/>
              </p:cNvSpPr>
              <p:nvPr/>
            </p:nvSpPr>
            <p:spPr bwMode="auto">
              <a:xfrm>
                <a:off x="4150" y="2842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1 h 1"/>
                  <a:gd name="T4" fmla="*/ 14 w 14"/>
                  <a:gd name="T5" fmla="*/ 1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0" y="1"/>
                    </a:lnTo>
                    <a:lnTo>
                      <a:pt x="1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" name="Freeform 807"/>
              <p:cNvSpPr>
                <a:spLocks/>
              </p:cNvSpPr>
              <p:nvPr/>
            </p:nvSpPr>
            <p:spPr bwMode="auto">
              <a:xfrm>
                <a:off x="4127" y="2842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2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Freeform 808"/>
              <p:cNvSpPr>
                <a:spLocks/>
              </p:cNvSpPr>
              <p:nvPr/>
            </p:nvSpPr>
            <p:spPr bwMode="auto">
              <a:xfrm>
                <a:off x="4148" y="284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2 w 16"/>
                  <a:gd name="T3" fmla="*/ 0 h 1"/>
                  <a:gd name="T4" fmla="*/ 16 w 16"/>
                  <a:gd name="T5" fmla="*/ 1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2" y="0"/>
                    </a:lnTo>
                    <a:lnTo>
                      <a:pt x="1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Freeform 809"/>
              <p:cNvSpPr>
                <a:spLocks/>
              </p:cNvSpPr>
              <p:nvPr/>
            </p:nvSpPr>
            <p:spPr bwMode="auto">
              <a:xfrm>
                <a:off x="4148" y="284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1 h 1"/>
                  <a:gd name="T6" fmla="*/ 16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Freeform 810"/>
              <p:cNvSpPr>
                <a:spLocks/>
              </p:cNvSpPr>
              <p:nvPr/>
            </p:nvSpPr>
            <p:spPr bwMode="auto">
              <a:xfrm>
                <a:off x="4127" y="2842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" name="Freeform 811"/>
              <p:cNvSpPr>
                <a:spLocks/>
              </p:cNvSpPr>
              <p:nvPr/>
            </p:nvSpPr>
            <p:spPr bwMode="auto">
              <a:xfrm>
                <a:off x="4147" y="284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0 h 1"/>
                  <a:gd name="T4" fmla="*/ 1 w 17"/>
                  <a:gd name="T5" fmla="*/ 0 h 1"/>
                  <a:gd name="T6" fmla="*/ 0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0" y="0"/>
                    </a:moveTo>
                    <a:lnTo>
                      <a:pt x="17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Freeform 812"/>
              <p:cNvSpPr>
                <a:spLocks/>
              </p:cNvSpPr>
              <p:nvPr/>
            </p:nvSpPr>
            <p:spPr bwMode="auto">
              <a:xfrm>
                <a:off x="4127" y="2842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13 w 15"/>
                  <a:gd name="T3" fmla="*/ 0 h 1"/>
                  <a:gd name="T4" fmla="*/ 0 w 15"/>
                  <a:gd name="T5" fmla="*/ 0 h 1"/>
                  <a:gd name="T6" fmla="*/ 15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15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Freeform 813"/>
              <p:cNvSpPr>
                <a:spLocks/>
              </p:cNvSpPr>
              <p:nvPr/>
            </p:nvSpPr>
            <p:spPr bwMode="auto">
              <a:xfrm>
                <a:off x="4147" y="284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0 h 1"/>
                  <a:gd name="T4" fmla="*/ 0 w 1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"/>
                  <a:gd name="T11" fmla="*/ 17 w 1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Freeform 814"/>
              <p:cNvSpPr>
                <a:spLocks/>
              </p:cNvSpPr>
              <p:nvPr/>
            </p:nvSpPr>
            <p:spPr bwMode="auto">
              <a:xfrm>
                <a:off x="4127" y="2842"/>
                <a:ext cx="15" cy="1"/>
              </a:xfrm>
              <a:custGeom>
                <a:avLst/>
                <a:gdLst>
                  <a:gd name="T0" fmla="*/ 2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2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2" y="0"/>
                    </a:moveTo>
                    <a:lnTo>
                      <a:pt x="1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" name="Freeform 815"/>
              <p:cNvSpPr>
                <a:spLocks/>
              </p:cNvSpPr>
              <p:nvPr/>
            </p:nvSpPr>
            <p:spPr bwMode="auto">
              <a:xfrm>
                <a:off x="4129" y="2842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0 w 14"/>
                  <a:gd name="T3" fmla="*/ 0 h 1"/>
                  <a:gd name="T4" fmla="*/ 13 w 14"/>
                  <a:gd name="T5" fmla="*/ 0 h 1"/>
                  <a:gd name="T6" fmla="*/ 14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14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" name="Freeform 816"/>
              <p:cNvSpPr>
                <a:spLocks/>
              </p:cNvSpPr>
              <p:nvPr/>
            </p:nvSpPr>
            <p:spPr bwMode="auto">
              <a:xfrm>
                <a:off x="4145" y="2842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2 w 19"/>
                  <a:gd name="T3" fmla="*/ 0 h 1"/>
                  <a:gd name="T4" fmla="*/ 19 w 19"/>
                  <a:gd name="T5" fmla="*/ 0 h 1"/>
                  <a:gd name="T6" fmla="*/ 0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0" y="0"/>
                    </a:moveTo>
                    <a:lnTo>
                      <a:pt x="2" y="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" name="Freeform 817"/>
              <p:cNvSpPr>
                <a:spLocks/>
              </p:cNvSpPr>
              <p:nvPr/>
            </p:nvSpPr>
            <p:spPr bwMode="auto">
              <a:xfrm>
                <a:off x="4129" y="2842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0 w 14"/>
                  <a:gd name="T3" fmla="*/ 0 h 1"/>
                  <a:gd name="T4" fmla="*/ 14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14" y="0"/>
                    </a:move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" name="Freeform 818"/>
              <p:cNvSpPr>
                <a:spLocks/>
              </p:cNvSpPr>
              <p:nvPr/>
            </p:nvSpPr>
            <p:spPr bwMode="auto">
              <a:xfrm>
                <a:off x="4145" y="2842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0 h 1"/>
                  <a:gd name="T4" fmla="*/ 19 w 19"/>
                  <a:gd name="T5" fmla="*/ 0 h 1"/>
                  <a:gd name="T6" fmla="*/ 0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" name="Freeform 819"/>
              <p:cNvSpPr>
                <a:spLocks/>
              </p:cNvSpPr>
              <p:nvPr/>
            </p:nvSpPr>
            <p:spPr bwMode="auto">
              <a:xfrm>
                <a:off x="4145" y="2842"/>
                <a:ext cx="19" cy="1"/>
              </a:xfrm>
              <a:custGeom>
                <a:avLst/>
                <a:gdLst>
                  <a:gd name="T0" fmla="*/ 18 w 19"/>
                  <a:gd name="T1" fmla="*/ 0 h 1"/>
                  <a:gd name="T2" fmla="*/ 0 w 19"/>
                  <a:gd name="T3" fmla="*/ 0 h 1"/>
                  <a:gd name="T4" fmla="*/ 19 w 19"/>
                  <a:gd name="T5" fmla="*/ 0 h 1"/>
                  <a:gd name="T6" fmla="*/ 18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18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5" name="Freeform 820"/>
            <p:cNvSpPr>
              <a:spLocks/>
            </p:cNvSpPr>
            <p:nvPr/>
          </p:nvSpPr>
          <p:spPr bwMode="auto">
            <a:xfrm>
              <a:off x="4129" y="2842"/>
              <a:ext cx="16" cy="1"/>
            </a:xfrm>
            <a:custGeom>
              <a:avLst/>
              <a:gdLst>
                <a:gd name="T0" fmla="*/ 16 w 16"/>
                <a:gd name="T1" fmla="*/ 0 h 1"/>
                <a:gd name="T2" fmla="*/ 14 w 16"/>
                <a:gd name="T3" fmla="*/ 0 h 1"/>
                <a:gd name="T4" fmla="*/ 0 w 16"/>
                <a:gd name="T5" fmla="*/ 0 h 1"/>
                <a:gd name="T6" fmla="*/ 16 w 1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"/>
                <a:gd name="T14" fmla="*/ 16 w 1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">
                  <a:moveTo>
                    <a:pt x="16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821"/>
            <p:cNvSpPr>
              <a:spLocks/>
            </p:cNvSpPr>
            <p:nvPr/>
          </p:nvSpPr>
          <p:spPr bwMode="auto">
            <a:xfrm>
              <a:off x="4145" y="2842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822"/>
            <p:cNvSpPr>
              <a:spLocks/>
            </p:cNvSpPr>
            <p:nvPr/>
          </p:nvSpPr>
          <p:spPr bwMode="auto">
            <a:xfrm>
              <a:off x="4129" y="2840"/>
              <a:ext cx="16" cy="2"/>
            </a:xfrm>
            <a:custGeom>
              <a:avLst/>
              <a:gdLst>
                <a:gd name="T0" fmla="*/ 0 w 16"/>
                <a:gd name="T1" fmla="*/ 0 h 2"/>
                <a:gd name="T2" fmla="*/ 16 w 16"/>
                <a:gd name="T3" fmla="*/ 2 h 2"/>
                <a:gd name="T4" fmla="*/ 0 w 16"/>
                <a:gd name="T5" fmla="*/ 2 h 2"/>
                <a:gd name="T6" fmla="*/ 0 w 16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2"/>
                <a:gd name="T14" fmla="*/ 16 w 1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2">
                  <a:moveTo>
                    <a:pt x="0" y="0"/>
                  </a:moveTo>
                  <a:lnTo>
                    <a:pt x="16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823"/>
            <p:cNvSpPr>
              <a:spLocks/>
            </p:cNvSpPr>
            <p:nvPr/>
          </p:nvSpPr>
          <p:spPr bwMode="auto">
            <a:xfrm>
              <a:off x="4129" y="2840"/>
              <a:ext cx="34" cy="2"/>
            </a:xfrm>
            <a:custGeom>
              <a:avLst/>
              <a:gdLst>
                <a:gd name="T0" fmla="*/ 34 w 34"/>
                <a:gd name="T1" fmla="*/ 0 h 2"/>
                <a:gd name="T2" fmla="*/ 0 w 34"/>
                <a:gd name="T3" fmla="*/ 0 h 2"/>
                <a:gd name="T4" fmla="*/ 16 w 34"/>
                <a:gd name="T5" fmla="*/ 2 h 2"/>
                <a:gd name="T6" fmla="*/ 34 w 3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2"/>
                <a:gd name="T14" fmla="*/ 34 w 3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2">
                  <a:moveTo>
                    <a:pt x="34" y="0"/>
                  </a:moveTo>
                  <a:lnTo>
                    <a:pt x="0" y="0"/>
                  </a:lnTo>
                  <a:lnTo>
                    <a:pt x="16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824"/>
            <p:cNvSpPr>
              <a:spLocks/>
            </p:cNvSpPr>
            <p:nvPr/>
          </p:nvSpPr>
          <p:spPr bwMode="auto">
            <a:xfrm>
              <a:off x="4145" y="2840"/>
              <a:ext cx="18" cy="2"/>
            </a:xfrm>
            <a:custGeom>
              <a:avLst/>
              <a:gdLst>
                <a:gd name="T0" fmla="*/ 18 w 18"/>
                <a:gd name="T1" fmla="*/ 0 h 2"/>
                <a:gd name="T2" fmla="*/ 0 w 18"/>
                <a:gd name="T3" fmla="*/ 2 h 2"/>
                <a:gd name="T4" fmla="*/ 18 w 18"/>
                <a:gd name="T5" fmla="*/ 2 h 2"/>
                <a:gd name="T6" fmla="*/ 18 w 1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2"/>
                <a:gd name="T14" fmla="*/ 18 w 1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2">
                  <a:moveTo>
                    <a:pt x="18" y="0"/>
                  </a:moveTo>
                  <a:lnTo>
                    <a:pt x="0" y="2"/>
                  </a:lnTo>
                  <a:lnTo>
                    <a:pt x="18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825"/>
            <p:cNvSpPr>
              <a:spLocks/>
            </p:cNvSpPr>
            <p:nvPr/>
          </p:nvSpPr>
          <p:spPr bwMode="auto">
            <a:xfrm>
              <a:off x="4129" y="2840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4 w 34"/>
                <a:gd name="T3" fmla="*/ 0 h 1"/>
                <a:gd name="T4" fmla="*/ 0 w 34"/>
                <a:gd name="T5" fmla="*/ 0 h 1"/>
                <a:gd name="T6" fmla="*/ 0 60000 65536"/>
                <a:gd name="T7" fmla="*/ 0 60000 65536"/>
                <a:gd name="T8" fmla="*/ 0 60000 65536"/>
                <a:gd name="T9" fmla="*/ 0 w 34"/>
                <a:gd name="T10" fmla="*/ 0 h 1"/>
                <a:gd name="T11" fmla="*/ 34 w 3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1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826"/>
            <p:cNvSpPr>
              <a:spLocks/>
            </p:cNvSpPr>
            <p:nvPr/>
          </p:nvSpPr>
          <p:spPr bwMode="auto">
            <a:xfrm>
              <a:off x="4129" y="2840"/>
              <a:ext cx="34" cy="1"/>
            </a:xfrm>
            <a:custGeom>
              <a:avLst/>
              <a:gdLst>
                <a:gd name="T0" fmla="*/ 32 w 34"/>
                <a:gd name="T1" fmla="*/ 0 h 1"/>
                <a:gd name="T2" fmla="*/ 0 w 34"/>
                <a:gd name="T3" fmla="*/ 0 h 1"/>
                <a:gd name="T4" fmla="*/ 34 w 34"/>
                <a:gd name="T5" fmla="*/ 0 h 1"/>
                <a:gd name="T6" fmla="*/ 32 w 3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1"/>
                <a:gd name="T14" fmla="*/ 34 w 3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1">
                  <a:moveTo>
                    <a:pt x="32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827"/>
            <p:cNvSpPr>
              <a:spLocks/>
            </p:cNvSpPr>
            <p:nvPr/>
          </p:nvSpPr>
          <p:spPr bwMode="auto">
            <a:xfrm>
              <a:off x="4129" y="2838"/>
              <a:ext cx="32" cy="2"/>
            </a:xfrm>
            <a:custGeom>
              <a:avLst/>
              <a:gdLst>
                <a:gd name="T0" fmla="*/ 32 w 32"/>
                <a:gd name="T1" fmla="*/ 0 h 2"/>
                <a:gd name="T2" fmla="*/ 32 w 32"/>
                <a:gd name="T3" fmla="*/ 2 h 2"/>
                <a:gd name="T4" fmla="*/ 0 w 32"/>
                <a:gd name="T5" fmla="*/ 2 h 2"/>
                <a:gd name="T6" fmla="*/ 32 w 3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2"/>
                <a:gd name="T14" fmla="*/ 32 w 3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2">
                  <a:moveTo>
                    <a:pt x="32" y="0"/>
                  </a:moveTo>
                  <a:lnTo>
                    <a:pt x="32" y="2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828"/>
            <p:cNvSpPr>
              <a:spLocks/>
            </p:cNvSpPr>
            <p:nvPr/>
          </p:nvSpPr>
          <p:spPr bwMode="auto">
            <a:xfrm>
              <a:off x="4129" y="2838"/>
              <a:ext cx="32" cy="2"/>
            </a:xfrm>
            <a:custGeom>
              <a:avLst/>
              <a:gdLst>
                <a:gd name="T0" fmla="*/ 2 w 32"/>
                <a:gd name="T1" fmla="*/ 0 h 2"/>
                <a:gd name="T2" fmla="*/ 32 w 32"/>
                <a:gd name="T3" fmla="*/ 0 h 2"/>
                <a:gd name="T4" fmla="*/ 0 w 32"/>
                <a:gd name="T5" fmla="*/ 2 h 2"/>
                <a:gd name="T6" fmla="*/ 2 w 3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2"/>
                <a:gd name="T14" fmla="*/ 32 w 3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2">
                  <a:moveTo>
                    <a:pt x="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829"/>
            <p:cNvSpPr>
              <a:spLocks/>
            </p:cNvSpPr>
            <p:nvPr/>
          </p:nvSpPr>
          <p:spPr bwMode="auto">
            <a:xfrm>
              <a:off x="4131" y="2838"/>
              <a:ext cx="30" cy="1"/>
            </a:xfrm>
            <a:custGeom>
              <a:avLst/>
              <a:gdLst>
                <a:gd name="T0" fmla="*/ 29 w 30"/>
                <a:gd name="T1" fmla="*/ 0 h 1"/>
                <a:gd name="T2" fmla="*/ 0 w 30"/>
                <a:gd name="T3" fmla="*/ 0 h 1"/>
                <a:gd name="T4" fmla="*/ 30 w 30"/>
                <a:gd name="T5" fmla="*/ 0 h 1"/>
                <a:gd name="T6" fmla="*/ 29 w 3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1"/>
                <a:gd name="T14" fmla="*/ 30 w 3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1">
                  <a:moveTo>
                    <a:pt x="29" y="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830"/>
            <p:cNvSpPr>
              <a:spLocks/>
            </p:cNvSpPr>
            <p:nvPr/>
          </p:nvSpPr>
          <p:spPr bwMode="auto">
            <a:xfrm>
              <a:off x="4131" y="2838"/>
              <a:ext cx="29" cy="1"/>
            </a:xfrm>
            <a:custGeom>
              <a:avLst/>
              <a:gdLst>
                <a:gd name="T0" fmla="*/ 0 w 29"/>
                <a:gd name="T1" fmla="*/ 0 h 1"/>
                <a:gd name="T2" fmla="*/ 29 w 29"/>
                <a:gd name="T3" fmla="*/ 0 h 1"/>
                <a:gd name="T4" fmla="*/ 0 w 29"/>
                <a:gd name="T5" fmla="*/ 0 h 1"/>
                <a:gd name="T6" fmla="*/ 0 60000 65536"/>
                <a:gd name="T7" fmla="*/ 0 60000 65536"/>
                <a:gd name="T8" fmla="*/ 0 60000 65536"/>
                <a:gd name="T9" fmla="*/ 0 w 29"/>
                <a:gd name="T10" fmla="*/ 0 h 1"/>
                <a:gd name="T11" fmla="*/ 29 w 2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1">
                  <a:moveTo>
                    <a:pt x="0" y="0"/>
                  </a:move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831"/>
            <p:cNvSpPr>
              <a:spLocks/>
            </p:cNvSpPr>
            <p:nvPr/>
          </p:nvSpPr>
          <p:spPr bwMode="auto">
            <a:xfrm>
              <a:off x="4131" y="2837"/>
              <a:ext cx="29" cy="1"/>
            </a:xfrm>
            <a:custGeom>
              <a:avLst/>
              <a:gdLst>
                <a:gd name="T0" fmla="*/ 29 w 29"/>
                <a:gd name="T1" fmla="*/ 0 h 1"/>
                <a:gd name="T2" fmla="*/ 0 w 29"/>
                <a:gd name="T3" fmla="*/ 1 h 1"/>
                <a:gd name="T4" fmla="*/ 29 w 29"/>
                <a:gd name="T5" fmla="*/ 1 h 1"/>
                <a:gd name="T6" fmla="*/ 29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29" y="0"/>
                  </a:moveTo>
                  <a:lnTo>
                    <a:pt x="0" y="1"/>
                  </a:lnTo>
                  <a:lnTo>
                    <a:pt x="29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832"/>
            <p:cNvSpPr>
              <a:spLocks/>
            </p:cNvSpPr>
            <p:nvPr/>
          </p:nvSpPr>
          <p:spPr bwMode="auto">
            <a:xfrm>
              <a:off x="4131" y="2837"/>
              <a:ext cx="29" cy="1"/>
            </a:xfrm>
            <a:custGeom>
              <a:avLst/>
              <a:gdLst>
                <a:gd name="T0" fmla="*/ 1 w 29"/>
                <a:gd name="T1" fmla="*/ 0 h 1"/>
                <a:gd name="T2" fmla="*/ 29 w 29"/>
                <a:gd name="T3" fmla="*/ 0 h 1"/>
                <a:gd name="T4" fmla="*/ 0 w 29"/>
                <a:gd name="T5" fmla="*/ 1 h 1"/>
                <a:gd name="T6" fmla="*/ 1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1" y="0"/>
                  </a:moveTo>
                  <a:lnTo>
                    <a:pt x="29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833"/>
            <p:cNvSpPr>
              <a:spLocks/>
            </p:cNvSpPr>
            <p:nvPr/>
          </p:nvSpPr>
          <p:spPr bwMode="auto">
            <a:xfrm>
              <a:off x="4132" y="2837"/>
              <a:ext cx="28" cy="1"/>
            </a:xfrm>
            <a:custGeom>
              <a:avLst/>
              <a:gdLst>
                <a:gd name="T0" fmla="*/ 26 w 28"/>
                <a:gd name="T1" fmla="*/ 0 h 1"/>
                <a:gd name="T2" fmla="*/ 0 w 28"/>
                <a:gd name="T3" fmla="*/ 0 h 1"/>
                <a:gd name="T4" fmla="*/ 28 w 28"/>
                <a:gd name="T5" fmla="*/ 0 h 1"/>
                <a:gd name="T6" fmla="*/ 26 w 2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"/>
                <a:gd name="T14" fmla="*/ 28 w 2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">
                  <a:moveTo>
                    <a:pt x="26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834"/>
            <p:cNvSpPr>
              <a:spLocks/>
            </p:cNvSpPr>
            <p:nvPr/>
          </p:nvSpPr>
          <p:spPr bwMode="auto">
            <a:xfrm>
              <a:off x="4132" y="2837"/>
              <a:ext cx="26" cy="1"/>
            </a:xfrm>
            <a:custGeom>
              <a:avLst/>
              <a:gdLst>
                <a:gd name="T0" fmla="*/ 0 w 26"/>
                <a:gd name="T1" fmla="*/ 0 h 1"/>
                <a:gd name="T2" fmla="*/ 26 w 26"/>
                <a:gd name="T3" fmla="*/ 0 h 1"/>
                <a:gd name="T4" fmla="*/ 0 w 26"/>
                <a:gd name="T5" fmla="*/ 0 h 1"/>
                <a:gd name="T6" fmla="*/ 0 60000 65536"/>
                <a:gd name="T7" fmla="*/ 0 60000 65536"/>
                <a:gd name="T8" fmla="*/ 0 60000 65536"/>
                <a:gd name="T9" fmla="*/ 0 w 26"/>
                <a:gd name="T10" fmla="*/ 0 h 1"/>
                <a:gd name="T11" fmla="*/ 26 w 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835"/>
            <p:cNvSpPr>
              <a:spLocks/>
            </p:cNvSpPr>
            <p:nvPr/>
          </p:nvSpPr>
          <p:spPr bwMode="auto">
            <a:xfrm>
              <a:off x="4132" y="2837"/>
              <a:ext cx="26" cy="1"/>
            </a:xfrm>
            <a:custGeom>
              <a:avLst/>
              <a:gdLst>
                <a:gd name="T0" fmla="*/ 26 w 26"/>
                <a:gd name="T1" fmla="*/ 0 h 1"/>
                <a:gd name="T2" fmla="*/ 0 w 26"/>
                <a:gd name="T3" fmla="*/ 0 h 1"/>
                <a:gd name="T4" fmla="*/ 26 w 26"/>
                <a:gd name="T5" fmla="*/ 0 h 1"/>
                <a:gd name="T6" fmla="*/ 0 60000 65536"/>
                <a:gd name="T7" fmla="*/ 0 60000 65536"/>
                <a:gd name="T8" fmla="*/ 0 60000 65536"/>
                <a:gd name="T9" fmla="*/ 0 w 26"/>
                <a:gd name="T10" fmla="*/ 0 h 1"/>
                <a:gd name="T11" fmla="*/ 26 w 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">
                  <a:moveTo>
                    <a:pt x="26" y="0"/>
                  </a:move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836"/>
            <p:cNvSpPr>
              <a:spLocks/>
            </p:cNvSpPr>
            <p:nvPr/>
          </p:nvSpPr>
          <p:spPr bwMode="auto">
            <a:xfrm>
              <a:off x="4132" y="2837"/>
              <a:ext cx="26" cy="1"/>
            </a:xfrm>
            <a:custGeom>
              <a:avLst/>
              <a:gdLst>
                <a:gd name="T0" fmla="*/ 2 w 26"/>
                <a:gd name="T1" fmla="*/ 0 h 1"/>
                <a:gd name="T2" fmla="*/ 26 w 26"/>
                <a:gd name="T3" fmla="*/ 0 h 1"/>
                <a:gd name="T4" fmla="*/ 0 w 26"/>
                <a:gd name="T5" fmla="*/ 0 h 1"/>
                <a:gd name="T6" fmla="*/ 2 w 2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1"/>
                <a:gd name="T14" fmla="*/ 26 w 2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1">
                  <a:moveTo>
                    <a:pt x="2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837"/>
            <p:cNvSpPr>
              <a:spLocks/>
            </p:cNvSpPr>
            <p:nvPr/>
          </p:nvSpPr>
          <p:spPr bwMode="auto">
            <a:xfrm>
              <a:off x="4134" y="2835"/>
              <a:ext cx="24" cy="2"/>
            </a:xfrm>
            <a:custGeom>
              <a:avLst/>
              <a:gdLst>
                <a:gd name="T0" fmla="*/ 22 w 24"/>
                <a:gd name="T1" fmla="*/ 0 h 2"/>
                <a:gd name="T2" fmla="*/ 0 w 24"/>
                <a:gd name="T3" fmla="*/ 2 h 2"/>
                <a:gd name="T4" fmla="*/ 24 w 24"/>
                <a:gd name="T5" fmla="*/ 2 h 2"/>
                <a:gd name="T6" fmla="*/ 22 w 2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"/>
                <a:gd name="T14" fmla="*/ 24 w 2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">
                  <a:moveTo>
                    <a:pt x="22" y="0"/>
                  </a:moveTo>
                  <a:lnTo>
                    <a:pt x="0" y="2"/>
                  </a:lnTo>
                  <a:lnTo>
                    <a:pt x="24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838"/>
            <p:cNvSpPr>
              <a:spLocks/>
            </p:cNvSpPr>
            <p:nvPr/>
          </p:nvSpPr>
          <p:spPr bwMode="auto">
            <a:xfrm>
              <a:off x="4134" y="2835"/>
              <a:ext cx="22" cy="2"/>
            </a:xfrm>
            <a:custGeom>
              <a:avLst/>
              <a:gdLst>
                <a:gd name="T0" fmla="*/ 1 w 22"/>
                <a:gd name="T1" fmla="*/ 0 h 2"/>
                <a:gd name="T2" fmla="*/ 22 w 22"/>
                <a:gd name="T3" fmla="*/ 0 h 2"/>
                <a:gd name="T4" fmla="*/ 0 w 22"/>
                <a:gd name="T5" fmla="*/ 2 h 2"/>
                <a:gd name="T6" fmla="*/ 1 w 2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"/>
                <a:gd name="T14" fmla="*/ 22 w 2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">
                  <a:moveTo>
                    <a:pt x="1" y="0"/>
                  </a:moveTo>
                  <a:lnTo>
                    <a:pt x="22" y="0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839"/>
            <p:cNvSpPr>
              <a:spLocks/>
            </p:cNvSpPr>
            <p:nvPr/>
          </p:nvSpPr>
          <p:spPr bwMode="auto">
            <a:xfrm>
              <a:off x="4135" y="2835"/>
              <a:ext cx="21" cy="1"/>
            </a:xfrm>
            <a:custGeom>
              <a:avLst/>
              <a:gdLst>
                <a:gd name="T0" fmla="*/ 21 w 21"/>
                <a:gd name="T1" fmla="*/ 0 h 1"/>
                <a:gd name="T2" fmla="*/ 0 w 21"/>
                <a:gd name="T3" fmla="*/ 0 h 1"/>
                <a:gd name="T4" fmla="*/ 21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840"/>
            <p:cNvSpPr>
              <a:spLocks/>
            </p:cNvSpPr>
            <p:nvPr/>
          </p:nvSpPr>
          <p:spPr bwMode="auto">
            <a:xfrm>
              <a:off x="4135" y="2835"/>
              <a:ext cx="21" cy="1"/>
            </a:xfrm>
            <a:custGeom>
              <a:avLst/>
              <a:gdLst>
                <a:gd name="T0" fmla="*/ 0 w 21"/>
                <a:gd name="T1" fmla="*/ 0 h 1"/>
                <a:gd name="T2" fmla="*/ 21 w 21"/>
                <a:gd name="T3" fmla="*/ 0 h 1"/>
                <a:gd name="T4" fmla="*/ 0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0" y="0"/>
                  </a:move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Freeform 841"/>
            <p:cNvSpPr>
              <a:spLocks/>
            </p:cNvSpPr>
            <p:nvPr/>
          </p:nvSpPr>
          <p:spPr bwMode="auto">
            <a:xfrm>
              <a:off x="4135" y="2835"/>
              <a:ext cx="21" cy="1"/>
            </a:xfrm>
            <a:custGeom>
              <a:avLst/>
              <a:gdLst>
                <a:gd name="T0" fmla="*/ 20 w 21"/>
                <a:gd name="T1" fmla="*/ 0 h 1"/>
                <a:gd name="T2" fmla="*/ 0 w 21"/>
                <a:gd name="T3" fmla="*/ 0 h 1"/>
                <a:gd name="T4" fmla="*/ 21 w 21"/>
                <a:gd name="T5" fmla="*/ 0 h 1"/>
                <a:gd name="T6" fmla="*/ 20 w 2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"/>
                <a:gd name="T14" fmla="*/ 21 w 2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">
                  <a:moveTo>
                    <a:pt x="2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Freeform 842"/>
            <p:cNvSpPr>
              <a:spLocks/>
            </p:cNvSpPr>
            <p:nvPr/>
          </p:nvSpPr>
          <p:spPr bwMode="auto">
            <a:xfrm>
              <a:off x="4135" y="2835"/>
              <a:ext cx="20" cy="1"/>
            </a:xfrm>
            <a:custGeom>
              <a:avLst/>
              <a:gdLst>
                <a:gd name="T0" fmla="*/ 2 w 20"/>
                <a:gd name="T1" fmla="*/ 0 h 1"/>
                <a:gd name="T2" fmla="*/ 20 w 20"/>
                <a:gd name="T3" fmla="*/ 0 h 1"/>
                <a:gd name="T4" fmla="*/ 0 w 20"/>
                <a:gd name="T5" fmla="*/ 0 h 1"/>
                <a:gd name="T6" fmla="*/ 2 w 2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"/>
                <a:gd name="T14" fmla="*/ 20 w 2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">
                  <a:moveTo>
                    <a:pt x="2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Freeform 843"/>
            <p:cNvSpPr>
              <a:spLocks/>
            </p:cNvSpPr>
            <p:nvPr/>
          </p:nvSpPr>
          <p:spPr bwMode="auto">
            <a:xfrm>
              <a:off x="4137" y="2835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Freeform 844"/>
            <p:cNvSpPr>
              <a:spLocks/>
            </p:cNvSpPr>
            <p:nvPr/>
          </p:nvSpPr>
          <p:spPr bwMode="auto">
            <a:xfrm>
              <a:off x="4137" y="2834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18 w 18"/>
                <a:gd name="T3" fmla="*/ 1 h 1"/>
                <a:gd name="T4" fmla="*/ 0 w 18"/>
                <a:gd name="T5" fmla="*/ 1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18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" name="Freeform 845"/>
            <p:cNvSpPr>
              <a:spLocks/>
            </p:cNvSpPr>
            <p:nvPr/>
          </p:nvSpPr>
          <p:spPr bwMode="auto">
            <a:xfrm>
              <a:off x="4118" y="2834"/>
              <a:ext cx="9" cy="85"/>
            </a:xfrm>
            <a:custGeom>
              <a:avLst/>
              <a:gdLst>
                <a:gd name="T0" fmla="*/ 0 w 9"/>
                <a:gd name="T1" fmla="*/ 0 h 85"/>
                <a:gd name="T2" fmla="*/ 9 w 9"/>
                <a:gd name="T3" fmla="*/ 8 h 85"/>
                <a:gd name="T4" fmla="*/ 0 w 9"/>
                <a:gd name="T5" fmla="*/ 85 h 85"/>
                <a:gd name="T6" fmla="*/ 0 w 9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5"/>
                <a:gd name="T14" fmla="*/ 9 w 9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5">
                  <a:moveTo>
                    <a:pt x="0" y="0"/>
                  </a:moveTo>
                  <a:lnTo>
                    <a:pt x="9" y="8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1" name="Freeform 846"/>
            <p:cNvSpPr>
              <a:spLocks/>
            </p:cNvSpPr>
            <p:nvPr/>
          </p:nvSpPr>
          <p:spPr bwMode="auto">
            <a:xfrm>
              <a:off x="4118" y="2834"/>
              <a:ext cx="9" cy="8"/>
            </a:xfrm>
            <a:custGeom>
              <a:avLst/>
              <a:gdLst>
                <a:gd name="T0" fmla="*/ 9 w 9"/>
                <a:gd name="T1" fmla="*/ 8 h 8"/>
                <a:gd name="T2" fmla="*/ 0 w 9"/>
                <a:gd name="T3" fmla="*/ 0 h 8"/>
                <a:gd name="T4" fmla="*/ 9 w 9"/>
                <a:gd name="T5" fmla="*/ 0 h 8"/>
                <a:gd name="T6" fmla="*/ 9 w 9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9" y="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2" name="Freeform 847"/>
            <p:cNvSpPr>
              <a:spLocks/>
            </p:cNvSpPr>
            <p:nvPr/>
          </p:nvSpPr>
          <p:spPr bwMode="auto">
            <a:xfrm>
              <a:off x="4137" y="2834"/>
              <a:ext cx="18" cy="1"/>
            </a:xfrm>
            <a:custGeom>
              <a:avLst/>
              <a:gdLst>
                <a:gd name="T0" fmla="*/ 16 w 18"/>
                <a:gd name="T1" fmla="*/ 0 h 1"/>
                <a:gd name="T2" fmla="*/ 0 w 18"/>
                <a:gd name="T3" fmla="*/ 0 h 1"/>
                <a:gd name="T4" fmla="*/ 18 w 18"/>
                <a:gd name="T5" fmla="*/ 1 h 1"/>
                <a:gd name="T6" fmla="*/ 16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6" y="0"/>
                  </a:moveTo>
                  <a:lnTo>
                    <a:pt x="0" y="0"/>
                  </a:lnTo>
                  <a:lnTo>
                    <a:pt x="18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3" name="Freeform 848"/>
            <p:cNvSpPr>
              <a:spLocks/>
            </p:cNvSpPr>
            <p:nvPr/>
          </p:nvSpPr>
          <p:spPr bwMode="auto">
            <a:xfrm>
              <a:off x="4137" y="2834"/>
              <a:ext cx="16" cy="1"/>
            </a:xfrm>
            <a:custGeom>
              <a:avLst/>
              <a:gdLst>
                <a:gd name="T0" fmla="*/ 2 w 16"/>
                <a:gd name="T1" fmla="*/ 0 h 1"/>
                <a:gd name="T2" fmla="*/ 16 w 16"/>
                <a:gd name="T3" fmla="*/ 0 h 1"/>
                <a:gd name="T4" fmla="*/ 0 w 16"/>
                <a:gd name="T5" fmla="*/ 0 h 1"/>
                <a:gd name="T6" fmla="*/ 2 w 1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"/>
                <a:gd name="T14" fmla="*/ 16 w 1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">
                  <a:moveTo>
                    <a:pt x="2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4" name="Freeform 849"/>
            <p:cNvSpPr>
              <a:spLocks/>
            </p:cNvSpPr>
            <p:nvPr/>
          </p:nvSpPr>
          <p:spPr bwMode="auto">
            <a:xfrm>
              <a:off x="4139" y="2834"/>
              <a:ext cx="14" cy="1"/>
            </a:xfrm>
            <a:custGeom>
              <a:avLst/>
              <a:gdLst>
                <a:gd name="T0" fmla="*/ 13 w 14"/>
                <a:gd name="T1" fmla="*/ 0 h 1"/>
                <a:gd name="T2" fmla="*/ 0 w 14"/>
                <a:gd name="T3" fmla="*/ 0 h 1"/>
                <a:gd name="T4" fmla="*/ 14 w 14"/>
                <a:gd name="T5" fmla="*/ 0 h 1"/>
                <a:gd name="T6" fmla="*/ 13 w 1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"/>
                <a:gd name="T14" fmla="*/ 14 w 1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">
                  <a:moveTo>
                    <a:pt x="13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" name="Freeform 850"/>
            <p:cNvSpPr>
              <a:spLocks/>
            </p:cNvSpPr>
            <p:nvPr/>
          </p:nvSpPr>
          <p:spPr bwMode="auto">
            <a:xfrm>
              <a:off x="4139" y="2834"/>
              <a:ext cx="13" cy="1"/>
            </a:xfrm>
            <a:custGeom>
              <a:avLst/>
              <a:gdLst>
                <a:gd name="T0" fmla="*/ 0 w 13"/>
                <a:gd name="T1" fmla="*/ 0 h 1"/>
                <a:gd name="T2" fmla="*/ 13 w 13"/>
                <a:gd name="T3" fmla="*/ 0 h 1"/>
                <a:gd name="T4" fmla="*/ 0 w 13"/>
                <a:gd name="T5" fmla="*/ 0 h 1"/>
                <a:gd name="T6" fmla="*/ 0 60000 65536"/>
                <a:gd name="T7" fmla="*/ 0 60000 65536"/>
                <a:gd name="T8" fmla="*/ 0 60000 65536"/>
                <a:gd name="T9" fmla="*/ 0 w 13"/>
                <a:gd name="T10" fmla="*/ 0 h 1"/>
                <a:gd name="T11" fmla="*/ 13 w 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" name="Freeform 851"/>
            <p:cNvSpPr>
              <a:spLocks/>
            </p:cNvSpPr>
            <p:nvPr/>
          </p:nvSpPr>
          <p:spPr bwMode="auto">
            <a:xfrm>
              <a:off x="4139" y="2834"/>
              <a:ext cx="13" cy="1"/>
            </a:xfrm>
            <a:custGeom>
              <a:avLst/>
              <a:gdLst>
                <a:gd name="T0" fmla="*/ 13 w 13"/>
                <a:gd name="T1" fmla="*/ 0 h 1"/>
                <a:gd name="T2" fmla="*/ 0 w 13"/>
                <a:gd name="T3" fmla="*/ 0 h 1"/>
                <a:gd name="T4" fmla="*/ 13 w 13"/>
                <a:gd name="T5" fmla="*/ 0 h 1"/>
                <a:gd name="T6" fmla="*/ 0 60000 65536"/>
                <a:gd name="T7" fmla="*/ 0 60000 65536"/>
                <a:gd name="T8" fmla="*/ 0 60000 65536"/>
                <a:gd name="T9" fmla="*/ 0 w 13"/>
                <a:gd name="T10" fmla="*/ 0 h 1"/>
                <a:gd name="T11" fmla="*/ 13 w 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">
                  <a:moveTo>
                    <a:pt x="13" y="0"/>
                  </a:move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Freeform 852"/>
            <p:cNvSpPr>
              <a:spLocks/>
            </p:cNvSpPr>
            <p:nvPr/>
          </p:nvSpPr>
          <p:spPr bwMode="auto">
            <a:xfrm>
              <a:off x="4139" y="2834"/>
              <a:ext cx="13" cy="1"/>
            </a:xfrm>
            <a:custGeom>
              <a:avLst/>
              <a:gdLst>
                <a:gd name="T0" fmla="*/ 1 w 13"/>
                <a:gd name="T1" fmla="*/ 0 h 1"/>
                <a:gd name="T2" fmla="*/ 13 w 13"/>
                <a:gd name="T3" fmla="*/ 0 h 1"/>
                <a:gd name="T4" fmla="*/ 0 w 13"/>
                <a:gd name="T5" fmla="*/ 0 h 1"/>
                <a:gd name="T6" fmla="*/ 1 w 1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"/>
                <a:gd name="T14" fmla="*/ 13 w 1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">
                  <a:moveTo>
                    <a:pt x="1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Freeform 853"/>
            <p:cNvSpPr>
              <a:spLocks/>
            </p:cNvSpPr>
            <p:nvPr/>
          </p:nvSpPr>
          <p:spPr bwMode="auto">
            <a:xfrm>
              <a:off x="4140" y="2834"/>
              <a:ext cx="12" cy="1"/>
            </a:xfrm>
            <a:custGeom>
              <a:avLst/>
              <a:gdLst>
                <a:gd name="T0" fmla="*/ 10 w 12"/>
                <a:gd name="T1" fmla="*/ 0 h 1"/>
                <a:gd name="T2" fmla="*/ 0 w 12"/>
                <a:gd name="T3" fmla="*/ 0 h 1"/>
                <a:gd name="T4" fmla="*/ 12 w 12"/>
                <a:gd name="T5" fmla="*/ 0 h 1"/>
                <a:gd name="T6" fmla="*/ 10 w 1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"/>
                <a:gd name="T14" fmla="*/ 12 w 1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">
                  <a:moveTo>
                    <a:pt x="1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Freeform 854"/>
            <p:cNvSpPr>
              <a:spLocks/>
            </p:cNvSpPr>
            <p:nvPr/>
          </p:nvSpPr>
          <p:spPr bwMode="auto">
            <a:xfrm>
              <a:off x="4140" y="2834"/>
              <a:ext cx="10" cy="1"/>
            </a:xfrm>
            <a:custGeom>
              <a:avLst/>
              <a:gdLst>
                <a:gd name="T0" fmla="*/ 2 w 10"/>
                <a:gd name="T1" fmla="*/ 0 h 1"/>
                <a:gd name="T2" fmla="*/ 10 w 10"/>
                <a:gd name="T3" fmla="*/ 0 h 1"/>
                <a:gd name="T4" fmla="*/ 0 w 10"/>
                <a:gd name="T5" fmla="*/ 0 h 1"/>
                <a:gd name="T6" fmla="*/ 2 w 1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"/>
                <a:gd name="T14" fmla="*/ 10 w 1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">
                  <a:moveTo>
                    <a:pt x="2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Freeform 855"/>
            <p:cNvSpPr>
              <a:spLocks/>
            </p:cNvSpPr>
            <p:nvPr/>
          </p:nvSpPr>
          <p:spPr bwMode="auto">
            <a:xfrm>
              <a:off x="4142" y="2834"/>
              <a:ext cx="8" cy="1"/>
            </a:xfrm>
            <a:custGeom>
              <a:avLst/>
              <a:gdLst>
                <a:gd name="T0" fmla="*/ 6 w 8"/>
                <a:gd name="T1" fmla="*/ 0 h 1"/>
                <a:gd name="T2" fmla="*/ 0 w 8"/>
                <a:gd name="T3" fmla="*/ 0 h 1"/>
                <a:gd name="T4" fmla="*/ 8 w 8"/>
                <a:gd name="T5" fmla="*/ 0 h 1"/>
                <a:gd name="T6" fmla="*/ 6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"/>
                <a:gd name="T14" fmla="*/ 8 w 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">
                  <a:moveTo>
                    <a:pt x="6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Freeform 856"/>
            <p:cNvSpPr>
              <a:spLocks/>
            </p:cNvSpPr>
            <p:nvPr/>
          </p:nvSpPr>
          <p:spPr bwMode="auto">
            <a:xfrm>
              <a:off x="4142" y="2834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Freeform 857"/>
            <p:cNvSpPr>
              <a:spLocks/>
            </p:cNvSpPr>
            <p:nvPr/>
          </p:nvSpPr>
          <p:spPr bwMode="auto">
            <a:xfrm>
              <a:off x="4142" y="2834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Freeform 858"/>
            <p:cNvSpPr>
              <a:spLocks/>
            </p:cNvSpPr>
            <p:nvPr/>
          </p:nvSpPr>
          <p:spPr bwMode="auto">
            <a:xfrm>
              <a:off x="4142" y="2834"/>
              <a:ext cx="6" cy="1"/>
            </a:xfrm>
            <a:custGeom>
              <a:avLst/>
              <a:gdLst>
                <a:gd name="T0" fmla="*/ 1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1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"/>
                <a:gd name="T14" fmla="*/ 6 w 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">
                  <a:moveTo>
                    <a:pt x="1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Freeform 859"/>
            <p:cNvSpPr>
              <a:spLocks/>
            </p:cNvSpPr>
            <p:nvPr/>
          </p:nvSpPr>
          <p:spPr bwMode="auto">
            <a:xfrm>
              <a:off x="4143" y="2834"/>
              <a:ext cx="5" cy="1"/>
            </a:xfrm>
            <a:custGeom>
              <a:avLst/>
              <a:gdLst>
                <a:gd name="T0" fmla="*/ 4 w 5"/>
                <a:gd name="T1" fmla="*/ 0 h 1"/>
                <a:gd name="T2" fmla="*/ 0 w 5"/>
                <a:gd name="T3" fmla="*/ 0 h 1"/>
                <a:gd name="T4" fmla="*/ 5 w 5"/>
                <a:gd name="T5" fmla="*/ 0 h 1"/>
                <a:gd name="T6" fmla="*/ 4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4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Freeform 860"/>
            <p:cNvSpPr>
              <a:spLocks/>
            </p:cNvSpPr>
            <p:nvPr/>
          </p:nvSpPr>
          <p:spPr bwMode="auto">
            <a:xfrm>
              <a:off x="4143" y="2834"/>
              <a:ext cx="4" cy="1"/>
            </a:xfrm>
            <a:custGeom>
              <a:avLst/>
              <a:gdLst>
                <a:gd name="T0" fmla="*/ 2 w 4"/>
                <a:gd name="T1" fmla="*/ 0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" name="Freeform 861"/>
            <p:cNvSpPr>
              <a:spLocks/>
            </p:cNvSpPr>
            <p:nvPr/>
          </p:nvSpPr>
          <p:spPr bwMode="auto">
            <a:xfrm>
              <a:off x="4143" y="28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" name="Freeform 862"/>
            <p:cNvSpPr>
              <a:spLocks/>
            </p:cNvSpPr>
            <p:nvPr/>
          </p:nvSpPr>
          <p:spPr bwMode="auto">
            <a:xfrm>
              <a:off x="4145" y="283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" name="Freeform 863"/>
            <p:cNvSpPr>
              <a:spLocks/>
            </p:cNvSpPr>
            <p:nvPr/>
          </p:nvSpPr>
          <p:spPr bwMode="auto">
            <a:xfrm>
              <a:off x="4689" y="2664"/>
              <a:ext cx="61" cy="40"/>
            </a:xfrm>
            <a:custGeom>
              <a:avLst/>
              <a:gdLst>
                <a:gd name="T0" fmla="*/ 2 w 61"/>
                <a:gd name="T1" fmla="*/ 0 h 40"/>
                <a:gd name="T2" fmla="*/ 0 w 61"/>
                <a:gd name="T3" fmla="*/ 13 h 40"/>
                <a:gd name="T4" fmla="*/ 5 w 61"/>
                <a:gd name="T5" fmla="*/ 24 h 40"/>
                <a:gd name="T6" fmla="*/ 13 w 61"/>
                <a:gd name="T7" fmla="*/ 34 h 40"/>
                <a:gd name="T8" fmla="*/ 22 w 61"/>
                <a:gd name="T9" fmla="*/ 39 h 40"/>
                <a:gd name="T10" fmla="*/ 35 w 61"/>
                <a:gd name="T11" fmla="*/ 40 h 40"/>
                <a:gd name="T12" fmla="*/ 47 w 61"/>
                <a:gd name="T13" fmla="*/ 36 h 40"/>
                <a:gd name="T14" fmla="*/ 56 w 61"/>
                <a:gd name="T15" fmla="*/ 28 h 40"/>
                <a:gd name="T16" fmla="*/ 61 w 61"/>
                <a:gd name="T17" fmla="*/ 16 h 40"/>
                <a:gd name="T18" fmla="*/ 61 w 61"/>
                <a:gd name="T19" fmla="*/ 16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0"/>
                <a:gd name="T32" fmla="*/ 61 w 61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0">
                  <a:moveTo>
                    <a:pt x="2" y="0"/>
                  </a:moveTo>
                  <a:lnTo>
                    <a:pt x="0" y="13"/>
                  </a:lnTo>
                  <a:lnTo>
                    <a:pt x="5" y="24"/>
                  </a:lnTo>
                  <a:lnTo>
                    <a:pt x="13" y="34"/>
                  </a:lnTo>
                  <a:lnTo>
                    <a:pt x="22" y="39"/>
                  </a:lnTo>
                  <a:lnTo>
                    <a:pt x="35" y="40"/>
                  </a:lnTo>
                  <a:lnTo>
                    <a:pt x="47" y="36"/>
                  </a:lnTo>
                  <a:lnTo>
                    <a:pt x="56" y="28"/>
                  </a:lnTo>
                  <a:lnTo>
                    <a:pt x="61" y="16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" name="Freeform 864"/>
            <p:cNvSpPr>
              <a:spLocks/>
            </p:cNvSpPr>
            <p:nvPr/>
          </p:nvSpPr>
          <p:spPr bwMode="auto">
            <a:xfrm>
              <a:off x="4750" y="2656"/>
              <a:ext cx="63" cy="40"/>
            </a:xfrm>
            <a:custGeom>
              <a:avLst/>
              <a:gdLst>
                <a:gd name="T0" fmla="*/ 62 w 63"/>
                <a:gd name="T1" fmla="*/ 40 h 40"/>
                <a:gd name="T2" fmla="*/ 63 w 63"/>
                <a:gd name="T3" fmla="*/ 27 h 40"/>
                <a:gd name="T4" fmla="*/ 58 w 63"/>
                <a:gd name="T5" fmla="*/ 16 h 40"/>
                <a:gd name="T6" fmla="*/ 50 w 63"/>
                <a:gd name="T7" fmla="*/ 6 h 40"/>
                <a:gd name="T8" fmla="*/ 39 w 63"/>
                <a:gd name="T9" fmla="*/ 2 h 40"/>
                <a:gd name="T10" fmla="*/ 28 w 63"/>
                <a:gd name="T11" fmla="*/ 0 h 40"/>
                <a:gd name="T12" fmla="*/ 16 w 63"/>
                <a:gd name="T13" fmla="*/ 5 h 40"/>
                <a:gd name="T14" fmla="*/ 7 w 63"/>
                <a:gd name="T15" fmla="*/ 13 h 40"/>
                <a:gd name="T16" fmla="*/ 0 w 63"/>
                <a:gd name="T17" fmla="*/ 24 h 40"/>
                <a:gd name="T18" fmla="*/ 0 w 63"/>
                <a:gd name="T19" fmla="*/ 24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"/>
                <a:gd name="T31" fmla="*/ 0 h 40"/>
                <a:gd name="T32" fmla="*/ 63 w 6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" h="40">
                  <a:moveTo>
                    <a:pt x="62" y="40"/>
                  </a:moveTo>
                  <a:lnTo>
                    <a:pt x="63" y="27"/>
                  </a:lnTo>
                  <a:lnTo>
                    <a:pt x="58" y="16"/>
                  </a:lnTo>
                  <a:lnTo>
                    <a:pt x="50" y="6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6" y="5"/>
                  </a:lnTo>
                  <a:lnTo>
                    <a:pt x="7" y="13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" name="Freeform 865"/>
            <p:cNvSpPr>
              <a:spLocks/>
            </p:cNvSpPr>
            <p:nvPr/>
          </p:nvSpPr>
          <p:spPr bwMode="auto">
            <a:xfrm>
              <a:off x="4812" y="2695"/>
              <a:ext cx="61" cy="38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13 h 38"/>
                <a:gd name="T4" fmla="*/ 3 w 61"/>
                <a:gd name="T5" fmla="*/ 24 h 38"/>
                <a:gd name="T6" fmla="*/ 11 w 61"/>
                <a:gd name="T7" fmla="*/ 34 h 38"/>
                <a:gd name="T8" fmla="*/ 22 w 61"/>
                <a:gd name="T9" fmla="*/ 38 h 38"/>
                <a:gd name="T10" fmla="*/ 35 w 61"/>
                <a:gd name="T11" fmla="*/ 38 h 38"/>
                <a:gd name="T12" fmla="*/ 46 w 61"/>
                <a:gd name="T13" fmla="*/ 35 h 38"/>
                <a:gd name="T14" fmla="*/ 56 w 61"/>
                <a:gd name="T15" fmla="*/ 27 h 38"/>
                <a:gd name="T16" fmla="*/ 61 w 61"/>
                <a:gd name="T17" fmla="*/ 16 h 38"/>
                <a:gd name="T18" fmla="*/ 61 w 61"/>
                <a:gd name="T19" fmla="*/ 16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38"/>
                <a:gd name="T32" fmla="*/ 61 w 61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38">
                  <a:moveTo>
                    <a:pt x="0" y="0"/>
                  </a:moveTo>
                  <a:lnTo>
                    <a:pt x="0" y="13"/>
                  </a:lnTo>
                  <a:lnTo>
                    <a:pt x="3" y="24"/>
                  </a:lnTo>
                  <a:lnTo>
                    <a:pt x="11" y="34"/>
                  </a:lnTo>
                  <a:lnTo>
                    <a:pt x="22" y="38"/>
                  </a:lnTo>
                  <a:lnTo>
                    <a:pt x="35" y="38"/>
                  </a:lnTo>
                  <a:lnTo>
                    <a:pt x="46" y="35"/>
                  </a:lnTo>
                  <a:lnTo>
                    <a:pt x="56" y="27"/>
                  </a:lnTo>
                  <a:lnTo>
                    <a:pt x="61" y="16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" name="Freeform 866"/>
            <p:cNvSpPr>
              <a:spLocks/>
            </p:cNvSpPr>
            <p:nvPr/>
          </p:nvSpPr>
          <p:spPr bwMode="auto">
            <a:xfrm>
              <a:off x="4873" y="2687"/>
              <a:ext cx="61" cy="40"/>
            </a:xfrm>
            <a:custGeom>
              <a:avLst/>
              <a:gdLst>
                <a:gd name="T0" fmla="*/ 61 w 61"/>
                <a:gd name="T1" fmla="*/ 40 h 40"/>
                <a:gd name="T2" fmla="*/ 61 w 61"/>
                <a:gd name="T3" fmla="*/ 27 h 40"/>
                <a:gd name="T4" fmla="*/ 58 w 61"/>
                <a:gd name="T5" fmla="*/ 16 h 40"/>
                <a:gd name="T6" fmla="*/ 50 w 61"/>
                <a:gd name="T7" fmla="*/ 6 h 40"/>
                <a:gd name="T8" fmla="*/ 39 w 61"/>
                <a:gd name="T9" fmla="*/ 1 h 40"/>
                <a:gd name="T10" fmla="*/ 26 w 61"/>
                <a:gd name="T11" fmla="*/ 0 h 40"/>
                <a:gd name="T12" fmla="*/ 14 w 61"/>
                <a:gd name="T13" fmla="*/ 5 h 40"/>
                <a:gd name="T14" fmla="*/ 6 w 61"/>
                <a:gd name="T15" fmla="*/ 13 h 40"/>
                <a:gd name="T16" fmla="*/ 0 w 61"/>
                <a:gd name="T17" fmla="*/ 24 h 40"/>
                <a:gd name="T18" fmla="*/ 0 w 61"/>
                <a:gd name="T19" fmla="*/ 24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0"/>
                <a:gd name="T32" fmla="*/ 61 w 61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0">
                  <a:moveTo>
                    <a:pt x="61" y="40"/>
                  </a:moveTo>
                  <a:lnTo>
                    <a:pt x="61" y="27"/>
                  </a:lnTo>
                  <a:lnTo>
                    <a:pt x="58" y="16"/>
                  </a:lnTo>
                  <a:lnTo>
                    <a:pt x="50" y="6"/>
                  </a:lnTo>
                  <a:lnTo>
                    <a:pt x="39" y="1"/>
                  </a:lnTo>
                  <a:lnTo>
                    <a:pt x="26" y="0"/>
                  </a:lnTo>
                  <a:lnTo>
                    <a:pt x="14" y="5"/>
                  </a:lnTo>
                  <a:lnTo>
                    <a:pt x="6" y="13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" name="Freeform 867"/>
            <p:cNvSpPr>
              <a:spLocks/>
            </p:cNvSpPr>
            <p:nvPr/>
          </p:nvSpPr>
          <p:spPr bwMode="auto">
            <a:xfrm>
              <a:off x="4934" y="2725"/>
              <a:ext cx="62" cy="39"/>
            </a:xfrm>
            <a:custGeom>
              <a:avLst/>
              <a:gdLst>
                <a:gd name="T0" fmla="*/ 0 w 62"/>
                <a:gd name="T1" fmla="*/ 0 h 39"/>
                <a:gd name="T2" fmla="*/ 0 w 62"/>
                <a:gd name="T3" fmla="*/ 13 h 39"/>
                <a:gd name="T4" fmla="*/ 3 w 62"/>
                <a:gd name="T5" fmla="*/ 25 h 39"/>
                <a:gd name="T6" fmla="*/ 11 w 62"/>
                <a:gd name="T7" fmla="*/ 33 h 39"/>
                <a:gd name="T8" fmla="*/ 23 w 62"/>
                <a:gd name="T9" fmla="*/ 39 h 39"/>
                <a:gd name="T10" fmla="*/ 36 w 62"/>
                <a:gd name="T11" fmla="*/ 39 h 39"/>
                <a:gd name="T12" fmla="*/ 47 w 62"/>
                <a:gd name="T13" fmla="*/ 36 h 39"/>
                <a:gd name="T14" fmla="*/ 55 w 62"/>
                <a:gd name="T15" fmla="*/ 28 h 39"/>
                <a:gd name="T16" fmla="*/ 62 w 62"/>
                <a:gd name="T17" fmla="*/ 17 h 39"/>
                <a:gd name="T18" fmla="*/ 62 w 62"/>
                <a:gd name="T19" fmla="*/ 17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39"/>
                <a:gd name="T32" fmla="*/ 62 w 6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39">
                  <a:moveTo>
                    <a:pt x="0" y="0"/>
                  </a:moveTo>
                  <a:lnTo>
                    <a:pt x="0" y="13"/>
                  </a:lnTo>
                  <a:lnTo>
                    <a:pt x="3" y="25"/>
                  </a:lnTo>
                  <a:lnTo>
                    <a:pt x="11" y="33"/>
                  </a:lnTo>
                  <a:lnTo>
                    <a:pt x="23" y="39"/>
                  </a:lnTo>
                  <a:lnTo>
                    <a:pt x="36" y="39"/>
                  </a:lnTo>
                  <a:lnTo>
                    <a:pt x="47" y="36"/>
                  </a:lnTo>
                  <a:lnTo>
                    <a:pt x="55" y="28"/>
                  </a:lnTo>
                  <a:lnTo>
                    <a:pt x="62" y="17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" name="Freeform 868"/>
            <p:cNvSpPr>
              <a:spLocks/>
            </p:cNvSpPr>
            <p:nvPr/>
          </p:nvSpPr>
          <p:spPr bwMode="auto">
            <a:xfrm>
              <a:off x="4996" y="2717"/>
              <a:ext cx="61" cy="41"/>
            </a:xfrm>
            <a:custGeom>
              <a:avLst/>
              <a:gdLst>
                <a:gd name="T0" fmla="*/ 61 w 61"/>
                <a:gd name="T1" fmla="*/ 41 h 41"/>
                <a:gd name="T2" fmla="*/ 61 w 61"/>
                <a:gd name="T3" fmla="*/ 28 h 41"/>
                <a:gd name="T4" fmla="*/ 58 w 61"/>
                <a:gd name="T5" fmla="*/ 16 h 41"/>
                <a:gd name="T6" fmla="*/ 50 w 61"/>
                <a:gd name="T7" fmla="*/ 7 h 41"/>
                <a:gd name="T8" fmla="*/ 38 w 61"/>
                <a:gd name="T9" fmla="*/ 2 h 41"/>
                <a:gd name="T10" fmla="*/ 25 w 61"/>
                <a:gd name="T11" fmla="*/ 0 h 41"/>
                <a:gd name="T12" fmla="*/ 14 w 61"/>
                <a:gd name="T13" fmla="*/ 5 h 41"/>
                <a:gd name="T14" fmla="*/ 4 w 61"/>
                <a:gd name="T15" fmla="*/ 13 h 41"/>
                <a:gd name="T16" fmla="*/ 0 w 61"/>
                <a:gd name="T17" fmla="*/ 25 h 41"/>
                <a:gd name="T18" fmla="*/ 0 w 61"/>
                <a:gd name="T19" fmla="*/ 25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1"/>
                <a:gd name="T32" fmla="*/ 61 w 61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1">
                  <a:moveTo>
                    <a:pt x="61" y="41"/>
                  </a:moveTo>
                  <a:lnTo>
                    <a:pt x="61" y="28"/>
                  </a:lnTo>
                  <a:lnTo>
                    <a:pt x="58" y="16"/>
                  </a:lnTo>
                  <a:lnTo>
                    <a:pt x="50" y="7"/>
                  </a:lnTo>
                  <a:lnTo>
                    <a:pt x="38" y="2"/>
                  </a:lnTo>
                  <a:lnTo>
                    <a:pt x="25" y="0"/>
                  </a:lnTo>
                  <a:lnTo>
                    <a:pt x="14" y="5"/>
                  </a:lnTo>
                  <a:lnTo>
                    <a:pt x="4" y="13"/>
                  </a:lnTo>
                  <a:lnTo>
                    <a:pt x="0" y="25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" name="Freeform 869"/>
            <p:cNvSpPr>
              <a:spLocks/>
            </p:cNvSpPr>
            <p:nvPr/>
          </p:nvSpPr>
          <p:spPr bwMode="auto">
            <a:xfrm>
              <a:off x="5055" y="2756"/>
              <a:ext cx="62" cy="39"/>
            </a:xfrm>
            <a:custGeom>
              <a:avLst/>
              <a:gdLst>
                <a:gd name="T0" fmla="*/ 2 w 62"/>
                <a:gd name="T1" fmla="*/ 0 h 39"/>
                <a:gd name="T2" fmla="*/ 0 w 62"/>
                <a:gd name="T3" fmla="*/ 13 h 39"/>
                <a:gd name="T4" fmla="*/ 5 w 62"/>
                <a:gd name="T5" fmla="*/ 24 h 39"/>
                <a:gd name="T6" fmla="*/ 13 w 62"/>
                <a:gd name="T7" fmla="*/ 32 h 39"/>
                <a:gd name="T8" fmla="*/ 24 w 62"/>
                <a:gd name="T9" fmla="*/ 39 h 39"/>
                <a:gd name="T10" fmla="*/ 36 w 62"/>
                <a:gd name="T11" fmla="*/ 39 h 39"/>
                <a:gd name="T12" fmla="*/ 47 w 62"/>
                <a:gd name="T13" fmla="*/ 36 h 39"/>
                <a:gd name="T14" fmla="*/ 57 w 62"/>
                <a:gd name="T15" fmla="*/ 28 h 39"/>
                <a:gd name="T16" fmla="*/ 62 w 62"/>
                <a:gd name="T17" fmla="*/ 16 h 39"/>
                <a:gd name="T18" fmla="*/ 62 w 62"/>
                <a:gd name="T19" fmla="*/ 1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39"/>
                <a:gd name="T32" fmla="*/ 62 w 6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39">
                  <a:moveTo>
                    <a:pt x="2" y="0"/>
                  </a:moveTo>
                  <a:lnTo>
                    <a:pt x="0" y="13"/>
                  </a:lnTo>
                  <a:lnTo>
                    <a:pt x="5" y="24"/>
                  </a:lnTo>
                  <a:lnTo>
                    <a:pt x="13" y="32"/>
                  </a:lnTo>
                  <a:lnTo>
                    <a:pt x="24" y="39"/>
                  </a:lnTo>
                  <a:lnTo>
                    <a:pt x="36" y="39"/>
                  </a:lnTo>
                  <a:lnTo>
                    <a:pt x="47" y="36"/>
                  </a:lnTo>
                  <a:lnTo>
                    <a:pt x="57" y="28"/>
                  </a:lnTo>
                  <a:lnTo>
                    <a:pt x="62" y="16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" name="Freeform 870"/>
            <p:cNvSpPr>
              <a:spLocks/>
            </p:cNvSpPr>
            <p:nvPr/>
          </p:nvSpPr>
          <p:spPr bwMode="auto">
            <a:xfrm>
              <a:off x="5118" y="2748"/>
              <a:ext cx="61" cy="39"/>
            </a:xfrm>
            <a:custGeom>
              <a:avLst/>
              <a:gdLst>
                <a:gd name="T0" fmla="*/ 60 w 61"/>
                <a:gd name="T1" fmla="*/ 39 h 39"/>
                <a:gd name="T2" fmla="*/ 61 w 61"/>
                <a:gd name="T3" fmla="*/ 27 h 39"/>
                <a:gd name="T4" fmla="*/ 57 w 61"/>
                <a:gd name="T5" fmla="*/ 16 h 39"/>
                <a:gd name="T6" fmla="*/ 49 w 61"/>
                <a:gd name="T7" fmla="*/ 6 h 39"/>
                <a:gd name="T8" fmla="*/ 37 w 61"/>
                <a:gd name="T9" fmla="*/ 2 h 39"/>
                <a:gd name="T10" fmla="*/ 26 w 61"/>
                <a:gd name="T11" fmla="*/ 0 h 39"/>
                <a:gd name="T12" fmla="*/ 15 w 61"/>
                <a:gd name="T13" fmla="*/ 5 h 39"/>
                <a:gd name="T14" fmla="*/ 5 w 61"/>
                <a:gd name="T15" fmla="*/ 13 h 39"/>
                <a:gd name="T16" fmla="*/ 0 w 61"/>
                <a:gd name="T17" fmla="*/ 24 h 39"/>
                <a:gd name="T18" fmla="*/ 0 w 61"/>
                <a:gd name="T19" fmla="*/ 24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39"/>
                <a:gd name="T32" fmla="*/ 61 w 6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39">
                  <a:moveTo>
                    <a:pt x="60" y="39"/>
                  </a:moveTo>
                  <a:lnTo>
                    <a:pt x="61" y="27"/>
                  </a:lnTo>
                  <a:lnTo>
                    <a:pt x="57" y="16"/>
                  </a:lnTo>
                  <a:lnTo>
                    <a:pt x="49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5" y="5"/>
                  </a:lnTo>
                  <a:lnTo>
                    <a:pt x="5" y="13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" name="Freeform 871"/>
            <p:cNvSpPr>
              <a:spLocks/>
            </p:cNvSpPr>
            <p:nvPr/>
          </p:nvSpPr>
          <p:spPr bwMode="auto">
            <a:xfrm>
              <a:off x="5178" y="2787"/>
              <a:ext cx="61" cy="39"/>
            </a:xfrm>
            <a:custGeom>
              <a:avLst/>
              <a:gdLst>
                <a:gd name="T0" fmla="*/ 0 w 61"/>
                <a:gd name="T1" fmla="*/ 0 h 39"/>
                <a:gd name="T2" fmla="*/ 0 w 61"/>
                <a:gd name="T3" fmla="*/ 13 h 39"/>
                <a:gd name="T4" fmla="*/ 3 w 61"/>
                <a:gd name="T5" fmla="*/ 24 h 39"/>
                <a:gd name="T6" fmla="*/ 11 w 61"/>
                <a:gd name="T7" fmla="*/ 32 h 39"/>
                <a:gd name="T8" fmla="*/ 22 w 61"/>
                <a:gd name="T9" fmla="*/ 39 h 39"/>
                <a:gd name="T10" fmla="*/ 35 w 61"/>
                <a:gd name="T11" fmla="*/ 39 h 39"/>
                <a:gd name="T12" fmla="*/ 47 w 61"/>
                <a:gd name="T13" fmla="*/ 35 h 39"/>
                <a:gd name="T14" fmla="*/ 56 w 61"/>
                <a:gd name="T15" fmla="*/ 27 h 39"/>
                <a:gd name="T16" fmla="*/ 61 w 61"/>
                <a:gd name="T17" fmla="*/ 16 h 39"/>
                <a:gd name="T18" fmla="*/ 61 w 61"/>
                <a:gd name="T19" fmla="*/ 1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39"/>
                <a:gd name="T32" fmla="*/ 61 w 6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39">
                  <a:moveTo>
                    <a:pt x="0" y="0"/>
                  </a:moveTo>
                  <a:lnTo>
                    <a:pt x="0" y="13"/>
                  </a:lnTo>
                  <a:lnTo>
                    <a:pt x="3" y="24"/>
                  </a:lnTo>
                  <a:lnTo>
                    <a:pt x="11" y="32"/>
                  </a:lnTo>
                  <a:lnTo>
                    <a:pt x="22" y="39"/>
                  </a:lnTo>
                  <a:lnTo>
                    <a:pt x="35" y="39"/>
                  </a:lnTo>
                  <a:lnTo>
                    <a:pt x="47" y="35"/>
                  </a:lnTo>
                  <a:lnTo>
                    <a:pt x="56" y="27"/>
                  </a:lnTo>
                  <a:lnTo>
                    <a:pt x="61" y="16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" name="Freeform 872"/>
            <p:cNvSpPr>
              <a:spLocks/>
            </p:cNvSpPr>
            <p:nvPr/>
          </p:nvSpPr>
          <p:spPr bwMode="auto">
            <a:xfrm>
              <a:off x="5239" y="2779"/>
              <a:ext cx="62" cy="38"/>
            </a:xfrm>
            <a:custGeom>
              <a:avLst/>
              <a:gdLst>
                <a:gd name="T0" fmla="*/ 62 w 62"/>
                <a:gd name="T1" fmla="*/ 38 h 38"/>
                <a:gd name="T2" fmla="*/ 62 w 62"/>
                <a:gd name="T3" fmla="*/ 27 h 38"/>
                <a:gd name="T4" fmla="*/ 58 w 62"/>
                <a:gd name="T5" fmla="*/ 16 h 38"/>
                <a:gd name="T6" fmla="*/ 50 w 62"/>
                <a:gd name="T7" fmla="*/ 6 h 38"/>
                <a:gd name="T8" fmla="*/ 39 w 62"/>
                <a:gd name="T9" fmla="*/ 1 h 38"/>
                <a:gd name="T10" fmla="*/ 26 w 62"/>
                <a:gd name="T11" fmla="*/ 0 h 38"/>
                <a:gd name="T12" fmla="*/ 15 w 62"/>
                <a:gd name="T13" fmla="*/ 5 h 38"/>
                <a:gd name="T14" fmla="*/ 7 w 62"/>
                <a:gd name="T15" fmla="*/ 13 h 38"/>
                <a:gd name="T16" fmla="*/ 0 w 62"/>
                <a:gd name="T17" fmla="*/ 24 h 38"/>
                <a:gd name="T18" fmla="*/ 0 w 62"/>
                <a:gd name="T19" fmla="*/ 24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38"/>
                <a:gd name="T32" fmla="*/ 62 w 62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38">
                  <a:moveTo>
                    <a:pt x="62" y="38"/>
                  </a:moveTo>
                  <a:lnTo>
                    <a:pt x="62" y="27"/>
                  </a:lnTo>
                  <a:lnTo>
                    <a:pt x="58" y="16"/>
                  </a:lnTo>
                  <a:lnTo>
                    <a:pt x="50" y="6"/>
                  </a:lnTo>
                  <a:lnTo>
                    <a:pt x="39" y="1"/>
                  </a:lnTo>
                  <a:lnTo>
                    <a:pt x="26" y="0"/>
                  </a:lnTo>
                  <a:lnTo>
                    <a:pt x="15" y="5"/>
                  </a:lnTo>
                  <a:lnTo>
                    <a:pt x="7" y="13"/>
                  </a:lnTo>
                  <a:lnTo>
                    <a:pt x="0" y="24"/>
                  </a:lnTo>
                </a:path>
              </a:pathLst>
            </a:custGeom>
            <a:solidFill>
              <a:schemeClr val="bg1"/>
            </a:solidFill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7" name="Text Box 874"/>
          <p:cNvSpPr txBox="1">
            <a:spLocks noChangeArrowheads="1"/>
          </p:cNvSpPr>
          <p:nvPr/>
        </p:nvSpPr>
        <p:spPr bwMode="auto">
          <a:xfrm>
            <a:off x="6699250" y="2292350"/>
            <a:ext cx="23685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b="1">
                <a:solidFill>
                  <a:srgbClr val="0000CC"/>
                </a:solidFill>
                <a:latin typeface="Times New Roman" pitchFamily="18" charset="0"/>
              </a:rPr>
              <a:t>breakup happens here</a:t>
            </a:r>
          </a:p>
        </p:txBody>
      </p:sp>
      <p:sp>
        <p:nvSpPr>
          <p:cNvPr id="1038" name="Line 875"/>
          <p:cNvSpPr>
            <a:spLocks noChangeShapeType="1"/>
          </p:cNvSpPr>
          <p:nvPr/>
        </p:nvSpPr>
        <p:spPr bwMode="auto">
          <a:xfrm flipH="1" flipV="1">
            <a:off x="5867400" y="2438400"/>
            <a:ext cx="792163" cy="762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39" name="Line 876"/>
          <p:cNvSpPr>
            <a:spLocks noChangeShapeType="1"/>
          </p:cNvSpPr>
          <p:nvPr/>
        </p:nvSpPr>
        <p:spPr bwMode="auto">
          <a:xfrm>
            <a:off x="6781800" y="2667000"/>
            <a:ext cx="152400" cy="76200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Introduction</a:t>
            </a:r>
          </a:p>
          <a:p>
            <a:pPr marL="971550" lvl="1" indent="-5143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Nuclear reactions: vocabulary/definitions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Rare Isotope Beams </a:t>
            </a:r>
          </a:p>
          <a:p>
            <a:pPr marL="971550" lvl="1" indent="-5143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RIB production</a:t>
            </a:r>
          </a:p>
          <a:p>
            <a:pPr marL="971550" lvl="1" indent="-514350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RIB reaction specifics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Types of reactions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Elastic scattering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Inelastic scattering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Direct reactions: one nucleon transfer, few nucleons 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Breakup at intermediate energies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Resonant elastic scattering – TTIK method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In-flight decay spectroscopy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multifragmentation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Instrumentation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Applications to Nuclear Astrophysics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89BB12-3E4B-42EE-B40A-41E9C723DB9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/>
          </a:p>
        </p:txBody>
      </p:sp>
      <p:sp>
        <p:nvSpPr>
          <p:cNvPr id="2056" name="AutoShape 2"/>
          <p:cNvSpPr>
            <a:spLocks noChangeArrowheads="1"/>
          </p:cNvSpPr>
          <p:nvPr/>
        </p:nvSpPr>
        <p:spPr bwMode="auto">
          <a:xfrm>
            <a:off x="1371600" y="228600"/>
            <a:ext cx="6934200" cy="609600"/>
          </a:xfrm>
          <a:prstGeom prst="flowChartAlternateProcess">
            <a:avLst/>
          </a:prstGeom>
          <a:solidFill>
            <a:srgbClr val="CCFFFF"/>
          </a:solidFill>
          <a:ln w="2857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/>
            <a:r>
              <a:rPr lang="en-US" sz="2800" dirty="0" smtClean="0">
                <a:solidFill>
                  <a:srgbClr val="FF0000"/>
                </a:solidFill>
              </a:rPr>
              <a:t>c)</a:t>
            </a:r>
            <a:r>
              <a:rPr lang="en-US" sz="2800" dirty="0" smtClean="0">
                <a:solidFill>
                  <a:srgbClr val="A50021"/>
                </a:solidFill>
              </a:rPr>
              <a:t> </a:t>
            </a:r>
            <a:r>
              <a:rPr lang="en-US" sz="2800" dirty="0">
                <a:solidFill>
                  <a:srgbClr val="A50021"/>
                </a:solidFill>
              </a:rPr>
              <a:t>Transfer reactions: the ANC method </a:t>
            </a:r>
            <a:endParaRPr lang="en-US" sz="2800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2057" name="Text Box 3"/>
          <p:cNvSpPr txBox="1">
            <a:spLocks noChangeArrowheads="1"/>
          </p:cNvSpPr>
          <p:nvPr/>
        </p:nvSpPr>
        <p:spPr bwMode="auto">
          <a:xfrm>
            <a:off x="304800" y="1266825"/>
            <a:ext cx="54102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>
                <a:solidFill>
                  <a:srgbClr val="A50021"/>
                </a:solidFill>
                <a:latin typeface="Arial Rounded MT Bold" pitchFamily="34" charset="0"/>
                <a:cs typeface="Times New Roman" pitchFamily="18" charset="0"/>
              </a:rPr>
              <a:t>Transfer reaction </a:t>
            </a:r>
            <a:r>
              <a:rPr lang="en-US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CommercialPi BT"/>
              </a:rPr>
              <a:t>B+d→A+a</a:t>
            </a:r>
            <a:r>
              <a:rPr lang="en-US" sz="160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CommercialPi BT"/>
              </a:rPr>
              <a:t> peripheral (absorption)</a:t>
            </a:r>
            <a:endParaRPr lang="en-US">
              <a:solidFill>
                <a:srgbClr val="A50021"/>
              </a:solidFill>
              <a:latin typeface="Arial Rounded MT Bold" pitchFamily="34" charset="0"/>
              <a:cs typeface="Times New Roman" pitchFamily="18" charset="0"/>
            </a:endParaRPr>
          </a:p>
          <a:p>
            <a:pPr marL="914400" lvl="1" indent="-457200"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  <a:sym typeface="CommercialPi BT"/>
              </a:rPr>
              <a:t>Transfer matrix element:</a:t>
            </a:r>
          </a:p>
          <a:p>
            <a:pPr marL="914400" lvl="1" indent="-457200">
              <a:lnSpc>
                <a:spcPct val="60000"/>
              </a:lnSpc>
              <a:spcBef>
                <a:spcPct val="50000"/>
              </a:spcBef>
            </a:pPr>
            <a:endParaRPr lang="en-US">
              <a:solidFill>
                <a:srgbClr val="4D4D4D"/>
              </a:solidFill>
              <a:latin typeface="Times New Roman" pitchFamily="18" charset="0"/>
              <a:cs typeface="Times New Roman" pitchFamily="18" charset="0"/>
              <a:sym typeface="CommercialPi BT"/>
            </a:endParaRPr>
          </a:p>
          <a:p>
            <a:pPr marL="914400" lvl="1" indent="-457200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endParaRPr lang="en-US" sz="1600">
              <a:solidFill>
                <a:srgbClr val="4D4D4D"/>
              </a:solidFill>
              <a:latin typeface="Times New Roman" pitchFamily="18" charset="0"/>
              <a:cs typeface="Times New Roman" pitchFamily="18" charset="0"/>
              <a:sym typeface="CommercialPi BT"/>
            </a:endParaRPr>
          </a:p>
          <a:p>
            <a:pPr marL="914400" lvl="1" indent="-457200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endParaRPr lang="en-US" sz="1600">
              <a:solidFill>
                <a:srgbClr val="4D4D4D"/>
              </a:solidFill>
              <a:latin typeface="Times New Roman" pitchFamily="18" charset="0"/>
              <a:cs typeface="Times New Roman" pitchFamily="18" charset="0"/>
              <a:sym typeface="CommercialPi BT"/>
            </a:endParaRPr>
          </a:p>
        </p:txBody>
      </p:sp>
      <p:pic>
        <p:nvPicPr>
          <p:cNvPr id="205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524000"/>
            <a:ext cx="3352800" cy="1838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3375" y="3429000"/>
          <a:ext cx="4386263" cy="904875"/>
        </p:xfrm>
        <a:graphic>
          <a:graphicData uri="http://schemas.openxmlformats.org/presentationml/2006/ole">
            <p:oleObj spid="_x0000_s2050" name="Equation" r:id="rId5" imgW="2489040" imgH="507960" progId="">
              <p:embed/>
            </p:oleObj>
          </a:graphicData>
        </a:graphic>
      </p:graphicFrame>
      <p:sp>
        <p:nvSpPr>
          <p:cNvPr id="2059" name="Text Box 6" descr="Large confetti"/>
          <p:cNvSpPr txBox="1">
            <a:spLocks noChangeArrowheads="1"/>
          </p:cNvSpPr>
          <p:nvPr/>
        </p:nvSpPr>
        <p:spPr bwMode="auto">
          <a:xfrm>
            <a:off x="476250" y="5181600"/>
            <a:ext cx="3879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solidFill>
                  <a:srgbClr val="CC3300"/>
                </a:solidFill>
                <a:cs typeface="Times New Roman" pitchFamily="18" charset="0"/>
              </a:rPr>
              <a:t>NA: proton-nucleus </a:t>
            </a:r>
            <a:r>
              <a:rPr lang="en-US">
                <a:solidFill>
                  <a:srgbClr val="CC3300"/>
                </a:solidFill>
                <a:cs typeface="Times New Roman" pitchFamily="18" charset="0"/>
              </a:rPr>
              <a:t>also peripheral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5410200" y="3946525"/>
            <a:ext cx="3352800" cy="1387475"/>
            <a:chOff x="3648" y="2304"/>
            <a:chExt cx="1872" cy="775"/>
          </a:xfrm>
        </p:grpSpPr>
        <p:sp>
          <p:nvSpPr>
            <p:cNvPr id="2079" name="AutoShape 8"/>
            <p:cNvSpPr>
              <a:spLocks noChangeAspect="1" noChangeArrowheads="1" noTextEdit="1"/>
            </p:cNvSpPr>
            <p:nvPr/>
          </p:nvSpPr>
          <p:spPr bwMode="auto">
            <a:xfrm>
              <a:off x="3648" y="2304"/>
              <a:ext cx="1872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648" y="2304"/>
              <a:ext cx="1872" cy="775"/>
              <a:chOff x="3648" y="2304"/>
              <a:chExt cx="1872" cy="775"/>
            </a:xfrm>
          </p:grpSpPr>
          <p:sp>
            <p:nvSpPr>
              <p:cNvPr id="2737" name="Rectangle 10"/>
              <p:cNvSpPr>
                <a:spLocks noChangeArrowheads="1"/>
              </p:cNvSpPr>
              <p:nvPr/>
            </p:nvSpPr>
            <p:spPr bwMode="auto">
              <a:xfrm>
                <a:off x="3648" y="2304"/>
                <a:ext cx="1872" cy="77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8" name="Freeform 11"/>
              <p:cNvSpPr>
                <a:spLocks/>
              </p:cNvSpPr>
              <p:nvPr/>
            </p:nvSpPr>
            <p:spPr bwMode="auto">
              <a:xfrm>
                <a:off x="4484" y="2535"/>
                <a:ext cx="210" cy="210"/>
              </a:xfrm>
              <a:custGeom>
                <a:avLst/>
                <a:gdLst>
                  <a:gd name="T0" fmla="*/ 210 w 210"/>
                  <a:gd name="T1" fmla="*/ 105 h 210"/>
                  <a:gd name="T2" fmla="*/ 205 w 210"/>
                  <a:gd name="T3" fmla="*/ 76 h 210"/>
                  <a:gd name="T4" fmla="*/ 195 w 210"/>
                  <a:gd name="T5" fmla="*/ 52 h 210"/>
                  <a:gd name="T6" fmla="*/ 177 w 210"/>
                  <a:gd name="T7" fmla="*/ 31 h 210"/>
                  <a:gd name="T8" fmla="*/ 156 w 210"/>
                  <a:gd name="T9" fmla="*/ 14 h 210"/>
                  <a:gd name="T10" fmla="*/ 132 w 210"/>
                  <a:gd name="T11" fmla="*/ 3 h 210"/>
                  <a:gd name="T12" fmla="*/ 105 w 210"/>
                  <a:gd name="T13" fmla="*/ 0 h 210"/>
                  <a:gd name="T14" fmla="*/ 76 w 210"/>
                  <a:gd name="T15" fmla="*/ 3 h 210"/>
                  <a:gd name="T16" fmla="*/ 52 w 210"/>
                  <a:gd name="T17" fmla="*/ 14 h 210"/>
                  <a:gd name="T18" fmla="*/ 31 w 210"/>
                  <a:gd name="T19" fmla="*/ 31 h 210"/>
                  <a:gd name="T20" fmla="*/ 13 w 210"/>
                  <a:gd name="T21" fmla="*/ 52 h 210"/>
                  <a:gd name="T22" fmla="*/ 3 w 210"/>
                  <a:gd name="T23" fmla="*/ 76 h 210"/>
                  <a:gd name="T24" fmla="*/ 0 w 210"/>
                  <a:gd name="T25" fmla="*/ 105 h 210"/>
                  <a:gd name="T26" fmla="*/ 3 w 210"/>
                  <a:gd name="T27" fmla="*/ 132 h 210"/>
                  <a:gd name="T28" fmla="*/ 13 w 210"/>
                  <a:gd name="T29" fmla="*/ 158 h 210"/>
                  <a:gd name="T30" fmla="*/ 31 w 210"/>
                  <a:gd name="T31" fmla="*/ 179 h 210"/>
                  <a:gd name="T32" fmla="*/ 52 w 210"/>
                  <a:gd name="T33" fmla="*/ 195 h 210"/>
                  <a:gd name="T34" fmla="*/ 76 w 210"/>
                  <a:gd name="T35" fmla="*/ 205 h 210"/>
                  <a:gd name="T36" fmla="*/ 105 w 210"/>
                  <a:gd name="T37" fmla="*/ 210 h 210"/>
                  <a:gd name="T38" fmla="*/ 132 w 210"/>
                  <a:gd name="T39" fmla="*/ 205 h 210"/>
                  <a:gd name="T40" fmla="*/ 156 w 210"/>
                  <a:gd name="T41" fmla="*/ 195 h 210"/>
                  <a:gd name="T42" fmla="*/ 177 w 210"/>
                  <a:gd name="T43" fmla="*/ 179 h 210"/>
                  <a:gd name="T44" fmla="*/ 195 w 210"/>
                  <a:gd name="T45" fmla="*/ 158 h 210"/>
                  <a:gd name="T46" fmla="*/ 205 w 210"/>
                  <a:gd name="T47" fmla="*/ 132 h 210"/>
                  <a:gd name="T48" fmla="*/ 210 w 210"/>
                  <a:gd name="T49" fmla="*/ 105 h 2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0"/>
                  <a:gd name="T76" fmla="*/ 0 h 210"/>
                  <a:gd name="T77" fmla="*/ 210 w 210"/>
                  <a:gd name="T78" fmla="*/ 210 h 21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0" h="210">
                    <a:moveTo>
                      <a:pt x="210" y="105"/>
                    </a:moveTo>
                    <a:lnTo>
                      <a:pt x="205" y="76"/>
                    </a:lnTo>
                    <a:lnTo>
                      <a:pt x="195" y="52"/>
                    </a:lnTo>
                    <a:lnTo>
                      <a:pt x="177" y="31"/>
                    </a:lnTo>
                    <a:lnTo>
                      <a:pt x="156" y="14"/>
                    </a:lnTo>
                    <a:lnTo>
                      <a:pt x="132" y="3"/>
                    </a:lnTo>
                    <a:lnTo>
                      <a:pt x="105" y="0"/>
                    </a:lnTo>
                    <a:lnTo>
                      <a:pt x="76" y="3"/>
                    </a:lnTo>
                    <a:lnTo>
                      <a:pt x="52" y="14"/>
                    </a:lnTo>
                    <a:lnTo>
                      <a:pt x="31" y="31"/>
                    </a:lnTo>
                    <a:lnTo>
                      <a:pt x="13" y="52"/>
                    </a:lnTo>
                    <a:lnTo>
                      <a:pt x="3" y="76"/>
                    </a:lnTo>
                    <a:lnTo>
                      <a:pt x="0" y="105"/>
                    </a:lnTo>
                    <a:lnTo>
                      <a:pt x="3" y="132"/>
                    </a:lnTo>
                    <a:lnTo>
                      <a:pt x="13" y="158"/>
                    </a:lnTo>
                    <a:lnTo>
                      <a:pt x="31" y="179"/>
                    </a:lnTo>
                    <a:lnTo>
                      <a:pt x="52" y="195"/>
                    </a:lnTo>
                    <a:lnTo>
                      <a:pt x="76" y="205"/>
                    </a:lnTo>
                    <a:lnTo>
                      <a:pt x="105" y="210"/>
                    </a:lnTo>
                    <a:lnTo>
                      <a:pt x="132" y="205"/>
                    </a:lnTo>
                    <a:lnTo>
                      <a:pt x="156" y="195"/>
                    </a:lnTo>
                    <a:lnTo>
                      <a:pt x="177" y="179"/>
                    </a:lnTo>
                    <a:lnTo>
                      <a:pt x="195" y="158"/>
                    </a:lnTo>
                    <a:lnTo>
                      <a:pt x="205" y="132"/>
                    </a:lnTo>
                    <a:lnTo>
                      <a:pt x="210" y="105"/>
                    </a:lnTo>
                  </a:path>
                </a:pathLst>
              </a:custGeom>
              <a:no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9" name="Line 12"/>
              <p:cNvSpPr>
                <a:spLocks noChangeShapeType="1"/>
              </p:cNvSpPr>
              <p:nvPr/>
            </p:nvSpPr>
            <p:spPr bwMode="auto">
              <a:xfrm>
                <a:off x="3748" y="2430"/>
                <a:ext cx="738" cy="18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0" name="Line 13"/>
              <p:cNvSpPr>
                <a:spLocks noChangeShapeType="1"/>
              </p:cNvSpPr>
              <p:nvPr/>
            </p:nvSpPr>
            <p:spPr bwMode="auto">
              <a:xfrm flipV="1">
                <a:off x="3748" y="2664"/>
                <a:ext cx="738" cy="186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1" name="Freeform 14"/>
              <p:cNvSpPr>
                <a:spLocks/>
              </p:cNvSpPr>
              <p:nvPr/>
            </p:nvSpPr>
            <p:spPr bwMode="auto">
              <a:xfrm>
                <a:off x="4687" y="2423"/>
                <a:ext cx="741" cy="199"/>
              </a:xfrm>
              <a:custGeom>
                <a:avLst/>
                <a:gdLst>
                  <a:gd name="T0" fmla="*/ 0 w 741"/>
                  <a:gd name="T1" fmla="*/ 185 h 199"/>
                  <a:gd name="T2" fmla="*/ 738 w 741"/>
                  <a:gd name="T3" fmla="*/ 0 h 199"/>
                  <a:gd name="T4" fmla="*/ 741 w 741"/>
                  <a:gd name="T5" fmla="*/ 15 h 199"/>
                  <a:gd name="T6" fmla="*/ 4 w 741"/>
                  <a:gd name="T7" fmla="*/ 199 h 199"/>
                  <a:gd name="T8" fmla="*/ 0 w 741"/>
                  <a:gd name="T9" fmla="*/ 185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41"/>
                  <a:gd name="T16" fmla="*/ 0 h 199"/>
                  <a:gd name="T17" fmla="*/ 741 w 741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41" h="199">
                    <a:moveTo>
                      <a:pt x="0" y="185"/>
                    </a:moveTo>
                    <a:lnTo>
                      <a:pt x="738" y="0"/>
                    </a:lnTo>
                    <a:lnTo>
                      <a:pt x="741" y="15"/>
                    </a:lnTo>
                    <a:lnTo>
                      <a:pt x="4" y="199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2" name="Line 15"/>
              <p:cNvSpPr>
                <a:spLocks noChangeShapeType="1"/>
              </p:cNvSpPr>
              <p:nvPr/>
            </p:nvSpPr>
            <p:spPr bwMode="auto">
              <a:xfrm flipH="1" flipV="1">
                <a:off x="3887" y="2738"/>
                <a:ext cx="90" cy="54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3" name="Line 16"/>
              <p:cNvSpPr>
                <a:spLocks noChangeShapeType="1"/>
              </p:cNvSpPr>
              <p:nvPr/>
            </p:nvSpPr>
            <p:spPr bwMode="auto">
              <a:xfrm flipH="1">
                <a:off x="3924" y="2792"/>
                <a:ext cx="53" cy="9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4" name="Line 17"/>
              <p:cNvSpPr>
                <a:spLocks noChangeShapeType="1"/>
              </p:cNvSpPr>
              <p:nvPr/>
            </p:nvSpPr>
            <p:spPr bwMode="auto">
              <a:xfrm flipH="1" flipV="1">
                <a:off x="5108" y="2433"/>
                <a:ext cx="91" cy="53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5" name="Line 18"/>
              <p:cNvSpPr>
                <a:spLocks noChangeShapeType="1"/>
              </p:cNvSpPr>
              <p:nvPr/>
            </p:nvSpPr>
            <p:spPr bwMode="auto">
              <a:xfrm flipH="1">
                <a:off x="5146" y="2486"/>
                <a:ext cx="53" cy="91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6" name="Line 19"/>
              <p:cNvSpPr>
                <a:spLocks noChangeShapeType="1"/>
              </p:cNvSpPr>
              <p:nvPr/>
            </p:nvSpPr>
            <p:spPr bwMode="auto">
              <a:xfrm flipH="1" flipV="1">
                <a:off x="3924" y="2396"/>
                <a:ext cx="53" cy="9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7" name="Line 20"/>
              <p:cNvSpPr>
                <a:spLocks noChangeShapeType="1"/>
              </p:cNvSpPr>
              <p:nvPr/>
            </p:nvSpPr>
            <p:spPr bwMode="auto">
              <a:xfrm flipH="1">
                <a:off x="3887" y="2486"/>
                <a:ext cx="90" cy="55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8" name="Line 21"/>
              <p:cNvSpPr>
                <a:spLocks noChangeShapeType="1"/>
              </p:cNvSpPr>
              <p:nvPr/>
            </p:nvSpPr>
            <p:spPr bwMode="auto">
              <a:xfrm>
                <a:off x="5301" y="2817"/>
                <a:ext cx="142" cy="36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9" name="Line 22"/>
              <p:cNvSpPr>
                <a:spLocks noChangeShapeType="1"/>
              </p:cNvSpPr>
              <p:nvPr/>
            </p:nvSpPr>
            <p:spPr bwMode="auto">
              <a:xfrm flipH="1" flipV="1">
                <a:off x="5349" y="2753"/>
                <a:ext cx="53" cy="9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0" name="Line 23"/>
              <p:cNvSpPr>
                <a:spLocks noChangeShapeType="1"/>
              </p:cNvSpPr>
              <p:nvPr/>
            </p:nvSpPr>
            <p:spPr bwMode="auto">
              <a:xfrm flipH="1">
                <a:off x="5312" y="2843"/>
                <a:ext cx="90" cy="54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1" name="Line 24"/>
              <p:cNvSpPr>
                <a:spLocks noChangeShapeType="1"/>
              </p:cNvSpPr>
              <p:nvPr/>
            </p:nvSpPr>
            <p:spPr bwMode="auto">
              <a:xfrm flipV="1">
                <a:off x="4482" y="2537"/>
                <a:ext cx="113" cy="11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2" name="Line 25"/>
              <p:cNvSpPr>
                <a:spLocks noChangeShapeType="1"/>
              </p:cNvSpPr>
              <p:nvPr/>
            </p:nvSpPr>
            <p:spPr bwMode="auto">
              <a:xfrm flipV="1">
                <a:off x="4502" y="2554"/>
                <a:ext cx="147" cy="147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3" name="Line 26"/>
              <p:cNvSpPr>
                <a:spLocks noChangeShapeType="1"/>
              </p:cNvSpPr>
              <p:nvPr/>
            </p:nvSpPr>
            <p:spPr bwMode="auto">
              <a:xfrm flipV="1">
                <a:off x="4542" y="2596"/>
                <a:ext cx="140" cy="14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4" name="Line 27"/>
              <p:cNvSpPr>
                <a:spLocks noChangeShapeType="1"/>
              </p:cNvSpPr>
              <p:nvPr/>
            </p:nvSpPr>
            <p:spPr bwMode="auto">
              <a:xfrm flipV="1">
                <a:off x="4610" y="2662"/>
                <a:ext cx="79" cy="8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5" name="Line 28"/>
              <p:cNvSpPr>
                <a:spLocks noChangeShapeType="1"/>
              </p:cNvSpPr>
              <p:nvPr/>
            </p:nvSpPr>
            <p:spPr bwMode="auto">
              <a:xfrm flipH="1" flipV="1">
                <a:off x="4497" y="2695"/>
                <a:ext cx="35" cy="35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6" name="Line 29"/>
              <p:cNvSpPr>
                <a:spLocks noChangeShapeType="1"/>
              </p:cNvSpPr>
              <p:nvPr/>
            </p:nvSpPr>
            <p:spPr bwMode="auto">
              <a:xfrm flipH="1" flipV="1">
                <a:off x="4487" y="2609"/>
                <a:ext cx="131" cy="131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7" name="Line 30"/>
              <p:cNvSpPr>
                <a:spLocks noChangeShapeType="1"/>
              </p:cNvSpPr>
              <p:nvPr/>
            </p:nvSpPr>
            <p:spPr bwMode="auto">
              <a:xfrm flipH="1" flipV="1">
                <a:off x="4515" y="2564"/>
                <a:ext cx="148" cy="148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8" name="Line 31"/>
              <p:cNvSpPr>
                <a:spLocks noChangeShapeType="1"/>
              </p:cNvSpPr>
              <p:nvPr/>
            </p:nvSpPr>
            <p:spPr bwMode="auto">
              <a:xfrm flipH="1" flipV="1">
                <a:off x="4565" y="2538"/>
                <a:ext cx="124" cy="12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9" name="Freeform 32"/>
              <p:cNvSpPr>
                <a:spLocks/>
              </p:cNvSpPr>
              <p:nvPr/>
            </p:nvSpPr>
            <p:spPr bwMode="auto">
              <a:xfrm>
                <a:off x="4064" y="2459"/>
                <a:ext cx="33" cy="1"/>
              </a:xfrm>
              <a:custGeom>
                <a:avLst/>
                <a:gdLst>
                  <a:gd name="T0" fmla="*/ 33 w 33"/>
                  <a:gd name="T1" fmla="*/ 0 h 1"/>
                  <a:gd name="T2" fmla="*/ 31 w 33"/>
                  <a:gd name="T3" fmla="*/ 0 h 1"/>
                  <a:gd name="T4" fmla="*/ 0 w 33"/>
                  <a:gd name="T5" fmla="*/ 0 h 1"/>
                  <a:gd name="T6" fmla="*/ 33 w 3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"/>
                  <a:gd name="T14" fmla="*/ 33 w 3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">
                    <a:moveTo>
                      <a:pt x="33" y="0"/>
                    </a:moveTo>
                    <a:lnTo>
                      <a:pt x="31" y="0"/>
                    </a:lnTo>
                    <a:lnTo>
                      <a:pt x="0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0" name="Freeform 33"/>
              <p:cNvSpPr>
                <a:spLocks/>
              </p:cNvSpPr>
              <p:nvPr/>
            </p:nvSpPr>
            <p:spPr bwMode="auto">
              <a:xfrm>
                <a:off x="4064" y="2459"/>
                <a:ext cx="34" cy="1"/>
              </a:xfrm>
              <a:custGeom>
                <a:avLst/>
                <a:gdLst>
                  <a:gd name="T0" fmla="*/ 34 w 34"/>
                  <a:gd name="T1" fmla="*/ 0 h 1"/>
                  <a:gd name="T2" fmla="*/ 33 w 34"/>
                  <a:gd name="T3" fmla="*/ 0 h 1"/>
                  <a:gd name="T4" fmla="*/ 0 w 34"/>
                  <a:gd name="T5" fmla="*/ 0 h 1"/>
                  <a:gd name="T6" fmla="*/ 34 w 3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"/>
                  <a:gd name="T14" fmla="*/ 34 w 3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">
                    <a:moveTo>
                      <a:pt x="34" y="0"/>
                    </a:moveTo>
                    <a:lnTo>
                      <a:pt x="33" y="0"/>
                    </a:lnTo>
                    <a:lnTo>
                      <a:pt x="0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1" name="Freeform 34"/>
              <p:cNvSpPr>
                <a:spLocks/>
              </p:cNvSpPr>
              <p:nvPr/>
            </p:nvSpPr>
            <p:spPr bwMode="auto">
              <a:xfrm>
                <a:off x="4064" y="2459"/>
                <a:ext cx="36" cy="1"/>
              </a:xfrm>
              <a:custGeom>
                <a:avLst/>
                <a:gdLst>
                  <a:gd name="T0" fmla="*/ 36 w 36"/>
                  <a:gd name="T1" fmla="*/ 0 h 1"/>
                  <a:gd name="T2" fmla="*/ 34 w 36"/>
                  <a:gd name="T3" fmla="*/ 0 h 1"/>
                  <a:gd name="T4" fmla="*/ 0 w 36"/>
                  <a:gd name="T5" fmla="*/ 0 h 1"/>
                  <a:gd name="T6" fmla="*/ 36 w 3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1"/>
                  <a:gd name="T14" fmla="*/ 36 w 3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1">
                    <a:moveTo>
                      <a:pt x="36" y="0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2" name="Freeform 35"/>
              <p:cNvSpPr>
                <a:spLocks/>
              </p:cNvSpPr>
              <p:nvPr/>
            </p:nvSpPr>
            <p:spPr bwMode="auto">
              <a:xfrm>
                <a:off x="4064" y="2459"/>
                <a:ext cx="36" cy="1"/>
              </a:xfrm>
              <a:custGeom>
                <a:avLst/>
                <a:gdLst>
                  <a:gd name="T0" fmla="*/ 36 w 36"/>
                  <a:gd name="T1" fmla="*/ 0 h 1"/>
                  <a:gd name="T2" fmla="*/ 0 w 36"/>
                  <a:gd name="T3" fmla="*/ 0 h 1"/>
                  <a:gd name="T4" fmla="*/ 36 w 3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"/>
                  <a:gd name="T11" fmla="*/ 36 w 3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">
                    <a:moveTo>
                      <a:pt x="36" y="0"/>
                    </a:moveTo>
                    <a:lnTo>
                      <a:pt x="0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3" name="Freeform 36"/>
              <p:cNvSpPr>
                <a:spLocks/>
              </p:cNvSpPr>
              <p:nvPr/>
            </p:nvSpPr>
            <p:spPr bwMode="auto">
              <a:xfrm>
                <a:off x="4064" y="2459"/>
                <a:ext cx="37" cy="1"/>
              </a:xfrm>
              <a:custGeom>
                <a:avLst/>
                <a:gdLst>
                  <a:gd name="T0" fmla="*/ 37 w 37"/>
                  <a:gd name="T1" fmla="*/ 0 h 1"/>
                  <a:gd name="T2" fmla="*/ 36 w 37"/>
                  <a:gd name="T3" fmla="*/ 0 h 1"/>
                  <a:gd name="T4" fmla="*/ 0 w 37"/>
                  <a:gd name="T5" fmla="*/ 0 h 1"/>
                  <a:gd name="T6" fmla="*/ 37 w 3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1"/>
                  <a:gd name="T14" fmla="*/ 37 w 3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1">
                    <a:moveTo>
                      <a:pt x="37" y="0"/>
                    </a:moveTo>
                    <a:lnTo>
                      <a:pt x="36" y="0"/>
                    </a:lnTo>
                    <a:lnTo>
                      <a:pt x="0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4" name="Freeform 37"/>
              <p:cNvSpPr>
                <a:spLocks/>
              </p:cNvSpPr>
              <p:nvPr/>
            </p:nvSpPr>
            <p:spPr bwMode="auto">
              <a:xfrm>
                <a:off x="4064" y="2459"/>
                <a:ext cx="39" cy="1"/>
              </a:xfrm>
              <a:custGeom>
                <a:avLst/>
                <a:gdLst>
                  <a:gd name="T0" fmla="*/ 39 w 39"/>
                  <a:gd name="T1" fmla="*/ 0 h 1"/>
                  <a:gd name="T2" fmla="*/ 37 w 39"/>
                  <a:gd name="T3" fmla="*/ 0 h 1"/>
                  <a:gd name="T4" fmla="*/ 0 w 39"/>
                  <a:gd name="T5" fmla="*/ 0 h 1"/>
                  <a:gd name="T6" fmla="*/ 39 w 3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1"/>
                  <a:gd name="T14" fmla="*/ 39 w 3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1">
                    <a:moveTo>
                      <a:pt x="39" y="0"/>
                    </a:moveTo>
                    <a:lnTo>
                      <a:pt x="37" y="0"/>
                    </a:lnTo>
                    <a:lnTo>
                      <a:pt x="0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" name="Freeform 38"/>
              <p:cNvSpPr>
                <a:spLocks/>
              </p:cNvSpPr>
              <p:nvPr/>
            </p:nvSpPr>
            <p:spPr bwMode="auto">
              <a:xfrm>
                <a:off x="4064" y="2459"/>
                <a:ext cx="41" cy="1"/>
              </a:xfrm>
              <a:custGeom>
                <a:avLst/>
                <a:gdLst>
                  <a:gd name="T0" fmla="*/ 41 w 41"/>
                  <a:gd name="T1" fmla="*/ 0 h 1"/>
                  <a:gd name="T2" fmla="*/ 39 w 41"/>
                  <a:gd name="T3" fmla="*/ 0 h 1"/>
                  <a:gd name="T4" fmla="*/ 0 w 41"/>
                  <a:gd name="T5" fmla="*/ 0 h 1"/>
                  <a:gd name="T6" fmla="*/ 41 w 4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1"/>
                  <a:gd name="T13" fmla="*/ 0 h 1"/>
                  <a:gd name="T14" fmla="*/ 41 w 4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1" h="1">
                    <a:moveTo>
                      <a:pt x="41" y="0"/>
                    </a:moveTo>
                    <a:lnTo>
                      <a:pt x="39" y="0"/>
                    </a:ln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" name="Freeform 39"/>
              <p:cNvSpPr>
                <a:spLocks/>
              </p:cNvSpPr>
              <p:nvPr/>
            </p:nvSpPr>
            <p:spPr bwMode="auto">
              <a:xfrm>
                <a:off x="4064" y="2459"/>
                <a:ext cx="41" cy="1"/>
              </a:xfrm>
              <a:custGeom>
                <a:avLst/>
                <a:gdLst>
                  <a:gd name="T0" fmla="*/ 41 w 41"/>
                  <a:gd name="T1" fmla="*/ 0 h 1"/>
                  <a:gd name="T2" fmla="*/ 0 w 41"/>
                  <a:gd name="T3" fmla="*/ 0 h 1"/>
                  <a:gd name="T4" fmla="*/ 41 w 4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1"/>
                  <a:gd name="T10" fmla="*/ 0 h 1"/>
                  <a:gd name="T11" fmla="*/ 41 w 4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" h="1">
                    <a:moveTo>
                      <a:pt x="41" y="0"/>
                    </a:moveTo>
                    <a:lnTo>
                      <a:pt x="0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" name="Freeform 40"/>
              <p:cNvSpPr>
                <a:spLocks/>
              </p:cNvSpPr>
              <p:nvPr/>
            </p:nvSpPr>
            <p:spPr bwMode="auto">
              <a:xfrm>
                <a:off x="4064" y="2459"/>
                <a:ext cx="42" cy="1"/>
              </a:xfrm>
              <a:custGeom>
                <a:avLst/>
                <a:gdLst>
                  <a:gd name="T0" fmla="*/ 42 w 42"/>
                  <a:gd name="T1" fmla="*/ 0 h 1"/>
                  <a:gd name="T2" fmla="*/ 41 w 42"/>
                  <a:gd name="T3" fmla="*/ 0 h 1"/>
                  <a:gd name="T4" fmla="*/ 0 w 42"/>
                  <a:gd name="T5" fmla="*/ 0 h 1"/>
                  <a:gd name="T6" fmla="*/ 42 w 4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1"/>
                  <a:gd name="T14" fmla="*/ 42 w 4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1">
                    <a:moveTo>
                      <a:pt x="42" y="0"/>
                    </a:moveTo>
                    <a:lnTo>
                      <a:pt x="41" y="0"/>
                    </a:lnTo>
                    <a:lnTo>
                      <a:pt x="0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" name="Freeform 41"/>
              <p:cNvSpPr>
                <a:spLocks/>
              </p:cNvSpPr>
              <p:nvPr/>
            </p:nvSpPr>
            <p:spPr bwMode="auto">
              <a:xfrm>
                <a:off x="4064" y="2457"/>
                <a:ext cx="42" cy="2"/>
              </a:xfrm>
              <a:custGeom>
                <a:avLst/>
                <a:gdLst>
                  <a:gd name="T0" fmla="*/ 42 w 42"/>
                  <a:gd name="T1" fmla="*/ 0 h 2"/>
                  <a:gd name="T2" fmla="*/ 42 w 42"/>
                  <a:gd name="T3" fmla="*/ 2 h 2"/>
                  <a:gd name="T4" fmla="*/ 0 w 42"/>
                  <a:gd name="T5" fmla="*/ 2 h 2"/>
                  <a:gd name="T6" fmla="*/ 42 w 4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2"/>
                  <a:gd name="T14" fmla="*/ 42 w 4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2">
                    <a:moveTo>
                      <a:pt x="42" y="0"/>
                    </a:moveTo>
                    <a:lnTo>
                      <a:pt x="42" y="2"/>
                    </a:lnTo>
                    <a:lnTo>
                      <a:pt x="0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" name="Freeform 42"/>
              <p:cNvSpPr>
                <a:spLocks/>
              </p:cNvSpPr>
              <p:nvPr/>
            </p:nvSpPr>
            <p:spPr bwMode="auto">
              <a:xfrm>
                <a:off x="4064" y="2457"/>
                <a:ext cx="42" cy="2"/>
              </a:xfrm>
              <a:custGeom>
                <a:avLst/>
                <a:gdLst>
                  <a:gd name="T0" fmla="*/ 42 w 42"/>
                  <a:gd name="T1" fmla="*/ 0 h 2"/>
                  <a:gd name="T2" fmla="*/ 42 w 42"/>
                  <a:gd name="T3" fmla="*/ 0 h 2"/>
                  <a:gd name="T4" fmla="*/ 0 w 42"/>
                  <a:gd name="T5" fmla="*/ 2 h 2"/>
                  <a:gd name="T6" fmla="*/ 42 w 4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2"/>
                  <a:gd name="T14" fmla="*/ 42 w 4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2">
                    <a:moveTo>
                      <a:pt x="42" y="0"/>
                    </a:moveTo>
                    <a:lnTo>
                      <a:pt x="42" y="0"/>
                    </a:lnTo>
                    <a:lnTo>
                      <a:pt x="0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0" name="Freeform 43"/>
              <p:cNvSpPr>
                <a:spLocks/>
              </p:cNvSpPr>
              <p:nvPr/>
            </p:nvSpPr>
            <p:spPr bwMode="auto">
              <a:xfrm>
                <a:off x="4064" y="2457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42 w 44"/>
                  <a:gd name="T3" fmla="*/ 0 h 2"/>
                  <a:gd name="T4" fmla="*/ 0 w 44"/>
                  <a:gd name="T5" fmla="*/ 2 h 2"/>
                  <a:gd name="T6" fmla="*/ 44 w 4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2"/>
                  <a:gd name="T14" fmla="*/ 44 w 4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2">
                    <a:moveTo>
                      <a:pt x="44" y="0"/>
                    </a:moveTo>
                    <a:lnTo>
                      <a:pt x="42" y="0"/>
                    </a:ln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" name="Freeform 44"/>
              <p:cNvSpPr>
                <a:spLocks/>
              </p:cNvSpPr>
              <p:nvPr/>
            </p:nvSpPr>
            <p:spPr bwMode="auto">
              <a:xfrm>
                <a:off x="4064" y="2457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0 w 44"/>
                  <a:gd name="T3" fmla="*/ 2 h 2"/>
                  <a:gd name="T4" fmla="*/ 44 w 4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2"/>
                  <a:gd name="T11" fmla="*/ 44 w 4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" name="Freeform 45"/>
              <p:cNvSpPr>
                <a:spLocks/>
              </p:cNvSpPr>
              <p:nvPr/>
            </p:nvSpPr>
            <p:spPr bwMode="auto">
              <a:xfrm>
                <a:off x="4064" y="2457"/>
                <a:ext cx="46" cy="2"/>
              </a:xfrm>
              <a:custGeom>
                <a:avLst/>
                <a:gdLst>
                  <a:gd name="T0" fmla="*/ 46 w 46"/>
                  <a:gd name="T1" fmla="*/ 0 h 2"/>
                  <a:gd name="T2" fmla="*/ 44 w 46"/>
                  <a:gd name="T3" fmla="*/ 0 h 2"/>
                  <a:gd name="T4" fmla="*/ 0 w 46"/>
                  <a:gd name="T5" fmla="*/ 2 h 2"/>
                  <a:gd name="T6" fmla="*/ 46 w 4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2"/>
                  <a:gd name="T14" fmla="*/ 46 w 4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2">
                    <a:moveTo>
                      <a:pt x="46" y="0"/>
                    </a:moveTo>
                    <a:lnTo>
                      <a:pt x="44" y="0"/>
                    </a:lnTo>
                    <a:lnTo>
                      <a:pt x="0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" name="Freeform 46"/>
              <p:cNvSpPr>
                <a:spLocks/>
              </p:cNvSpPr>
              <p:nvPr/>
            </p:nvSpPr>
            <p:spPr bwMode="auto">
              <a:xfrm>
                <a:off x="4064" y="2457"/>
                <a:ext cx="46" cy="2"/>
              </a:xfrm>
              <a:custGeom>
                <a:avLst/>
                <a:gdLst>
                  <a:gd name="T0" fmla="*/ 46 w 46"/>
                  <a:gd name="T1" fmla="*/ 0 h 2"/>
                  <a:gd name="T2" fmla="*/ 0 w 46"/>
                  <a:gd name="T3" fmla="*/ 2 h 2"/>
                  <a:gd name="T4" fmla="*/ 46 w 4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6"/>
                  <a:gd name="T10" fmla="*/ 0 h 2"/>
                  <a:gd name="T11" fmla="*/ 46 w 4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6" h="2">
                    <a:moveTo>
                      <a:pt x="46" y="0"/>
                    </a:moveTo>
                    <a:lnTo>
                      <a:pt x="0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" name="Freeform 47"/>
              <p:cNvSpPr>
                <a:spLocks/>
              </p:cNvSpPr>
              <p:nvPr/>
            </p:nvSpPr>
            <p:spPr bwMode="auto">
              <a:xfrm>
                <a:off x="4064" y="2457"/>
                <a:ext cx="47" cy="2"/>
              </a:xfrm>
              <a:custGeom>
                <a:avLst/>
                <a:gdLst>
                  <a:gd name="T0" fmla="*/ 47 w 47"/>
                  <a:gd name="T1" fmla="*/ 0 h 2"/>
                  <a:gd name="T2" fmla="*/ 46 w 47"/>
                  <a:gd name="T3" fmla="*/ 0 h 2"/>
                  <a:gd name="T4" fmla="*/ 0 w 47"/>
                  <a:gd name="T5" fmla="*/ 2 h 2"/>
                  <a:gd name="T6" fmla="*/ 47 w 4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2"/>
                  <a:gd name="T14" fmla="*/ 47 w 4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2">
                    <a:moveTo>
                      <a:pt x="47" y="0"/>
                    </a:moveTo>
                    <a:lnTo>
                      <a:pt x="46" y="0"/>
                    </a:lnTo>
                    <a:lnTo>
                      <a:pt x="0" y="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" name="Freeform 48"/>
              <p:cNvSpPr>
                <a:spLocks/>
              </p:cNvSpPr>
              <p:nvPr/>
            </p:nvSpPr>
            <p:spPr bwMode="auto">
              <a:xfrm>
                <a:off x="4064" y="2456"/>
                <a:ext cx="49" cy="3"/>
              </a:xfrm>
              <a:custGeom>
                <a:avLst/>
                <a:gdLst>
                  <a:gd name="T0" fmla="*/ 49 w 49"/>
                  <a:gd name="T1" fmla="*/ 0 h 3"/>
                  <a:gd name="T2" fmla="*/ 47 w 49"/>
                  <a:gd name="T3" fmla="*/ 1 h 3"/>
                  <a:gd name="T4" fmla="*/ 0 w 49"/>
                  <a:gd name="T5" fmla="*/ 3 h 3"/>
                  <a:gd name="T6" fmla="*/ 49 w 49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"/>
                  <a:gd name="T13" fmla="*/ 0 h 3"/>
                  <a:gd name="T14" fmla="*/ 49 w 49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" h="3">
                    <a:moveTo>
                      <a:pt x="49" y="0"/>
                    </a:moveTo>
                    <a:lnTo>
                      <a:pt x="47" y="1"/>
                    </a:lnTo>
                    <a:lnTo>
                      <a:pt x="0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" name="Freeform 49"/>
              <p:cNvSpPr>
                <a:spLocks/>
              </p:cNvSpPr>
              <p:nvPr/>
            </p:nvSpPr>
            <p:spPr bwMode="auto">
              <a:xfrm>
                <a:off x="4064" y="2456"/>
                <a:ext cx="49" cy="3"/>
              </a:xfrm>
              <a:custGeom>
                <a:avLst/>
                <a:gdLst>
                  <a:gd name="T0" fmla="*/ 49 w 49"/>
                  <a:gd name="T1" fmla="*/ 0 h 3"/>
                  <a:gd name="T2" fmla="*/ 0 w 49"/>
                  <a:gd name="T3" fmla="*/ 3 h 3"/>
                  <a:gd name="T4" fmla="*/ 49 w 49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9"/>
                  <a:gd name="T10" fmla="*/ 0 h 3"/>
                  <a:gd name="T11" fmla="*/ 49 w 4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" h="3">
                    <a:moveTo>
                      <a:pt x="49" y="0"/>
                    </a:moveTo>
                    <a:lnTo>
                      <a:pt x="0" y="3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" name="Freeform 50"/>
              <p:cNvSpPr>
                <a:spLocks/>
              </p:cNvSpPr>
              <p:nvPr/>
            </p:nvSpPr>
            <p:spPr bwMode="auto">
              <a:xfrm>
                <a:off x="4064" y="2456"/>
                <a:ext cx="50" cy="3"/>
              </a:xfrm>
              <a:custGeom>
                <a:avLst/>
                <a:gdLst>
                  <a:gd name="T0" fmla="*/ 50 w 50"/>
                  <a:gd name="T1" fmla="*/ 0 h 3"/>
                  <a:gd name="T2" fmla="*/ 49 w 50"/>
                  <a:gd name="T3" fmla="*/ 0 h 3"/>
                  <a:gd name="T4" fmla="*/ 0 w 50"/>
                  <a:gd name="T5" fmla="*/ 3 h 3"/>
                  <a:gd name="T6" fmla="*/ 50 w 5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"/>
                  <a:gd name="T13" fmla="*/ 0 h 3"/>
                  <a:gd name="T14" fmla="*/ 50 w 5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" h="3">
                    <a:moveTo>
                      <a:pt x="50" y="0"/>
                    </a:moveTo>
                    <a:lnTo>
                      <a:pt x="49" y="0"/>
                    </a:lnTo>
                    <a:lnTo>
                      <a:pt x="0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" name="Freeform 51"/>
              <p:cNvSpPr>
                <a:spLocks/>
              </p:cNvSpPr>
              <p:nvPr/>
            </p:nvSpPr>
            <p:spPr bwMode="auto">
              <a:xfrm>
                <a:off x="4064" y="2454"/>
                <a:ext cx="52" cy="5"/>
              </a:xfrm>
              <a:custGeom>
                <a:avLst/>
                <a:gdLst>
                  <a:gd name="T0" fmla="*/ 52 w 52"/>
                  <a:gd name="T1" fmla="*/ 0 h 5"/>
                  <a:gd name="T2" fmla="*/ 50 w 52"/>
                  <a:gd name="T3" fmla="*/ 2 h 5"/>
                  <a:gd name="T4" fmla="*/ 0 w 52"/>
                  <a:gd name="T5" fmla="*/ 5 h 5"/>
                  <a:gd name="T6" fmla="*/ 52 w 5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"/>
                  <a:gd name="T13" fmla="*/ 0 h 5"/>
                  <a:gd name="T14" fmla="*/ 52 w 5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" h="5">
                    <a:moveTo>
                      <a:pt x="52" y="0"/>
                    </a:moveTo>
                    <a:lnTo>
                      <a:pt x="50" y="2"/>
                    </a:lnTo>
                    <a:lnTo>
                      <a:pt x="0" y="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" name="Freeform 52"/>
              <p:cNvSpPr>
                <a:spLocks/>
              </p:cNvSpPr>
              <p:nvPr/>
            </p:nvSpPr>
            <p:spPr bwMode="auto">
              <a:xfrm>
                <a:off x="4064" y="2454"/>
                <a:ext cx="52" cy="5"/>
              </a:xfrm>
              <a:custGeom>
                <a:avLst/>
                <a:gdLst>
                  <a:gd name="T0" fmla="*/ 52 w 52"/>
                  <a:gd name="T1" fmla="*/ 0 h 5"/>
                  <a:gd name="T2" fmla="*/ 0 w 52"/>
                  <a:gd name="T3" fmla="*/ 5 h 5"/>
                  <a:gd name="T4" fmla="*/ 52 w 52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2"/>
                  <a:gd name="T10" fmla="*/ 0 h 5"/>
                  <a:gd name="T11" fmla="*/ 52 w 5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" h="5">
                    <a:moveTo>
                      <a:pt x="52" y="0"/>
                    </a:moveTo>
                    <a:lnTo>
                      <a:pt x="0" y="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" name="Freeform 53"/>
              <p:cNvSpPr>
                <a:spLocks/>
              </p:cNvSpPr>
              <p:nvPr/>
            </p:nvSpPr>
            <p:spPr bwMode="auto">
              <a:xfrm>
                <a:off x="4064" y="2454"/>
                <a:ext cx="54" cy="5"/>
              </a:xfrm>
              <a:custGeom>
                <a:avLst/>
                <a:gdLst>
                  <a:gd name="T0" fmla="*/ 54 w 54"/>
                  <a:gd name="T1" fmla="*/ 0 h 5"/>
                  <a:gd name="T2" fmla="*/ 52 w 54"/>
                  <a:gd name="T3" fmla="*/ 0 h 5"/>
                  <a:gd name="T4" fmla="*/ 0 w 54"/>
                  <a:gd name="T5" fmla="*/ 5 h 5"/>
                  <a:gd name="T6" fmla="*/ 54 w 5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5"/>
                  <a:gd name="T14" fmla="*/ 54 w 5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5">
                    <a:moveTo>
                      <a:pt x="54" y="0"/>
                    </a:moveTo>
                    <a:lnTo>
                      <a:pt x="52" y="0"/>
                    </a:lnTo>
                    <a:lnTo>
                      <a:pt x="0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" name="Freeform 54"/>
              <p:cNvSpPr>
                <a:spLocks/>
              </p:cNvSpPr>
              <p:nvPr/>
            </p:nvSpPr>
            <p:spPr bwMode="auto">
              <a:xfrm>
                <a:off x="4064" y="2453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54 w 54"/>
                  <a:gd name="T3" fmla="*/ 1 h 6"/>
                  <a:gd name="T4" fmla="*/ 0 w 54"/>
                  <a:gd name="T5" fmla="*/ 6 h 6"/>
                  <a:gd name="T6" fmla="*/ 54 w 54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6"/>
                  <a:gd name="T14" fmla="*/ 54 w 54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6">
                    <a:moveTo>
                      <a:pt x="54" y="0"/>
                    </a:moveTo>
                    <a:lnTo>
                      <a:pt x="54" y="1"/>
                    </a:ln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" name="Freeform 55"/>
              <p:cNvSpPr>
                <a:spLocks/>
              </p:cNvSpPr>
              <p:nvPr/>
            </p:nvSpPr>
            <p:spPr bwMode="auto">
              <a:xfrm>
                <a:off x="4064" y="2453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0 w 54"/>
                  <a:gd name="T3" fmla="*/ 6 h 6"/>
                  <a:gd name="T4" fmla="*/ 54 w 5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4"/>
                  <a:gd name="T10" fmla="*/ 0 h 6"/>
                  <a:gd name="T11" fmla="*/ 54 w 5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" h="6">
                    <a:moveTo>
                      <a:pt x="54" y="0"/>
                    </a:move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" name="Freeform 56"/>
              <p:cNvSpPr>
                <a:spLocks/>
              </p:cNvSpPr>
              <p:nvPr/>
            </p:nvSpPr>
            <p:spPr bwMode="auto">
              <a:xfrm>
                <a:off x="4064" y="2453"/>
                <a:ext cx="55" cy="6"/>
              </a:xfrm>
              <a:custGeom>
                <a:avLst/>
                <a:gdLst>
                  <a:gd name="T0" fmla="*/ 55 w 55"/>
                  <a:gd name="T1" fmla="*/ 0 h 6"/>
                  <a:gd name="T2" fmla="*/ 54 w 55"/>
                  <a:gd name="T3" fmla="*/ 0 h 6"/>
                  <a:gd name="T4" fmla="*/ 0 w 55"/>
                  <a:gd name="T5" fmla="*/ 6 h 6"/>
                  <a:gd name="T6" fmla="*/ 55 w 5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6"/>
                  <a:gd name="T14" fmla="*/ 55 w 5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6">
                    <a:moveTo>
                      <a:pt x="55" y="0"/>
                    </a:moveTo>
                    <a:lnTo>
                      <a:pt x="54" y="0"/>
                    </a:lnTo>
                    <a:lnTo>
                      <a:pt x="0" y="6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" name="Freeform 57"/>
              <p:cNvSpPr>
                <a:spLocks/>
              </p:cNvSpPr>
              <p:nvPr/>
            </p:nvSpPr>
            <p:spPr bwMode="auto">
              <a:xfrm>
                <a:off x="4064" y="2451"/>
                <a:ext cx="55" cy="8"/>
              </a:xfrm>
              <a:custGeom>
                <a:avLst/>
                <a:gdLst>
                  <a:gd name="T0" fmla="*/ 55 w 55"/>
                  <a:gd name="T1" fmla="*/ 0 h 8"/>
                  <a:gd name="T2" fmla="*/ 55 w 55"/>
                  <a:gd name="T3" fmla="*/ 2 h 8"/>
                  <a:gd name="T4" fmla="*/ 0 w 55"/>
                  <a:gd name="T5" fmla="*/ 8 h 8"/>
                  <a:gd name="T6" fmla="*/ 55 w 5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8"/>
                  <a:gd name="T14" fmla="*/ 55 w 5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8">
                    <a:moveTo>
                      <a:pt x="55" y="0"/>
                    </a:moveTo>
                    <a:lnTo>
                      <a:pt x="55" y="2"/>
                    </a:lnTo>
                    <a:lnTo>
                      <a:pt x="0" y="8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" name="Freeform 58"/>
              <p:cNvSpPr>
                <a:spLocks/>
              </p:cNvSpPr>
              <p:nvPr/>
            </p:nvSpPr>
            <p:spPr bwMode="auto">
              <a:xfrm>
                <a:off x="4064" y="2451"/>
                <a:ext cx="57" cy="8"/>
              </a:xfrm>
              <a:custGeom>
                <a:avLst/>
                <a:gdLst>
                  <a:gd name="T0" fmla="*/ 57 w 57"/>
                  <a:gd name="T1" fmla="*/ 0 h 8"/>
                  <a:gd name="T2" fmla="*/ 55 w 57"/>
                  <a:gd name="T3" fmla="*/ 0 h 8"/>
                  <a:gd name="T4" fmla="*/ 0 w 57"/>
                  <a:gd name="T5" fmla="*/ 8 h 8"/>
                  <a:gd name="T6" fmla="*/ 57 w 5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8"/>
                  <a:gd name="T14" fmla="*/ 57 w 5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8">
                    <a:moveTo>
                      <a:pt x="57" y="0"/>
                    </a:moveTo>
                    <a:lnTo>
                      <a:pt x="55" y="0"/>
                    </a:lnTo>
                    <a:lnTo>
                      <a:pt x="0" y="8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" name="Freeform 59"/>
              <p:cNvSpPr>
                <a:spLocks/>
              </p:cNvSpPr>
              <p:nvPr/>
            </p:nvSpPr>
            <p:spPr bwMode="auto">
              <a:xfrm>
                <a:off x="4064" y="2449"/>
                <a:ext cx="57" cy="10"/>
              </a:xfrm>
              <a:custGeom>
                <a:avLst/>
                <a:gdLst>
                  <a:gd name="T0" fmla="*/ 57 w 57"/>
                  <a:gd name="T1" fmla="*/ 0 h 10"/>
                  <a:gd name="T2" fmla="*/ 57 w 57"/>
                  <a:gd name="T3" fmla="*/ 2 h 10"/>
                  <a:gd name="T4" fmla="*/ 0 w 57"/>
                  <a:gd name="T5" fmla="*/ 10 h 10"/>
                  <a:gd name="T6" fmla="*/ 57 w 57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"/>
                  <a:gd name="T13" fmla="*/ 0 h 10"/>
                  <a:gd name="T14" fmla="*/ 57 w 57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" h="10">
                    <a:moveTo>
                      <a:pt x="57" y="0"/>
                    </a:moveTo>
                    <a:lnTo>
                      <a:pt x="57" y="2"/>
                    </a:lnTo>
                    <a:lnTo>
                      <a:pt x="0" y="1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7" name="Freeform 60"/>
              <p:cNvSpPr>
                <a:spLocks/>
              </p:cNvSpPr>
              <p:nvPr/>
            </p:nvSpPr>
            <p:spPr bwMode="auto">
              <a:xfrm>
                <a:off x="4064" y="2449"/>
                <a:ext cx="58" cy="10"/>
              </a:xfrm>
              <a:custGeom>
                <a:avLst/>
                <a:gdLst>
                  <a:gd name="T0" fmla="*/ 58 w 58"/>
                  <a:gd name="T1" fmla="*/ 0 h 10"/>
                  <a:gd name="T2" fmla="*/ 57 w 58"/>
                  <a:gd name="T3" fmla="*/ 0 h 10"/>
                  <a:gd name="T4" fmla="*/ 0 w 58"/>
                  <a:gd name="T5" fmla="*/ 10 h 10"/>
                  <a:gd name="T6" fmla="*/ 58 w 58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10"/>
                  <a:gd name="T14" fmla="*/ 58 w 5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10">
                    <a:moveTo>
                      <a:pt x="58" y="0"/>
                    </a:moveTo>
                    <a:lnTo>
                      <a:pt x="57" y="0"/>
                    </a:lnTo>
                    <a:lnTo>
                      <a:pt x="0" y="1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8" name="Freeform 61"/>
              <p:cNvSpPr>
                <a:spLocks/>
              </p:cNvSpPr>
              <p:nvPr/>
            </p:nvSpPr>
            <p:spPr bwMode="auto">
              <a:xfrm>
                <a:off x="4064" y="2449"/>
                <a:ext cx="58" cy="10"/>
              </a:xfrm>
              <a:custGeom>
                <a:avLst/>
                <a:gdLst>
                  <a:gd name="T0" fmla="*/ 10 w 58"/>
                  <a:gd name="T1" fmla="*/ 0 h 10"/>
                  <a:gd name="T2" fmla="*/ 58 w 58"/>
                  <a:gd name="T3" fmla="*/ 0 h 10"/>
                  <a:gd name="T4" fmla="*/ 0 w 58"/>
                  <a:gd name="T5" fmla="*/ 10 h 10"/>
                  <a:gd name="T6" fmla="*/ 10 w 58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8"/>
                  <a:gd name="T13" fmla="*/ 0 h 10"/>
                  <a:gd name="T14" fmla="*/ 58 w 58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8" h="10">
                    <a:moveTo>
                      <a:pt x="10" y="0"/>
                    </a:moveTo>
                    <a:lnTo>
                      <a:pt x="58" y="0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9" name="Freeform 62"/>
              <p:cNvSpPr>
                <a:spLocks/>
              </p:cNvSpPr>
              <p:nvPr/>
            </p:nvSpPr>
            <p:spPr bwMode="auto">
              <a:xfrm>
                <a:off x="4074" y="2449"/>
                <a:ext cx="48" cy="1"/>
              </a:xfrm>
              <a:custGeom>
                <a:avLst/>
                <a:gdLst>
                  <a:gd name="T0" fmla="*/ 48 w 48"/>
                  <a:gd name="T1" fmla="*/ 0 h 1"/>
                  <a:gd name="T2" fmla="*/ 0 w 48"/>
                  <a:gd name="T3" fmla="*/ 0 h 1"/>
                  <a:gd name="T4" fmla="*/ 21 w 48"/>
                  <a:gd name="T5" fmla="*/ 0 h 1"/>
                  <a:gd name="T6" fmla="*/ 48 w 4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1"/>
                  <a:gd name="T14" fmla="*/ 48 w 4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1">
                    <a:moveTo>
                      <a:pt x="48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0" name="Freeform 63"/>
              <p:cNvSpPr>
                <a:spLocks/>
              </p:cNvSpPr>
              <p:nvPr/>
            </p:nvSpPr>
            <p:spPr bwMode="auto">
              <a:xfrm>
                <a:off x="4095" y="2449"/>
                <a:ext cx="27" cy="1"/>
              </a:xfrm>
              <a:custGeom>
                <a:avLst/>
                <a:gdLst>
                  <a:gd name="T0" fmla="*/ 2 w 27"/>
                  <a:gd name="T1" fmla="*/ 0 h 1"/>
                  <a:gd name="T2" fmla="*/ 0 w 27"/>
                  <a:gd name="T3" fmla="*/ 0 h 1"/>
                  <a:gd name="T4" fmla="*/ 27 w 27"/>
                  <a:gd name="T5" fmla="*/ 0 h 1"/>
                  <a:gd name="T6" fmla="*/ 2 w 2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"/>
                  <a:gd name="T14" fmla="*/ 27 w 2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">
                    <a:moveTo>
                      <a:pt x="2" y="0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1" name="Freeform 64"/>
              <p:cNvSpPr>
                <a:spLocks/>
              </p:cNvSpPr>
              <p:nvPr/>
            </p:nvSpPr>
            <p:spPr bwMode="auto">
              <a:xfrm>
                <a:off x="4097" y="2449"/>
                <a:ext cx="25" cy="1"/>
              </a:xfrm>
              <a:custGeom>
                <a:avLst/>
                <a:gdLst>
                  <a:gd name="T0" fmla="*/ 1 w 25"/>
                  <a:gd name="T1" fmla="*/ 0 h 1"/>
                  <a:gd name="T2" fmla="*/ 0 w 25"/>
                  <a:gd name="T3" fmla="*/ 0 h 1"/>
                  <a:gd name="T4" fmla="*/ 25 w 25"/>
                  <a:gd name="T5" fmla="*/ 0 h 1"/>
                  <a:gd name="T6" fmla="*/ 1 w 2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1"/>
                  <a:gd name="T14" fmla="*/ 25 w 2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1">
                    <a:moveTo>
                      <a:pt x="1" y="0"/>
                    </a:moveTo>
                    <a:lnTo>
                      <a:pt x="0" y="0"/>
                    </a:lnTo>
                    <a:lnTo>
                      <a:pt x="2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2" name="Freeform 65"/>
              <p:cNvSpPr>
                <a:spLocks/>
              </p:cNvSpPr>
              <p:nvPr/>
            </p:nvSpPr>
            <p:spPr bwMode="auto">
              <a:xfrm>
                <a:off x="4098" y="2449"/>
                <a:ext cx="24" cy="1"/>
              </a:xfrm>
              <a:custGeom>
                <a:avLst/>
                <a:gdLst>
                  <a:gd name="T0" fmla="*/ 2 w 24"/>
                  <a:gd name="T1" fmla="*/ 0 h 1"/>
                  <a:gd name="T2" fmla="*/ 0 w 24"/>
                  <a:gd name="T3" fmla="*/ 0 h 1"/>
                  <a:gd name="T4" fmla="*/ 24 w 24"/>
                  <a:gd name="T5" fmla="*/ 0 h 1"/>
                  <a:gd name="T6" fmla="*/ 2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2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" name="Freeform 66"/>
              <p:cNvSpPr>
                <a:spLocks/>
              </p:cNvSpPr>
              <p:nvPr/>
            </p:nvSpPr>
            <p:spPr bwMode="auto">
              <a:xfrm>
                <a:off x="4100" y="2449"/>
                <a:ext cx="22" cy="1"/>
              </a:xfrm>
              <a:custGeom>
                <a:avLst/>
                <a:gdLst>
                  <a:gd name="T0" fmla="*/ 1 w 22"/>
                  <a:gd name="T1" fmla="*/ 0 h 1"/>
                  <a:gd name="T2" fmla="*/ 0 w 22"/>
                  <a:gd name="T3" fmla="*/ 0 h 1"/>
                  <a:gd name="T4" fmla="*/ 22 w 22"/>
                  <a:gd name="T5" fmla="*/ 0 h 1"/>
                  <a:gd name="T6" fmla="*/ 1 w 2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"/>
                  <a:gd name="T14" fmla="*/ 22 w 2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">
                    <a:moveTo>
                      <a:pt x="1" y="0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4" name="Freeform 67"/>
              <p:cNvSpPr>
                <a:spLocks/>
              </p:cNvSpPr>
              <p:nvPr/>
            </p:nvSpPr>
            <p:spPr bwMode="auto">
              <a:xfrm>
                <a:off x="4101" y="2448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0 w 21"/>
                  <a:gd name="T3" fmla="*/ 1 h 1"/>
                  <a:gd name="T4" fmla="*/ 21 w 21"/>
                  <a:gd name="T5" fmla="*/ 1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0" y="1"/>
                    </a:lnTo>
                    <a:lnTo>
                      <a:pt x="2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5" name="Freeform 68"/>
              <p:cNvSpPr>
                <a:spLocks/>
              </p:cNvSpPr>
              <p:nvPr/>
            </p:nvSpPr>
            <p:spPr bwMode="auto">
              <a:xfrm>
                <a:off x="4101" y="2448"/>
                <a:ext cx="21" cy="1"/>
              </a:xfrm>
              <a:custGeom>
                <a:avLst/>
                <a:gdLst>
                  <a:gd name="T0" fmla="*/ 2 w 21"/>
                  <a:gd name="T1" fmla="*/ 0 h 1"/>
                  <a:gd name="T2" fmla="*/ 0 w 21"/>
                  <a:gd name="T3" fmla="*/ 0 h 1"/>
                  <a:gd name="T4" fmla="*/ 21 w 21"/>
                  <a:gd name="T5" fmla="*/ 1 h 1"/>
                  <a:gd name="T6" fmla="*/ 2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2" y="0"/>
                    </a:moveTo>
                    <a:lnTo>
                      <a:pt x="0" y="0"/>
                    </a:lnTo>
                    <a:lnTo>
                      <a:pt x="2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6" name="Freeform 69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7" name="Freeform 70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8" name="Freeform 71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19 w 19"/>
                  <a:gd name="T1" fmla="*/ 0 h 1"/>
                  <a:gd name="T2" fmla="*/ 0 w 19"/>
                  <a:gd name="T3" fmla="*/ 0 h 1"/>
                  <a:gd name="T4" fmla="*/ 19 w 19"/>
                  <a:gd name="T5" fmla="*/ 1 h 1"/>
                  <a:gd name="T6" fmla="*/ 19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19" y="0"/>
                    </a:moveTo>
                    <a:lnTo>
                      <a:pt x="0" y="0"/>
                    </a:lnTo>
                    <a:lnTo>
                      <a:pt x="19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9" name="Freeform 72"/>
              <p:cNvSpPr>
                <a:spLocks/>
              </p:cNvSpPr>
              <p:nvPr/>
            </p:nvSpPr>
            <p:spPr bwMode="auto">
              <a:xfrm>
                <a:off x="4103" y="2448"/>
                <a:ext cx="19" cy="1"/>
              </a:xfrm>
              <a:custGeom>
                <a:avLst/>
                <a:gdLst>
                  <a:gd name="T0" fmla="*/ 2 w 19"/>
                  <a:gd name="T1" fmla="*/ 0 h 1"/>
                  <a:gd name="T2" fmla="*/ 19 w 19"/>
                  <a:gd name="T3" fmla="*/ 0 h 1"/>
                  <a:gd name="T4" fmla="*/ 0 w 19"/>
                  <a:gd name="T5" fmla="*/ 0 h 1"/>
                  <a:gd name="T6" fmla="*/ 2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2" y="0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0" name="Freeform 73"/>
              <p:cNvSpPr>
                <a:spLocks/>
              </p:cNvSpPr>
              <p:nvPr/>
            </p:nvSpPr>
            <p:spPr bwMode="auto">
              <a:xfrm>
                <a:off x="4105" y="2448"/>
                <a:ext cx="17" cy="1"/>
              </a:xfrm>
              <a:custGeom>
                <a:avLst/>
                <a:gdLst>
                  <a:gd name="T0" fmla="*/ 1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1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1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1" name="Freeform 74"/>
              <p:cNvSpPr>
                <a:spLocks/>
              </p:cNvSpPr>
              <p:nvPr/>
            </p:nvSpPr>
            <p:spPr bwMode="auto">
              <a:xfrm>
                <a:off x="4106" y="244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2" name="Freeform 75"/>
              <p:cNvSpPr>
                <a:spLocks/>
              </p:cNvSpPr>
              <p:nvPr/>
            </p:nvSpPr>
            <p:spPr bwMode="auto">
              <a:xfrm>
                <a:off x="4106" y="2448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" name="Freeform 76"/>
              <p:cNvSpPr>
                <a:spLocks/>
              </p:cNvSpPr>
              <p:nvPr/>
            </p:nvSpPr>
            <p:spPr bwMode="auto">
              <a:xfrm>
                <a:off x="4106" y="244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4" name="Freeform 77"/>
              <p:cNvSpPr>
                <a:spLocks/>
              </p:cNvSpPr>
              <p:nvPr/>
            </p:nvSpPr>
            <p:spPr bwMode="auto">
              <a:xfrm>
                <a:off x="4106" y="2446"/>
                <a:ext cx="16" cy="2"/>
              </a:xfrm>
              <a:custGeom>
                <a:avLst/>
                <a:gdLst>
                  <a:gd name="T0" fmla="*/ 2 w 16"/>
                  <a:gd name="T1" fmla="*/ 0 h 2"/>
                  <a:gd name="T2" fmla="*/ 0 w 16"/>
                  <a:gd name="T3" fmla="*/ 2 h 2"/>
                  <a:gd name="T4" fmla="*/ 16 w 16"/>
                  <a:gd name="T5" fmla="*/ 2 h 2"/>
                  <a:gd name="T6" fmla="*/ 2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2" y="0"/>
                    </a:moveTo>
                    <a:lnTo>
                      <a:pt x="0" y="2"/>
                    </a:lnTo>
                    <a:lnTo>
                      <a:pt x="16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5" name="Freeform 78"/>
              <p:cNvSpPr>
                <a:spLocks/>
              </p:cNvSpPr>
              <p:nvPr/>
            </p:nvSpPr>
            <p:spPr bwMode="auto">
              <a:xfrm>
                <a:off x="4108" y="2446"/>
                <a:ext cx="16" cy="2"/>
              </a:xfrm>
              <a:custGeom>
                <a:avLst/>
                <a:gdLst>
                  <a:gd name="T0" fmla="*/ 16 w 16"/>
                  <a:gd name="T1" fmla="*/ 0 h 2"/>
                  <a:gd name="T2" fmla="*/ 0 w 16"/>
                  <a:gd name="T3" fmla="*/ 0 h 2"/>
                  <a:gd name="T4" fmla="*/ 14 w 16"/>
                  <a:gd name="T5" fmla="*/ 2 h 2"/>
                  <a:gd name="T6" fmla="*/ 16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6" y="0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6" name="Freeform 79"/>
              <p:cNvSpPr>
                <a:spLocks/>
              </p:cNvSpPr>
              <p:nvPr/>
            </p:nvSpPr>
            <p:spPr bwMode="auto">
              <a:xfrm>
                <a:off x="4108" y="244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7" name="Freeform 80"/>
              <p:cNvSpPr>
                <a:spLocks/>
              </p:cNvSpPr>
              <p:nvPr/>
            </p:nvSpPr>
            <p:spPr bwMode="auto">
              <a:xfrm>
                <a:off x="4108" y="2446"/>
                <a:ext cx="16" cy="1"/>
              </a:xfrm>
              <a:custGeom>
                <a:avLst/>
                <a:gdLst>
                  <a:gd name="T0" fmla="*/ 2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2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2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8" name="Freeform 81"/>
              <p:cNvSpPr>
                <a:spLocks/>
              </p:cNvSpPr>
              <p:nvPr/>
            </p:nvSpPr>
            <p:spPr bwMode="auto">
              <a:xfrm>
                <a:off x="4110" y="244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9" name="Freeform 82"/>
              <p:cNvSpPr>
                <a:spLocks/>
              </p:cNvSpPr>
              <p:nvPr/>
            </p:nvSpPr>
            <p:spPr bwMode="auto">
              <a:xfrm>
                <a:off x="4110" y="2444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2 h 2"/>
                  <a:gd name="T4" fmla="*/ 14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2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0" name="Freeform 83"/>
              <p:cNvSpPr>
                <a:spLocks/>
              </p:cNvSpPr>
              <p:nvPr/>
            </p:nvSpPr>
            <p:spPr bwMode="auto">
              <a:xfrm>
                <a:off x="4110" y="2444"/>
                <a:ext cx="14" cy="2"/>
              </a:xfrm>
              <a:custGeom>
                <a:avLst/>
                <a:gdLst>
                  <a:gd name="T0" fmla="*/ 1 w 14"/>
                  <a:gd name="T1" fmla="*/ 0 h 2"/>
                  <a:gd name="T2" fmla="*/ 14 w 14"/>
                  <a:gd name="T3" fmla="*/ 0 h 2"/>
                  <a:gd name="T4" fmla="*/ 0 w 14"/>
                  <a:gd name="T5" fmla="*/ 2 h 2"/>
                  <a:gd name="T6" fmla="*/ 1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" y="0"/>
                    </a:moveTo>
                    <a:lnTo>
                      <a:pt x="14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1" name="Freeform 84"/>
              <p:cNvSpPr>
                <a:spLocks/>
              </p:cNvSpPr>
              <p:nvPr/>
            </p:nvSpPr>
            <p:spPr bwMode="auto">
              <a:xfrm>
                <a:off x="4111" y="2444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2" name="Freeform 85"/>
              <p:cNvSpPr>
                <a:spLocks/>
              </p:cNvSpPr>
              <p:nvPr/>
            </p:nvSpPr>
            <p:spPr bwMode="auto">
              <a:xfrm>
                <a:off x="4111" y="2444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3" name="Freeform 86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1 h 1"/>
                  <a:gd name="T4" fmla="*/ 13 w 15"/>
                  <a:gd name="T5" fmla="*/ 1 h 1"/>
                  <a:gd name="T6" fmla="*/ 15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15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4" name="Freeform 87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1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5" name="Freeform 88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6" name="Freeform 89"/>
              <p:cNvSpPr>
                <a:spLocks/>
              </p:cNvSpPr>
              <p:nvPr/>
            </p:nvSpPr>
            <p:spPr bwMode="auto">
              <a:xfrm>
                <a:off x="4111" y="2443"/>
                <a:ext cx="15" cy="1"/>
              </a:xfrm>
              <a:custGeom>
                <a:avLst/>
                <a:gdLst>
                  <a:gd name="T0" fmla="*/ 2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2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2" y="0"/>
                    </a:moveTo>
                    <a:lnTo>
                      <a:pt x="1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7" name="Freeform 90"/>
              <p:cNvSpPr>
                <a:spLocks/>
              </p:cNvSpPr>
              <p:nvPr/>
            </p:nvSpPr>
            <p:spPr bwMode="auto">
              <a:xfrm>
                <a:off x="4113" y="2441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8" name="Freeform 91"/>
              <p:cNvSpPr>
                <a:spLocks/>
              </p:cNvSpPr>
              <p:nvPr/>
            </p:nvSpPr>
            <p:spPr bwMode="auto">
              <a:xfrm>
                <a:off x="4113" y="2441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9" name="Freeform 92"/>
              <p:cNvSpPr>
                <a:spLocks/>
              </p:cNvSpPr>
              <p:nvPr/>
            </p:nvSpPr>
            <p:spPr bwMode="auto">
              <a:xfrm>
                <a:off x="4113" y="2441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0" name="Freeform 93"/>
              <p:cNvSpPr>
                <a:spLocks/>
              </p:cNvSpPr>
              <p:nvPr/>
            </p:nvSpPr>
            <p:spPr bwMode="auto">
              <a:xfrm>
                <a:off x="4113" y="2440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1" name="Freeform 94"/>
              <p:cNvSpPr>
                <a:spLocks/>
              </p:cNvSpPr>
              <p:nvPr/>
            </p:nvSpPr>
            <p:spPr bwMode="auto">
              <a:xfrm>
                <a:off x="4113" y="2440"/>
                <a:ext cx="13" cy="1"/>
              </a:xfrm>
              <a:custGeom>
                <a:avLst/>
                <a:gdLst>
                  <a:gd name="T0" fmla="*/ 1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1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2" name="Freeform 95"/>
              <p:cNvSpPr>
                <a:spLocks/>
              </p:cNvSpPr>
              <p:nvPr/>
            </p:nvSpPr>
            <p:spPr bwMode="auto">
              <a:xfrm>
                <a:off x="4114" y="244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3" name="Freeform 96"/>
              <p:cNvSpPr>
                <a:spLocks/>
              </p:cNvSpPr>
              <p:nvPr/>
            </p:nvSpPr>
            <p:spPr bwMode="auto">
              <a:xfrm>
                <a:off x="4114" y="244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4" name="Freeform 97"/>
              <p:cNvSpPr>
                <a:spLocks/>
              </p:cNvSpPr>
              <p:nvPr/>
            </p:nvSpPr>
            <p:spPr bwMode="auto">
              <a:xfrm>
                <a:off x="4114" y="2438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2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5" name="Freeform 98"/>
              <p:cNvSpPr>
                <a:spLocks/>
              </p:cNvSpPr>
              <p:nvPr/>
            </p:nvSpPr>
            <p:spPr bwMode="auto">
              <a:xfrm>
                <a:off x="4114" y="243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6" name="Freeform 99"/>
              <p:cNvSpPr>
                <a:spLocks/>
              </p:cNvSpPr>
              <p:nvPr/>
            </p:nvSpPr>
            <p:spPr bwMode="auto">
              <a:xfrm>
                <a:off x="4114" y="2436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7" name="Freeform 100"/>
              <p:cNvSpPr>
                <a:spLocks/>
              </p:cNvSpPr>
              <p:nvPr/>
            </p:nvSpPr>
            <p:spPr bwMode="auto">
              <a:xfrm>
                <a:off x="4114" y="2436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8" name="Freeform 101"/>
              <p:cNvSpPr>
                <a:spLocks/>
              </p:cNvSpPr>
              <p:nvPr/>
            </p:nvSpPr>
            <p:spPr bwMode="auto">
              <a:xfrm>
                <a:off x="4114" y="2436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9" name="Freeform 102"/>
              <p:cNvSpPr>
                <a:spLocks/>
              </p:cNvSpPr>
              <p:nvPr/>
            </p:nvSpPr>
            <p:spPr bwMode="auto">
              <a:xfrm>
                <a:off x="4114" y="2436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0" name="Freeform 103"/>
              <p:cNvSpPr>
                <a:spLocks/>
              </p:cNvSpPr>
              <p:nvPr/>
            </p:nvSpPr>
            <p:spPr bwMode="auto">
              <a:xfrm>
                <a:off x="4114" y="2435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1" name="Freeform 104"/>
              <p:cNvSpPr>
                <a:spLocks/>
              </p:cNvSpPr>
              <p:nvPr/>
            </p:nvSpPr>
            <p:spPr bwMode="auto">
              <a:xfrm>
                <a:off x="4114" y="2435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2" name="Freeform 105"/>
              <p:cNvSpPr>
                <a:spLocks/>
              </p:cNvSpPr>
              <p:nvPr/>
            </p:nvSpPr>
            <p:spPr bwMode="auto">
              <a:xfrm>
                <a:off x="4114" y="2433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3" name="Freeform 106"/>
              <p:cNvSpPr>
                <a:spLocks/>
              </p:cNvSpPr>
              <p:nvPr/>
            </p:nvSpPr>
            <p:spPr bwMode="auto">
              <a:xfrm>
                <a:off x="4114" y="2433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4" name="Freeform 107"/>
              <p:cNvSpPr>
                <a:spLocks/>
              </p:cNvSpPr>
              <p:nvPr/>
            </p:nvSpPr>
            <p:spPr bwMode="auto">
              <a:xfrm>
                <a:off x="4114" y="2433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5" name="Freeform 108"/>
              <p:cNvSpPr>
                <a:spLocks/>
              </p:cNvSpPr>
              <p:nvPr/>
            </p:nvSpPr>
            <p:spPr bwMode="auto">
              <a:xfrm>
                <a:off x="4114" y="2433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6" name="Freeform 109"/>
              <p:cNvSpPr>
                <a:spLocks/>
              </p:cNvSpPr>
              <p:nvPr/>
            </p:nvSpPr>
            <p:spPr bwMode="auto">
              <a:xfrm>
                <a:off x="4114" y="2432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7" name="Freeform 110"/>
              <p:cNvSpPr>
                <a:spLocks/>
              </p:cNvSpPr>
              <p:nvPr/>
            </p:nvSpPr>
            <p:spPr bwMode="auto">
              <a:xfrm>
                <a:off x="4114" y="2432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8" name="Freeform 111"/>
              <p:cNvSpPr>
                <a:spLocks/>
              </p:cNvSpPr>
              <p:nvPr/>
            </p:nvSpPr>
            <p:spPr bwMode="auto">
              <a:xfrm>
                <a:off x="4114" y="2430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9" name="Freeform 112"/>
              <p:cNvSpPr>
                <a:spLocks/>
              </p:cNvSpPr>
              <p:nvPr/>
            </p:nvSpPr>
            <p:spPr bwMode="auto">
              <a:xfrm>
                <a:off x="4114" y="2430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0" name="Freeform 113"/>
              <p:cNvSpPr>
                <a:spLocks/>
              </p:cNvSpPr>
              <p:nvPr/>
            </p:nvSpPr>
            <p:spPr bwMode="auto">
              <a:xfrm>
                <a:off x="4114" y="2430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1" name="Freeform 114"/>
              <p:cNvSpPr>
                <a:spLocks/>
              </p:cNvSpPr>
              <p:nvPr/>
            </p:nvSpPr>
            <p:spPr bwMode="auto">
              <a:xfrm>
                <a:off x="4114" y="2430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2" name="Freeform 115"/>
              <p:cNvSpPr>
                <a:spLocks/>
              </p:cNvSpPr>
              <p:nvPr/>
            </p:nvSpPr>
            <p:spPr bwMode="auto">
              <a:xfrm>
                <a:off x="4114" y="242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3" name="Freeform 116"/>
              <p:cNvSpPr>
                <a:spLocks/>
              </p:cNvSpPr>
              <p:nvPr/>
            </p:nvSpPr>
            <p:spPr bwMode="auto">
              <a:xfrm>
                <a:off x="4114" y="2428"/>
                <a:ext cx="13" cy="2"/>
              </a:xfrm>
              <a:custGeom>
                <a:avLst/>
                <a:gdLst>
                  <a:gd name="T0" fmla="*/ 12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2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2" y="0"/>
                    </a:moveTo>
                    <a:lnTo>
                      <a:pt x="0" y="0"/>
                    </a:lnTo>
                    <a:lnTo>
                      <a:pt x="13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4" name="Freeform 117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1 h 1"/>
                  <a:gd name="T4" fmla="*/ 1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5" name="Freeform 118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6" name="Freeform 119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7" name="Freeform 120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8" name="Freeform 121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9" name="Freeform 122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0" name="Freeform 123"/>
              <p:cNvSpPr>
                <a:spLocks/>
              </p:cNvSpPr>
              <p:nvPr/>
            </p:nvSpPr>
            <p:spPr bwMode="auto">
              <a:xfrm>
                <a:off x="4113" y="242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1" name="Freeform 124"/>
              <p:cNvSpPr>
                <a:spLocks/>
              </p:cNvSpPr>
              <p:nvPr/>
            </p:nvSpPr>
            <p:spPr bwMode="auto">
              <a:xfrm>
                <a:off x="4111" y="2425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2 w 15"/>
                  <a:gd name="T5" fmla="*/ 2 h 2"/>
                  <a:gd name="T6" fmla="*/ 0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2" name="Freeform 125"/>
              <p:cNvSpPr>
                <a:spLocks/>
              </p:cNvSpPr>
              <p:nvPr/>
            </p:nvSpPr>
            <p:spPr bwMode="auto">
              <a:xfrm>
                <a:off x="4111" y="2425"/>
                <a:ext cx="15" cy="2"/>
              </a:xfrm>
              <a:custGeom>
                <a:avLst/>
                <a:gdLst>
                  <a:gd name="T0" fmla="*/ 13 w 15"/>
                  <a:gd name="T1" fmla="*/ 0 h 2"/>
                  <a:gd name="T2" fmla="*/ 0 w 15"/>
                  <a:gd name="T3" fmla="*/ 0 h 2"/>
                  <a:gd name="T4" fmla="*/ 15 w 15"/>
                  <a:gd name="T5" fmla="*/ 2 h 2"/>
                  <a:gd name="T6" fmla="*/ 13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13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3" name="Freeform 126"/>
              <p:cNvSpPr>
                <a:spLocks/>
              </p:cNvSpPr>
              <p:nvPr/>
            </p:nvSpPr>
            <p:spPr bwMode="auto">
              <a:xfrm>
                <a:off x="4111" y="2425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4" name="Freeform 127"/>
              <p:cNvSpPr>
                <a:spLocks/>
              </p:cNvSpPr>
              <p:nvPr/>
            </p:nvSpPr>
            <p:spPr bwMode="auto">
              <a:xfrm>
                <a:off x="4111" y="2425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5" name="Freeform 128"/>
              <p:cNvSpPr>
                <a:spLocks/>
              </p:cNvSpPr>
              <p:nvPr/>
            </p:nvSpPr>
            <p:spPr bwMode="auto">
              <a:xfrm>
                <a:off x="4110" y="2425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1 w 14"/>
                  <a:gd name="T5" fmla="*/ 0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6" name="Freeform 129"/>
              <p:cNvSpPr>
                <a:spLocks/>
              </p:cNvSpPr>
              <p:nvPr/>
            </p:nvSpPr>
            <p:spPr bwMode="auto">
              <a:xfrm>
                <a:off x="4110" y="2423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2 h 2"/>
                  <a:gd name="T4" fmla="*/ 14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2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7" name="Freeform 130"/>
              <p:cNvSpPr>
                <a:spLocks/>
              </p:cNvSpPr>
              <p:nvPr/>
            </p:nvSpPr>
            <p:spPr bwMode="auto">
              <a:xfrm>
                <a:off x="4110" y="2423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  <a:gd name="T4" fmla="*/ 0 w 14"/>
                  <a:gd name="T5" fmla="*/ 2 h 2"/>
                  <a:gd name="T6" fmla="*/ 0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0" y="0"/>
                    </a:moveTo>
                    <a:lnTo>
                      <a:pt x="1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8" name="Freeform 131"/>
              <p:cNvSpPr>
                <a:spLocks/>
              </p:cNvSpPr>
              <p:nvPr/>
            </p:nvSpPr>
            <p:spPr bwMode="auto">
              <a:xfrm>
                <a:off x="4108" y="2423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2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9" name="Freeform 132"/>
              <p:cNvSpPr>
                <a:spLocks/>
              </p:cNvSpPr>
              <p:nvPr/>
            </p:nvSpPr>
            <p:spPr bwMode="auto">
              <a:xfrm>
                <a:off x="4108" y="2423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0" name="Freeform 133"/>
              <p:cNvSpPr>
                <a:spLocks/>
              </p:cNvSpPr>
              <p:nvPr/>
            </p:nvSpPr>
            <p:spPr bwMode="auto">
              <a:xfrm>
                <a:off x="4108" y="242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1 h 1"/>
                  <a:gd name="T4" fmla="*/ 0 w 16"/>
                  <a:gd name="T5" fmla="*/ 1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16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1" name="Freeform 134"/>
              <p:cNvSpPr>
                <a:spLocks/>
              </p:cNvSpPr>
              <p:nvPr/>
            </p:nvSpPr>
            <p:spPr bwMode="auto">
              <a:xfrm>
                <a:off x="4106" y="242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2 w 18"/>
                  <a:gd name="T3" fmla="*/ 0 h 1"/>
                  <a:gd name="T4" fmla="*/ 18 w 18"/>
                  <a:gd name="T5" fmla="*/ 1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2" y="0"/>
                    </a:lnTo>
                    <a:lnTo>
                      <a:pt x="1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2" name="Freeform 135"/>
              <p:cNvSpPr>
                <a:spLocks/>
              </p:cNvSpPr>
              <p:nvPr/>
            </p:nvSpPr>
            <p:spPr bwMode="auto">
              <a:xfrm>
                <a:off x="4106" y="2422"/>
                <a:ext cx="18" cy="1"/>
              </a:xfrm>
              <a:custGeom>
                <a:avLst/>
                <a:gdLst>
                  <a:gd name="T0" fmla="*/ 16 w 18"/>
                  <a:gd name="T1" fmla="*/ 0 h 1"/>
                  <a:gd name="T2" fmla="*/ 0 w 18"/>
                  <a:gd name="T3" fmla="*/ 0 h 1"/>
                  <a:gd name="T4" fmla="*/ 18 w 18"/>
                  <a:gd name="T5" fmla="*/ 1 h 1"/>
                  <a:gd name="T6" fmla="*/ 16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16" y="0"/>
                    </a:moveTo>
                    <a:lnTo>
                      <a:pt x="0" y="0"/>
                    </a:lnTo>
                    <a:lnTo>
                      <a:pt x="18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3" name="Freeform 136"/>
              <p:cNvSpPr>
                <a:spLocks/>
              </p:cNvSpPr>
              <p:nvPr/>
            </p:nvSpPr>
            <p:spPr bwMode="auto">
              <a:xfrm>
                <a:off x="4106" y="242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4" name="Freeform 137"/>
              <p:cNvSpPr>
                <a:spLocks/>
              </p:cNvSpPr>
              <p:nvPr/>
            </p:nvSpPr>
            <p:spPr bwMode="auto">
              <a:xfrm>
                <a:off x="4106" y="242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5" name="Freeform 138"/>
              <p:cNvSpPr>
                <a:spLocks/>
              </p:cNvSpPr>
              <p:nvPr/>
            </p:nvSpPr>
            <p:spPr bwMode="auto">
              <a:xfrm>
                <a:off x="4106" y="242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6" name="Freeform 139"/>
              <p:cNvSpPr>
                <a:spLocks/>
              </p:cNvSpPr>
              <p:nvPr/>
            </p:nvSpPr>
            <p:spPr bwMode="auto">
              <a:xfrm>
                <a:off x="4105" y="242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1 w 17"/>
                  <a:gd name="T3" fmla="*/ 0 h 1"/>
                  <a:gd name="T4" fmla="*/ 17 w 17"/>
                  <a:gd name="T5" fmla="*/ 0 h 1"/>
                  <a:gd name="T6" fmla="*/ 0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0" y="0"/>
                    </a:moveTo>
                    <a:lnTo>
                      <a:pt x="1" y="0"/>
                    </a:ln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7" name="Freeform 140"/>
              <p:cNvSpPr>
                <a:spLocks/>
              </p:cNvSpPr>
              <p:nvPr/>
            </p:nvSpPr>
            <p:spPr bwMode="auto">
              <a:xfrm>
                <a:off x="4105" y="2420"/>
                <a:ext cx="17" cy="2"/>
              </a:xfrm>
              <a:custGeom>
                <a:avLst/>
                <a:gdLst>
                  <a:gd name="T0" fmla="*/ 0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0 w 1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"/>
                  <a:gd name="T14" fmla="*/ 17 w 1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">
                    <a:moveTo>
                      <a:pt x="0" y="0"/>
                    </a:moveTo>
                    <a:lnTo>
                      <a:pt x="0" y="2"/>
                    </a:lnTo>
                    <a:lnTo>
                      <a:pt x="1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" name="Freeform 141"/>
              <p:cNvSpPr>
                <a:spLocks/>
              </p:cNvSpPr>
              <p:nvPr/>
            </p:nvSpPr>
            <p:spPr bwMode="auto">
              <a:xfrm>
                <a:off x="4103" y="2420"/>
                <a:ext cx="19" cy="2"/>
              </a:xfrm>
              <a:custGeom>
                <a:avLst/>
                <a:gdLst>
                  <a:gd name="T0" fmla="*/ 0 w 19"/>
                  <a:gd name="T1" fmla="*/ 0 h 2"/>
                  <a:gd name="T2" fmla="*/ 2 w 19"/>
                  <a:gd name="T3" fmla="*/ 0 h 2"/>
                  <a:gd name="T4" fmla="*/ 19 w 19"/>
                  <a:gd name="T5" fmla="*/ 2 h 2"/>
                  <a:gd name="T6" fmla="*/ 0 w 1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"/>
                  <a:gd name="T14" fmla="*/ 19 w 1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">
                    <a:moveTo>
                      <a:pt x="0" y="0"/>
                    </a:moveTo>
                    <a:lnTo>
                      <a:pt x="2" y="0"/>
                    </a:lnTo>
                    <a:lnTo>
                      <a:pt x="1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" name="Freeform 142"/>
              <p:cNvSpPr>
                <a:spLocks/>
              </p:cNvSpPr>
              <p:nvPr/>
            </p:nvSpPr>
            <p:spPr bwMode="auto">
              <a:xfrm>
                <a:off x="4103" y="2420"/>
                <a:ext cx="19" cy="2"/>
              </a:xfrm>
              <a:custGeom>
                <a:avLst/>
                <a:gdLst>
                  <a:gd name="T0" fmla="*/ 18 w 19"/>
                  <a:gd name="T1" fmla="*/ 0 h 2"/>
                  <a:gd name="T2" fmla="*/ 0 w 19"/>
                  <a:gd name="T3" fmla="*/ 0 h 2"/>
                  <a:gd name="T4" fmla="*/ 19 w 19"/>
                  <a:gd name="T5" fmla="*/ 2 h 2"/>
                  <a:gd name="T6" fmla="*/ 18 w 1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"/>
                  <a:gd name="T14" fmla="*/ 19 w 1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">
                    <a:moveTo>
                      <a:pt x="18" y="0"/>
                    </a:moveTo>
                    <a:lnTo>
                      <a:pt x="0" y="0"/>
                    </a:lnTo>
                    <a:lnTo>
                      <a:pt x="19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" name="Freeform 143"/>
              <p:cNvSpPr>
                <a:spLocks/>
              </p:cNvSpPr>
              <p:nvPr/>
            </p:nvSpPr>
            <p:spPr bwMode="auto">
              <a:xfrm>
                <a:off x="4103" y="2420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1" name="Freeform 144"/>
              <p:cNvSpPr>
                <a:spLocks/>
              </p:cNvSpPr>
              <p:nvPr/>
            </p:nvSpPr>
            <p:spPr bwMode="auto">
              <a:xfrm>
                <a:off x="4101" y="2420"/>
                <a:ext cx="20" cy="1"/>
              </a:xfrm>
              <a:custGeom>
                <a:avLst/>
                <a:gdLst>
                  <a:gd name="T0" fmla="*/ 0 w 20"/>
                  <a:gd name="T1" fmla="*/ 0 h 1"/>
                  <a:gd name="T2" fmla="*/ 2 w 20"/>
                  <a:gd name="T3" fmla="*/ 0 h 1"/>
                  <a:gd name="T4" fmla="*/ 20 w 20"/>
                  <a:gd name="T5" fmla="*/ 0 h 1"/>
                  <a:gd name="T6" fmla="*/ 0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"/>
                  <a:gd name="T14" fmla="*/ 20 w 2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">
                    <a:moveTo>
                      <a:pt x="0" y="0"/>
                    </a:moveTo>
                    <a:lnTo>
                      <a:pt x="2" y="0"/>
                    </a:lnTo>
                    <a:lnTo>
                      <a:pt x="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2" name="Freeform 145"/>
              <p:cNvSpPr>
                <a:spLocks/>
              </p:cNvSpPr>
              <p:nvPr/>
            </p:nvSpPr>
            <p:spPr bwMode="auto">
              <a:xfrm>
                <a:off x="4100" y="2420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1 w 21"/>
                  <a:gd name="T3" fmla="*/ 0 h 1"/>
                  <a:gd name="T4" fmla="*/ 21 w 21"/>
                  <a:gd name="T5" fmla="*/ 0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1" y="0"/>
                    </a:lnTo>
                    <a:lnTo>
                      <a:pt x="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3" name="Freeform 146"/>
              <p:cNvSpPr>
                <a:spLocks/>
              </p:cNvSpPr>
              <p:nvPr/>
            </p:nvSpPr>
            <p:spPr bwMode="auto">
              <a:xfrm>
                <a:off x="4100" y="2420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1 w 21"/>
                  <a:gd name="T3" fmla="*/ 0 h 1"/>
                  <a:gd name="T4" fmla="*/ 0 w 2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"/>
                  <a:gd name="T11" fmla="*/ 21 w 2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">
                    <a:moveTo>
                      <a:pt x="0" y="0"/>
                    </a:moveTo>
                    <a:lnTo>
                      <a:pt x="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4" name="Freeform 147"/>
              <p:cNvSpPr>
                <a:spLocks/>
              </p:cNvSpPr>
              <p:nvPr/>
            </p:nvSpPr>
            <p:spPr bwMode="auto">
              <a:xfrm>
                <a:off x="4098" y="2420"/>
                <a:ext cx="23" cy="1"/>
              </a:xfrm>
              <a:custGeom>
                <a:avLst/>
                <a:gdLst>
                  <a:gd name="T0" fmla="*/ 0 w 23"/>
                  <a:gd name="T1" fmla="*/ 0 h 1"/>
                  <a:gd name="T2" fmla="*/ 2 w 23"/>
                  <a:gd name="T3" fmla="*/ 0 h 1"/>
                  <a:gd name="T4" fmla="*/ 23 w 23"/>
                  <a:gd name="T5" fmla="*/ 0 h 1"/>
                  <a:gd name="T6" fmla="*/ 0 w 2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"/>
                  <a:gd name="T14" fmla="*/ 23 w 2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">
                    <a:moveTo>
                      <a:pt x="0" y="0"/>
                    </a:moveTo>
                    <a:lnTo>
                      <a:pt x="2" y="0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5" name="Freeform 148"/>
              <p:cNvSpPr>
                <a:spLocks/>
              </p:cNvSpPr>
              <p:nvPr/>
            </p:nvSpPr>
            <p:spPr bwMode="auto">
              <a:xfrm>
                <a:off x="4097" y="2420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1 w 24"/>
                  <a:gd name="T3" fmla="*/ 0 h 1"/>
                  <a:gd name="T4" fmla="*/ 24 w 24"/>
                  <a:gd name="T5" fmla="*/ 0 h 1"/>
                  <a:gd name="T6" fmla="*/ 0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1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6" name="Freeform 149"/>
              <p:cNvSpPr>
                <a:spLocks/>
              </p:cNvSpPr>
              <p:nvPr/>
            </p:nvSpPr>
            <p:spPr bwMode="auto">
              <a:xfrm>
                <a:off x="4064" y="2420"/>
                <a:ext cx="10" cy="39"/>
              </a:xfrm>
              <a:custGeom>
                <a:avLst/>
                <a:gdLst>
                  <a:gd name="T0" fmla="*/ 10 w 10"/>
                  <a:gd name="T1" fmla="*/ 0 h 39"/>
                  <a:gd name="T2" fmla="*/ 10 w 10"/>
                  <a:gd name="T3" fmla="*/ 29 h 39"/>
                  <a:gd name="T4" fmla="*/ 0 w 10"/>
                  <a:gd name="T5" fmla="*/ 39 h 39"/>
                  <a:gd name="T6" fmla="*/ 10 w 10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9"/>
                  <a:gd name="T14" fmla="*/ 10 w 10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9">
                    <a:moveTo>
                      <a:pt x="10" y="0"/>
                    </a:moveTo>
                    <a:lnTo>
                      <a:pt x="10" y="29"/>
                    </a:lnTo>
                    <a:lnTo>
                      <a:pt x="0" y="3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" name="Freeform 150"/>
              <p:cNvSpPr>
                <a:spLocks/>
              </p:cNvSpPr>
              <p:nvPr/>
            </p:nvSpPr>
            <p:spPr bwMode="auto">
              <a:xfrm>
                <a:off x="4095" y="2420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6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" name="Freeform 151"/>
              <p:cNvSpPr>
                <a:spLocks/>
              </p:cNvSpPr>
              <p:nvPr/>
            </p:nvSpPr>
            <p:spPr bwMode="auto">
              <a:xfrm>
                <a:off x="4095" y="2420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 w 26"/>
                  <a:gd name="T5" fmla="*/ 0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" name="Freeform 152"/>
              <p:cNvSpPr>
                <a:spLocks/>
              </p:cNvSpPr>
              <p:nvPr/>
            </p:nvSpPr>
            <p:spPr bwMode="auto">
              <a:xfrm>
                <a:off x="4097" y="2420"/>
                <a:ext cx="24" cy="1"/>
              </a:xfrm>
              <a:custGeom>
                <a:avLst/>
                <a:gdLst>
                  <a:gd name="T0" fmla="*/ 24 w 24"/>
                  <a:gd name="T1" fmla="*/ 0 h 1"/>
                  <a:gd name="T2" fmla="*/ 0 w 24"/>
                  <a:gd name="T3" fmla="*/ 0 h 1"/>
                  <a:gd name="T4" fmla="*/ 2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" name="Freeform 153"/>
              <p:cNvSpPr>
                <a:spLocks/>
              </p:cNvSpPr>
              <p:nvPr/>
            </p:nvSpPr>
            <p:spPr bwMode="auto">
              <a:xfrm>
                <a:off x="4095" y="2419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26 w 26"/>
                  <a:gd name="T3" fmla="*/ 1 h 1"/>
                  <a:gd name="T4" fmla="*/ 0 w 26"/>
                  <a:gd name="T5" fmla="*/ 1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26" y="1"/>
                    </a:lnTo>
                    <a:lnTo>
                      <a:pt x="0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" name="Freeform 154"/>
              <p:cNvSpPr>
                <a:spLocks/>
              </p:cNvSpPr>
              <p:nvPr/>
            </p:nvSpPr>
            <p:spPr bwMode="auto">
              <a:xfrm>
                <a:off x="4074" y="2419"/>
                <a:ext cx="47" cy="1"/>
              </a:xfrm>
              <a:custGeom>
                <a:avLst/>
                <a:gdLst>
                  <a:gd name="T0" fmla="*/ 47 w 47"/>
                  <a:gd name="T1" fmla="*/ 0 h 1"/>
                  <a:gd name="T2" fmla="*/ 21 w 47"/>
                  <a:gd name="T3" fmla="*/ 1 h 1"/>
                  <a:gd name="T4" fmla="*/ 0 w 47"/>
                  <a:gd name="T5" fmla="*/ 1 h 1"/>
                  <a:gd name="T6" fmla="*/ 47 w 4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1"/>
                  <a:gd name="T14" fmla="*/ 47 w 4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1">
                    <a:moveTo>
                      <a:pt x="47" y="0"/>
                    </a:moveTo>
                    <a:lnTo>
                      <a:pt x="21" y="1"/>
                    </a:lnTo>
                    <a:lnTo>
                      <a:pt x="0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" name="Freeform 155"/>
              <p:cNvSpPr>
                <a:spLocks/>
              </p:cNvSpPr>
              <p:nvPr/>
            </p:nvSpPr>
            <p:spPr bwMode="auto">
              <a:xfrm>
                <a:off x="4074" y="2419"/>
                <a:ext cx="47" cy="1"/>
              </a:xfrm>
              <a:custGeom>
                <a:avLst/>
                <a:gdLst>
                  <a:gd name="T0" fmla="*/ 45 w 47"/>
                  <a:gd name="T1" fmla="*/ 0 h 1"/>
                  <a:gd name="T2" fmla="*/ 47 w 47"/>
                  <a:gd name="T3" fmla="*/ 0 h 1"/>
                  <a:gd name="T4" fmla="*/ 0 w 47"/>
                  <a:gd name="T5" fmla="*/ 1 h 1"/>
                  <a:gd name="T6" fmla="*/ 45 w 4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1"/>
                  <a:gd name="T14" fmla="*/ 47 w 4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1">
                    <a:moveTo>
                      <a:pt x="45" y="0"/>
                    </a:moveTo>
                    <a:lnTo>
                      <a:pt x="47" y="0"/>
                    </a:lnTo>
                    <a:lnTo>
                      <a:pt x="0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" name="Freeform 156"/>
              <p:cNvSpPr>
                <a:spLocks/>
              </p:cNvSpPr>
              <p:nvPr/>
            </p:nvSpPr>
            <p:spPr bwMode="auto">
              <a:xfrm>
                <a:off x="4074" y="2419"/>
                <a:ext cx="45" cy="1"/>
              </a:xfrm>
              <a:custGeom>
                <a:avLst/>
                <a:gdLst>
                  <a:gd name="T0" fmla="*/ 45 w 45"/>
                  <a:gd name="T1" fmla="*/ 0 h 1"/>
                  <a:gd name="T2" fmla="*/ 0 w 45"/>
                  <a:gd name="T3" fmla="*/ 1 h 1"/>
                  <a:gd name="T4" fmla="*/ 45 w 4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1"/>
                  <a:gd name="T11" fmla="*/ 45 w 4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1">
                    <a:moveTo>
                      <a:pt x="45" y="0"/>
                    </a:moveTo>
                    <a:lnTo>
                      <a:pt x="0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" name="Freeform 157"/>
              <p:cNvSpPr>
                <a:spLocks/>
              </p:cNvSpPr>
              <p:nvPr/>
            </p:nvSpPr>
            <p:spPr bwMode="auto">
              <a:xfrm>
                <a:off x="4074" y="2417"/>
                <a:ext cx="45" cy="3"/>
              </a:xfrm>
              <a:custGeom>
                <a:avLst/>
                <a:gdLst>
                  <a:gd name="T0" fmla="*/ 44 w 45"/>
                  <a:gd name="T1" fmla="*/ 0 h 3"/>
                  <a:gd name="T2" fmla="*/ 45 w 45"/>
                  <a:gd name="T3" fmla="*/ 2 h 3"/>
                  <a:gd name="T4" fmla="*/ 0 w 45"/>
                  <a:gd name="T5" fmla="*/ 3 h 3"/>
                  <a:gd name="T6" fmla="*/ 44 w 45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3"/>
                  <a:gd name="T14" fmla="*/ 45 w 4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3">
                    <a:moveTo>
                      <a:pt x="44" y="0"/>
                    </a:moveTo>
                    <a:lnTo>
                      <a:pt x="45" y="2"/>
                    </a:lnTo>
                    <a:lnTo>
                      <a:pt x="0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" name="Freeform 158"/>
              <p:cNvSpPr>
                <a:spLocks/>
              </p:cNvSpPr>
              <p:nvPr/>
            </p:nvSpPr>
            <p:spPr bwMode="auto">
              <a:xfrm>
                <a:off x="4074" y="2417"/>
                <a:ext cx="44" cy="3"/>
              </a:xfrm>
              <a:custGeom>
                <a:avLst/>
                <a:gdLst>
                  <a:gd name="T0" fmla="*/ 42 w 44"/>
                  <a:gd name="T1" fmla="*/ 0 h 3"/>
                  <a:gd name="T2" fmla="*/ 44 w 44"/>
                  <a:gd name="T3" fmla="*/ 0 h 3"/>
                  <a:gd name="T4" fmla="*/ 0 w 44"/>
                  <a:gd name="T5" fmla="*/ 3 h 3"/>
                  <a:gd name="T6" fmla="*/ 42 w 4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3"/>
                  <a:gd name="T14" fmla="*/ 44 w 4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3">
                    <a:moveTo>
                      <a:pt x="42" y="0"/>
                    </a:moveTo>
                    <a:lnTo>
                      <a:pt x="44" y="0"/>
                    </a:ln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" name="Freeform 159"/>
              <p:cNvSpPr>
                <a:spLocks/>
              </p:cNvSpPr>
              <p:nvPr/>
            </p:nvSpPr>
            <p:spPr bwMode="auto">
              <a:xfrm>
                <a:off x="4074" y="2417"/>
                <a:ext cx="42" cy="3"/>
              </a:xfrm>
              <a:custGeom>
                <a:avLst/>
                <a:gdLst>
                  <a:gd name="T0" fmla="*/ 42 w 42"/>
                  <a:gd name="T1" fmla="*/ 0 h 3"/>
                  <a:gd name="T2" fmla="*/ 0 w 42"/>
                  <a:gd name="T3" fmla="*/ 3 h 3"/>
                  <a:gd name="T4" fmla="*/ 42 w 4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3"/>
                  <a:gd name="T11" fmla="*/ 42 w 4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3">
                    <a:moveTo>
                      <a:pt x="42" y="0"/>
                    </a:move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" name="Freeform 160"/>
              <p:cNvSpPr>
                <a:spLocks/>
              </p:cNvSpPr>
              <p:nvPr/>
            </p:nvSpPr>
            <p:spPr bwMode="auto">
              <a:xfrm>
                <a:off x="4074" y="2415"/>
                <a:ext cx="42" cy="5"/>
              </a:xfrm>
              <a:custGeom>
                <a:avLst/>
                <a:gdLst>
                  <a:gd name="T0" fmla="*/ 40 w 42"/>
                  <a:gd name="T1" fmla="*/ 0 h 5"/>
                  <a:gd name="T2" fmla="*/ 42 w 42"/>
                  <a:gd name="T3" fmla="*/ 2 h 5"/>
                  <a:gd name="T4" fmla="*/ 0 w 42"/>
                  <a:gd name="T5" fmla="*/ 5 h 5"/>
                  <a:gd name="T6" fmla="*/ 40 w 4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5"/>
                  <a:gd name="T14" fmla="*/ 42 w 4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5">
                    <a:moveTo>
                      <a:pt x="40" y="0"/>
                    </a:moveTo>
                    <a:lnTo>
                      <a:pt x="42" y="2"/>
                    </a:ln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8" name="Freeform 161"/>
              <p:cNvSpPr>
                <a:spLocks/>
              </p:cNvSpPr>
              <p:nvPr/>
            </p:nvSpPr>
            <p:spPr bwMode="auto">
              <a:xfrm>
                <a:off x="4074" y="2415"/>
                <a:ext cx="40" cy="5"/>
              </a:xfrm>
              <a:custGeom>
                <a:avLst/>
                <a:gdLst>
                  <a:gd name="T0" fmla="*/ 40 w 40"/>
                  <a:gd name="T1" fmla="*/ 0 h 5"/>
                  <a:gd name="T2" fmla="*/ 0 w 40"/>
                  <a:gd name="T3" fmla="*/ 5 h 5"/>
                  <a:gd name="T4" fmla="*/ 40 w 40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5"/>
                  <a:gd name="T11" fmla="*/ 40 w 4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5">
                    <a:moveTo>
                      <a:pt x="40" y="0"/>
                    </a:move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9" name="Freeform 162"/>
              <p:cNvSpPr>
                <a:spLocks/>
              </p:cNvSpPr>
              <p:nvPr/>
            </p:nvSpPr>
            <p:spPr bwMode="auto">
              <a:xfrm>
                <a:off x="4074" y="2415"/>
                <a:ext cx="40" cy="5"/>
              </a:xfrm>
              <a:custGeom>
                <a:avLst/>
                <a:gdLst>
                  <a:gd name="T0" fmla="*/ 39 w 40"/>
                  <a:gd name="T1" fmla="*/ 0 h 5"/>
                  <a:gd name="T2" fmla="*/ 40 w 40"/>
                  <a:gd name="T3" fmla="*/ 0 h 5"/>
                  <a:gd name="T4" fmla="*/ 0 w 40"/>
                  <a:gd name="T5" fmla="*/ 5 h 5"/>
                  <a:gd name="T6" fmla="*/ 39 w 40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5"/>
                  <a:gd name="T14" fmla="*/ 40 w 4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5">
                    <a:moveTo>
                      <a:pt x="39" y="0"/>
                    </a:moveTo>
                    <a:lnTo>
                      <a:pt x="40" y="0"/>
                    </a:lnTo>
                    <a:lnTo>
                      <a:pt x="0" y="5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0" name="Freeform 163"/>
              <p:cNvSpPr>
                <a:spLocks/>
              </p:cNvSpPr>
              <p:nvPr/>
            </p:nvSpPr>
            <p:spPr bwMode="auto">
              <a:xfrm>
                <a:off x="4074" y="2414"/>
                <a:ext cx="39" cy="6"/>
              </a:xfrm>
              <a:custGeom>
                <a:avLst/>
                <a:gdLst>
                  <a:gd name="T0" fmla="*/ 37 w 39"/>
                  <a:gd name="T1" fmla="*/ 0 h 6"/>
                  <a:gd name="T2" fmla="*/ 39 w 39"/>
                  <a:gd name="T3" fmla="*/ 1 h 6"/>
                  <a:gd name="T4" fmla="*/ 0 w 39"/>
                  <a:gd name="T5" fmla="*/ 6 h 6"/>
                  <a:gd name="T6" fmla="*/ 37 w 39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"/>
                  <a:gd name="T14" fmla="*/ 39 w 39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">
                    <a:moveTo>
                      <a:pt x="37" y="0"/>
                    </a:moveTo>
                    <a:lnTo>
                      <a:pt x="39" y="1"/>
                    </a:ln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1" name="Freeform 164"/>
              <p:cNvSpPr>
                <a:spLocks/>
              </p:cNvSpPr>
              <p:nvPr/>
            </p:nvSpPr>
            <p:spPr bwMode="auto">
              <a:xfrm>
                <a:off x="4074" y="2414"/>
                <a:ext cx="37" cy="6"/>
              </a:xfrm>
              <a:custGeom>
                <a:avLst/>
                <a:gdLst>
                  <a:gd name="T0" fmla="*/ 37 w 37"/>
                  <a:gd name="T1" fmla="*/ 0 h 6"/>
                  <a:gd name="T2" fmla="*/ 0 w 37"/>
                  <a:gd name="T3" fmla="*/ 6 h 6"/>
                  <a:gd name="T4" fmla="*/ 37 w 3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"/>
                  <a:gd name="T11" fmla="*/ 37 w 3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">
                    <a:moveTo>
                      <a:pt x="37" y="0"/>
                    </a:move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2" name="Freeform 165"/>
              <p:cNvSpPr>
                <a:spLocks/>
              </p:cNvSpPr>
              <p:nvPr/>
            </p:nvSpPr>
            <p:spPr bwMode="auto">
              <a:xfrm>
                <a:off x="4074" y="2414"/>
                <a:ext cx="37" cy="6"/>
              </a:xfrm>
              <a:custGeom>
                <a:avLst/>
                <a:gdLst>
                  <a:gd name="T0" fmla="*/ 37 w 37"/>
                  <a:gd name="T1" fmla="*/ 0 h 6"/>
                  <a:gd name="T2" fmla="*/ 0 w 37"/>
                  <a:gd name="T3" fmla="*/ 6 h 6"/>
                  <a:gd name="T4" fmla="*/ 37 w 3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"/>
                  <a:gd name="T11" fmla="*/ 37 w 3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">
                    <a:moveTo>
                      <a:pt x="37" y="0"/>
                    </a:move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3" name="Freeform 166"/>
              <p:cNvSpPr>
                <a:spLocks/>
              </p:cNvSpPr>
              <p:nvPr/>
            </p:nvSpPr>
            <p:spPr bwMode="auto">
              <a:xfrm>
                <a:off x="4074" y="2414"/>
                <a:ext cx="37" cy="6"/>
              </a:xfrm>
              <a:custGeom>
                <a:avLst/>
                <a:gdLst>
                  <a:gd name="T0" fmla="*/ 37 w 37"/>
                  <a:gd name="T1" fmla="*/ 0 h 6"/>
                  <a:gd name="T2" fmla="*/ 0 w 37"/>
                  <a:gd name="T3" fmla="*/ 6 h 6"/>
                  <a:gd name="T4" fmla="*/ 37 w 37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"/>
                  <a:gd name="T11" fmla="*/ 37 w 37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">
                    <a:moveTo>
                      <a:pt x="37" y="0"/>
                    </a:moveTo>
                    <a:lnTo>
                      <a:pt x="0" y="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4" name="Freeform 167"/>
              <p:cNvSpPr>
                <a:spLocks/>
              </p:cNvSpPr>
              <p:nvPr/>
            </p:nvSpPr>
            <p:spPr bwMode="auto">
              <a:xfrm>
                <a:off x="4074" y="2412"/>
                <a:ext cx="39" cy="8"/>
              </a:xfrm>
              <a:custGeom>
                <a:avLst/>
                <a:gdLst>
                  <a:gd name="T0" fmla="*/ 39 w 39"/>
                  <a:gd name="T1" fmla="*/ 0 h 8"/>
                  <a:gd name="T2" fmla="*/ 37 w 39"/>
                  <a:gd name="T3" fmla="*/ 2 h 8"/>
                  <a:gd name="T4" fmla="*/ 0 w 39"/>
                  <a:gd name="T5" fmla="*/ 8 h 8"/>
                  <a:gd name="T6" fmla="*/ 39 w 3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8"/>
                  <a:gd name="T14" fmla="*/ 39 w 39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8">
                    <a:moveTo>
                      <a:pt x="39" y="0"/>
                    </a:moveTo>
                    <a:lnTo>
                      <a:pt x="37" y="2"/>
                    </a:lnTo>
                    <a:lnTo>
                      <a:pt x="0" y="8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5" name="Freeform 168"/>
              <p:cNvSpPr>
                <a:spLocks/>
              </p:cNvSpPr>
              <p:nvPr/>
            </p:nvSpPr>
            <p:spPr bwMode="auto">
              <a:xfrm>
                <a:off x="4074" y="2412"/>
                <a:ext cx="40" cy="8"/>
              </a:xfrm>
              <a:custGeom>
                <a:avLst/>
                <a:gdLst>
                  <a:gd name="T0" fmla="*/ 40 w 40"/>
                  <a:gd name="T1" fmla="*/ 0 h 8"/>
                  <a:gd name="T2" fmla="*/ 39 w 40"/>
                  <a:gd name="T3" fmla="*/ 0 h 8"/>
                  <a:gd name="T4" fmla="*/ 0 w 40"/>
                  <a:gd name="T5" fmla="*/ 8 h 8"/>
                  <a:gd name="T6" fmla="*/ 40 w 4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8"/>
                  <a:gd name="T14" fmla="*/ 40 w 4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8">
                    <a:moveTo>
                      <a:pt x="40" y="0"/>
                    </a:moveTo>
                    <a:lnTo>
                      <a:pt x="39" y="0"/>
                    </a:ln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6" name="Freeform 169"/>
              <p:cNvSpPr>
                <a:spLocks/>
              </p:cNvSpPr>
              <p:nvPr/>
            </p:nvSpPr>
            <p:spPr bwMode="auto">
              <a:xfrm>
                <a:off x="4074" y="2412"/>
                <a:ext cx="40" cy="8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8 h 8"/>
                  <a:gd name="T4" fmla="*/ 40 w 40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8"/>
                  <a:gd name="T11" fmla="*/ 40 w 40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8">
                    <a:moveTo>
                      <a:pt x="40" y="0"/>
                    </a:moveTo>
                    <a:lnTo>
                      <a:pt x="0" y="8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7" name="Freeform 170"/>
              <p:cNvSpPr>
                <a:spLocks/>
              </p:cNvSpPr>
              <p:nvPr/>
            </p:nvSpPr>
            <p:spPr bwMode="auto">
              <a:xfrm>
                <a:off x="4074" y="2411"/>
                <a:ext cx="42" cy="9"/>
              </a:xfrm>
              <a:custGeom>
                <a:avLst/>
                <a:gdLst>
                  <a:gd name="T0" fmla="*/ 42 w 42"/>
                  <a:gd name="T1" fmla="*/ 0 h 9"/>
                  <a:gd name="T2" fmla="*/ 40 w 42"/>
                  <a:gd name="T3" fmla="*/ 1 h 9"/>
                  <a:gd name="T4" fmla="*/ 0 w 42"/>
                  <a:gd name="T5" fmla="*/ 9 h 9"/>
                  <a:gd name="T6" fmla="*/ 42 w 42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9"/>
                  <a:gd name="T14" fmla="*/ 42 w 42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9">
                    <a:moveTo>
                      <a:pt x="42" y="0"/>
                    </a:moveTo>
                    <a:lnTo>
                      <a:pt x="40" y="1"/>
                    </a:lnTo>
                    <a:lnTo>
                      <a:pt x="0" y="9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8" name="Freeform 171"/>
              <p:cNvSpPr>
                <a:spLocks/>
              </p:cNvSpPr>
              <p:nvPr/>
            </p:nvSpPr>
            <p:spPr bwMode="auto">
              <a:xfrm>
                <a:off x="4074" y="2411"/>
                <a:ext cx="42" cy="9"/>
              </a:xfrm>
              <a:custGeom>
                <a:avLst/>
                <a:gdLst>
                  <a:gd name="T0" fmla="*/ 42 w 42"/>
                  <a:gd name="T1" fmla="*/ 0 h 9"/>
                  <a:gd name="T2" fmla="*/ 0 w 42"/>
                  <a:gd name="T3" fmla="*/ 9 h 9"/>
                  <a:gd name="T4" fmla="*/ 42 w 4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9"/>
                  <a:gd name="T11" fmla="*/ 42 w 4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9">
                    <a:moveTo>
                      <a:pt x="42" y="0"/>
                    </a:moveTo>
                    <a:lnTo>
                      <a:pt x="0" y="9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9" name="Freeform 172"/>
              <p:cNvSpPr>
                <a:spLocks/>
              </p:cNvSpPr>
              <p:nvPr/>
            </p:nvSpPr>
            <p:spPr bwMode="auto">
              <a:xfrm>
                <a:off x="4074" y="2411"/>
                <a:ext cx="42" cy="9"/>
              </a:xfrm>
              <a:custGeom>
                <a:avLst/>
                <a:gdLst>
                  <a:gd name="T0" fmla="*/ 0 w 42"/>
                  <a:gd name="T1" fmla="*/ 0 h 9"/>
                  <a:gd name="T2" fmla="*/ 42 w 42"/>
                  <a:gd name="T3" fmla="*/ 0 h 9"/>
                  <a:gd name="T4" fmla="*/ 0 w 42"/>
                  <a:gd name="T5" fmla="*/ 9 h 9"/>
                  <a:gd name="T6" fmla="*/ 0 w 42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9"/>
                  <a:gd name="T14" fmla="*/ 42 w 42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9">
                    <a:moveTo>
                      <a:pt x="0" y="0"/>
                    </a:moveTo>
                    <a:lnTo>
                      <a:pt x="42" y="0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0" name="Freeform 173"/>
              <p:cNvSpPr>
                <a:spLocks/>
              </p:cNvSpPr>
              <p:nvPr/>
            </p:nvSpPr>
            <p:spPr bwMode="auto">
              <a:xfrm>
                <a:off x="4064" y="2411"/>
                <a:ext cx="10" cy="48"/>
              </a:xfrm>
              <a:custGeom>
                <a:avLst/>
                <a:gdLst>
                  <a:gd name="T0" fmla="*/ 10 w 10"/>
                  <a:gd name="T1" fmla="*/ 0 h 48"/>
                  <a:gd name="T2" fmla="*/ 10 w 10"/>
                  <a:gd name="T3" fmla="*/ 9 h 48"/>
                  <a:gd name="T4" fmla="*/ 0 w 10"/>
                  <a:gd name="T5" fmla="*/ 48 h 48"/>
                  <a:gd name="T6" fmla="*/ 10 w 10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48"/>
                  <a:gd name="T14" fmla="*/ 10 w 10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48">
                    <a:moveTo>
                      <a:pt x="10" y="0"/>
                    </a:moveTo>
                    <a:lnTo>
                      <a:pt x="10" y="9"/>
                    </a:lnTo>
                    <a:lnTo>
                      <a:pt x="0" y="4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1" name="Freeform 174"/>
              <p:cNvSpPr>
                <a:spLocks/>
              </p:cNvSpPr>
              <p:nvPr/>
            </p:nvSpPr>
            <p:spPr bwMode="auto">
              <a:xfrm>
                <a:off x="4074" y="2411"/>
                <a:ext cx="42" cy="1"/>
              </a:xfrm>
              <a:custGeom>
                <a:avLst/>
                <a:gdLst>
                  <a:gd name="T0" fmla="*/ 42 w 42"/>
                  <a:gd name="T1" fmla="*/ 0 h 1"/>
                  <a:gd name="T2" fmla="*/ 0 w 42"/>
                  <a:gd name="T3" fmla="*/ 0 h 1"/>
                  <a:gd name="T4" fmla="*/ 19 w 42"/>
                  <a:gd name="T5" fmla="*/ 0 h 1"/>
                  <a:gd name="T6" fmla="*/ 42 w 4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1"/>
                  <a:gd name="T14" fmla="*/ 42 w 4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1">
                    <a:moveTo>
                      <a:pt x="42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2" name="Freeform 175"/>
              <p:cNvSpPr>
                <a:spLocks/>
              </p:cNvSpPr>
              <p:nvPr/>
            </p:nvSpPr>
            <p:spPr bwMode="auto">
              <a:xfrm>
                <a:off x="4093" y="2411"/>
                <a:ext cx="23" cy="1"/>
              </a:xfrm>
              <a:custGeom>
                <a:avLst/>
                <a:gdLst>
                  <a:gd name="T0" fmla="*/ 2 w 23"/>
                  <a:gd name="T1" fmla="*/ 0 h 1"/>
                  <a:gd name="T2" fmla="*/ 0 w 23"/>
                  <a:gd name="T3" fmla="*/ 0 h 1"/>
                  <a:gd name="T4" fmla="*/ 23 w 23"/>
                  <a:gd name="T5" fmla="*/ 0 h 1"/>
                  <a:gd name="T6" fmla="*/ 2 w 2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"/>
                  <a:gd name="T14" fmla="*/ 23 w 2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">
                    <a:moveTo>
                      <a:pt x="2" y="0"/>
                    </a:moveTo>
                    <a:lnTo>
                      <a:pt x="0" y="0"/>
                    </a:lnTo>
                    <a:lnTo>
                      <a:pt x="2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3" name="Freeform 176"/>
              <p:cNvSpPr>
                <a:spLocks/>
              </p:cNvSpPr>
              <p:nvPr/>
            </p:nvSpPr>
            <p:spPr bwMode="auto">
              <a:xfrm>
                <a:off x="4095" y="2411"/>
                <a:ext cx="21" cy="1"/>
              </a:xfrm>
              <a:custGeom>
                <a:avLst/>
                <a:gdLst>
                  <a:gd name="T0" fmla="*/ 2 w 21"/>
                  <a:gd name="T1" fmla="*/ 0 h 1"/>
                  <a:gd name="T2" fmla="*/ 0 w 21"/>
                  <a:gd name="T3" fmla="*/ 0 h 1"/>
                  <a:gd name="T4" fmla="*/ 21 w 21"/>
                  <a:gd name="T5" fmla="*/ 0 h 1"/>
                  <a:gd name="T6" fmla="*/ 2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2" y="0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4" name="Freeform 177"/>
              <p:cNvSpPr>
                <a:spLocks/>
              </p:cNvSpPr>
              <p:nvPr/>
            </p:nvSpPr>
            <p:spPr bwMode="auto">
              <a:xfrm>
                <a:off x="4097" y="2411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0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5" name="Freeform 178"/>
              <p:cNvSpPr>
                <a:spLocks/>
              </p:cNvSpPr>
              <p:nvPr/>
            </p:nvSpPr>
            <p:spPr bwMode="auto">
              <a:xfrm>
                <a:off x="4097" y="2409"/>
                <a:ext cx="19" cy="2"/>
              </a:xfrm>
              <a:custGeom>
                <a:avLst/>
                <a:gdLst>
                  <a:gd name="T0" fmla="*/ 1 w 19"/>
                  <a:gd name="T1" fmla="*/ 0 h 2"/>
                  <a:gd name="T2" fmla="*/ 0 w 19"/>
                  <a:gd name="T3" fmla="*/ 2 h 2"/>
                  <a:gd name="T4" fmla="*/ 19 w 19"/>
                  <a:gd name="T5" fmla="*/ 2 h 2"/>
                  <a:gd name="T6" fmla="*/ 1 w 1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"/>
                  <a:gd name="T14" fmla="*/ 19 w 1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">
                    <a:moveTo>
                      <a:pt x="1" y="0"/>
                    </a:moveTo>
                    <a:lnTo>
                      <a:pt x="0" y="2"/>
                    </a:lnTo>
                    <a:lnTo>
                      <a:pt x="19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6" name="Freeform 179"/>
              <p:cNvSpPr>
                <a:spLocks/>
              </p:cNvSpPr>
              <p:nvPr/>
            </p:nvSpPr>
            <p:spPr bwMode="auto">
              <a:xfrm>
                <a:off x="4098" y="2409"/>
                <a:ext cx="18" cy="2"/>
              </a:xfrm>
              <a:custGeom>
                <a:avLst/>
                <a:gdLst>
                  <a:gd name="T0" fmla="*/ 2 w 18"/>
                  <a:gd name="T1" fmla="*/ 0 h 2"/>
                  <a:gd name="T2" fmla="*/ 0 w 18"/>
                  <a:gd name="T3" fmla="*/ 0 h 2"/>
                  <a:gd name="T4" fmla="*/ 18 w 18"/>
                  <a:gd name="T5" fmla="*/ 2 h 2"/>
                  <a:gd name="T6" fmla="*/ 2 w 1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"/>
                  <a:gd name="T14" fmla="*/ 18 w 1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">
                    <a:moveTo>
                      <a:pt x="2" y="0"/>
                    </a:moveTo>
                    <a:lnTo>
                      <a:pt x="0" y="0"/>
                    </a:lnTo>
                    <a:lnTo>
                      <a:pt x="18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7" name="Freeform 180"/>
              <p:cNvSpPr>
                <a:spLocks/>
              </p:cNvSpPr>
              <p:nvPr/>
            </p:nvSpPr>
            <p:spPr bwMode="auto">
              <a:xfrm>
                <a:off x="4100" y="2409"/>
                <a:ext cx="16" cy="2"/>
              </a:xfrm>
              <a:custGeom>
                <a:avLst/>
                <a:gdLst>
                  <a:gd name="T0" fmla="*/ 0 w 16"/>
                  <a:gd name="T1" fmla="*/ 0 h 2"/>
                  <a:gd name="T2" fmla="*/ 16 w 16"/>
                  <a:gd name="T3" fmla="*/ 2 h 2"/>
                  <a:gd name="T4" fmla="*/ 0 w 16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2"/>
                  <a:gd name="T11" fmla="*/ 16 w 1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2">
                    <a:moveTo>
                      <a:pt x="0" y="0"/>
                    </a:moveTo>
                    <a:lnTo>
                      <a:pt x="1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8" name="Freeform 181"/>
              <p:cNvSpPr>
                <a:spLocks/>
              </p:cNvSpPr>
              <p:nvPr/>
            </p:nvSpPr>
            <p:spPr bwMode="auto">
              <a:xfrm>
                <a:off x="4100" y="2409"/>
                <a:ext cx="16" cy="2"/>
              </a:xfrm>
              <a:custGeom>
                <a:avLst/>
                <a:gdLst>
                  <a:gd name="T0" fmla="*/ 1 w 16"/>
                  <a:gd name="T1" fmla="*/ 0 h 2"/>
                  <a:gd name="T2" fmla="*/ 0 w 16"/>
                  <a:gd name="T3" fmla="*/ 0 h 2"/>
                  <a:gd name="T4" fmla="*/ 16 w 16"/>
                  <a:gd name="T5" fmla="*/ 2 h 2"/>
                  <a:gd name="T6" fmla="*/ 1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" y="0"/>
                    </a:moveTo>
                    <a:lnTo>
                      <a:pt x="0" y="0"/>
                    </a:lnTo>
                    <a:lnTo>
                      <a:pt x="16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9" name="Freeform 182"/>
              <p:cNvSpPr>
                <a:spLocks/>
              </p:cNvSpPr>
              <p:nvPr/>
            </p:nvSpPr>
            <p:spPr bwMode="auto">
              <a:xfrm>
                <a:off x="4101" y="2409"/>
                <a:ext cx="17" cy="2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0 h 2"/>
                  <a:gd name="T4" fmla="*/ 15 w 17"/>
                  <a:gd name="T5" fmla="*/ 2 h 2"/>
                  <a:gd name="T6" fmla="*/ 17 w 1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2"/>
                  <a:gd name="T14" fmla="*/ 17 w 1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2">
                    <a:moveTo>
                      <a:pt x="17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0" name="Freeform 183"/>
              <p:cNvSpPr>
                <a:spLocks/>
              </p:cNvSpPr>
              <p:nvPr/>
            </p:nvSpPr>
            <p:spPr bwMode="auto">
              <a:xfrm>
                <a:off x="4101" y="2409"/>
                <a:ext cx="17" cy="1"/>
              </a:xfrm>
              <a:custGeom>
                <a:avLst/>
                <a:gdLst>
                  <a:gd name="T0" fmla="*/ 2 w 17"/>
                  <a:gd name="T1" fmla="*/ 0 h 1"/>
                  <a:gd name="T2" fmla="*/ 17 w 17"/>
                  <a:gd name="T3" fmla="*/ 0 h 1"/>
                  <a:gd name="T4" fmla="*/ 0 w 17"/>
                  <a:gd name="T5" fmla="*/ 0 h 1"/>
                  <a:gd name="T6" fmla="*/ 2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2" y="0"/>
                    </a:moveTo>
                    <a:lnTo>
                      <a:pt x="17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1" name="Freeform 184"/>
              <p:cNvSpPr>
                <a:spLocks/>
              </p:cNvSpPr>
              <p:nvPr/>
            </p:nvSpPr>
            <p:spPr bwMode="auto">
              <a:xfrm>
                <a:off x="4103" y="2409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2" name="Freeform 185"/>
              <p:cNvSpPr>
                <a:spLocks/>
              </p:cNvSpPr>
              <p:nvPr/>
            </p:nvSpPr>
            <p:spPr bwMode="auto">
              <a:xfrm>
                <a:off x="4103" y="2409"/>
                <a:ext cx="15" cy="1"/>
              </a:xfrm>
              <a:custGeom>
                <a:avLst/>
                <a:gdLst>
                  <a:gd name="T0" fmla="*/ 2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2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2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3" name="Freeform 186"/>
              <p:cNvSpPr>
                <a:spLocks/>
              </p:cNvSpPr>
              <p:nvPr/>
            </p:nvSpPr>
            <p:spPr bwMode="auto">
              <a:xfrm>
                <a:off x="4105" y="240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4" name="Freeform 187"/>
              <p:cNvSpPr>
                <a:spLocks/>
              </p:cNvSpPr>
              <p:nvPr/>
            </p:nvSpPr>
            <p:spPr bwMode="auto">
              <a:xfrm>
                <a:off x="4105" y="2409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5" name="Freeform 188"/>
              <p:cNvSpPr>
                <a:spLocks/>
              </p:cNvSpPr>
              <p:nvPr/>
            </p:nvSpPr>
            <p:spPr bwMode="auto">
              <a:xfrm>
                <a:off x="4105" y="2409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6" name="Freeform 189"/>
              <p:cNvSpPr>
                <a:spLocks/>
              </p:cNvSpPr>
              <p:nvPr/>
            </p:nvSpPr>
            <p:spPr bwMode="auto">
              <a:xfrm>
                <a:off x="4105" y="2407"/>
                <a:ext cx="13" cy="2"/>
              </a:xfrm>
              <a:custGeom>
                <a:avLst/>
                <a:gdLst>
                  <a:gd name="T0" fmla="*/ 1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" y="0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7" name="Freeform 190"/>
              <p:cNvSpPr>
                <a:spLocks/>
              </p:cNvSpPr>
              <p:nvPr/>
            </p:nvSpPr>
            <p:spPr bwMode="auto">
              <a:xfrm>
                <a:off x="4106" y="2407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2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8" name="Freeform 191"/>
              <p:cNvSpPr>
                <a:spLocks/>
              </p:cNvSpPr>
              <p:nvPr/>
            </p:nvSpPr>
            <p:spPr bwMode="auto">
              <a:xfrm>
                <a:off x="4106" y="240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9" name="Freeform 192"/>
              <p:cNvSpPr>
                <a:spLocks/>
              </p:cNvSpPr>
              <p:nvPr/>
            </p:nvSpPr>
            <p:spPr bwMode="auto">
              <a:xfrm>
                <a:off x="4106" y="240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0" name="Freeform 193"/>
              <p:cNvSpPr>
                <a:spLocks/>
              </p:cNvSpPr>
              <p:nvPr/>
            </p:nvSpPr>
            <p:spPr bwMode="auto">
              <a:xfrm>
                <a:off x="4106" y="240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1" name="Freeform 194"/>
              <p:cNvSpPr>
                <a:spLocks/>
              </p:cNvSpPr>
              <p:nvPr/>
            </p:nvSpPr>
            <p:spPr bwMode="auto">
              <a:xfrm>
                <a:off x="4106" y="2406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13 w 13"/>
                  <a:gd name="T3" fmla="*/ 1 h 1"/>
                  <a:gd name="T4" fmla="*/ 0 w 13"/>
                  <a:gd name="T5" fmla="*/ 1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13" y="1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2" name="Freeform 195"/>
              <p:cNvSpPr>
                <a:spLocks/>
              </p:cNvSpPr>
              <p:nvPr/>
            </p:nvSpPr>
            <p:spPr bwMode="auto">
              <a:xfrm>
                <a:off x="4108" y="240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3" name="Freeform 196"/>
              <p:cNvSpPr>
                <a:spLocks/>
              </p:cNvSpPr>
              <p:nvPr/>
            </p:nvSpPr>
            <p:spPr bwMode="auto">
              <a:xfrm>
                <a:off x="4108" y="240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4" name="Freeform 197"/>
              <p:cNvSpPr>
                <a:spLocks/>
              </p:cNvSpPr>
              <p:nvPr/>
            </p:nvSpPr>
            <p:spPr bwMode="auto">
              <a:xfrm>
                <a:off x="4108" y="240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5" name="Freeform 198"/>
              <p:cNvSpPr>
                <a:spLocks/>
              </p:cNvSpPr>
              <p:nvPr/>
            </p:nvSpPr>
            <p:spPr bwMode="auto">
              <a:xfrm>
                <a:off x="4108" y="2406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1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6" name="Freeform 199"/>
              <p:cNvSpPr>
                <a:spLocks/>
              </p:cNvSpPr>
              <p:nvPr/>
            </p:nvSpPr>
            <p:spPr bwMode="auto">
              <a:xfrm>
                <a:off x="4108" y="2404"/>
                <a:ext cx="13" cy="2"/>
              </a:xfrm>
              <a:custGeom>
                <a:avLst/>
                <a:gdLst>
                  <a:gd name="T0" fmla="*/ 2 w 13"/>
                  <a:gd name="T1" fmla="*/ 0 h 2"/>
                  <a:gd name="T2" fmla="*/ 13 w 13"/>
                  <a:gd name="T3" fmla="*/ 2 h 2"/>
                  <a:gd name="T4" fmla="*/ 0 w 13"/>
                  <a:gd name="T5" fmla="*/ 2 h 2"/>
                  <a:gd name="T6" fmla="*/ 2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2" y="0"/>
                    </a:moveTo>
                    <a:lnTo>
                      <a:pt x="13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7" name="Freeform 200"/>
              <p:cNvSpPr>
                <a:spLocks/>
              </p:cNvSpPr>
              <p:nvPr/>
            </p:nvSpPr>
            <p:spPr bwMode="auto">
              <a:xfrm>
                <a:off x="4110" y="2404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2"/>
                  <a:gd name="T11" fmla="*/ 11 w 1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8" name="Freeform 201"/>
              <p:cNvSpPr>
                <a:spLocks/>
              </p:cNvSpPr>
              <p:nvPr/>
            </p:nvSpPr>
            <p:spPr bwMode="auto">
              <a:xfrm>
                <a:off x="4110" y="2404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9" name="Freeform 202"/>
              <p:cNvSpPr>
                <a:spLocks/>
              </p:cNvSpPr>
              <p:nvPr/>
            </p:nvSpPr>
            <p:spPr bwMode="auto">
              <a:xfrm>
                <a:off x="4110" y="2404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0" name="Freeform 203"/>
              <p:cNvSpPr>
                <a:spLocks/>
              </p:cNvSpPr>
              <p:nvPr/>
            </p:nvSpPr>
            <p:spPr bwMode="auto">
              <a:xfrm>
                <a:off x="4110" y="2402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1" name="Freeform 204"/>
              <p:cNvSpPr>
                <a:spLocks/>
              </p:cNvSpPr>
              <p:nvPr/>
            </p:nvSpPr>
            <p:spPr bwMode="auto">
              <a:xfrm>
                <a:off x="4110" y="240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2" name="Freeform 205"/>
              <p:cNvSpPr>
                <a:spLocks/>
              </p:cNvSpPr>
              <p:nvPr/>
            </p:nvSpPr>
            <p:spPr bwMode="auto">
              <a:xfrm>
                <a:off x="4110" y="2402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3" name="Freeform 206"/>
              <p:cNvSpPr>
                <a:spLocks/>
              </p:cNvSpPr>
              <p:nvPr/>
            </p:nvSpPr>
            <p:spPr bwMode="auto">
              <a:xfrm>
                <a:off x="4110" y="2402"/>
                <a:ext cx="11" cy="1"/>
              </a:xfrm>
              <a:custGeom>
                <a:avLst/>
                <a:gdLst>
                  <a:gd name="T0" fmla="*/ 1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4" name="Freeform 207"/>
              <p:cNvSpPr>
                <a:spLocks/>
              </p:cNvSpPr>
              <p:nvPr/>
            </p:nvSpPr>
            <p:spPr bwMode="auto">
              <a:xfrm>
                <a:off x="4111" y="2401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0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0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5" name="Freeform 208"/>
              <p:cNvSpPr>
                <a:spLocks/>
              </p:cNvSpPr>
              <p:nvPr/>
            </p:nvSpPr>
            <p:spPr bwMode="auto">
              <a:xfrm>
                <a:off x="4111" y="2401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6" name="Freeform 209"/>
              <p:cNvSpPr>
                <a:spLocks/>
              </p:cNvSpPr>
              <p:nvPr/>
            </p:nvSpPr>
            <p:spPr bwMode="auto">
              <a:xfrm>
                <a:off x="4111" y="2399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10"/>
            <p:cNvGrpSpPr>
              <a:grpSpLocks/>
            </p:cNvGrpSpPr>
            <p:nvPr/>
          </p:nvGrpSpPr>
          <p:grpSpPr bwMode="auto">
            <a:xfrm>
              <a:off x="4064" y="2375"/>
              <a:ext cx="1115" cy="644"/>
              <a:chOff x="4064" y="2375"/>
              <a:chExt cx="1115" cy="644"/>
            </a:xfrm>
          </p:grpSpPr>
          <p:sp>
            <p:nvSpPr>
              <p:cNvPr id="2537" name="Freeform 211"/>
              <p:cNvSpPr>
                <a:spLocks/>
              </p:cNvSpPr>
              <p:nvPr/>
            </p:nvSpPr>
            <p:spPr bwMode="auto">
              <a:xfrm>
                <a:off x="4111" y="239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8" name="Freeform 212"/>
              <p:cNvSpPr>
                <a:spLocks/>
              </p:cNvSpPr>
              <p:nvPr/>
            </p:nvSpPr>
            <p:spPr bwMode="auto">
              <a:xfrm>
                <a:off x="4111" y="239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9" name="Freeform 213"/>
              <p:cNvSpPr>
                <a:spLocks/>
              </p:cNvSpPr>
              <p:nvPr/>
            </p:nvSpPr>
            <p:spPr bwMode="auto">
              <a:xfrm>
                <a:off x="4111" y="2399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0" name="Freeform 214"/>
              <p:cNvSpPr>
                <a:spLocks/>
              </p:cNvSpPr>
              <p:nvPr/>
            </p:nvSpPr>
            <p:spPr bwMode="auto">
              <a:xfrm>
                <a:off x="4111" y="2398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1" name="Freeform 215"/>
              <p:cNvSpPr>
                <a:spLocks/>
              </p:cNvSpPr>
              <p:nvPr/>
            </p:nvSpPr>
            <p:spPr bwMode="auto">
              <a:xfrm>
                <a:off x="4111" y="239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2" name="Freeform 216"/>
              <p:cNvSpPr>
                <a:spLocks/>
              </p:cNvSpPr>
              <p:nvPr/>
            </p:nvSpPr>
            <p:spPr bwMode="auto">
              <a:xfrm>
                <a:off x="4111" y="239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3" name="Freeform 217"/>
              <p:cNvSpPr>
                <a:spLocks/>
              </p:cNvSpPr>
              <p:nvPr/>
            </p:nvSpPr>
            <p:spPr bwMode="auto">
              <a:xfrm>
                <a:off x="4111" y="2396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4" name="Freeform 218"/>
              <p:cNvSpPr>
                <a:spLocks/>
              </p:cNvSpPr>
              <p:nvPr/>
            </p:nvSpPr>
            <p:spPr bwMode="auto">
              <a:xfrm>
                <a:off x="4111" y="2396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5" name="Freeform 219"/>
              <p:cNvSpPr>
                <a:spLocks/>
              </p:cNvSpPr>
              <p:nvPr/>
            </p:nvSpPr>
            <p:spPr bwMode="auto">
              <a:xfrm>
                <a:off x="4111" y="239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6" name="Freeform 220"/>
              <p:cNvSpPr>
                <a:spLocks/>
              </p:cNvSpPr>
              <p:nvPr/>
            </p:nvSpPr>
            <p:spPr bwMode="auto">
              <a:xfrm>
                <a:off x="4111" y="239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7" name="Freeform 221"/>
              <p:cNvSpPr>
                <a:spLocks/>
              </p:cNvSpPr>
              <p:nvPr/>
            </p:nvSpPr>
            <p:spPr bwMode="auto">
              <a:xfrm>
                <a:off x="4111" y="2394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8" name="Freeform 222"/>
              <p:cNvSpPr>
                <a:spLocks/>
              </p:cNvSpPr>
              <p:nvPr/>
            </p:nvSpPr>
            <p:spPr bwMode="auto">
              <a:xfrm>
                <a:off x="4111" y="2394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9" name="Freeform 223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0" name="Freeform 224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1" name="Freeform 225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2" name="Freeform 226"/>
              <p:cNvSpPr>
                <a:spLocks/>
              </p:cNvSpPr>
              <p:nvPr/>
            </p:nvSpPr>
            <p:spPr bwMode="auto">
              <a:xfrm>
                <a:off x="4111" y="239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3" name="Freeform 227"/>
              <p:cNvSpPr>
                <a:spLocks/>
              </p:cNvSpPr>
              <p:nvPr/>
            </p:nvSpPr>
            <p:spPr bwMode="auto">
              <a:xfrm>
                <a:off x="4110" y="2391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1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4" name="Freeform 228"/>
              <p:cNvSpPr>
                <a:spLocks/>
              </p:cNvSpPr>
              <p:nvPr/>
            </p:nvSpPr>
            <p:spPr bwMode="auto">
              <a:xfrm>
                <a:off x="4110" y="2391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0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5" name="Freeform 229"/>
              <p:cNvSpPr>
                <a:spLocks/>
              </p:cNvSpPr>
              <p:nvPr/>
            </p:nvSpPr>
            <p:spPr bwMode="auto">
              <a:xfrm>
                <a:off x="4110" y="2391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6" name="Freeform 230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7" name="Freeform 231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8" name="Freeform 232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9" name="Freeform 233"/>
              <p:cNvSpPr>
                <a:spLocks/>
              </p:cNvSpPr>
              <p:nvPr/>
            </p:nvSpPr>
            <p:spPr bwMode="auto">
              <a:xfrm>
                <a:off x="4110" y="2390"/>
                <a:ext cx="12" cy="1"/>
              </a:xfrm>
              <a:custGeom>
                <a:avLst/>
                <a:gdLst>
                  <a:gd name="T0" fmla="*/ 11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11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1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0" name="Freeform 234"/>
              <p:cNvSpPr>
                <a:spLocks/>
              </p:cNvSpPr>
              <p:nvPr/>
            </p:nvSpPr>
            <p:spPr bwMode="auto">
              <a:xfrm>
                <a:off x="4108" y="2388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2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1" name="Freeform 235"/>
              <p:cNvSpPr>
                <a:spLocks/>
              </p:cNvSpPr>
              <p:nvPr/>
            </p:nvSpPr>
            <p:spPr bwMode="auto">
              <a:xfrm>
                <a:off x="4108" y="2388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2" name="Freeform 236"/>
              <p:cNvSpPr>
                <a:spLocks/>
              </p:cNvSpPr>
              <p:nvPr/>
            </p:nvSpPr>
            <p:spPr bwMode="auto">
              <a:xfrm>
                <a:off x="4108" y="2388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" name="Freeform 237"/>
              <p:cNvSpPr>
                <a:spLocks/>
              </p:cNvSpPr>
              <p:nvPr/>
            </p:nvSpPr>
            <p:spPr bwMode="auto">
              <a:xfrm>
                <a:off x="4108" y="2388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" name="Freeform 238"/>
              <p:cNvSpPr>
                <a:spLocks/>
              </p:cNvSpPr>
              <p:nvPr/>
            </p:nvSpPr>
            <p:spPr bwMode="auto">
              <a:xfrm>
                <a:off x="4106" y="2388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2 w 15"/>
                  <a:gd name="T5" fmla="*/ 0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" name="Freeform 239"/>
              <p:cNvSpPr>
                <a:spLocks/>
              </p:cNvSpPr>
              <p:nvPr/>
            </p:nvSpPr>
            <p:spPr bwMode="auto">
              <a:xfrm>
                <a:off x="4106" y="2388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" name="Freeform 240"/>
              <p:cNvSpPr>
                <a:spLocks/>
              </p:cNvSpPr>
              <p:nvPr/>
            </p:nvSpPr>
            <p:spPr bwMode="auto">
              <a:xfrm>
                <a:off x="4106" y="2388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" name="Freeform 241"/>
              <p:cNvSpPr>
                <a:spLocks/>
              </p:cNvSpPr>
              <p:nvPr/>
            </p:nvSpPr>
            <p:spPr bwMode="auto">
              <a:xfrm>
                <a:off x="4106" y="2386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2 h 2"/>
                  <a:gd name="T6" fmla="*/ 0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" name="Freeform 242"/>
              <p:cNvSpPr>
                <a:spLocks/>
              </p:cNvSpPr>
              <p:nvPr/>
            </p:nvSpPr>
            <p:spPr bwMode="auto">
              <a:xfrm>
                <a:off x="4106" y="2386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2"/>
                  <a:gd name="T11" fmla="*/ 15 w 15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" name="Freeform 243"/>
              <p:cNvSpPr>
                <a:spLocks/>
              </p:cNvSpPr>
              <p:nvPr/>
            </p:nvSpPr>
            <p:spPr bwMode="auto">
              <a:xfrm>
                <a:off x="4106" y="2386"/>
                <a:ext cx="15" cy="2"/>
              </a:xfrm>
              <a:custGeom>
                <a:avLst/>
                <a:gdLst>
                  <a:gd name="T0" fmla="*/ 13 w 15"/>
                  <a:gd name="T1" fmla="*/ 0 h 2"/>
                  <a:gd name="T2" fmla="*/ 0 w 15"/>
                  <a:gd name="T3" fmla="*/ 0 h 2"/>
                  <a:gd name="T4" fmla="*/ 15 w 15"/>
                  <a:gd name="T5" fmla="*/ 2 h 2"/>
                  <a:gd name="T6" fmla="*/ 13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13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" name="Freeform 244"/>
              <p:cNvSpPr>
                <a:spLocks/>
              </p:cNvSpPr>
              <p:nvPr/>
            </p:nvSpPr>
            <p:spPr bwMode="auto">
              <a:xfrm>
                <a:off x="4105" y="238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1 w 14"/>
                  <a:gd name="T5" fmla="*/ 0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" name="Freeform 245"/>
              <p:cNvSpPr>
                <a:spLocks/>
              </p:cNvSpPr>
              <p:nvPr/>
            </p:nvSpPr>
            <p:spPr bwMode="auto">
              <a:xfrm>
                <a:off x="4105" y="238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2" name="Freeform 246"/>
              <p:cNvSpPr>
                <a:spLocks/>
              </p:cNvSpPr>
              <p:nvPr/>
            </p:nvSpPr>
            <p:spPr bwMode="auto">
              <a:xfrm>
                <a:off x="4105" y="2386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3" name="Freeform 247"/>
              <p:cNvSpPr>
                <a:spLocks/>
              </p:cNvSpPr>
              <p:nvPr/>
            </p:nvSpPr>
            <p:spPr bwMode="auto">
              <a:xfrm>
                <a:off x="4103" y="238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2 w 16"/>
                  <a:gd name="T3" fmla="*/ 0 h 1"/>
                  <a:gd name="T4" fmla="*/ 16 w 16"/>
                  <a:gd name="T5" fmla="*/ 0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2" y="0"/>
                    </a:ln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4" name="Freeform 248"/>
              <p:cNvSpPr>
                <a:spLocks/>
              </p:cNvSpPr>
              <p:nvPr/>
            </p:nvSpPr>
            <p:spPr bwMode="auto">
              <a:xfrm>
                <a:off x="4103" y="2386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5" name="Freeform 249"/>
              <p:cNvSpPr>
                <a:spLocks/>
              </p:cNvSpPr>
              <p:nvPr/>
            </p:nvSpPr>
            <p:spPr bwMode="auto">
              <a:xfrm>
                <a:off x="4101" y="2386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2 w 18"/>
                  <a:gd name="T3" fmla="*/ 0 h 1"/>
                  <a:gd name="T4" fmla="*/ 18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2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6" name="Freeform 250"/>
              <p:cNvSpPr>
                <a:spLocks/>
              </p:cNvSpPr>
              <p:nvPr/>
            </p:nvSpPr>
            <p:spPr bwMode="auto">
              <a:xfrm>
                <a:off x="4101" y="2386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0 w 18"/>
                  <a:gd name="T3" fmla="*/ 0 h 1"/>
                  <a:gd name="T4" fmla="*/ 18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7" name="Freeform 251"/>
              <p:cNvSpPr>
                <a:spLocks/>
              </p:cNvSpPr>
              <p:nvPr/>
            </p:nvSpPr>
            <p:spPr bwMode="auto">
              <a:xfrm>
                <a:off x="4100" y="2385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1 w 19"/>
                  <a:gd name="T5" fmla="*/ 1 h 1"/>
                  <a:gd name="T6" fmla="*/ 0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8" name="Freeform 252"/>
              <p:cNvSpPr>
                <a:spLocks/>
              </p:cNvSpPr>
              <p:nvPr/>
            </p:nvSpPr>
            <p:spPr bwMode="auto">
              <a:xfrm>
                <a:off x="4100" y="2385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19 w 19"/>
                  <a:gd name="T3" fmla="*/ 1 h 1"/>
                  <a:gd name="T4" fmla="*/ 0 w 1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1"/>
                  <a:gd name="T11" fmla="*/ 19 w 1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1">
                    <a:moveTo>
                      <a:pt x="0" y="0"/>
                    </a:moveTo>
                    <a:lnTo>
                      <a:pt x="1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9" name="Freeform 253"/>
              <p:cNvSpPr>
                <a:spLocks/>
              </p:cNvSpPr>
              <p:nvPr/>
            </p:nvSpPr>
            <p:spPr bwMode="auto">
              <a:xfrm>
                <a:off x="4098" y="2385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 w 21"/>
                  <a:gd name="T3" fmla="*/ 0 h 1"/>
                  <a:gd name="T4" fmla="*/ 21 w 21"/>
                  <a:gd name="T5" fmla="*/ 1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2" y="0"/>
                    </a:lnTo>
                    <a:lnTo>
                      <a:pt x="2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0" name="Freeform 254"/>
              <p:cNvSpPr>
                <a:spLocks/>
              </p:cNvSpPr>
              <p:nvPr/>
            </p:nvSpPr>
            <p:spPr bwMode="auto">
              <a:xfrm>
                <a:off x="4097" y="2385"/>
                <a:ext cx="22" cy="1"/>
              </a:xfrm>
              <a:custGeom>
                <a:avLst/>
                <a:gdLst>
                  <a:gd name="T0" fmla="*/ 0 w 22"/>
                  <a:gd name="T1" fmla="*/ 0 h 1"/>
                  <a:gd name="T2" fmla="*/ 1 w 22"/>
                  <a:gd name="T3" fmla="*/ 0 h 1"/>
                  <a:gd name="T4" fmla="*/ 22 w 22"/>
                  <a:gd name="T5" fmla="*/ 1 h 1"/>
                  <a:gd name="T6" fmla="*/ 0 w 2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"/>
                  <a:gd name="T14" fmla="*/ 22 w 2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">
                    <a:moveTo>
                      <a:pt x="0" y="0"/>
                    </a:moveTo>
                    <a:lnTo>
                      <a:pt x="1" y="0"/>
                    </a:lnTo>
                    <a:lnTo>
                      <a:pt x="2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1" name="Freeform 255"/>
              <p:cNvSpPr>
                <a:spLocks/>
              </p:cNvSpPr>
              <p:nvPr/>
            </p:nvSpPr>
            <p:spPr bwMode="auto">
              <a:xfrm>
                <a:off x="4097" y="2385"/>
                <a:ext cx="22" cy="1"/>
              </a:xfrm>
              <a:custGeom>
                <a:avLst/>
                <a:gdLst>
                  <a:gd name="T0" fmla="*/ 0 w 22"/>
                  <a:gd name="T1" fmla="*/ 0 h 1"/>
                  <a:gd name="T2" fmla="*/ 22 w 22"/>
                  <a:gd name="T3" fmla="*/ 1 h 1"/>
                  <a:gd name="T4" fmla="*/ 0 w 2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1"/>
                  <a:gd name="T11" fmla="*/ 22 w 2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1">
                    <a:moveTo>
                      <a:pt x="0" y="0"/>
                    </a:moveTo>
                    <a:lnTo>
                      <a:pt x="2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2" name="Freeform 256"/>
              <p:cNvSpPr>
                <a:spLocks/>
              </p:cNvSpPr>
              <p:nvPr/>
            </p:nvSpPr>
            <p:spPr bwMode="auto">
              <a:xfrm>
                <a:off x="4095" y="2385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2 w 24"/>
                  <a:gd name="T3" fmla="*/ 0 h 1"/>
                  <a:gd name="T4" fmla="*/ 24 w 24"/>
                  <a:gd name="T5" fmla="*/ 1 h 1"/>
                  <a:gd name="T6" fmla="*/ 0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2" y="0"/>
                    </a:lnTo>
                    <a:lnTo>
                      <a:pt x="2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3" name="Freeform 257"/>
              <p:cNvSpPr>
                <a:spLocks/>
              </p:cNvSpPr>
              <p:nvPr/>
            </p:nvSpPr>
            <p:spPr bwMode="auto">
              <a:xfrm>
                <a:off x="4093" y="2385"/>
                <a:ext cx="26" cy="1"/>
              </a:xfrm>
              <a:custGeom>
                <a:avLst/>
                <a:gdLst>
                  <a:gd name="T0" fmla="*/ 0 w 26"/>
                  <a:gd name="T1" fmla="*/ 0 h 1"/>
                  <a:gd name="T2" fmla="*/ 2 w 26"/>
                  <a:gd name="T3" fmla="*/ 0 h 1"/>
                  <a:gd name="T4" fmla="*/ 26 w 26"/>
                  <a:gd name="T5" fmla="*/ 1 h 1"/>
                  <a:gd name="T6" fmla="*/ 0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0" y="0"/>
                    </a:moveTo>
                    <a:lnTo>
                      <a:pt x="2" y="0"/>
                    </a:lnTo>
                    <a:lnTo>
                      <a:pt x="2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4" name="Freeform 258"/>
              <p:cNvSpPr>
                <a:spLocks/>
              </p:cNvSpPr>
              <p:nvPr/>
            </p:nvSpPr>
            <p:spPr bwMode="auto">
              <a:xfrm>
                <a:off x="4064" y="2385"/>
                <a:ext cx="10" cy="74"/>
              </a:xfrm>
              <a:custGeom>
                <a:avLst/>
                <a:gdLst>
                  <a:gd name="T0" fmla="*/ 10 w 10"/>
                  <a:gd name="T1" fmla="*/ 0 h 74"/>
                  <a:gd name="T2" fmla="*/ 10 w 10"/>
                  <a:gd name="T3" fmla="*/ 26 h 74"/>
                  <a:gd name="T4" fmla="*/ 0 w 10"/>
                  <a:gd name="T5" fmla="*/ 74 h 74"/>
                  <a:gd name="T6" fmla="*/ 10 w 10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74"/>
                  <a:gd name="T14" fmla="*/ 10 w 10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74">
                    <a:moveTo>
                      <a:pt x="10" y="0"/>
                    </a:moveTo>
                    <a:lnTo>
                      <a:pt x="10" y="26"/>
                    </a:lnTo>
                    <a:lnTo>
                      <a:pt x="0" y="7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5" name="Freeform 259"/>
              <p:cNvSpPr>
                <a:spLocks/>
              </p:cNvSpPr>
              <p:nvPr/>
            </p:nvSpPr>
            <p:spPr bwMode="auto">
              <a:xfrm>
                <a:off x="4092" y="2385"/>
                <a:ext cx="27" cy="1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0 h 1"/>
                  <a:gd name="T4" fmla="*/ 27 w 2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1"/>
                  <a:gd name="T11" fmla="*/ 27 w 2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1">
                    <a:moveTo>
                      <a:pt x="27" y="0"/>
                    </a:moveTo>
                    <a:lnTo>
                      <a:pt x="0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6" name="Freeform 260"/>
              <p:cNvSpPr>
                <a:spLocks/>
              </p:cNvSpPr>
              <p:nvPr/>
            </p:nvSpPr>
            <p:spPr bwMode="auto">
              <a:xfrm>
                <a:off x="4092" y="2385"/>
                <a:ext cx="27" cy="1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0 h 1"/>
                  <a:gd name="T4" fmla="*/ 1 w 27"/>
                  <a:gd name="T5" fmla="*/ 0 h 1"/>
                  <a:gd name="T6" fmla="*/ 27 w 2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"/>
                  <a:gd name="T14" fmla="*/ 27 w 2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">
                    <a:moveTo>
                      <a:pt x="27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7" name="Freeform 261"/>
              <p:cNvSpPr>
                <a:spLocks/>
              </p:cNvSpPr>
              <p:nvPr/>
            </p:nvSpPr>
            <p:spPr bwMode="auto">
              <a:xfrm>
                <a:off x="4093" y="2385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6 w 26"/>
                  <a:gd name="T5" fmla="*/ 1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6" y="1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8" name="Freeform 262"/>
              <p:cNvSpPr>
                <a:spLocks/>
              </p:cNvSpPr>
              <p:nvPr/>
            </p:nvSpPr>
            <p:spPr bwMode="auto">
              <a:xfrm>
                <a:off x="4092" y="2385"/>
                <a:ext cx="27" cy="1"/>
              </a:xfrm>
              <a:custGeom>
                <a:avLst/>
                <a:gdLst>
                  <a:gd name="T0" fmla="*/ 26 w 27"/>
                  <a:gd name="T1" fmla="*/ 0 h 1"/>
                  <a:gd name="T2" fmla="*/ 27 w 27"/>
                  <a:gd name="T3" fmla="*/ 0 h 1"/>
                  <a:gd name="T4" fmla="*/ 0 w 27"/>
                  <a:gd name="T5" fmla="*/ 0 h 1"/>
                  <a:gd name="T6" fmla="*/ 26 w 2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"/>
                  <a:gd name="T14" fmla="*/ 27 w 2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">
                    <a:moveTo>
                      <a:pt x="26" y="0"/>
                    </a:moveTo>
                    <a:lnTo>
                      <a:pt x="27" y="0"/>
                    </a:ln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9" name="Freeform 263"/>
              <p:cNvSpPr>
                <a:spLocks/>
              </p:cNvSpPr>
              <p:nvPr/>
            </p:nvSpPr>
            <p:spPr bwMode="auto">
              <a:xfrm>
                <a:off x="4074" y="2385"/>
                <a:ext cx="44" cy="1"/>
              </a:xfrm>
              <a:custGeom>
                <a:avLst/>
                <a:gdLst>
                  <a:gd name="T0" fmla="*/ 44 w 44"/>
                  <a:gd name="T1" fmla="*/ 0 h 1"/>
                  <a:gd name="T2" fmla="*/ 18 w 44"/>
                  <a:gd name="T3" fmla="*/ 0 h 1"/>
                  <a:gd name="T4" fmla="*/ 0 w 44"/>
                  <a:gd name="T5" fmla="*/ 0 h 1"/>
                  <a:gd name="T6" fmla="*/ 44 w 4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"/>
                  <a:gd name="T14" fmla="*/ 44 w 4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">
                    <a:moveTo>
                      <a:pt x="44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0" name="Freeform 264"/>
              <p:cNvSpPr>
                <a:spLocks/>
              </p:cNvSpPr>
              <p:nvPr/>
            </p:nvSpPr>
            <p:spPr bwMode="auto">
              <a:xfrm>
                <a:off x="4074" y="2383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44 w 44"/>
                  <a:gd name="T3" fmla="*/ 2 h 2"/>
                  <a:gd name="T4" fmla="*/ 0 w 44"/>
                  <a:gd name="T5" fmla="*/ 2 h 2"/>
                  <a:gd name="T6" fmla="*/ 44 w 4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2"/>
                  <a:gd name="T14" fmla="*/ 44 w 4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2">
                    <a:moveTo>
                      <a:pt x="44" y="0"/>
                    </a:moveTo>
                    <a:lnTo>
                      <a:pt x="44" y="2"/>
                    </a:ln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1" name="Freeform 265"/>
              <p:cNvSpPr>
                <a:spLocks/>
              </p:cNvSpPr>
              <p:nvPr/>
            </p:nvSpPr>
            <p:spPr bwMode="auto">
              <a:xfrm>
                <a:off x="4074" y="2383"/>
                <a:ext cx="44" cy="2"/>
              </a:xfrm>
              <a:custGeom>
                <a:avLst/>
                <a:gdLst>
                  <a:gd name="T0" fmla="*/ 44 w 44"/>
                  <a:gd name="T1" fmla="*/ 0 h 2"/>
                  <a:gd name="T2" fmla="*/ 0 w 44"/>
                  <a:gd name="T3" fmla="*/ 2 h 2"/>
                  <a:gd name="T4" fmla="*/ 44 w 4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4"/>
                  <a:gd name="T10" fmla="*/ 0 h 2"/>
                  <a:gd name="T11" fmla="*/ 44 w 4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4" h="2">
                    <a:moveTo>
                      <a:pt x="44" y="0"/>
                    </a:moveTo>
                    <a:lnTo>
                      <a:pt x="0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2" name="Freeform 266"/>
              <p:cNvSpPr>
                <a:spLocks/>
              </p:cNvSpPr>
              <p:nvPr/>
            </p:nvSpPr>
            <p:spPr bwMode="auto">
              <a:xfrm>
                <a:off x="4074" y="2382"/>
                <a:ext cx="44" cy="3"/>
              </a:xfrm>
              <a:custGeom>
                <a:avLst/>
                <a:gdLst>
                  <a:gd name="T0" fmla="*/ 42 w 44"/>
                  <a:gd name="T1" fmla="*/ 0 h 3"/>
                  <a:gd name="T2" fmla="*/ 44 w 44"/>
                  <a:gd name="T3" fmla="*/ 1 h 3"/>
                  <a:gd name="T4" fmla="*/ 0 w 44"/>
                  <a:gd name="T5" fmla="*/ 3 h 3"/>
                  <a:gd name="T6" fmla="*/ 42 w 4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3"/>
                  <a:gd name="T14" fmla="*/ 44 w 4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3">
                    <a:moveTo>
                      <a:pt x="42" y="0"/>
                    </a:moveTo>
                    <a:lnTo>
                      <a:pt x="44" y="1"/>
                    </a:ln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3" name="Freeform 267"/>
              <p:cNvSpPr>
                <a:spLocks/>
              </p:cNvSpPr>
              <p:nvPr/>
            </p:nvSpPr>
            <p:spPr bwMode="auto">
              <a:xfrm>
                <a:off x="4074" y="2382"/>
                <a:ext cx="42" cy="3"/>
              </a:xfrm>
              <a:custGeom>
                <a:avLst/>
                <a:gdLst>
                  <a:gd name="T0" fmla="*/ 42 w 42"/>
                  <a:gd name="T1" fmla="*/ 0 h 3"/>
                  <a:gd name="T2" fmla="*/ 0 w 42"/>
                  <a:gd name="T3" fmla="*/ 3 h 3"/>
                  <a:gd name="T4" fmla="*/ 42 w 4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3"/>
                  <a:gd name="T11" fmla="*/ 42 w 4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3">
                    <a:moveTo>
                      <a:pt x="42" y="0"/>
                    </a:moveTo>
                    <a:lnTo>
                      <a:pt x="0" y="3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4" name="Freeform 268"/>
              <p:cNvSpPr>
                <a:spLocks/>
              </p:cNvSpPr>
              <p:nvPr/>
            </p:nvSpPr>
            <p:spPr bwMode="auto">
              <a:xfrm>
                <a:off x="4074" y="2380"/>
                <a:ext cx="42" cy="5"/>
              </a:xfrm>
              <a:custGeom>
                <a:avLst/>
                <a:gdLst>
                  <a:gd name="T0" fmla="*/ 40 w 42"/>
                  <a:gd name="T1" fmla="*/ 0 h 5"/>
                  <a:gd name="T2" fmla="*/ 42 w 42"/>
                  <a:gd name="T3" fmla="*/ 2 h 5"/>
                  <a:gd name="T4" fmla="*/ 0 w 42"/>
                  <a:gd name="T5" fmla="*/ 5 h 5"/>
                  <a:gd name="T6" fmla="*/ 40 w 42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5"/>
                  <a:gd name="T14" fmla="*/ 42 w 4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5">
                    <a:moveTo>
                      <a:pt x="40" y="0"/>
                    </a:moveTo>
                    <a:lnTo>
                      <a:pt x="42" y="2"/>
                    </a:ln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5" name="Freeform 269"/>
              <p:cNvSpPr>
                <a:spLocks/>
              </p:cNvSpPr>
              <p:nvPr/>
            </p:nvSpPr>
            <p:spPr bwMode="auto">
              <a:xfrm>
                <a:off x="4074" y="2380"/>
                <a:ext cx="40" cy="5"/>
              </a:xfrm>
              <a:custGeom>
                <a:avLst/>
                <a:gdLst>
                  <a:gd name="T0" fmla="*/ 40 w 40"/>
                  <a:gd name="T1" fmla="*/ 0 h 5"/>
                  <a:gd name="T2" fmla="*/ 0 w 40"/>
                  <a:gd name="T3" fmla="*/ 5 h 5"/>
                  <a:gd name="T4" fmla="*/ 40 w 40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5"/>
                  <a:gd name="T11" fmla="*/ 40 w 4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5">
                    <a:moveTo>
                      <a:pt x="40" y="0"/>
                    </a:moveTo>
                    <a:lnTo>
                      <a:pt x="0" y="5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6" name="Freeform 270"/>
              <p:cNvSpPr>
                <a:spLocks/>
              </p:cNvSpPr>
              <p:nvPr/>
            </p:nvSpPr>
            <p:spPr bwMode="auto">
              <a:xfrm>
                <a:off x="4074" y="2378"/>
                <a:ext cx="40" cy="7"/>
              </a:xfrm>
              <a:custGeom>
                <a:avLst/>
                <a:gdLst>
                  <a:gd name="T0" fmla="*/ 39 w 40"/>
                  <a:gd name="T1" fmla="*/ 0 h 7"/>
                  <a:gd name="T2" fmla="*/ 40 w 40"/>
                  <a:gd name="T3" fmla="*/ 2 h 7"/>
                  <a:gd name="T4" fmla="*/ 0 w 40"/>
                  <a:gd name="T5" fmla="*/ 7 h 7"/>
                  <a:gd name="T6" fmla="*/ 39 w 40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7"/>
                  <a:gd name="T14" fmla="*/ 40 w 4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7">
                    <a:moveTo>
                      <a:pt x="39" y="0"/>
                    </a:moveTo>
                    <a:lnTo>
                      <a:pt x="40" y="2"/>
                    </a:lnTo>
                    <a:lnTo>
                      <a:pt x="0" y="7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7" name="Freeform 271"/>
              <p:cNvSpPr>
                <a:spLocks/>
              </p:cNvSpPr>
              <p:nvPr/>
            </p:nvSpPr>
            <p:spPr bwMode="auto">
              <a:xfrm>
                <a:off x="4074" y="2378"/>
                <a:ext cx="39" cy="7"/>
              </a:xfrm>
              <a:custGeom>
                <a:avLst/>
                <a:gdLst>
                  <a:gd name="T0" fmla="*/ 37 w 39"/>
                  <a:gd name="T1" fmla="*/ 0 h 7"/>
                  <a:gd name="T2" fmla="*/ 39 w 39"/>
                  <a:gd name="T3" fmla="*/ 0 h 7"/>
                  <a:gd name="T4" fmla="*/ 0 w 39"/>
                  <a:gd name="T5" fmla="*/ 7 h 7"/>
                  <a:gd name="T6" fmla="*/ 37 w 39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7"/>
                  <a:gd name="T14" fmla="*/ 39 w 39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7">
                    <a:moveTo>
                      <a:pt x="37" y="0"/>
                    </a:moveTo>
                    <a:lnTo>
                      <a:pt x="39" y="0"/>
                    </a:lnTo>
                    <a:lnTo>
                      <a:pt x="0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8" name="Freeform 272"/>
              <p:cNvSpPr>
                <a:spLocks/>
              </p:cNvSpPr>
              <p:nvPr/>
            </p:nvSpPr>
            <p:spPr bwMode="auto">
              <a:xfrm>
                <a:off x="4074" y="2378"/>
                <a:ext cx="37" cy="7"/>
              </a:xfrm>
              <a:custGeom>
                <a:avLst/>
                <a:gdLst>
                  <a:gd name="T0" fmla="*/ 37 w 37"/>
                  <a:gd name="T1" fmla="*/ 0 h 7"/>
                  <a:gd name="T2" fmla="*/ 0 w 37"/>
                  <a:gd name="T3" fmla="*/ 7 h 7"/>
                  <a:gd name="T4" fmla="*/ 37 w 37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"/>
                  <a:gd name="T11" fmla="*/ 37 w 37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">
                    <a:moveTo>
                      <a:pt x="37" y="0"/>
                    </a:moveTo>
                    <a:lnTo>
                      <a:pt x="0" y="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9" name="Freeform 273"/>
              <p:cNvSpPr>
                <a:spLocks/>
              </p:cNvSpPr>
              <p:nvPr/>
            </p:nvSpPr>
            <p:spPr bwMode="auto">
              <a:xfrm>
                <a:off x="4074" y="2377"/>
                <a:ext cx="37" cy="8"/>
              </a:xfrm>
              <a:custGeom>
                <a:avLst/>
                <a:gdLst>
                  <a:gd name="T0" fmla="*/ 36 w 37"/>
                  <a:gd name="T1" fmla="*/ 0 h 8"/>
                  <a:gd name="T2" fmla="*/ 37 w 37"/>
                  <a:gd name="T3" fmla="*/ 1 h 8"/>
                  <a:gd name="T4" fmla="*/ 0 w 37"/>
                  <a:gd name="T5" fmla="*/ 8 h 8"/>
                  <a:gd name="T6" fmla="*/ 36 w 3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8"/>
                  <a:gd name="T14" fmla="*/ 37 w 3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8">
                    <a:moveTo>
                      <a:pt x="36" y="0"/>
                    </a:moveTo>
                    <a:lnTo>
                      <a:pt x="37" y="1"/>
                    </a:lnTo>
                    <a:lnTo>
                      <a:pt x="0" y="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0" name="Freeform 274"/>
              <p:cNvSpPr>
                <a:spLocks/>
              </p:cNvSpPr>
              <p:nvPr/>
            </p:nvSpPr>
            <p:spPr bwMode="auto">
              <a:xfrm>
                <a:off x="4074" y="2377"/>
                <a:ext cx="36" cy="8"/>
              </a:xfrm>
              <a:custGeom>
                <a:avLst/>
                <a:gdLst>
                  <a:gd name="T0" fmla="*/ 36 w 36"/>
                  <a:gd name="T1" fmla="*/ 0 h 8"/>
                  <a:gd name="T2" fmla="*/ 0 w 36"/>
                  <a:gd name="T3" fmla="*/ 8 h 8"/>
                  <a:gd name="T4" fmla="*/ 36 w 36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8"/>
                  <a:gd name="T11" fmla="*/ 36 w 36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8">
                    <a:moveTo>
                      <a:pt x="36" y="0"/>
                    </a:moveTo>
                    <a:lnTo>
                      <a:pt x="0" y="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1" name="Freeform 275"/>
              <p:cNvSpPr>
                <a:spLocks/>
              </p:cNvSpPr>
              <p:nvPr/>
            </p:nvSpPr>
            <p:spPr bwMode="auto">
              <a:xfrm>
                <a:off x="4074" y="2377"/>
                <a:ext cx="36" cy="8"/>
              </a:xfrm>
              <a:custGeom>
                <a:avLst/>
                <a:gdLst>
                  <a:gd name="T0" fmla="*/ 34 w 36"/>
                  <a:gd name="T1" fmla="*/ 0 h 8"/>
                  <a:gd name="T2" fmla="*/ 36 w 36"/>
                  <a:gd name="T3" fmla="*/ 0 h 8"/>
                  <a:gd name="T4" fmla="*/ 0 w 36"/>
                  <a:gd name="T5" fmla="*/ 8 h 8"/>
                  <a:gd name="T6" fmla="*/ 34 w 3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8"/>
                  <a:gd name="T14" fmla="*/ 36 w 3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8">
                    <a:moveTo>
                      <a:pt x="34" y="0"/>
                    </a:moveTo>
                    <a:lnTo>
                      <a:pt x="36" y="0"/>
                    </a:lnTo>
                    <a:lnTo>
                      <a:pt x="0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2" name="Freeform 276"/>
              <p:cNvSpPr>
                <a:spLocks/>
              </p:cNvSpPr>
              <p:nvPr/>
            </p:nvSpPr>
            <p:spPr bwMode="auto">
              <a:xfrm>
                <a:off x="4074" y="2377"/>
                <a:ext cx="34" cy="8"/>
              </a:xfrm>
              <a:custGeom>
                <a:avLst/>
                <a:gdLst>
                  <a:gd name="T0" fmla="*/ 34 w 34"/>
                  <a:gd name="T1" fmla="*/ 0 h 8"/>
                  <a:gd name="T2" fmla="*/ 0 w 34"/>
                  <a:gd name="T3" fmla="*/ 8 h 8"/>
                  <a:gd name="T4" fmla="*/ 34 w 3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8"/>
                  <a:gd name="T11" fmla="*/ 34 w 3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8">
                    <a:moveTo>
                      <a:pt x="34" y="0"/>
                    </a:moveTo>
                    <a:lnTo>
                      <a:pt x="0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3" name="Freeform 277"/>
              <p:cNvSpPr>
                <a:spLocks/>
              </p:cNvSpPr>
              <p:nvPr/>
            </p:nvSpPr>
            <p:spPr bwMode="auto">
              <a:xfrm>
                <a:off x="4074" y="2377"/>
                <a:ext cx="34" cy="8"/>
              </a:xfrm>
              <a:custGeom>
                <a:avLst/>
                <a:gdLst>
                  <a:gd name="T0" fmla="*/ 32 w 34"/>
                  <a:gd name="T1" fmla="*/ 0 h 8"/>
                  <a:gd name="T2" fmla="*/ 34 w 34"/>
                  <a:gd name="T3" fmla="*/ 0 h 8"/>
                  <a:gd name="T4" fmla="*/ 0 w 34"/>
                  <a:gd name="T5" fmla="*/ 8 h 8"/>
                  <a:gd name="T6" fmla="*/ 32 w 3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8"/>
                  <a:gd name="T14" fmla="*/ 34 w 34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8">
                    <a:moveTo>
                      <a:pt x="32" y="0"/>
                    </a:moveTo>
                    <a:lnTo>
                      <a:pt x="34" y="0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4" name="Freeform 278"/>
              <p:cNvSpPr>
                <a:spLocks/>
              </p:cNvSpPr>
              <p:nvPr/>
            </p:nvSpPr>
            <p:spPr bwMode="auto">
              <a:xfrm>
                <a:off x="4074" y="2377"/>
                <a:ext cx="32" cy="8"/>
              </a:xfrm>
              <a:custGeom>
                <a:avLst/>
                <a:gdLst>
                  <a:gd name="T0" fmla="*/ 32 w 32"/>
                  <a:gd name="T1" fmla="*/ 0 h 8"/>
                  <a:gd name="T2" fmla="*/ 32 w 32"/>
                  <a:gd name="T3" fmla="*/ 0 h 8"/>
                  <a:gd name="T4" fmla="*/ 0 w 32"/>
                  <a:gd name="T5" fmla="*/ 8 h 8"/>
                  <a:gd name="T6" fmla="*/ 32 w 32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8"/>
                  <a:gd name="T14" fmla="*/ 32 w 3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8">
                    <a:moveTo>
                      <a:pt x="32" y="0"/>
                    </a:moveTo>
                    <a:lnTo>
                      <a:pt x="32" y="0"/>
                    </a:lnTo>
                    <a:lnTo>
                      <a:pt x="0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5" name="Freeform 279"/>
              <p:cNvSpPr>
                <a:spLocks/>
              </p:cNvSpPr>
              <p:nvPr/>
            </p:nvSpPr>
            <p:spPr bwMode="auto">
              <a:xfrm>
                <a:off x="4074" y="2375"/>
                <a:ext cx="32" cy="10"/>
              </a:xfrm>
              <a:custGeom>
                <a:avLst/>
                <a:gdLst>
                  <a:gd name="T0" fmla="*/ 32 w 32"/>
                  <a:gd name="T1" fmla="*/ 0 h 10"/>
                  <a:gd name="T2" fmla="*/ 32 w 32"/>
                  <a:gd name="T3" fmla="*/ 2 h 10"/>
                  <a:gd name="T4" fmla="*/ 0 w 32"/>
                  <a:gd name="T5" fmla="*/ 10 h 10"/>
                  <a:gd name="T6" fmla="*/ 32 w 3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10"/>
                  <a:gd name="T14" fmla="*/ 32 w 3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10">
                    <a:moveTo>
                      <a:pt x="32" y="0"/>
                    </a:moveTo>
                    <a:lnTo>
                      <a:pt x="32" y="2"/>
                    </a:lnTo>
                    <a:lnTo>
                      <a:pt x="0" y="1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6" name="Freeform 280"/>
              <p:cNvSpPr>
                <a:spLocks/>
              </p:cNvSpPr>
              <p:nvPr/>
            </p:nvSpPr>
            <p:spPr bwMode="auto">
              <a:xfrm>
                <a:off x="4074" y="2375"/>
                <a:ext cx="32" cy="10"/>
              </a:xfrm>
              <a:custGeom>
                <a:avLst/>
                <a:gdLst>
                  <a:gd name="T0" fmla="*/ 31 w 32"/>
                  <a:gd name="T1" fmla="*/ 0 h 10"/>
                  <a:gd name="T2" fmla="*/ 32 w 32"/>
                  <a:gd name="T3" fmla="*/ 0 h 10"/>
                  <a:gd name="T4" fmla="*/ 0 w 32"/>
                  <a:gd name="T5" fmla="*/ 10 h 10"/>
                  <a:gd name="T6" fmla="*/ 31 w 3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10"/>
                  <a:gd name="T14" fmla="*/ 32 w 3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10">
                    <a:moveTo>
                      <a:pt x="31" y="0"/>
                    </a:moveTo>
                    <a:lnTo>
                      <a:pt x="32" y="0"/>
                    </a:lnTo>
                    <a:lnTo>
                      <a:pt x="0" y="1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7" name="Freeform 281"/>
              <p:cNvSpPr>
                <a:spLocks/>
              </p:cNvSpPr>
              <p:nvPr/>
            </p:nvSpPr>
            <p:spPr bwMode="auto">
              <a:xfrm>
                <a:off x="4074" y="2375"/>
                <a:ext cx="31" cy="10"/>
              </a:xfrm>
              <a:custGeom>
                <a:avLst/>
                <a:gdLst>
                  <a:gd name="T0" fmla="*/ 29 w 31"/>
                  <a:gd name="T1" fmla="*/ 0 h 10"/>
                  <a:gd name="T2" fmla="*/ 31 w 31"/>
                  <a:gd name="T3" fmla="*/ 0 h 10"/>
                  <a:gd name="T4" fmla="*/ 0 w 31"/>
                  <a:gd name="T5" fmla="*/ 10 h 10"/>
                  <a:gd name="T6" fmla="*/ 29 w 31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"/>
                  <a:gd name="T13" fmla="*/ 0 h 10"/>
                  <a:gd name="T14" fmla="*/ 31 w 3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" h="10">
                    <a:moveTo>
                      <a:pt x="29" y="0"/>
                    </a:moveTo>
                    <a:lnTo>
                      <a:pt x="31" y="0"/>
                    </a:lnTo>
                    <a:lnTo>
                      <a:pt x="0" y="1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8" name="Freeform 282"/>
              <p:cNvSpPr>
                <a:spLocks/>
              </p:cNvSpPr>
              <p:nvPr/>
            </p:nvSpPr>
            <p:spPr bwMode="auto">
              <a:xfrm>
                <a:off x="4074" y="2375"/>
                <a:ext cx="29" cy="10"/>
              </a:xfrm>
              <a:custGeom>
                <a:avLst/>
                <a:gdLst>
                  <a:gd name="T0" fmla="*/ 29 w 29"/>
                  <a:gd name="T1" fmla="*/ 0 h 10"/>
                  <a:gd name="T2" fmla="*/ 0 w 29"/>
                  <a:gd name="T3" fmla="*/ 10 h 10"/>
                  <a:gd name="T4" fmla="*/ 29 w 29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0"/>
                  <a:gd name="T11" fmla="*/ 29 w 29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0">
                    <a:moveTo>
                      <a:pt x="29" y="0"/>
                    </a:moveTo>
                    <a:lnTo>
                      <a:pt x="0" y="1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9" name="Freeform 283"/>
              <p:cNvSpPr>
                <a:spLocks/>
              </p:cNvSpPr>
              <p:nvPr/>
            </p:nvSpPr>
            <p:spPr bwMode="auto">
              <a:xfrm>
                <a:off x="4074" y="2375"/>
                <a:ext cx="29" cy="10"/>
              </a:xfrm>
              <a:custGeom>
                <a:avLst/>
                <a:gdLst>
                  <a:gd name="T0" fmla="*/ 27 w 29"/>
                  <a:gd name="T1" fmla="*/ 0 h 10"/>
                  <a:gd name="T2" fmla="*/ 29 w 29"/>
                  <a:gd name="T3" fmla="*/ 0 h 10"/>
                  <a:gd name="T4" fmla="*/ 0 w 29"/>
                  <a:gd name="T5" fmla="*/ 10 h 10"/>
                  <a:gd name="T6" fmla="*/ 27 w 2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10"/>
                  <a:gd name="T14" fmla="*/ 29 w 2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10">
                    <a:moveTo>
                      <a:pt x="27" y="0"/>
                    </a:moveTo>
                    <a:lnTo>
                      <a:pt x="29" y="0"/>
                    </a:lnTo>
                    <a:lnTo>
                      <a:pt x="0" y="1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0" name="Freeform 284"/>
              <p:cNvSpPr>
                <a:spLocks/>
              </p:cNvSpPr>
              <p:nvPr/>
            </p:nvSpPr>
            <p:spPr bwMode="auto">
              <a:xfrm>
                <a:off x="4074" y="2375"/>
                <a:ext cx="27" cy="10"/>
              </a:xfrm>
              <a:custGeom>
                <a:avLst/>
                <a:gdLst>
                  <a:gd name="T0" fmla="*/ 26 w 27"/>
                  <a:gd name="T1" fmla="*/ 0 h 10"/>
                  <a:gd name="T2" fmla="*/ 27 w 27"/>
                  <a:gd name="T3" fmla="*/ 0 h 10"/>
                  <a:gd name="T4" fmla="*/ 0 w 27"/>
                  <a:gd name="T5" fmla="*/ 10 h 10"/>
                  <a:gd name="T6" fmla="*/ 26 w 27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"/>
                  <a:gd name="T13" fmla="*/ 0 h 10"/>
                  <a:gd name="T14" fmla="*/ 27 w 27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" h="10">
                    <a:moveTo>
                      <a:pt x="26" y="0"/>
                    </a:moveTo>
                    <a:lnTo>
                      <a:pt x="27" y="0"/>
                    </a:lnTo>
                    <a:lnTo>
                      <a:pt x="0" y="1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1" name="Freeform 285"/>
              <p:cNvSpPr>
                <a:spLocks/>
              </p:cNvSpPr>
              <p:nvPr/>
            </p:nvSpPr>
            <p:spPr bwMode="auto">
              <a:xfrm>
                <a:off x="4074" y="2375"/>
                <a:ext cx="26" cy="10"/>
              </a:xfrm>
              <a:custGeom>
                <a:avLst/>
                <a:gdLst>
                  <a:gd name="T0" fmla="*/ 26 w 26"/>
                  <a:gd name="T1" fmla="*/ 0 h 10"/>
                  <a:gd name="T2" fmla="*/ 0 w 26"/>
                  <a:gd name="T3" fmla="*/ 10 h 10"/>
                  <a:gd name="T4" fmla="*/ 26 w 2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0"/>
                  <a:gd name="T11" fmla="*/ 26 w 2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0">
                    <a:moveTo>
                      <a:pt x="26" y="0"/>
                    </a:moveTo>
                    <a:lnTo>
                      <a:pt x="0" y="1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2" name="Freeform 286"/>
              <p:cNvSpPr>
                <a:spLocks/>
              </p:cNvSpPr>
              <p:nvPr/>
            </p:nvSpPr>
            <p:spPr bwMode="auto">
              <a:xfrm>
                <a:off x="4074" y="2375"/>
                <a:ext cx="26" cy="10"/>
              </a:xfrm>
              <a:custGeom>
                <a:avLst/>
                <a:gdLst>
                  <a:gd name="T0" fmla="*/ 24 w 26"/>
                  <a:gd name="T1" fmla="*/ 0 h 10"/>
                  <a:gd name="T2" fmla="*/ 26 w 26"/>
                  <a:gd name="T3" fmla="*/ 0 h 10"/>
                  <a:gd name="T4" fmla="*/ 0 w 26"/>
                  <a:gd name="T5" fmla="*/ 10 h 10"/>
                  <a:gd name="T6" fmla="*/ 24 w 26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0"/>
                  <a:gd name="T14" fmla="*/ 26 w 26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0">
                    <a:moveTo>
                      <a:pt x="24" y="0"/>
                    </a:moveTo>
                    <a:lnTo>
                      <a:pt x="26" y="0"/>
                    </a:lnTo>
                    <a:lnTo>
                      <a:pt x="0" y="1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3" name="Freeform 287"/>
              <p:cNvSpPr>
                <a:spLocks/>
              </p:cNvSpPr>
              <p:nvPr/>
            </p:nvSpPr>
            <p:spPr bwMode="auto">
              <a:xfrm>
                <a:off x="4074" y="2375"/>
                <a:ext cx="24" cy="10"/>
              </a:xfrm>
              <a:custGeom>
                <a:avLst/>
                <a:gdLst>
                  <a:gd name="T0" fmla="*/ 23 w 24"/>
                  <a:gd name="T1" fmla="*/ 0 h 10"/>
                  <a:gd name="T2" fmla="*/ 24 w 24"/>
                  <a:gd name="T3" fmla="*/ 0 h 10"/>
                  <a:gd name="T4" fmla="*/ 0 w 24"/>
                  <a:gd name="T5" fmla="*/ 10 h 10"/>
                  <a:gd name="T6" fmla="*/ 23 w 24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0"/>
                  <a:gd name="T14" fmla="*/ 24 w 2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0">
                    <a:moveTo>
                      <a:pt x="23" y="0"/>
                    </a:moveTo>
                    <a:lnTo>
                      <a:pt x="24" y="0"/>
                    </a:lnTo>
                    <a:lnTo>
                      <a:pt x="0" y="1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4" name="Freeform 288"/>
              <p:cNvSpPr>
                <a:spLocks/>
              </p:cNvSpPr>
              <p:nvPr/>
            </p:nvSpPr>
            <p:spPr bwMode="auto">
              <a:xfrm>
                <a:off x="4064" y="2375"/>
                <a:ext cx="33" cy="10"/>
              </a:xfrm>
              <a:custGeom>
                <a:avLst/>
                <a:gdLst>
                  <a:gd name="T0" fmla="*/ 0 w 33"/>
                  <a:gd name="T1" fmla="*/ 0 h 10"/>
                  <a:gd name="T2" fmla="*/ 33 w 33"/>
                  <a:gd name="T3" fmla="*/ 0 h 10"/>
                  <a:gd name="T4" fmla="*/ 10 w 33"/>
                  <a:gd name="T5" fmla="*/ 10 h 10"/>
                  <a:gd name="T6" fmla="*/ 0 w 33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0"/>
                  <a:gd name="T14" fmla="*/ 33 w 33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0">
                    <a:moveTo>
                      <a:pt x="0" y="0"/>
                    </a:moveTo>
                    <a:lnTo>
                      <a:pt x="33" y="0"/>
                    </a:lnTo>
                    <a:lnTo>
                      <a:pt x="1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5" name="Freeform 289"/>
              <p:cNvSpPr>
                <a:spLocks/>
              </p:cNvSpPr>
              <p:nvPr/>
            </p:nvSpPr>
            <p:spPr bwMode="auto">
              <a:xfrm>
                <a:off x="4064" y="2375"/>
                <a:ext cx="10" cy="84"/>
              </a:xfrm>
              <a:custGeom>
                <a:avLst/>
                <a:gdLst>
                  <a:gd name="T0" fmla="*/ 0 w 10"/>
                  <a:gd name="T1" fmla="*/ 0 h 84"/>
                  <a:gd name="T2" fmla="*/ 10 w 10"/>
                  <a:gd name="T3" fmla="*/ 10 h 84"/>
                  <a:gd name="T4" fmla="*/ 0 w 10"/>
                  <a:gd name="T5" fmla="*/ 84 h 84"/>
                  <a:gd name="T6" fmla="*/ 0 w 10"/>
                  <a:gd name="T7" fmla="*/ 0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4"/>
                  <a:gd name="T14" fmla="*/ 10 w 10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4">
                    <a:moveTo>
                      <a:pt x="0" y="0"/>
                    </a:moveTo>
                    <a:lnTo>
                      <a:pt x="10" y="10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6" name="Freeform 290"/>
              <p:cNvSpPr>
                <a:spLocks/>
              </p:cNvSpPr>
              <p:nvPr/>
            </p:nvSpPr>
            <p:spPr bwMode="auto">
              <a:xfrm>
                <a:off x="4064" y="2375"/>
                <a:ext cx="33" cy="1"/>
              </a:xfrm>
              <a:custGeom>
                <a:avLst/>
                <a:gdLst>
                  <a:gd name="T0" fmla="*/ 33 w 33"/>
                  <a:gd name="T1" fmla="*/ 0 h 1"/>
                  <a:gd name="T2" fmla="*/ 0 w 33"/>
                  <a:gd name="T3" fmla="*/ 0 h 1"/>
                  <a:gd name="T4" fmla="*/ 31 w 33"/>
                  <a:gd name="T5" fmla="*/ 0 h 1"/>
                  <a:gd name="T6" fmla="*/ 33 w 3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1"/>
                  <a:gd name="T14" fmla="*/ 33 w 3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1">
                    <a:moveTo>
                      <a:pt x="33" y="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7" name="Freeform 291"/>
              <p:cNvSpPr>
                <a:spLocks/>
              </p:cNvSpPr>
              <p:nvPr/>
            </p:nvSpPr>
            <p:spPr bwMode="auto">
              <a:xfrm>
                <a:off x="5160" y="3018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8" name="Freeform 292"/>
              <p:cNvSpPr>
                <a:spLocks/>
              </p:cNvSpPr>
              <p:nvPr/>
            </p:nvSpPr>
            <p:spPr bwMode="auto">
              <a:xfrm>
                <a:off x="5159" y="301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9" name="Freeform 293"/>
              <p:cNvSpPr>
                <a:spLocks/>
              </p:cNvSpPr>
              <p:nvPr/>
            </p:nvSpPr>
            <p:spPr bwMode="auto">
              <a:xfrm>
                <a:off x="5159" y="3016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3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0" name="Freeform 294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2 w 6"/>
                  <a:gd name="T5" fmla="*/ 0 h 1"/>
                  <a:gd name="T6" fmla="*/ 0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1" name="Freeform 295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2" name="Freeform 296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3" name="Freeform 297"/>
              <p:cNvSpPr>
                <a:spLocks/>
              </p:cNvSpPr>
              <p:nvPr/>
            </p:nvSpPr>
            <p:spPr bwMode="auto">
              <a:xfrm>
                <a:off x="5157" y="3016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4" name="Freeform 298"/>
              <p:cNvSpPr>
                <a:spLocks/>
              </p:cNvSpPr>
              <p:nvPr/>
            </p:nvSpPr>
            <p:spPr bwMode="auto">
              <a:xfrm>
                <a:off x="5157" y="3014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6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5" name="Freeform 299"/>
              <p:cNvSpPr>
                <a:spLocks/>
              </p:cNvSpPr>
              <p:nvPr/>
            </p:nvSpPr>
            <p:spPr bwMode="auto">
              <a:xfrm>
                <a:off x="5157" y="3014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6" name="Freeform 300"/>
              <p:cNvSpPr>
                <a:spLocks/>
              </p:cNvSpPr>
              <p:nvPr/>
            </p:nvSpPr>
            <p:spPr bwMode="auto">
              <a:xfrm>
                <a:off x="5157" y="3014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7" name="Freeform 301"/>
              <p:cNvSpPr>
                <a:spLocks/>
              </p:cNvSpPr>
              <p:nvPr/>
            </p:nvSpPr>
            <p:spPr bwMode="auto">
              <a:xfrm>
                <a:off x="5155" y="30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2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8" name="Freeform 302"/>
              <p:cNvSpPr>
                <a:spLocks/>
              </p:cNvSpPr>
              <p:nvPr/>
            </p:nvSpPr>
            <p:spPr bwMode="auto">
              <a:xfrm>
                <a:off x="5155" y="3013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9" name="Freeform 303"/>
              <p:cNvSpPr>
                <a:spLocks/>
              </p:cNvSpPr>
              <p:nvPr/>
            </p:nvSpPr>
            <p:spPr bwMode="auto">
              <a:xfrm>
                <a:off x="5155" y="30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0" name="Freeform 304"/>
              <p:cNvSpPr>
                <a:spLocks/>
              </p:cNvSpPr>
              <p:nvPr/>
            </p:nvSpPr>
            <p:spPr bwMode="auto">
              <a:xfrm>
                <a:off x="5155" y="3011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1" name="Freeform 305"/>
              <p:cNvSpPr>
                <a:spLocks/>
              </p:cNvSpPr>
              <p:nvPr/>
            </p:nvSpPr>
            <p:spPr bwMode="auto">
              <a:xfrm>
                <a:off x="5155" y="3011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2" name="Freeform 306"/>
              <p:cNvSpPr>
                <a:spLocks/>
              </p:cNvSpPr>
              <p:nvPr/>
            </p:nvSpPr>
            <p:spPr bwMode="auto">
              <a:xfrm>
                <a:off x="5155" y="3011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3" name="Freeform 307"/>
              <p:cNvSpPr>
                <a:spLocks/>
              </p:cNvSpPr>
              <p:nvPr/>
            </p:nvSpPr>
            <p:spPr bwMode="auto">
              <a:xfrm>
                <a:off x="5155" y="3011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4" name="Freeform 308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5" name="Freeform 309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6" name="Freeform 310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7" name="Freeform 311"/>
              <p:cNvSpPr>
                <a:spLocks/>
              </p:cNvSpPr>
              <p:nvPr/>
            </p:nvSpPr>
            <p:spPr bwMode="auto">
              <a:xfrm>
                <a:off x="5155" y="301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8" name="Freeform 312"/>
              <p:cNvSpPr>
                <a:spLocks/>
              </p:cNvSpPr>
              <p:nvPr/>
            </p:nvSpPr>
            <p:spPr bwMode="auto">
              <a:xfrm>
                <a:off x="5155" y="3008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9" name="Freeform 313"/>
              <p:cNvSpPr>
                <a:spLocks/>
              </p:cNvSpPr>
              <p:nvPr/>
            </p:nvSpPr>
            <p:spPr bwMode="auto">
              <a:xfrm>
                <a:off x="5155" y="3008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0" name="Freeform 314"/>
              <p:cNvSpPr>
                <a:spLocks/>
              </p:cNvSpPr>
              <p:nvPr/>
            </p:nvSpPr>
            <p:spPr bwMode="auto">
              <a:xfrm>
                <a:off x="5155" y="300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1" name="Freeform 315"/>
              <p:cNvSpPr>
                <a:spLocks/>
              </p:cNvSpPr>
              <p:nvPr/>
            </p:nvSpPr>
            <p:spPr bwMode="auto">
              <a:xfrm>
                <a:off x="5155" y="3008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2" name="Freeform 316"/>
              <p:cNvSpPr>
                <a:spLocks/>
              </p:cNvSpPr>
              <p:nvPr/>
            </p:nvSpPr>
            <p:spPr bwMode="auto">
              <a:xfrm>
                <a:off x="5155" y="300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3" name="Freeform 317"/>
              <p:cNvSpPr>
                <a:spLocks/>
              </p:cNvSpPr>
              <p:nvPr/>
            </p:nvSpPr>
            <p:spPr bwMode="auto">
              <a:xfrm>
                <a:off x="5155" y="3006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4" name="Freeform 318"/>
              <p:cNvSpPr>
                <a:spLocks/>
              </p:cNvSpPr>
              <p:nvPr/>
            </p:nvSpPr>
            <p:spPr bwMode="auto">
              <a:xfrm>
                <a:off x="5155" y="3006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0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5" name="Freeform 319"/>
              <p:cNvSpPr>
                <a:spLocks/>
              </p:cNvSpPr>
              <p:nvPr/>
            </p:nvSpPr>
            <p:spPr bwMode="auto">
              <a:xfrm>
                <a:off x="5155" y="3006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6" name="Freeform 320"/>
              <p:cNvSpPr>
                <a:spLocks/>
              </p:cNvSpPr>
              <p:nvPr/>
            </p:nvSpPr>
            <p:spPr bwMode="auto">
              <a:xfrm>
                <a:off x="5155" y="3005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1 h 1"/>
                  <a:gd name="T4" fmla="*/ 12 w 12"/>
                  <a:gd name="T5" fmla="*/ 1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12" y="0"/>
                    </a:moveTo>
                    <a:lnTo>
                      <a:pt x="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7" name="Freeform 321"/>
              <p:cNvSpPr>
                <a:spLocks/>
              </p:cNvSpPr>
              <p:nvPr/>
            </p:nvSpPr>
            <p:spPr bwMode="auto">
              <a:xfrm>
                <a:off x="5155" y="3005"/>
                <a:ext cx="12" cy="1"/>
              </a:xfrm>
              <a:custGeom>
                <a:avLst/>
                <a:gdLst>
                  <a:gd name="T0" fmla="*/ 2 w 12"/>
                  <a:gd name="T1" fmla="*/ 0 h 1"/>
                  <a:gd name="T2" fmla="*/ 12 w 12"/>
                  <a:gd name="T3" fmla="*/ 0 h 1"/>
                  <a:gd name="T4" fmla="*/ 0 w 12"/>
                  <a:gd name="T5" fmla="*/ 1 h 1"/>
                  <a:gd name="T6" fmla="*/ 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2" y="0"/>
                    </a:moveTo>
                    <a:lnTo>
                      <a:pt x="12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8" name="Freeform 322"/>
              <p:cNvSpPr>
                <a:spLocks/>
              </p:cNvSpPr>
              <p:nvPr/>
            </p:nvSpPr>
            <p:spPr bwMode="auto">
              <a:xfrm>
                <a:off x="5157" y="300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9" name="Freeform 323"/>
              <p:cNvSpPr>
                <a:spLocks/>
              </p:cNvSpPr>
              <p:nvPr/>
            </p:nvSpPr>
            <p:spPr bwMode="auto">
              <a:xfrm>
                <a:off x="5157" y="300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0" name="Freeform 324"/>
              <p:cNvSpPr>
                <a:spLocks/>
              </p:cNvSpPr>
              <p:nvPr/>
            </p:nvSpPr>
            <p:spPr bwMode="auto">
              <a:xfrm>
                <a:off x="5157" y="3003"/>
                <a:ext cx="10" cy="2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10 w 10"/>
                  <a:gd name="T5" fmla="*/ 2 h 2"/>
                  <a:gd name="T6" fmla="*/ 1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1" name="Freeform 325"/>
              <p:cNvSpPr>
                <a:spLocks/>
              </p:cNvSpPr>
              <p:nvPr/>
            </p:nvSpPr>
            <p:spPr bwMode="auto">
              <a:xfrm>
                <a:off x="5157" y="300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2" name="Freeform 326"/>
              <p:cNvSpPr>
                <a:spLocks/>
              </p:cNvSpPr>
              <p:nvPr/>
            </p:nvSpPr>
            <p:spPr bwMode="auto">
              <a:xfrm>
                <a:off x="5157" y="3002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3" name="Freeform 327"/>
              <p:cNvSpPr>
                <a:spLocks/>
              </p:cNvSpPr>
              <p:nvPr/>
            </p:nvSpPr>
            <p:spPr bwMode="auto">
              <a:xfrm>
                <a:off x="5157" y="300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4" name="Freeform 328"/>
              <p:cNvSpPr>
                <a:spLocks/>
              </p:cNvSpPr>
              <p:nvPr/>
            </p:nvSpPr>
            <p:spPr bwMode="auto">
              <a:xfrm>
                <a:off x="5157" y="300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0 w 10"/>
                  <a:gd name="T3" fmla="*/ 2 h 2"/>
                  <a:gd name="T4" fmla="*/ 1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5" name="Freeform 329"/>
              <p:cNvSpPr>
                <a:spLocks/>
              </p:cNvSpPr>
              <p:nvPr/>
            </p:nvSpPr>
            <p:spPr bwMode="auto">
              <a:xfrm>
                <a:off x="5157" y="3000"/>
                <a:ext cx="10" cy="2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10 w 10"/>
                  <a:gd name="T5" fmla="*/ 2 h 2"/>
                  <a:gd name="T6" fmla="*/ 1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6" name="Freeform 330"/>
              <p:cNvSpPr>
                <a:spLocks/>
              </p:cNvSpPr>
              <p:nvPr/>
            </p:nvSpPr>
            <p:spPr bwMode="auto">
              <a:xfrm>
                <a:off x="5157" y="3000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7" name="Freeform 331"/>
              <p:cNvSpPr>
                <a:spLocks/>
              </p:cNvSpPr>
              <p:nvPr/>
            </p:nvSpPr>
            <p:spPr bwMode="auto">
              <a:xfrm>
                <a:off x="5157" y="3000"/>
                <a:ext cx="10" cy="1"/>
              </a:xfrm>
              <a:custGeom>
                <a:avLst/>
                <a:gdLst>
                  <a:gd name="T0" fmla="*/ 2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2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2" y="0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8" name="Freeform 332"/>
              <p:cNvSpPr>
                <a:spLocks/>
              </p:cNvSpPr>
              <p:nvPr/>
            </p:nvSpPr>
            <p:spPr bwMode="auto">
              <a:xfrm>
                <a:off x="5159" y="2998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9" name="Freeform 333"/>
              <p:cNvSpPr>
                <a:spLocks/>
              </p:cNvSpPr>
              <p:nvPr/>
            </p:nvSpPr>
            <p:spPr bwMode="auto">
              <a:xfrm>
                <a:off x="5159" y="2998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0" name="Freeform 334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1 h 1"/>
                  <a:gd name="T4" fmla="*/ 8 w 8"/>
                  <a:gd name="T5" fmla="*/ 1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1" name="Freeform 335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2" name="Freeform 336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" name="Freeform 337"/>
              <p:cNvSpPr>
                <a:spLocks/>
              </p:cNvSpPr>
              <p:nvPr/>
            </p:nvSpPr>
            <p:spPr bwMode="auto">
              <a:xfrm>
                <a:off x="5159" y="2997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" name="Freeform 338"/>
              <p:cNvSpPr>
                <a:spLocks/>
              </p:cNvSpPr>
              <p:nvPr/>
            </p:nvSpPr>
            <p:spPr bwMode="auto">
              <a:xfrm>
                <a:off x="5159" y="2995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" name="Freeform 339"/>
              <p:cNvSpPr>
                <a:spLocks/>
              </p:cNvSpPr>
              <p:nvPr/>
            </p:nvSpPr>
            <p:spPr bwMode="auto">
              <a:xfrm>
                <a:off x="5159" y="2995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0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0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" name="Freeform 340"/>
              <p:cNvSpPr>
                <a:spLocks/>
              </p:cNvSpPr>
              <p:nvPr/>
            </p:nvSpPr>
            <p:spPr bwMode="auto">
              <a:xfrm>
                <a:off x="5159" y="2993"/>
                <a:ext cx="8" cy="2"/>
              </a:xfrm>
              <a:custGeom>
                <a:avLst/>
                <a:gdLst>
                  <a:gd name="T0" fmla="*/ 1 w 8"/>
                  <a:gd name="T1" fmla="*/ 0 h 2"/>
                  <a:gd name="T2" fmla="*/ 8 w 8"/>
                  <a:gd name="T3" fmla="*/ 2 h 2"/>
                  <a:gd name="T4" fmla="*/ 0 w 8"/>
                  <a:gd name="T5" fmla="*/ 2 h 2"/>
                  <a:gd name="T6" fmla="*/ 1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1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" name="Freeform 341"/>
              <p:cNvSpPr>
                <a:spLocks/>
              </p:cNvSpPr>
              <p:nvPr/>
            </p:nvSpPr>
            <p:spPr bwMode="auto">
              <a:xfrm>
                <a:off x="5160" y="2993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" name="Freeform 342"/>
              <p:cNvSpPr>
                <a:spLocks/>
              </p:cNvSpPr>
              <p:nvPr/>
            </p:nvSpPr>
            <p:spPr bwMode="auto">
              <a:xfrm>
                <a:off x="5160" y="2993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0 h 1"/>
                  <a:gd name="T4" fmla="*/ 7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7" y="0"/>
                    </a:move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" name="Freeform 343"/>
              <p:cNvSpPr>
                <a:spLocks/>
              </p:cNvSpPr>
              <p:nvPr/>
            </p:nvSpPr>
            <p:spPr bwMode="auto">
              <a:xfrm>
                <a:off x="5160" y="2993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" name="Freeform 344"/>
              <p:cNvSpPr>
                <a:spLocks/>
              </p:cNvSpPr>
              <p:nvPr/>
            </p:nvSpPr>
            <p:spPr bwMode="auto">
              <a:xfrm>
                <a:off x="5160" y="2992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0 w 7"/>
                  <a:gd name="T3" fmla="*/ 1 h 1"/>
                  <a:gd name="T4" fmla="*/ 7 w 7"/>
                  <a:gd name="T5" fmla="*/ 1 h 1"/>
                  <a:gd name="T6" fmla="*/ 7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7" y="0"/>
                    </a:moveTo>
                    <a:lnTo>
                      <a:pt x="0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" name="Freeform 345"/>
              <p:cNvSpPr>
                <a:spLocks/>
              </p:cNvSpPr>
              <p:nvPr/>
            </p:nvSpPr>
            <p:spPr bwMode="auto">
              <a:xfrm>
                <a:off x="5160" y="2992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1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" name="Freeform 346"/>
              <p:cNvSpPr>
                <a:spLocks/>
              </p:cNvSpPr>
              <p:nvPr/>
            </p:nvSpPr>
            <p:spPr bwMode="auto">
              <a:xfrm>
                <a:off x="5160" y="2990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2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" name="Freeform 347"/>
              <p:cNvSpPr>
                <a:spLocks/>
              </p:cNvSpPr>
              <p:nvPr/>
            </p:nvSpPr>
            <p:spPr bwMode="auto">
              <a:xfrm>
                <a:off x="5160" y="2990"/>
                <a:ext cx="7" cy="2"/>
              </a:xfrm>
              <a:custGeom>
                <a:avLst/>
                <a:gdLst>
                  <a:gd name="T0" fmla="*/ 2 w 7"/>
                  <a:gd name="T1" fmla="*/ 0 h 2"/>
                  <a:gd name="T2" fmla="*/ 7 w 7"/>
                  <a:gd name="T3" fmla="*/ 0 h 2"/>
                  <a:gd name="T4" fmla="*/ 0 w 7"/>
                  <a:gd name="T5" fmla="*/ 2 h 2"/>
                  <a:gd name="T6" fmla="*/ 2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2" y="0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4" name="Freeform 348"/>
              <p:cNvSpPr>
                <a:spLocks/>
              </p:cNvSpPr>
              <p:nvPr/>
            </p:nvSpPr>
            <p:spPr bwMode="auto">
              <a:xfrm>
                <a:off x="5162" y="2990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" name="Freeform 349"/>
              <p:cNvSpPr>
                <a:spLocks/>
              </p:cNvSpPr>
              <p:nvPr/>
            </p:nvSpPr>
            <p:spPr bwMode="auto">
              <a:xfrm>
                <a:off x="5162" y="299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" name="Freeform 350"/>
              <p:cNvSpPr>
                <a:spLocks/>
              </p:cNvSpPr>
              <p:nvPr/>
            </p:nvSpPr>
            <p:spPr bwMode="auto">
              <a:xfrm>
                <a:off x="5162" y="298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" name="Freeform 351"/>
              <p:cNvSpPr>
                <a:spLocks/>
              </p:cNvSpPr>
              <p:nvPr/>
            </p:nvSpPr>
            <p:spPr bwMode="auto">
              <a:xfrm>
                <a:off x="5162" y="2989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" name="Freeform 352"/>
              <p:cNvSpPr>
                <a:spLocks/>
              </p:cNvSpPr>
              <p:nvPr/>
            </p:nvSpPr>
            <p:spPr bwMode="auto">
              <a:xfrm>
                <a:off x="5162" y="2987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" name="Freeform 353"/>
              <p:cNvSpPr>
                <a:spLocks/>
              </p:cNvSpPr>
              <p:nvPr/>
            </p:nvSpPr>
            <p:spPr bwMode="auto">
              <a:xfrm>
                <a:off x="5162" y="2987"/>
                <a:ext cx="5" cy="2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1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1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" name="Freeform 354"/>
              <p:cNvSpPr>
                <a:spLocks/>
              </p:cNvSpPr>
              <p:nvPr/>
            </p:nvSpPr>
            <p:spPr bwMode="auto">
              <a:xfrm>
                <a:off x="5163" y="2987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" name="Freeform 355"/>
              <p:cNvSpPr>
                <a:spLocks/>
              </p:cNvSpPr>
              <p:nvPr/>
            </p:nvSpPr>
            <p:spPr bwMode="auto">
              <a:xfrm>
                <a:off x="5163" y="298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" name="Freeform 356"/>
              <p:cNvSpPr>
                <a:spLocks/>
              </p:cNvSpPr>
              <p:nvPr/>
            </p:nvSpPr>
            <p:spPr bwMode="auto">
              <a:xfrm>
                <a:off x="5163" y="2985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0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" name="Freeform 357"/>
              <p:cNvSpPr>
                <a:spLocks/>
              </p:cNvSpPr>
              <p:nvPr/>
            </p:nvSpPr>
            <p:spPr bwMode="auto">
              <a:xfrm>
                <a:off x="5162" y="2984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1 w 5"/>
                  <a:gd name="T3" fmla="*/ 1 h 1"/>
                  <a:gd name="T4" fmla="*/ 5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1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" name="Freeform 358"/>
              <p:cNvSpPr>
                <a:spLocks/>
              </p:cNvSpPr>
              <p:nvPr/>
            </p:nvSpPr>
            <p:spPr bwMode="auto">
              <a:xfrm>
                <a:off x="5162" y="2982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2 h 3"/>
                  <a:gd name="T4" fmla="*/ 5 w 5"/>
                  <a:gd name="T5" fmla="*/ 3 h 3"/>
                  <a:gd name="T6" fmla="*/ 0 w 5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3"/>
                  <a:gd name="T14" fmla="*/ 5 w 5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3">
                    <a:moveTo>
                      <a:pt x="0" y="0"/>
                    </a:moveTo>
                    <a:lnTo>
                      <a:pt x="0" y="2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" name="Freeform 359"/>
              <p:cNvSpPr>
                <a:spLocks/>
              </p:cNvSpPr>
              <p:nvPr/>
            </p:nvSpPr>
            <p:spPr bwMode="auto">
              <a:xfrm>
                <a:off x="5162" y="298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1 h 4"/>
                  <a:gd name="T4" fmla="*/ 5 w 5"/>
                  <a:gd name="T5" fmla="*/ 4 h 4"/>
                  <a:gd name="T6" fmla="*/ 0 w 5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0"/>
                    </a:moveTo>
                    <a:lnTo>
                      <a:pt x="0" y="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" name="Freeform 360"/>
              <p:cNvSpPr>
                <a:spLocks/>
              </p:cNvSpPr>
              <p:nvPr/>
            </p:nvSpPr>
            <p:spPr bwMode="auto">
              <a:xfrm>
                <a:off x="5162" y="2979"/>
                <a:ext cx="5" cy="6"/>
              </a:xfrm>
              <a:custGeom>
                <a:avLst/>
                <a:gdLst>
                  <a:gd name="T0" fmla="*/ 3 w 5"/>
                  <a:gd name="T1" fmla="*/ 0 h 6"/>
                  <a:gd name="T2" fmla="*/ 0 w 5"/>
                  <a:gd name="T3" fmla="*/ 2 h 6"/>
                  <a:gd name="T4" fmla="*/ 5 w 5"/>
                  <a:gd name="T5" fmla="*/ 6 h 6"/>
                  <a:gd name="T6" fmla="*/ 3 w 5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6"/>
                  <a:gd name="T14" fmla="*/ 5 w 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6">
                    <a:moveTo>
                      <a:pt x="3" y="0"/>
                    </a:moveTo>
                    <a:lnTo>
                      <a:pt x="0" y="2"/>
                    </a:lnTo>
                    <a:lnTo>
                      <a:pt x="5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" name="Freeform 361"/>
              <p:cNvSpPr>
                <a:spLocks/>
              </p:cNvSpPr>
              <p:nvPr/>
            </p:nvSpPr>
            <p:spPr bwMode="auto">
              <a:xfrm>
                <a:off x="5162" y="2979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" name="Freeform 362"/>
              <p:cNvSpPr>
                <a:spLocks/>
              </p:cNvSpPr>
              <p:nvPr/>
            </p:nvSpPr>
            <p:spPr bwMode="auto">
              <a:xfrm>
                <a:off x="5162" y="2977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2 h 4"/>
                  <a:gd name="T4" fmla="*/ 0 w 3"/>
                  <a:gd name="T5" fmla="*/ 4 h 4"/>
                  <a:gd name="T6" fmla="*/ 0 w 3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0" y="0"/>
                    </a:moveTo>
                    <a:lnTo>
                      <a:pt x="3" y="2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" name="Freeform 363"/>
              <p:cNvSpPr>
                <a:spLocks/>
              </p:cNvSpPr>
              <p:nvPr/>
            </p:nvSpPr>
            <p:spPr bwMode="auto">
              <a:xfrm>
                <a:off x="5162" y="2977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" name="Freeform 364"/>
              <p:cNvSpPr>
                <a:spLocks/>
              </p:cNvSpPr>
              <p:nvPr/>
            </p:nvSpPr>
            <p:spPr bwMode="auto">
              <a:xfrm>
                <a:off x="5162" y="2976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1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" name="Freeform 365"/>
              <p:cNvSpPr>
                <a:spLocks/>
              </p:cNvSpPr>
              <p:nvPr/>
            </p:nvSpPr>
            <p:spPr bwMode="auto">
              <a:xfrm>
                <a:off x="5162" y="297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1 h 1"/>
                  <a:gd name="T6" fmla="*/ 3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" name="Freeform 366"/>
              <p:cNvSpPr>
                <a:spLocks/>
              </p:cNvSpPr>
              <p:nvPr/>
            </p:nvSpPr>
            <p:spPr bwMode="auto">
              <a:xfrm>
                <a:off x="5162" y="2974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" name="Freeform 367"/>
              <p:cNvSpPr>
                <a:spLocks/>
              </p:cNvSpPr>
              <p:nvPr/>
            </p:nvSpPr>
            <p:spPr bwMode="auto">
              <a:xfrm>
                <a:off x="5162" y="297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" name="Freeform 368"/>
              <p:cNvSpPr>
                <a:spLocks/>
              </p:cNvSpPr>
              <p:nvPr/>
            </p:nvSpPr>
            <p:spPr bwMode="auto">
              <a:xfrm>
                <a:off x="5162" y="2974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" name="Freeform 369"/>
              <p:cNvSpPr>
                <a:spLocks/>
              </p:cNvSpPr>
              <p:nvPr/>
            </p:nvSpPr>
            <p:spPr bwMode="auto">
              <a:xfrm>
                <a:off x="5160" y="2972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2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" name="Freeform 370"/>
              <p:cNvSpPr>
                <a:spLocks/>
              </p:cNvSpPr>
              <p:nvPr/>
            </p:nvSpPr>
            <p:spPr bwMode="auto">
              <a:xfrm>
                <a:off x="5160" y="2972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" name="Freeform 371"/>
              <p:cNvSpPr>
                <a:spLocks/>
              </p:cNvSpPr>
              <p:nvPr/>
            </p:nvSpPr>
            <p:spPr bwMode="auto">
              <a:xfrm>
                <a:off x="5160" y="2972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" name="Freeform 372"/>
              <p:cNvSpPr>
                <a:spLocks/>
              </p:cNvSpPr>
              <p:nvPr/>
            </p:nvSpPr>
            <p:spPr bwMode="auto">
              <a:xfrm>
                <a:off x="5160" y="297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" name="Freeform 373"/>
              <p:cNvSpPr>
                <a:spLocks/>
              </p:cNvSpPr>
              <p:nvPr/>
            </p:nvSpPr>
            <p:spPr bwMode="auto">
              <a:xfrm>
                <a:off x="5165" y="2971"/>
                <a:ext cx="8" cy="14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8 h 14"/>
                  <a:gd name="T4" fmla="*/ 2 w 8"/>
                  <a:gd name="T5" fmla="*/ 14 h 14"/>
                  <a:gd name="T6" fmla="*/ 8 w 8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8" y="0"/>
                    </a:moveTo>
                    <a:lnTo>
                      <a:pt x="0" y="8"/>
                    </a:lnTo>
                    <a:lnTo>
                      <a:pt x="2" y="1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" name="Freeform 374"/>
              <p:cNvSpPr>
                <a:spLocks/>
              </p:cNvSpPr>
              <p:nvPr/>
            </p:nvSpPr>
            <p:spPr bwMode="auto">
              <a:xfrm>
                <a:off x="5160" y="297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" name="Freeform 375"/>
              <p:cNvSpPr>
                <a:spLocks/>
              </p:cNvSpPr>
              <p:nvPr/>
            </p:nvSpPr>
            <p:spPr bwMode="auto">
              <a:xfrm>
                <a:off x="5165" y="2971"/>
                <a:ext cx="10" cy="8"/>
              </a:xfrm>
              <a:custGeom>
                <a:avLst/>
                <a:gdLst>
                  <a:gd name="T0" fmla="*/ 10 w 10"/>
                  <a:gd name="T1" fmla="*/ 0 h 8"/>
                  <a:gd name="T2" fmla="*/ 8 w 10"/>
                  <a:gd name="T3" fmla="*/ 0 h 8"/>
                  <a:gd name="T4" fmla="*/ 0 w 10"/>
                  <a:gd name="T5" fmla="*/ 8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10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" name="Freeform 376"/>
              <p:cNvSpPr>
                <a:spLocks/>
              </p:cNvSpPr>
              <p:nvPr/>
            </p:nvSpPr>
            <p:spPr bwMode="auto">
              <a:xfrm>
                <a:off x="5160" y="2969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" name="Freeform 377"/>
              <p:cNvSpPr>
                <a:spLocks/>
              </p:cNvSpPr>
              <p:nvPr/>
            </p:nvSpPr>
            <p:spPr bwMode="auto">
              <a:xfrm>
                <a:off x="5165" y="2969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10 w 10"/>
                  <a:gd name="T3" fmla="*/ 2 h 10"/>
                  <a:gd name="T4" fmla="*/ 0 w 10"/>
                  <a:gd name="T5" fmla="*/ 1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10" y="2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" name="Freeform 378"/>
              <p:cNvSpPr>
                <a:spLocks/>
              </p:cNvSpPr>
              <p:nvPr/>
            </p:nvSpPr>
            <p:spPr bwMode="auto">
              <a:xfrm>
                <a:off x="5160" y="2969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" name="Freeform 379"/>
              <p:cNvSpPr>
                <a:spLocks/>
              </p:cNvSpPr>
              <p:nvPr/>
            </p:nvSpPr>
            <p:spPr bwMode="auto">
              <a:xfrm>
                <a:off x="5160" y="296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" name="Freeform 380"/>
              <p:cNvSpPr>
                <a:spLocks/>
              </p:cNvSpPr>
              <p:nvPr/>
            </p:nvSpPr>
            <p:spPr bwMode="auto">
              <a:xfrm>
                <a:off x="5165" y="2969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10 w 10"/>
                  <a:gd name="T3" fmla="*/ 0 h 10"/>
                  <a:gd name="T4" fmla="*/ 0 w 10"/>
                  <a:gd name="T5" fmla="*/ 10 h 10"/>
                  <a:gd name="T6" fmla="*/ 10 w 1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0"/>
                  <a:gd name="T14" fmla="*/ 10 w 1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0">
                    <a:moveTo>
                      <a:pt x="10" y="0"/>
                    </a:moveTo>
                    <a:lnTo>
                      <a:pt x="10" y="0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" name="Freeform 381"/>
              <p:cNvSpPr>
                <a:spLocks/>
              </p:cNvSpPr>
              <p:nvPr/>
            </p:nvSpPr>
            <p:spPr bwMode="auto">
              <a:xfrm>
                <a:off x="5160" y="2969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" name="Freeform 382"/>
              <p:cNvSpPr>
                <a:spLocks/>
              </p:cNvSpPr>
              <p:nvPr/>
            </p:nvSpPr>
            <p:spPr bwMode="auto">
              <a:xfrm>
                <a:off x="5160" y="2969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" name="Freeform 383"/>
              <p:cNvSpPr>
                <a:spLocks/>
              </p:cNvSpPr>
              <p:nvPr/>
            </p:nvSpPr>
            <p:spPr bwMode="auto">
              <a:xfrm>
                <a:off x="5165" y="2969"/>
                <a:ext cx="10" cy="10"/>
              </a:xfrm>
              <a:custGeom>
                <a:avLst/>
                <a:gdLst>
                  <a:gd name="T0" fmla="*/ 10 w 10"/>
                  <a:gd name="T1" fmla="*/ 0 h 10"/>
                  <a:gd name="T2" fmla="*/ 0 w 10"/>
                  <a:gd name="T3" fmla="*/ 10 h 10"/>
                  <a:gd name="T4" fmla="*/ 10 w 10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0"/>
                  <a:gd name="T11" fmla="*/ 10 w 10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0">
                    <a:moveTo>
                      <a:pt x="10" y="0"/>
                    </a:move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" name="Freeform 384"/>
              <p:cNvSpPr>
                <a:spLocks/>
              </p:cNvSpPr>
              <p:nvPr/>
            </p:nvSpPr>
            <p:spPr bwMode="auto">
              <a:xfrm>
                <a:off x="5165" y="2968"/>
                <a:ext cx="11" cy="11"/>
              </a:xfrm>
              <a:custGeom>
                <a:avLst/>
                <a:gdLst>
                  <a:gd name="T0" fmla="*/ 11 w 11"/>
                  <a:gd name="T1" fmla="*/ 0 h 11"/>
                  <a:gd name="T2" fmla="*/ 10 w 11"/>
                  <a:gd name="T3" fmla="*/ 1 h 11"/>
                  <a:gd name="T4" fmla="*/ 0 w 11"/>
                  <a:gd name="T5" fmla="*/ 11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11" y="0"/>
                    </a:moveTo>
                    <a:lnTo>
                      <a:pt x="10" y="1"/>
                    </a:lnTo>
                    <a:lnTo>
                      <a:pt x="0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" name="Freeform 385"/>
              <p:cNvSpPr>
                <a:spLocks/>
              </p:cNvSpPr>
              <p:nvPr/>
            </p:nvSpPr>
            <p:spPr bwMode="auto">
              <a:xfrm>
                <a:off x="5160" y="2968"/>
                <a:ext cx="5" cy="1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3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3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" name="Freeform 386"/>
              <p:cNvSpPr>
                <a:spLocks/>
              </p:cNvSpPr>
              <p:nvPr/>
            </p:nvSpPr>
            <p:spPr bwMode="auto">
              <a:xfrm>
                <a:off x="5160" y="2968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" name="Freeform 387"/>
              <p:cNvSpPr>
                <a:spLocks/>
              </p:cNvSpPr>
              <p:nvPr/>
            </p:nvSpPr>
            <p:spPr bwMode="auto">
              <a:xfrm>
                <a:off x="5165" y="2968"/>
                <a:ext cx="11" cy="11"/>
              </a:xfrm>
              <a:custGeom>
                <a:avLst/>
                <a:gdLst>
                  <a:gd name="T0" fmla="*/ 11 w 11"/>
                  <a:gd name="T1" fmla="*/ 0 h 11"/>
                  <a:gd name="T2" fmla="*/ 0 w 11"/>
                  <a:gd name="T3" fmla="*/ 11 h 11"/>
                  <a:gd name="T4" fmla="*/ 11 w 11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1"/>
                  <a:gd name="T11" fmla="*/ 11 w 1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1">
                    <a:moveTo>
                      <a:pt x="11" y="0"/>
                    </a:moveTo>
                    <a:lnTo>
                      <a:pt x="0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" name="Freeform 388"/>
              <p:cNvSpPr>
                <a:spLocks/>
              </p:cNvSpPr>
              <p:nvPr/>
            </p:nvSpPr>
            <p:spPr bwMode="auto">
              <a:xfrm>
                <a:off x="5160" y="296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" name="Freeform 389"/>
              <p:cNvSpPr>
                <a:spLocks/>
              </p:cNvSpPr>
              <p:nvPr/>
            </p:nvSpPr>
            <p:spPr bwMode="auto">
              <a:xfrm>
                <a:off x="5165" y="2966"/>
                <a:ext cx="11" cy="13"/>
              </a:xfrm>
              <a:custGeom>
                <a:avLst/>
                <a:gdLst>
                  <a:gd name="T0" fmla="*/ 11 w 11"/>
                  <a:gd name="T1" fmla="*/ 0 h 13"/>
                  <a:gd name="T2" fmla="*/ 11 w 11"/>
                  <a:gd name="T3" fmla="*/ 2 h 13"/>
                  <a:gd name="T4" fmla="*/ 0 w 11"/>
                  <a:gd name="T5" fmla="*/ 13 h 13"/>
                  <a:gd name="T6" fmla="*/ 11 w 11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3"/>
                  <a:gd name="T14" fmla="*/ 11 w 11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3">
                    <a:moveTo>
                      <a:pt x="11" y="0"/>
                    </a:moveTo>
                    <a:lnTo>
                      <a:pt x="11" y="2"/>
                    </a:lnTo>
                    <a:lnTo>
                      <a:pt x="0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6" name="Freeform 390"/>
              <p:cNvSpPr>
                <a:spLocks/>
              </p:cNvSpPr>
              <p:nvPr/>
            </p:nvSpPr>
            <p:spPr bwMode="auto">
              <a:xfrm>
                <a:off x="5160" y="296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7" name="Freeform 391"/>
              <p:cNvSpPr>
                <a:spLocks/>
              </p:cNvSpPr>
              <p:nvPr/>
            </p:nvSpPr>
            <p:spPr bwMode="auto">
              <a:xfrm>
                <a:off x="5165" y="2966"/>
                <a:ext cx="11" cy="13"/>
              </a:xfrm>
              <a:custGeom>
                <a:avLst/>
                <a:gdLst>
                  <a:gd name="T0" fmla="*/ 11 w 11"/>
                  <a:gd name="T1" fmla="*/ 0 h 13"/>
                  <a:gd name="T2" fmla="*/ 0 w 11"/>
                  <a:gd name="T3" fmla="*/ 13 h 13"/>
                  <a:gd name="T4" fmla="*/ 11 w 11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3"/>
                  <a:gd name="T11" fmla="*/ 11 w 11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3">
                    <a:moveTo>
                      <a:pt x="11" y="0"/>
                    </a:moveTo>
                    <a:lnTo>
                      <a:pt x="0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8" name="Freeform 392"/>
              <p:cNvSpPr>
                <a:spLocks/>
              </p:cNvSpPr>
              <p:nvPr/>
            </p:nvSpPr>
            <p:spPr bwMode="auto">
              <a:xfrm>
                <a:off x="5160" y="29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9" name="Freeform 393"/>
              <p:cNvSpPr>
                <a:spLocks/>
              </p:cNvSpPr>
              <p:nvPr/>
            </p:nvSpPr>
            <p:spPr bwMode="auto">
              <a:xfrm>
                <a:off x="5159" y="2964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2 h 2"/>
                  <a:gd name="T6" fmla="*/ 0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4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0" name="Freeform 394"/>
              <p:cNvSpPr>
                <a:spLocks/>
              </p:cNvSpPr>
              <p:nvPr/>
            </p:nvSpPr>
            <p:spPr bwMode="auto">
              <a:xfrm>
                <a:off x="5165" y="2964"/>
                <a:ext cx="11" cy="15"/>
              </a:xfrm>
              <a:custGeom>
                <a:avLst/>
                <a:gdLst>
                  <a:gd name="T0" fmla="*/ 11 w 11"/>
                  <a:gd name="T1" fmla="*/ 0 h 15"/>
                  <a:gd name="T2" fmla="*/ 11 w 11"/>
                  <a:gd name="T3" fmla="*/ 2 h 15"/>
                  <a:gd name="T4" fmla="*/ 0 w 11"/>
                  <a:gd name="T5" fmla="*/ 15 h 15"/>
                  <a:gd name="T6" fmla="*/ 11 w 11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5"/>
                  <a:gd name="T14" fmla="*/ 11 w 11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5">
                    <a:moveTo>
                      <a:pt x="11" y="0"/>
                    </a:moveTo>
                    <a:lnTo>
                      <a:pt x="11" y="2"/>
                    </a:lnTo>
                    <a:lnTo>
                      <a:pt x="0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1" name="Freeform 395"/>
              <p:cNvSpPr>
                <a:spLocks/>
              </p:cNvSpPr>
              <p:nvPr/>
            </p:nvSpPr>
            <p:spPr bwMode="auto">
              <a:xfrm>
                <a:off x="5159" y="2964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2" name="Freeform 396"/>
              <p:cNvSpPr>
                <a:spLocks/>
              </p:cNvSpPr>
              <p:nvPr/>
            </p:nvSpPr>
            <p:spPr bwMode="auto">
              <a:xfrm>
                <a:off x="5159" y="2964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3" name="Freeform 397"/>
              <p:cNvSpPr>
                <a:spLocks/>
              </p:cNvSpPr>
              <p:nvPr/>
            </p:nvSpPr>
            <p:spPr bwMode="auto">
              <a:xfrm>
                <a:off x="5165" y="2964"/>
                <a:ext cx="13" cy="15"/>
              </a:xfrm>
              <a:custGeom>
                <a:avLst/>
                <a:gdLst>
                  <a:gd name="T0" fmla="*/ 13 w 13"/>
                  <a:gd name="T1" fmla="*/ 0 h 15"/>
                  <a:gd name="T2" fmla="*/ 11 w 13"/>
                  <a:gd name="T3" fmla="*/ 0 h 15"/>
                  <a:gd name="T4" fmla="*/ 0 w 13"/>
                  <a:gd name="T5" fmla="*/ 15 h 15"/>
                  <a:gd name="T6" fmla="*/ 13 w 13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5"/>
                  <a:gd name="T14" fmla="*/ 13 w 13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5">
                    <a:moveTo>
                      <a:pt x="13" y="0"/>
                    </a:moveTo>
                    <a:lnTo>
                      <a:pt x="11" y="0"/>
                    </a:lnTo>
                    <a:lnTo>
                      <a:pt x="0" y="15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4" name="Freeform 398"/>
              <p:cNvSpPr>
                <a:spLocks/>
              </p:cNvSpPr>
              <p:nvPr/>
            </p:nvSpPr>
            <p:spPr bwMode="auto">
              <a:xfrm>
                <a:off x="5159" y="2963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4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5" name="Freeform 399"/>
              <p:cNvSpPr>
                <a:spLocks/>
              </p:cNvSpPr>
              <p:nvPr/>
            </p:nvSpPr>
            <p:spPr bwMode="auto">
              <a:xfrm>
                <a:off x="5159" y="296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1 h 1"/>
                  <a:gd name="T6" fmla="*/ 0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6" name="Freeform 400"/>
              <p:cNvSpPr>
                <a:spLocks/>
              </p:cNvSpPr>
              <p:nvPr/>
            </p:nvSpPr>
            <p:spPr bwMode="auto">
              <a:xfrm>
                <a:off x="5165" y="2963"/>
                <a:ext cx="13" cy="16"/>
              </a:xfrm>
              <a:custGeom>
                <a:avLst/>
                <a:gdLst>
                  <a:gd name="T0" fmla="*/ 13 w 13"/>
                  <a:gd name="T1" fmla="*/ 0 h 16"/>
                  <a:gd name="T2" fmla="*/ 13 w 13"/>
                  <a:gd name="T3" fmla="*/ 1 h 16"/>
                  <a:gd name="T4" fmla="*/ 0 w 13"/>
                  <a:gd name="T5" fmla="*/ 16 h 16"/>
                  <a:gd name="T6" fmla="*/ 13 w 13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6"/>
                  <a:gd name="T14" fmla="*/ 13 w 13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6">
                    <a:moveTo>
                      <a:pt x="13" y="0"/>
                    </a:moveTo>
                    <a:lnTo>
                      <a:pt x="13" y="1"/>
                    </a:lnTo>
                    <a:lnTo>
                      <a:pt x="0" y="1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7" name="Freeform 401"/>
              <p:cNvSpPr>
                <a:spLocks/>
              </p:cNvSpPr>
              <p:nvPr/>
            </p:nvSpPr>
            <p:spPr bwMode="auto">
              <a:xfrm>
                <a:off x="5159" y="2963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0 h 1"/>
                  <a:gd name="T4" fmla="*/ 4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4" y="0"/>
                    </a:move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8" name="Freeform 402"/>
              <p:cNvSpPr>
                <a:spLocks/>
              </p:cNvSpPr>
              <p:nvPr/>
            </p:nvSpPr>
            <p:spPr bwMode="auto">
              <a:xfrm>
                <a:off x="5165" y="2961"/>
                <a:ext cx="13" cy="18"/>
              </a:xfrm>
              <a:custGeom>
                <a:avLst/>
                <a:gdLst>
                  <a:gd name="T0" fmla="*/ 6 w 13"/>
                  <a:gd name="T1" fmla="*/ 0 h 18"/>
                  <a:gd name="T2" fmla="*/ 13 w 13"/>
                  <a:gd name="T3" fmla="*/ 2 h 18"/>
                  <a:gd name="T4" fmla="*/ 0 w 13"/>
                  <a:gd name="T5" fmla="*/ 18 h 18"/>
                  <a:gd name="T6" fmla="*/ 6 w 13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8"/>
                  <a:gd name="T14" fmla="*/ 13 w 13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8">
                    <a:moveTo>
                      <a:pt x="6" y="0"/>
                    </a:moveTo>
                    <a:lnTo>
                      <a:pt x="13" y="2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9" name="Freeform 403"/>
              <p:cNvSpPr>
                <a:spLocks/>
              </p:cNvSpPr>
              <p:nvPr/>
            </p:nvSpPr>
            <p:spPr bwMode="auto">
              <a:xfrm>
                <a:off x="5159" y="2961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0 w 4"/>
                  <a:gd name="T5" fmla="*/ 2 h 2"/>
                  <a:gd name="T6" fmla="*/ 0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0" name="Freeform 404"/>
              <p:cNvSpPr>
                <a:spLocks/>
              </p:cNvSpPr>
              <p:nvPr/>
            </p:nvSpPr>
            <p:spPr bwMode="auto">
              <a:xfrm>
                <a:off x="5171" y="2961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1" name="Freeform 405"/>
              <p:cNvSpPr>
                <a:spLocks/>
              </p:cNvSpPr>
              <p:nvPr/>
            </p:nvSpPr>
            <p:spPr bwMode="auto">
              <a:xfrm>
                <a:off x="5159" y="296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4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2" name="Freeform 406"/>
              <p:cNvSpPr>
                <a:spLocks/>
              </p:cNvSpPr>
              <p:nvPr/>
            </p:nvSpPr>
            <p:spPr bwMode="auto">
              <a:xfrm>
                <a:off x="5171" y="2961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3" name="Freeform 407"/>
              <p:cNvSpPr>
                <a:spLocks/>
              </p:cNvSpPr>
              <p:nvPr/>
            </p:nvSpPr>
            <p:spPr bwMode="auto">
              <a:xfrm>
                <a:off x="5159" y="2961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4" name="Freeform 408"/>
              <p:cNvSpPr>
                <a:spLocks/>
              </p:cNvSpPr>
              <p:nvPr/>
            </p:nvSpPr>
            <p:spPr bwMode="auto">
              <a:xfrm>
                <a:off x="5171" y="2960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1 h 1"/>
                  <a:gd name="T4" fmla="*/ 7 w 8"/>
                  <a:gd name="T5" fmla="*/ 1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0" y="1"/>
                    </a:lnTo>
                    <a:lnTo>
                      <a:pt x="7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5" name="Freeform 409"/>
              <p:cNvSpPr>
                <a:spLocks/>
              </p:cNvSpPr>
              <p:nvPr/>
            </p:nvSpPr>
            <p:spPr bwMode="auto">
              <a:xfrm>
                <a:off x="5159" y="2960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4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6" name="Freeform 410"/>
              <p:cNvSpPr>
                <a:spLocks/>
              </p:cNvSpPr>
              <p:nvPr/>
            </p:nvSpPr>
            <p:spPr bwMode="auto">
              <a:xfrm>
                <a:off x="5171" y="29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11"/>
            <p:cNvGrpSpPr>
              <a:grpSpLocks/>
            </p:cNvGrpSpPr>
            <p:nvPr/>
          </p:nvGrpSpPr>
          <p:grpSpPr bwMode="auto">
            <a:xfrm>
              <a:off x="4135" y="2348"/>
              <a:ext cx="1056" cy="613"/>
              <a:chOff x="4135" y="2348"/>
              <a:chExt cx="1056" cy="613"/>
            </a:xfrm>
          </p:grpSpPr>
          <p:sp>
            <p:nvSpPr>
              <p:cNvPr id="2337" name="Freeform 412"/>
              <p:cNvSpPr>
                <a:spLocks/>
              </p:cNvSpPr>
              <p:nvPr/>
            </p:nvSpPr>
            <p:spPr bwMode="auto">
              <a:xfrm>
                <a:off x="5159" y="2960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0 w 4"/>
                  <a:gd name="T5" fmla="*/ 1 h 1"/>
                  <a:gd name="T6" fmla="*/ 0 w 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0" y="0"/>
                    </a:moveTo>
                    <a:lnTo>
                      <a:pt x="4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413"/>
              <p:cNvSpPr>
                <a:spLocks/>
              </p:cNvSpPr>
              <p:nvPr/>
            </p:nvSpPr>
            <p:spPr bwMode="auto">
              <a:xfrm>
                <a:off x="5171" y="2960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414"/>
              <p:cNvSpPr>
                <a:spLocks/>
              </p:cNvSpPr>
              <p:nvPr/>
            </p:nvSpPr>
            <p:spPr bwMode="auto">
              <a:xfrm>
                <a:off x="5159" y="2958"/>
                <a:ext cx="4" cy="2"/>
              </a:xfrm>
              <a:custGeom>
                <a:avLst/>
                <a:gdLst>
                  <a:gd name="T0" fmla="*/ 3 w 4"/>
                  <a:gd name="T1" fmla="*/ 0 h 2"/>
                  <a:gd name="T2" fmla="*/ 0 w 4"/>
                  <a:gd name="T3" fmla="*/ 2 h 2"/>
                  <a:gd name="T4" fmla="*/ 4 w 4"/>
                  <a:gd name="T5" fmla="*/ 2 h 2"/>
                  <a:gd name="T6" fmla="*/ 3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3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415"/>
              <p:cNvSpPr>
                <a:spLocks/>
              </p:cNvSpPr>
              <p:nvPr/>
            </p:nvSpPr>
            <p:spPr bwMode="auto">
              <a:xfrm>
                <a:off x="5171" y="2958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2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416"/>
              <p:cNvSpPr>
                <a:spLocks/>
              </p:cNvSpPr>
              <p:nvPr/>
            </p:nvSpPr>
            <p:spPr bwMode="auto">
              <a:xfrm>
                <a:off x="5159" y="2958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417"/>
              <p:cNvSpPr>
                <a:spLocks/>
              </p:cNvSpPr>
              <p:nvPr/>
            </p:nvSpPr>
            <p:spPr bwMode="auto">
              <a:xfrm>
                <a:off x="5171" y="2958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0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0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418"/>
              <p:cNvSpPr>
                <a:spLocks/>
              </p:cNvSpPr>
              <p:nvPr/>
            </p:nvSpPr>
            <p:spPr bwMode="auto">
              <a:xfrm>
                <a:off x="5159" y="295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419"/>
              <p:cNvSpPr>
                <a:spLocks/>
              </p:cNvSpPr>
              <p:nvPr/>
            </p:nvSpPr>
            <p:spPr bwMode="auto">
              <a:xfrm>
                <a:off x="5171" y="2958"/>
                <a:ext cx="8" cy="1"/>
              </a:xfrm>
              <a:custGeom>
                <a:avLst/>
                <a:gdLst>
                  <a:gd name="T0" fmla="*/ 2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2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2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420"/>
              <p:cNvSpPr>
                <a:spLocks/>
              </p:cNvSpPr>
              <p:nvPr/>
            </p:nvSpPr>
            <p:spPr bwMode="auto">
              <a:xfrm>
                <a:off x="5159" y="2958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421"/>
              <p:cNvSpPr>
                <a:spLocks/>
              </p:cNvSpPr>
              <p:nvPr/>
            </p:nvSpPr>
            <p:spPr bwMode="auto">
              <a:xfrm>
                <a:off x="5157" y="2956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2 w 5"/>
                  <a:gd name="T3" fmla="*/ 2 h 2"/>
                  <a:gd name="T4" fmla="*/ 5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2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422"/>
              <p:cNvSpPr>
                <a:spLocks/>
              </p:cNvSpPr>
              <p:nvPr/>
            </p:nvSpPr>
            <p:spPr bwMode="auto">
              <a:xfrm>
                <a:off x="5157" y="2956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423"/>
              <p:cNvSpPr>
                <a:spLocks/>
              </p:cNvSpPr>
              <p:nvPr/>
            </p:nvSpPr>
            <p:spPr bwMode="auto">
              <a:xfrm>
                <a:off x="5173" y="2956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0 w 6"/>
                  <a:gd name="T3" fmla="*/ 2 h 2"/>
                  <a:gd name="T4" fmla="*/ 6 w 6"/>
                  <a:gd name="T5" fmla="*/ 2 h 2"/>
                  <a:gd name="T6" fmla="*/ 0 w 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"/>
                  <a:gd name="T14" fmla="*/ 6 w 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">
                    <a:moveTo>
                      <a:pt x="0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424"/>
              <p:cNvSpPr>
                <a:spLocks/>
              </p:cNvSpPr>
              <p:nvPr/>
            </p:nvSpPr>
            <p:spPr bwMode="auto">
              <a:xfrm>
                <a:off x="5173" y="2956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0 h 2"/>
                  <a:gd name="T4" fmla="*/ 6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0"/>
                    </a:lnTo>
                    <a:lnTo>
                      <a:pt x="6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425"/>
              <p:cNvSpPr>
                <a:spLocks/>
              </p:cNvSpPr>
              <p:nvPr/>
            </p:nvSpPr>
            <p:spPr bwMode="auto">
              <a:xfrm>
                <a:off x="5173" y="2956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426"/>
              <p:cNvSpPr>
                <a:spLocks/>
              </p:cNvSpPr>
              <p:nvPr/>
            </p:nvSpPr>
            <p:spPr bwMode="auto">
              <a:xfrm>
                <a:off x="5157" y="2956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427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428"/>
              <p:cNvSpPr>
                <a:spLocks/>
              </p:cNvSpPr>
              <p:nvPr/>
            </p:nvSpPr>
            <p:spPr bwMode="auto">
              <a:xfrm>
                <a:off x="5173" y="2955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4" name="Freeform 429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5" name="Freeform 430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" name="Freeform 431"/>
              <p:cNvSpPr>
                <a:spLocks/>
              </p:cNvSpPr>
              <p:nvPr/>
            </p:nvSpPr>
            <p:spPr bwMode="auto">
              <a:xfrm>
                <a:off x="5173" y="2955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" name="Freeform 432"/>
              <p:cNvSpPr>
                <a:spLocks/>
              </p:cNvSpPr>
              <p:nvPr/>
            </p:nvSpPr>
            <p:spPr bwMode="auto">
              <a:xfrm>
                <a:off x="5157" y="295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" name="Freeform 433"/>
              <p:cNvSpPr>
                <a:spLocks/>
              </p:cNvSpPr>
              <p:nvPr/>
            </p:nvSpPr>
            <p:spPr bwMode="auto">
              <a:xfrm>
                <a:off x="5173" y="2953"/>
                <a:ext cx="10" cy="3"/>
              </a:xfrm>
              <a:custGeom>
                <a:avLst/>
                <a:gdLst>
                  <a:gd name="T0" fmla="*/ 10 w 10"/>
                  <a:gd name="T1" fmla="*/ 0 h 3"/>
                  <a:gd name="T2" fmla="*/ 0 w 10"/>
                  <a:gd name="T3" fmla="*/ 2 h 3"/>
                  <a:gd name="T4" fmla="*/ 8 w 10"/>
                  <a:gd name="T5" fmla="*/ 3 h 3"/>
                  <a:gd name="T6" fmla="*/ 1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10" y="0"/>
                    </a:moveTo>
                    <a:lnTo>
                      <a:pt x="0" y="2"/>
                    </a:lnTo>
                    <a:lnTo>
                      <a:pt x="8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9" name="Freeform 434"/>
              <p:cNvSpPr>
                <a:spLocks/>
              </p:cNvSpPr>
              <p:nvPr/>
            </p:nvSpPr>
            <p:spPr bwMode="auto">
              <a:xfrm>
                <a:off x="5157" y="295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0" name="Freeform 435"/>
              <p:cNvSpPr>
                <a:spLocks/>
              </p:cNvSpPr>
              <p:nvPr/>
            </p:nvSpPr>
            <p:spPr bwMode="auto">
              <a:xfrm>
                <a:off x="5157" y="2953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" name="Freeform 436"/>
              <p:cNvSpPr>
                <a:spLocks/>
              </p:cNvSpPr>
              <p:nvPr/>
            </p:nvSpPr>
            <p:spPr bwMode="auto">
              <a:xfrm>
                <a:off x="5173" y="2953"/>
                <a:ext cx="10" cy="2"/>
              </a:xfrm>
              <a:custGeom>
                <a:avLst/>
                <a:gdLst>
                  <a:gd name="T0" fmla="*/ 2 w 10"/>
                  <a:gd name="T1" fmla="*/ 0 h 2"/>
                  <a:gd name="T2" fmla="*/ 10 w 10"/>
                  <a:gd name="T3" fmla="*/ 0 h 2"/>
                  <a:gd name="T4" fmla="*/ 0 w 10"/>
                  <a:gd name="T5" fmla="*/ 2 h 2"/>
                  <a:gd name="T6" fmla="*/ 2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2" y="0"/>
                    </a:moveTo>
                    <a:lnTo>
                      <a:pt x="1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" name="Freeform 437"/>
              <p:cNvSpPr>
                <a:spLocks/>
              </p:cNvSpPr>
              <p:nvPr/>
            </p:nvSpPr>
            <p:spPr bwMode="auto">
              <a:xfrm>
                <a:off x="5157" y="2953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3" name="Freeform 438"/>
              <p:cNvSpPr>
                <a:spLocks/>
              </p:cNvSpPr>
              <p:nvPr/>
            </p:nvSpPr>
            <p:spPr bwMode="auto">
              <a:xfrm>
                <a:off x="5139" y="295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4" name="Freeform 439"/>
              <p:cNvSpPr>
                <a:spLocks/>
              </p:cNvSpPr>
              <p:nvPr/>
            </p:nvSpPr>
            <p:spPr bwMode="auto">
              <a:xfrm>
                <a:off x="5175" y="2951"/>
                <a:ext cx="8" cy="2"/>
              </a:xfrm>
              <a:custGeom>
                <a:avLst/>
                <a:gdLst>
                  <a:gd name="T0" fmla="*/ 8 w 8"/>
                  <a:gd name="T1" fmla="*/ 0 h 2"/>
                  <a:gd name="T2" fmla="*/ 0 w 8"/>
                  <a:gd name="T3" fmla="*/ 2 h 2"/>
                  <a:gd name="T4" fmla="*/ 8 w 8"/>
                  <a:gd name="T5" fmla="*/ 2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8" y="0"/>
                    </a:moveTo>
                    <a:lnTo>
                      <a:pt x="0" y="2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" name="Freeform 440"/>
              <p:cNvSpPr>
                <a:spLocks/>
              </p:cNvSpPr>
              <p:nvPr/>
            </p:nvSpPr>
            <p:spPr bwMode="auto">
              <a:xfrm>
                <a:off x="5157" y="2951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" name="Freeform 441"/>
              <p:cNvSpPr>
                <a:spLocks/>
              </p:cNvSpPr>
              <p:nvPr/>
            </p:nvSpPr>
            <p:spPr bwMode="auto">
              <a:xfrm>
                <a:off x="5175" y="2951"/>
                <a:ext cx="8" cy="2"/>
              </a:xfrm>
              <a:custGeom>
                <a:avLst/>
                <a:gdLst>
                  <a:gd name="T0" fmla="*/ 0 w 8"/>
                  <a:gd name="T1" fmla="*/ 0 h 2"/>
                  <a:gd name="T2" fmla="*/ 8 w 8"/>
                  <a:gd name="T3" fmla="*/ 0 h 2"/>
                  <a:gd name="T4" fmla="*/ 0 w 8"/>
                  <a:gd name="T5" fmla="*/ 2 h 2"/>
                  <a:gd name="T6" fmla="*/ 0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0" y="0"/>
                    </a:moveTo>
                    <a:lnTo>
                      <a:pt x="8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7" name="Freeform 442"/>
              <p:cNvSpPr>
                <a:spLocks/>
              </p:cNvSpPr>
              <p:nvPr/>
            </p:nvSpPr>
            <p:spPr bwMode="auto">
              <a:xfrm>
                <a:off x="5157" y="2951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8" name="Freeform 443"/>
              <p:cNvSpPr>
                <a:spLocks/>
              </p:cNvSpPr>
              <p:nvPr/>
            </p:nvSpPr>
            <p:spPr bwMode="auto">
              <a:xfrm>
                <a:off x="5139" y="29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9" name="Freeform 444"/>
              <p:cNvSpPr>
                <a:spLocks/>
              </p:cNvSpPr>
              <p:nvPr/>
            </p:nvSpPr>
            <p:spPr bwMode="auto">
              <a:xfrm>
                <a:off x="5157" y="295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0" name="Freeform 445"/>
              <p:cNvSpPr>
                <a:spLocks/>
              </p:cNvSpPr>
              <p:nvPr/>
            </p:nvSpPr>
            <p:spPr bwMode="auto">
              <a:xfrm>
                <a:off x="5157" y="2951"/>
                <a:ext cx="5" cy="1"/>
              </a:xfrm>
              <a:custGeom>
                <a:avLst/>
                <a:gdLst>
                  <a:gd name="T0" fmla="*/ 3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3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3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1" name="Freeform 446"/>
              <p:cNvSpPr>
                <a:spLocks/>
              </p:cNvSpPr>
              <p:nvPr/>
            </p:nvSpPr>
            <p:spPr bwMode="auto">
              <a:xfrm>
                <a:off x="5175" y="2951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2" name="Freeform 447"/>
              <p:cNvSpPr>
                <a:spLocks/>
              </p:cNvSpPr>
              <p:nvPr/>
            </p:nvSpPr>
            <p:spPr bwMode="auto">
              <a:xfrm>
                <a:off x="5155" y="295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2 w 5"/>
                  <a:gd name="T5" fmla="*/ 0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3" name="Freeform 448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1 h 1"/>
                  <a:gd name="T6" fmla="*/ 3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4" name="Freeform 449"/>
              <p:cNvSpPr>
                <a:spLocks/>
              </p:cNvSpPr>
              <p:nvPr/>
            </p:nvSpPr>
            <p:spPr bwMode="auto">
              <a:xfrm>
                <a:off x="5175" y="2950"/>
                <a:ext cx="9" cy="1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1 h 1"/>
                  <a:gd name="T4" fmla="*/ 8 w 9"/>
                  <a:gd name="T5" fmla="*/ 1 h 1"/>
                  <a:gd name="T6" fmla="*/ 9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9" y="0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5" name="Freeform 450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" name="Freeform 451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7" name="Freeform 452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8" name="Freeform 453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9" name="Freeform 454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0" name="Freeform 455"/>
              <p:cNvSpPr>
                <a:spLocks/>
              </p:cNvSpPr>
              <p:nvPr/>
            </p:nvSpPr>
            <p:spPr bwMode="auto">
              <a:xfrm>
                <a:off x="5175" y="295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9 w 9"/>
                  <a:gd name="T3" fmla="*/ 0 h 1"/>
                  <a:gd name="T4" fmla="*/ 0 w 9"/>
                  <a:gd name="T5" fmla="*/ 1 h 1"/>
                  <a:gd name="T6" fmla="*/ 0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0" y="0"/>
                    </a:moveTo>
                    <a:lnTo>
                      <a:pt x="9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1" name="Freeform 456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2" name="Freeform 457"/>
              <p:cNvSpPr>
                <a:spLocks/>
              </p:cNvSpPr>
              <p:nvPr/>
            </p:nvSpPr>
            <p:spPr bwMode="auto">
              <a:xfrm>
                <a:off x="5155" y="2950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3" name="Freeform 458"/>
              <p:cNvSpPr>
                <a:spLocks/>
              </p:cNvSpPr>
              <p:nvPr/>
            </p:nvSpPr>
            <p:spPr bwMode="auto">
              <a:xfrm>
                <a:off x="5139" y="2950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4" name="Freeform 459"/>
              <p:cNvSpPr>
                <a:spLocks/>
              </p:cNvSpPr>
              <p:nvPr/>
            </p:nvSpPr>
            <p:spPr bwMode="auto">
              <a:xfrm>
                <a:off x="5175" y="2948"/>
                <a:ext cx="9" cy="2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5" name="Freeform 460"/>
              <p:cNvSpPr>
                <a:spLocks/>
              </p:cNvSpPr>
              <p:nvPr/>
            </p:nvSpPr>
            <p:spPr bwMode="auto">
              <a:xfrm>
                <a:off x="5175" y="2948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0 h 2"/>
                  <a:gd name="T4" fmla="*/ 0 w 9"/>
                  <a:gd name="T5" fmla="*/ 2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6" name="Freeform 461"/>
              <p:cNvSpPr>
                <a:spLocks/>
              </p:cNvSpPr>
              <p:nvPr/>
            </p:nvSpPr>
            <p:spPr bwMode="auto">
              <a:xfrm>
                <a:off x="5139" y="2948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2 h 2"/>
                  <a:gd name="T6" fmla="*/ 0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7" name="Freeform 462"/>
              <p:cNvSpPr>
                <a:spLocks/>
              </p:cNvSpPr>
              <p:nvPr/>
            </p:nvSpPr>
            <p:spPr bwMode="auto">
              <a:xfrm>
                <a:off x="5155" y="2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8" name="Freeform 463"/>
              <p:cNvSpPr>
                <a:spLocks/>
              </p:cNvSpPr>
              <p:nvPr/>
            </p:nvSpPr>
            <p:spPr bwMode="auto">
              <a:xfrm>
                <a:off x="5155" y="2948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9" name="Freeform 464"/>
              <p:cNvSpPr>
                <a:spLocks/>
              </p:cNvSpPr>
              <p:nvPr/>
            </p:nvSpPr>
            <p:spPr bwMode="auto">
              <a:xfrm>
                <a:off x="5139" y="2948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0 w 5"/>
                  <a:gd name="T3" fmla="*/ 0 h 2"/>
                  <a:gd name="T4" fmla="*/ 3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0" name="Freeform 465"/>
              <p:cNvSpPr>
                <a:spLocks/>
              </p:cNvSpPr>
              <p:nvPr/>
            </p:nvSpPr>
            <p:spPr bwMode="auto">
              <a:xfrm>
                <a:off x="5175" y="2948"/>
                <a:ext cx="9" cy="1"/>
              </a:xfrm>
              <a:custGeom>
                <a:avLst/>
                <a:gdLst>
                  <a:gd name="T0" fmla="*/ 1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1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1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1" name="Freeform 466"/>
              <p:cNvSpPr>
                <a:spLocks/>
              </p:cNvSpPr>
              <p:nvPr/>
            </p:nvSpPr>
            <p:spPr bwMode="auto">
              <a:xfrm>
                <a:off x="5176" y="2947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1 h 1"/>
                  <a:gd name="T4" fmla="*/ 8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2" name="Freeform 467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1 h 1"/>
                  <a:gd name="T4" fmla="*/ 0 w 5"/>
                  <a:gd name="T5" fmla="*/ 1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3" name="Freeform 468"/>
              <p:cNvSpPr>
                <a:spLocks/>
              </p:cNvSpPr>
              <p:nvPr/>
            </p:nvSpPr>
            <p:spPr bwMode="auto">
              <a:xfrm>
                <a:off x="5154" y="294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1 h 1"/>
                  <a:gd name="T4" fmla="*/ 1 w 6"/>
                  <a:gd name="T5" fmla="*/ 1 h 1"/>
                  <a:gd name="T6" fmla="*/ 0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0" y="0"/>
                    </a:moveTo>
                    <a:lnTo>
                      <a:pt x="6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4" name="Freeform 469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1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5" name="Freeform 470"/>
              <p:cNvSpPr>
                <a:spLocks/>
              </p:cNvSpPr>
              <p:nvPr/>
            </p:nvSpPr>
            <p:spPr bwMode="auto">
              <a:xfrm>
                <a:off x="5154" y="2947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6 w 6"/>
                  <a:gd name="T5" fmla="*/ 1 h 1"/>
                  <a:gd name="T6" fmla="*/ 6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6" name="Freeform 471"/>
              <p:cNvSpPr>
                <a:spLocks/>
              </p:cNvSpPr>
              <p:nvPr/>
            </p:nvSpPr>
            <p:spPr bwMode="auto">
              <a:xfrm>
                <a:off x="5176" y="2947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7" name="Freeform 472"/>
              <p:cNvSpPr>
                <a:spLocks/>
              </p:cNvSpPr>
              <p:nvPr/>
            </p:nvSpPr>
            <p:spPr bwMode="auto">
              <a:xfrm>
                <a:off x="5154" y="2947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6 w 6"/>
                  <a:gd name="T3" fmla="*/ 0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8" name="Freeform 473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9" name="Freeform 474"/>
              <p:cNvSpPr>
                <a:spLocks/>
              </p:cNvSpPr>
              <p:nvPr/>
            </p:nvSpPr>
            <p:spPr bwMode="auto">
              <a:xfrm>
                <a:off x="5139" y="2947"/>
                <a:ext cx="5" cy="1"/>
              </a:xfrm>
              <a:custGeom>
                <a:avLst/>
                <a:gdLst>
                  <a:gd name="T0" fmla="*/ 2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2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2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0" name="Freeform 475"/>
              <p:cNvSpPr>
                <a:spLocks/>
              </p:cNvSpPr>
              <p:nvPr/>
            </p:nvSpPr>
            <p:spPr bwMode="auto">
              <a:xfrm>
                <a:off x="5176" y="2947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1" name="Freeform 476"/>
              <p:cNvSpPr>
                <a:spLocks/>
              </p:cNvSpPr>
              <p:nvPr/>
            </p:nvSpPr>
            <p:spPr bwMode="auto">
              <a:xfrm>
                <a:off x="5176" y="2945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2" name="Freeform 477"/>
              <p:cNvSpPr>
                <a:spLocks/>
              </p:cNvSpPr>
              <p:nvPr/>
            </p:nvSpPr>
            <p:spPr bwMode="auto">
              <a:xfrm>
                <a:off x="5141" y="294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3" name="Freeform 478"/>
              <p:cNvSpPr>
                <a:spLocks/>
              </p:cNvSpPr>
              <p:nvPr/>
            </p:nvSpPr>
            <p:spPr bwMode="auto">
              <a:xfrm>
                <a:off x="5154" y="2945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0 w 6"/>
                  <a:gd name="T3" fmla="*/ 2 h 2"/>
                  <a:gd name="T4" fmla="*/ 6 w 6"/>
                  <a:gd name="T5" fmla="*/ 2 h 2"/>
                  <a:gd name="T6" fmla="*/ 0 w 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"/>
                  <a:gd name="T14" fmla="*/ 6 w 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">
                    <a:moveTo>
                      <a:pt x="0" y="0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4" name="Freeform 479"/>
              <p:cNvSpPr>
                <a:spLocks/>
              </p:cNvSpPr>
              <p:nvPr/>
            </p:nvSpPr>
            <p:spPr bwMode="auto">
              <a:xfrm>
                <a:off x="5154" y="2945"/>
                <a:ext cx="6" cy="2"/>
              </a:xfrm>
              <a:custGeom>
                <a:avLst/>
                <a:gdLst>
                  <a:gd name="T0" fmla="*/ 5 w 6"/>
                  <a:gd name="T1" fmla="*/ 0 h 2"/>
                  <a:gd name="T2" fmla="*/ 0 w 6"/>
                  <a:gd name="T3" fmla="*/ 0 h 2"/>
                  <a:gd name="T4" fmla="*/ 6 w 6"/>
                  <a:gd name="T5" fmla="*/ 2 h 2"/>
                  <a:gd name="T6" fmla="*/ 5 w 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"/>
                  <a:gd name="T14" fmla="*/ 6 w 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">
                    <a:moveTo>
                      <a:pt x="5" y="0"/>
                    </a:moveTo>
                    <a:lnTo>
                      <a:pt x="0" y="0"/>
                    </a:lnTo>
                    <a:lnTo>
                      <a:pt x="6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5" name="Freeform 480"/>
              <p:cNvSpPr>
                <a:spLocks/>
              </p:cNvSpPr>
              <p:nvPr/>
            </p:nvSpPr>
            <p:spPr bwMode="auto">
              <a:xfrm>
                <a:off x="5141" y="294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0 h 2"/>
                  <a:gd name="T4" fmla="*/ 0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6" name="Freeform 481"/>
              <p:cNvSpPr>
                <a:spLocks/>
              </p:cNvSpPr>
              <p:nvPr/>
            </p:nvSpPr>
            <p:spPr bwMode="auto">
              <a:xfrm>
                <a:off x="5141" y="2945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" name="Freeform 482"/>
              <p:cNvSpPr>
                <a:spLocks/>
              </p:cNvSpPr>
              <p:nvPr/>
            </p:nvSpPr>
            <p:spPr bwMode="auto">
              <a:xfrm>
                <a:off x="5176" y="2945"/>
                <a:ext cx="10" cy="2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10 w 10"/>
                  <a:gd name="T5" fmla="*/ 2 h 2"/>
                  <a:gd name="T6" fmla="*/ 1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10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8" name="Freeform 483"/>
              <p:cNvSpPr>
                <a:spLocks/>
              </p:cNvSpPr>
              <p:nvPr/>
            </p:nvSpPr>
            <p:spPr bwMode="auto">
              <a:xfrm>
                <a:off x="5152" y="2945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2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9" name="Freeform 484"/>
              <p:cNvSpPr>
                <a:spLocks/>
              </p:cNvSpPr>
              <p:nvPr/>
            </p:nvSpPr>
            <p:spPr bwMode="auto">
              <a:xfrm>
                <a:off x="5141" y="294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0" name="Freeform 485"/>
              <p:cNvSpPr>
                <a:spLocks/>
              </p:cNvSpPr>
              <p:nvPr/>
            </p:nvSpPr>
            <p:spPr bwMode="auto">
              <a:xfrm>
                <a:off x="5176" y="294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1" name="Freeform 486"/>
              <p:cNvSpPr>
                <a:spLocks/>
              </p:cNvSpPr>
              <p:nvPr/>
            </p:nvSpPr>
            <p:spPr bwMode="auto">
              <a:xfrm>
                <a:off x="5152" y="294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0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0" y="0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2" name="Freeform 487"/>
              <p:cNvSpPr>
                <a:spLocks/>
              </p:cNvSpPr>
              <p:nvPr/>
            </p:nvSpPr>
            <p:spPr bwMode="auto">
              <a:xfrm>
                <a:off x="5152" y="2943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7 w 7"/>
                  <a:gd name="T5" fmla="*/ 2 h 2"/>
                  <a:gd name="T6" fmla="*/ 7 w 7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"/>
                  <a:gd name="T14" fmla="*/ 7 w 7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3" name="Freeform 488"/>
              <p:cNvSpPr>
                <a:spLocks/>
              </p:cNvSpPr>
              <p:nvPr/>
            </p:nvSpPr>
            <p:spPr bwMode="auto">
              <a:xfrm>
                <a:off x="5141" y="2943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2 h 2"/>
                  <a:gd name="T4" fmla="*/ 0 w 5"/>
                  <a:gd name="T5" fmla="*/ 2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5" y="0"/>
                    </a:moveTo>
                    <a:lnTo>
                      <a:pt x="5" y="2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4" name="Freeform 489"/>
              <p:cNvSpPr>
                <a:spLocks/>
              </p:cNvSpPr>
              <p:nvPr/>
            </p:nvSpPr>
            <p:spPr bwMode="auto">
              <a:xfrm>
                <a:off x="5152" y="2943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5" name="Freeform 490"/>
              <p:cNvSpPr>
                <a:spLocks/>
              </p:cNvSpPr>
              <p:nvPr/>
            </p:nvSpPr>
            <p:spPr bwMode="auto">
              <a:xfrm>
                <a:off x="5141" y="294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0 h 2"/>
                  <a:gd name="T4" fmla="*/ 0 w 5"/>
                  <a:gd name="T5" fmla="*/ 2 h 2"/>
                  <a:gd name="T6" fmla="*/ 0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0"/>
                    </a:moveTo>
                    <a:lnTo>
                      <a:pt x="5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6" name="Freeform 491"/>
              <p:cNvSpPr>
                <a:spLocks/>
              </p:cNvSpPr>
              <p:nvPr/>
            </p:nvSpPr>
            <p:spPr bwMode="auto">
              <a:xfrm>
                <a:off x="5176" y="2943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7" name="Freeform 492"/>
              <p:cNvSpPr>
                <a:spLocks/>
              </p:cNvSpPr>
              <p:nvPr/>
            </p:nvSpPr>
            <p:spPr bwMode="auto">
              <a:xfrm>
                <a:off x="5141" y="2943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5 w 6"/>
                  <a:gd name="T5" fmla="*/ 0 h 1"/>
                  <a:gd name="T6" fmla="*/ 6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6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8" name="Freeform 493"/>
              <p:cNvSpPr>
                <a:spLocks/>
              </p:cNvSpPr>
              <p:nvPr/>
            </p:nvSpPr>
            <p:spPr bwMode="auto">
              <a:xfrm>
                <a:off x="5150" y="2943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2 w 9"/>
                  <a:gd name="T3" fmla="*/ 0 h 1"/>
                  <a:gd name="T4" fmla="*/ 9 w 9"/>
                  <a:gd name="T5" fmla="*/ 0 h 1"/>
                  <a:gd name="T6" fmla="*/ 0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0" y="0"/>
                    </a:moveTo>
                    <a:lnTo>
                      <a:pt x="2" y="0"/>
                    </a:ln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9" name="Freeform 494"/>
              <p:cNvSpPr>
                <a:spLocks/>
              </p:cNvSpPr>
              <p:nvPr/>
            </p:nvSpPr>
            <p:spPr bwMode="auto">
              <a:xfrm>
                <a:off x="5176" y="2943"/>
                <a:ext cx="12" cy="2"/>
              </a:xfrm>
              <a:custGeom>
                <a:avLst/>
                <a:gdLst>
                  <a:gd name="T0" fmla="*/ 2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2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0" name="Freeform 495"/>
              <p:cNvSpPr>
                <a:spLocks/>
              </p:cNvSpPr>
              <p:nvPr/>
            </p:nvSpPr>
            <p:spPr bwMode="auto">
              <a:xfrm>
                <a:off x="5141" y="2943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6 w 8"/>
                  <a:gd name="T3" fmla="*/ 0 h 1"/>
                  <a:gd name="T4" fmla="*/ 0 w 8"/>
                  <a:gd name="T5" fmla="*/ 0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1" name="Freeform 496"/>
              <p:cNvSpPr>
                <a:spLocks/>
              </p:cNvSpPr>
              <p:nvPr/>
            </p:nvSpPr>
            <p:spPr bwMode="auto">
              <a:xfrm>
                <a:off x="5150" y="2943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9 w 9"/>
                  <a:gd name="T3" fmla="*/ 0 h 1"/>
                  <a:gd name="T4" fmla="*/ 0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0" y="0"/>
                    </a:moveTo>
                    <a:lnTo>
                      <a:pt x="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2" name="Freeform 497"/>
              <p:cNvSpPr>
                <a:spLocks/>
              </p:cNvSpPr>
              <p:nvPr/>
            </p:nvSpPr>
            <p:spPr bwMode="auto">
              <a:xfrm>
                <a:off x="5141" y="2943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3" name="Freeform 498"/>
              <p:cNvSpPr>
                <a:spLocks/>
              </p:cNvSpPr>
              <p:nvPr/>
            </p:nvSpPr>
            <p:spPr bwMode="auto">
              <a:xfrm>
                <a:off x="5149" y="2943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 w 10"/>
                  <a:gd name="T5" fmla="*/ 0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4" name="Freeform 499"/>
              <p:cNvSpPr>
                <a:spLocks/>
              </p:cNvSpPr>
              <p:nvPr/>
            </p:nvSpPr>
            <p:spPr bwMode="auto">
              <a:xfrm>
                <a:off x="5150" y="2943"/>
                <a:ext cx="9" cy="1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5" name="Freeform 500"/>
              <p:cNvSpPr>
                <a:spLocks/>
              </p:cNvSpPr>
              <p:nvPr/>
            </p:nvSpPr>
            <p:spPr bwMode="auto">
              <a:xfrm>
                <a:off x="5141" y="294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1 h 1"/>
                  <a:gd name="T4" fmla="*/ 8 w 18"/>
                  <a:gd name="T5" fmla="*/ 1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18" y="1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6" name="Freeform 501"/>
              <p:cNvSpPr>
                <a:spLocks/>
              </p:cNvSpPr>
              <p:nvPr/>
            </p:nvSpPr>
            <p:spPr bwMode="auto">
              <a:xfrm>
                <a:off x="5141" y="2942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1 h 1"/>
                  <a:gd name="T4" fmla="*/ 0 w 8"/>
                  <a:gd name="T5" fmla="*/ 1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0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7" name="Freeform 502"/>
              <p:cNvSpPr>
                <a:spLocks/>
              </p:cNvSpPr>
              <p:nvPr/>
            </p:nvSpPr>
            <p:spPr bwMode="auto">
              <a:xfrm>
                <a:off x="5178" y="2942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1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1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8" name="Freeform 503"/>
              <p:cNvSpPr>
                <a:spLocks/>
              </p:cNvSpPr>
              <p:nvPr/>
            </p:nvSpPr>
            <p:spPr bwMode="auto">
              <a:xfrm>
                <a:off x="5178" y="294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9" name="Freeform 504"/>
              <p:cNvSpPr>
                <a:spLocks/>
              </p:cNvSpPr>
              <p:nvPr/>
            </p:nvSpPr>
            <p:spPr bwMode="auto">
              <a:xfrm>
                <a:off x="5141" y="2942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0 w 18"/>
                  <a:gd name="T3" fmla="*/ 0 h 1"/>
                  <a:gd name="T4" fmla="*/ 18 w 18"/>
                  <a:gd name="T5" fmla="*/ 1 h 1"/>
                  <a:gd name="T6" fmla="*/ 18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18" y="0"/>
                    </a:moveTo>
                    <a:lnTo>
                      <a:pt x="0" y="0"/>
                    </a:lnTo>
                    <a:lnTo>
                      <a:pt x="18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0" name="Freeform 505"/>
              <p:cNvSpPr>
                <a:spLocks/>
              </p:cNvSpPr>
              <p:nvPr/>
            </p:nvSpPr>
            <p:spPr bwMode="auto">
              <a:xfrm>
                <a:off x="5141" y="2942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1" name="Freeform 506"/>
              <p:cNvSpPr>
                <a:spLocks/>
              </p:cNvSpPr>
              <p:nvPr/>
            </p:nvSpPr>
            <p:spPr bwMode="auto">
              <a:xfrm>
                <a:off x="5178" y="2942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2" name="Freeform 507"/>
              <p:cNvSpPr>
                <a:spLocks/>
              </p:cNvSpPr>
              <p:nvPr/>
            </p:nvSpPr>
            <p:spPr bwMode="auto">
              <a:xfrm>
                <a:off x="5178" y="294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2 h 2"/>
                  <a:gd name="T4" fmla="*/ 0 w 10"/>
                  <a:gd name="T5" fmla="*/ 2 h 2"/>
                  <a:gd name="T6" fmla="*/ 0 w 10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"/>
                  <a:gd name="T14" fmla="*/ 10 w 10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3" name="Freeform 508"/>
              <p:cNvSpPr>
                <a:spLocks/>
              </p:cNvSpPr>
              <p:nvPr/>
            </p:nvSpPr>
            <p:spPr bwMode="auto">
              <a:xfrm>
                <a:off x="5141" y="2940"/>
                <a:ext cx="18" cy="2"/>
              </a:xfrm>
              <a:custGeom>
                <a:avLst/>
                <a:gdLst>
                  <a:gd name="T0" fmla="*/ 16 w 18"/>
                  <a:gd name="T1" fmla="*/ 0 h 2"/>
                  <a:gd name="T2" fmla="*/ 0 w 18"/>
                  <a:gd name="T3" fmla="*/ 2 h 2"/>
                  <a:gd name="T4" fmla="*/ 18 w 18"/>
                  <a:gd name="T5" fmla="*/ 2 h 2"/>
                  <a:gd name="T6" fmla="*/ 16 w 1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2"/>
                  <a:gd name="T14" fmla="*/ 18 w 1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2">
                    <a:moveTo>
                      <a:pt x="16" y="0"/>
                    </a:moveTo>
                    <a:lnTo>
                      <a:pt x="0" y="2"/>
                    </a:lnTo>
                    <a:lnTo>
                      <a:pt x="18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4" name="Freeform 509"/>
              <p:cNvSpPr>
                <a:spLocks/>
              </p:cNvSpPr>
              <p:nvPr/>
            </p:nvSpPr>
            <p:spPr bwMode="auto">
              <a:xfrm>
                <a:off x="5141" y="2940"/>
                <a:ext cx="16" cy="2"/>
              </a:xfrm>
              <a:custGeom>
                <a:avLst/>
                <a:gdLst>
                  <a:gd name="T0" fmla="*/ 0 w 16"/>
                  <a:gd name="T1" fmla="*/ 0 h 2"/>
                  <a:gd name="T2" fmla="*/ 16 w 16"/>
                  <a:gd name="T3" fmla="*/ 0 h 2"/>
                  <a:gd name="T4" fmla="*/ 0 w 16"/>
                  <a:gd name="T5" fmla="*/ 2 h 2"/>
                  <a:gd name="T6" fmla="*/ 0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0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5" name="Freeform 510"/>
              <p:cNvSpPr>
                <a:spLocks/>
              </p:cNvSpPr>
              <p:nvPr/>
            </p:nvSpPr>
            <p:spPr bwMode="auto">
              <a:xfrm>
                <a:off x="5178" y="2940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0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6" name="Freeform 511"/>
              <p:cNvSpPr>
                <a:spLocks/>
              </p:cNvSpPr>
              <p:nvPr/>
            </p:nvSpPr>
            <p:spPr bwMode="auto">
              <a:xfrm>
                <a:off x="5178" y="2940"/>
                <a:ext cx="11" cy="1"/>
              </a:xfrm>
              <a:custGeom>
                <a:avLst/>
                <a:gdLst>
                  <a:gd name="T0" fmla="*/ 1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7" name="Freeform 512"/>
              <p:cNvSpPr>
                <a:spLocks/>
              </p:cNvSpPr>
              <p:nvPr/>
            </p:nvSpPr>
            <p:spPr bwMode="auto">
              <a:xfrm>
                <a:off x="5141" y="2940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8" name="Freeform 513"/>
              <p:cNvSpPr>
                <a:spLocks/>
              </p:cNvSpPr>
              <p:nvPr/>
            </p:nvSpPr>
            <p:spPr bwMode="auto">
              <a:xfrm>
                <a:off x="5141" y="2939"/>
                <a:ext cx="16" cy="1"/>
              </a:xfrm>
              <a:custGeom>
                <a:avLst/>
                <a:gdLst>
                  <a:gd name="T0" fmla="*/ 1 w 16"/>
                  <a:gd name="T1" fmla="*/ 0 h 1"/>
                  <a:gd name="T2" fmla="*/ 16 w 16"/>
                  <a:gd name="T3" fmla="*/ 1 h 1"/>
                  <a:gd name="T4" fmla="*/ 0 w 16"/>
                  <a:gd name="T5" fmla="*/ 1 h 1"/>
                  <a:gd name="T6" fmla="*/ 1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" y="0"/>
                    </a:moveTo>
                    <a:lnTo>
                      <a:pt x="16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9" name="Freeform 514"/>
              <p:cNvSpPr>
                <a:spLocks/>
              </p:cNvSpPr>
              <p:nvPr/>
            </p:nvSpPr>
            <p:spPr bwMode="auto">
              <a:xfrm>
                <a:off x="5179" y="2939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1 h 1"/>
                  <a:gd name="T4" fmla="*/ 10 w 10"/>
                  <a:gd name="T5" fmla="*/ 1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0" y="1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0" name="Freeform 515"/>
              <p:cNvSpPr>
                <a:spLocks/>
              </p:cNvSpPr>
              <p:nvPr/>
            </p:nvSpPr>
            <p:spPr bwMode="auto">
              <a:xfrm>
                <a:off x="5142" y="2939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1 h 1"/>
                  <a:gd name="T6" fmla="*/ 15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1" name="Freeform 516"/>
              <p:cNvSpPr>
                <a:spLocks/>
              </p:cNvSpPr>
              <p:nvPr/>
            </p:nvSpPr>
            <p:spPr bwMode="auto">
              <a:xfrm>
                <a:off x="5179" y="2939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1 h 1"/>
                  <a:gd name="T6" fmla="*/ 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2" name="Freeform 517"/>
              <p:cNvSpPr>
                <a:spLocks/>
              </p:cNvSpPr>
              <p:nvPr/>
            </p:nvSpPr>
            <p:spPr bwMode="auto">
              <a:xfrm>
                <a:off x="5142" y="2939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3" name="Freeform 518"/>
              <p:cNvSpPr>
                <a:spLocks/>
              </p:cNvSpPr>
              <p:nvPr/>
            </p:nvSpPr>
            <p:spPr bwMode="auto">
              <a:xfrm>
                <a:off x="5179" y="2939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4" name="Freeform 519"/>
              <p:cNvSpPr>
                <a:spLocks/>
              </p:cNvSpPr>
              <p:nvPr/>
            </p:nvSpPr>
            <p:spPr bwMode="auto">
              <a:xfrm>
                <a:off x="5142" y="2939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0 w 15"/>
                  <a:gd name="T3" fmla="*/ 0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5" name="Freeform 520"/>
              <p:cNvSpPr>
                <a:spLocks/>
              </p:cNvSpPr>
              <p:nvPr/>
            </p:nvSpPr>
            <p:spPr bwMode="auto">
              <a:xfrm>
                <a:off x="5142" y="2937"/>
                <a:ext cx="15" cy="2"/>
              </a:xfrm>
              <a:custGeom>
                <a:avLst/>
                <a:gdLst>
                  <a:gd name="T0" fmla="*/ 0 w 15"/>
                  <a:gd name="T1" fmla="*/ 0 h 2"/>
                  <a:gd name="T2" fmla="*/ 15 w 15"/>
                  <a:gd name="T3" fmla="*/ 2 h 2"/>
                  <a:gd name="T4" fmla="*/ 0 w 15"/>
                  <a:gd name="T5" fmla="*/ 2 h 2"/>
                  <a:gd name="T6" fmla="*/ 0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0" y="0"/>
                    </a:moveTo>
                    <a:lnTo>
                      <a:pt x="15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6" name="Freeform 521"/>
              <p:cNvSpPr>
                <a:spLocks/>
              </p:cNvSpPr>
              <p:nvPr/>
            </p:nvSpPr>
            <p:spPr bwMode="auto">
              <a:xfrm>
                <a:off x="5179" y="2937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10 w 12"/>
                  <a:gd name="T3" fmla="*/ 2 h 2"/>
                  <a:gd name="T4" fmla="*/ 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10" y="2"/>
                    </a:lnTo>
                    <a:lnTo>
                      <a:pt x="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7" name="Freeform 522"/>
              <p:cNvSpPr>
                <a:spLocks/>
              </p:cNvSpPr>
              <p:nvPr/>
            </p:nvSpPr>
            <p:spPr bwMode="auto">
              <a:xfrm>
                <a:off x="5179" y="2937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8" name="Freeform 523"/>
              <p:cNvSpPr>
                <a:spLocks/>
              </p:cNvSpPr>
              <p:nvPr/>
            </p:nvSpPr>
            <p:spPr bwMode="auto">
              <a:xfrm>
                <a:off x="5142" y="2937"/>
                <a:ext cx="15" cy="2"/>
              </a:xfrm>
              <a:custGeom>
                <a:avLst/>
                <a:gdLst>
                  <a:gd name="T0" fmla="*/ 13 w 15"/>
                  <a:gd name="T1" fmla="*/ 0 h 2"/>
                  <a:gd name="T2" fmla="*/ 0 w 15"/>
                  <a:gd name="T3" fmla="*/ 0 h 2"/>
                  <a:gd name="T4" fmla="*/ 15 w 15"/>
                  <a:gd name="T5" fmla="*/ 2 h 2"/>
                  <a:gd name="T6" fmla="*/ 13 w 1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"/>
                  <a:gd name="T14" fmla="*/ 15 w 1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">
                    <a:moveTo>
                      <a:pt x="13" y="0"/>
                    </a:moveTo>
                    <a:lnTo>
                      <a:pt x="0" y="0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9" name="Freeform 524"/>
              <p:cNvSpPr>
                <a:spLocks/>
              </p:cNvSpPr>
              <p:nvPr/>
            </p:nvSpPr>
            <p:spPr bwMode="auto">
              <a:xfrm>
                <a:off x="5142" y="2937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0" name="Freeform 525"/>
              <p:cNvSpPr>
                <a:spLocks/>
              </p:cNvSpPr>
              <p:nvPr/>
            </p:nvSpPr>
            <p:spPr bwMode="auto">
              <a:xfrm>
                <a:off x="5179" y="2937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1" name="Freeform 526"/>
              <p:cNvSpPr>
                <a:spLocks/>
              </p:cNvSpPr>
              <p:nvPr/>
            </p:nvSpPr>
            <p:spPr bwMode="auto">
              <a:xfrm>
                <a:off x="5144" y="2937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2" name="Freeform 527"/>
              <p:cNvSpPr>
                <a:spLocks/>
              </p:cNvSpPr>
              <p:nvPr/>
            </p:nvSpPr>
            <p:spPr bwMode="auto">
              <a:xfrm>
                <a:off x="5179" y="2937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3" name="Freeform 528"/>
              <p:cNvSpPr>
                <a:spLocks/>
              </p:cNvSpPr>
              <p:nvPr/>
            </p:nvSpPr>
            <p:spPr bwMode="auto">
              <a:xfrm>
                <a:off x="5179" y="293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4" name="Freeform 529"/>
              <p:cNvSpPr>
                <a:spLocks/>
              </p:cNvSpPr>
              <p:nvPr/>
            </p:nvSpPr>
            <p:spPr bwMode="auto">
              <a:xfrm>
                <a:off x="5144" y="2935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5" name="Freeform 530"/>
              <p:cNvSpPr>
                <a:spLocks/>
              </p:cNvSpPr>
              <p:nvPr/>
            </p:nvSpPr>
            <p:spPr bwMode="auto">
              <a:xfrm>
                <a:off x="5144" y="2935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6" name="Freeform 531"/>
              <p:cNvSpPr>
                <a:spLocks/>
              </p:cNvSpPr>
              <p:nvPr/>
            </p:nvSpPr>
            <p:spPr bwMode="auto">
              <a:xfrm>
                <a:off x="5179" y="2935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7" name="Freeform 532"/>
              <p:cNvSpPr>
                <a:spLocks/>
              </p:cNvSpPr>
              <p:nvPr/>
            </p:nvSpPr>
            <p:spPr bwMode="auto">
              <a:xfrm>
                <a:off x="5179" y="2935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2"/>
                  <a:gd name="T11" fmla="*/ 12 w 1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" name="Freeform 533"/>
              <p:cNvSpPr>
                <a:spLocks/>
              </p:cNvSpPr>
              <p:nvPr/>
            </p:nvSpPr>
            <p:spPr bwMode="auto">
              <a:xfrm>
                <a:off x="5144" y="2935"/>
                <a:ext cx="11" cy="1"/>
              </a:xfrm>
              <a:custGeom>
                <a:avLst/>
                <a:gdLst>
                  <a:gd name="T0" fmla="*/ 2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2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2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" name="Freeform 534"/>
              <p:cNvSpPr>
                <a:spLocks/>
              </p:cNvSpPr>
              <p:nvPr/>
            </p:nvSpPr>
            <p:spPr bwMode="auto">
              <a:xfrm>
                <a:off x="5146" y="2935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8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8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" name="Freeform 535"/>
              <p:cNvSpPr>
                <a:spLocks/>
              </p:cNvSpPr>
              <p:nvPr/>
            </p:nvSpPr>
            <p:spPr bwMode="auto">
              <a:xfrm>
                <a:off x="5179" y="2935"/>
                <a:ext cx="12" cy="2"/>
              </a:xfrm>
              <a:custGeom>
                <a:avLst/>
                <a:gdLst>
                  <a:gd name="T0" fmla="*/ 2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2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" name="Freeform 536"/>
              <p:cNvSpPr>
                <a:spLocks/>
              </p:cNvSpPr>
              <p:nvPr/>
            </p:nvSpPr>
            <p:spPr bwMode="auto">
              <a:xfrm>
                <a:off x="5181" y="293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" name="Freeform 537"/>
              <p:cNvSpPr>
                <a:spLocks/>
              </p:cNvSpPr>
              <p:nvPr/>
            </p:nvSpPr>
            <p:spPr bwMode="auto">
              <a:xfrm>
                <a:off x="5181" y="293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" name="Freeform 538"/>
              <p:cNvSpPr>
                <a:spLocks/>
              </p:cNvSpPr>
              <p:nvPr/>
            </p:nvSpPr>
            <p:spPr bwMode="auto">
              <a:xfrm>
                <a:off x="5181" y="293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" name="Freeform 539"/>
              <p:cNvSpPr>
                <a:spLocks/>
              </p:cNvSpPr>
              <p:nvPr/>
            </p:nvSpPr>
            <p:spPr bwMode="auto">
              <a:xfrm>
                <a:off x="5146" y="2935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" name="Freeform 540"/>
              <p:cNvSpPr>
                <a:spLocks/>
              </p:cNvSpPr>
              <p:nvPr/>
            </p:nvSpPr>
            <p:spPr bwMode="auto">
              <a:xfrm>
                <a:off x="5146" y="2935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" name="Freeform 541"/>
              <p:cNvSpPr>
                <a:spLocks/>
              </p:cNvSpPr>
              <p:nvPr/>
            </p:nvSpPr>
            <p:spPr bwMode="auto">
              <a:xfrm>
                <a:off x="5146" y="2934"/>
                <a:ext cx="8" cy="1"/>
              </a:xfrm>
              <a:custGeom>
                <a:avLst/>
                <a:gdLst>
                  <a:gd name="T0" fmla="*/ 1 w 8"/>
                  <a:gd name="T1" fmla="*/ 0 h 1"/>
                  <a:gd name="T2" fmla="*/ 8 w 8"/>
                  <a:gd name="T3" fmla="*/ 1 h 1"/>
                  <a:gd name="T4" fmla="*/ 0 w 8"/>
                  <a:gd name="T5" fmla="*/ 1 h 1"/>
                  <a:gd name="T6" fmla="*/ 1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1" y="0"/>
                    </a:moveTo>
                    <a:lnTo>
                      <a:pt x="8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" name="Freeform 542"/>
              <p:cNvSpPr>
                <a:spLocks/>
              </p:cNvSpPr>
              <p:nvPr/>
            </p:nvSpPr>
            <p:spPr bwMode="auto">
              <a:xfrm>
                <a:off x="5147" y="2934"/>
                <a:ext cx="7" cy="1"/>
              </a:xfrm>
              <a:custGeom>
                <a:avLst/>
                <a:gdLst>
                  <a:gd name="T0" fmla="*/ 5 w 7"/>
                  <a:gd name="T1" fmla="*/ 0 h 1"/>
                  <a:gd name="T2" fmla="*/ 0 w 7"/>
                  <a:gd name="T3" fmla="*/ 0 h 1"/>
                  <a:gd name="T4" fmla="*/ 7 w 7"/>
                  <a:gd name="T5" fmla="*/ 1 h 1"/>
                  <a:gd name="T6" fmla="*/ 5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5" y="0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" name="Freeform 543"/>
              <p:cNvSpPr>
                <a:spLocks/>
              </p:cNvSpPr>
              <p:nvPr/>
            </p:nvSpPr>
            <p:spPr bwMode="auto">
              <a:xfrm>
                <a:off x="5147" y="2934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9" name="Freeform 544"/>
              <p:cNvSpPr>
                <a:spLocks/>
              </p:cNvSpPr>
              <p:nvPr/>
            </p:nvSpPr>
            <p:spPr bwMode="auto">
              <a:xfrm>
                <a:off x="5147" y="2934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5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0" name="Freeform 545"/>
              <p:cNvSpPr>
                <a:spLocks/>
              </p:cNvSpPr>
              <p:nvPr/>
            </p:nvSpPr>
            <p:spPr bwMode="auto">
              <a:xfrm>
                <a:off x="5147" y="2934"/>
                <a:ext cx="5" cy="1"/>
              </a:xfrm>
              <a:custGeom>
                <a:avLst/>
                <a:gdLst>
                  <a:gd name="T0" fmla="*/ 2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2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2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1" name="Freeform 546"/>
              <p:cNvSpPr>
                <a:spLocks/>
              </p:cNvSpPr>
              <p:nvPr/>
            </p:nvSpPr>
            <p:spPr bwMode="auto">
              <a:xfrm>
                <a:off x="5149" y="2934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2" name="Freeform 547"/>
              <p:cNvSpPr>
                <a:spLocks/>
              </p:cNvSpPr>
              <p:nvPr/>
            </p:nvSpPr>
            <p:spPr bwMode="auto">
              <a:xfrm>
                <a:off x="5149" y="2934"/>
                <a:ext cx="3" cy="1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00FF"/>
              </a:solidFill>
              <a:ln w="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3" name="Freeform 548"/>
              <p:cNvSpPr>
                <a:spLocks/>
              </p:cNvSpPr>
              <p:nvPr/>
            </p:nvSpPr>
            <p:spPr bwMode="auto">
              <a:xfrm>
                <a:off x="4986" y="2406"/>
                <a:ext cx="19" cy="24"/>
              </a:xfrm>
              <a:custGeom>
                <a:avLst/>
                <a:gdLst>
                  <a:gd name="T0" fmla="*/ 19 w 19"/>
                  <a:gd name="T1" fmla="*/ 0 h 24"/>
                  <a:gd name="T2" fmla="*/ 11 w 19"/>
                  <a:gd name="T3" fmla="*/ 24 h 24"/>
                  <a:gd name="T4" fmla="*/ 0 w 19"/>
                  <a:gd name="T5" fmla="*/ 24 h 24"/>
                  <a:gd name="T6" fmla="*/ 19 w 19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24"/>
                  <a:gd name="T14" fmla="*/ 19 w 19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24">
                    <a:moveTo>
                      <a:pt x="19" y="0"/>
                    </a:moveTo>
                    <a:lnTo>
                      <a:pt x="11" y="24"/>
                    </a:lnTo>
                    <a:lnTo>
                      <a:pt x="0" y="2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4" name="Freeform 549"/>
              <p:cNvSpPr>
                <a:spLocks/>
              </p:cNvSpPr>
              <p:nvPr/>
            </p:nvSpPr>
            <p:spPr bwMode="auto">
              <a:xfrm>
                <a:off x="5041" y="240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24 w 24"/>
                  <a:gd name="T3" fmla="*/ 24 h 24"/>
                  <a:gd name="T4" fmla="*/ 9 w 24"/>
                  <a:gd name="T5" fmla="*/ 24 h 24"/>
                  <a:gd name="T6" fmla="*/ 0 w 2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4"/>
                  <a:gd name="T14" fmla="*/ 24 w 24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4">
                    <a:moveTo>
                      <a:pt x="0" y="0"/>
                    </a:moveTo>
                    <a:lnTo>
                      <a:pt x="24" y="24"/>
                    </a:lnTo>
                    <a:lnTo>
                      <a:pt x="9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5" name="Freeform 550"/>
              <p:cNvSpPr>
                <a:spLocks/>
              </p:cNvSpPr>
              <p:nvPr/>
            </p:nvSpPr>
            <p:spPr bwMode="auto">
              <a:xfrm>
                <a:off x="5005" y="2396"/>
                <a:ext cx="36" cy="10"/>
              </a:xfrm>
              <a:custGeom>
                <a:avLst/>
                <a:gdLst>
                  <a:gd name="T0" fmla="*/ 5 w 36"/>
                  <a:gd name="T1" fmla="*/ 0 h 10"/>
                  <a:gd name="T2" fmla="*/ 36 w 36"/>
                  <a:gd name="T3" fmla="*/ 10 h 10"/>
                  <a:gd name="T4" fmla="*/ 0 w 36"/>
                  <a:gd name="T5" fmla="*/ 10 h 10"/>
                  <a:gd name="T6" fmla="*/ 5 w 36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10"/>
                  <a:gd name="T14" fmla="*/ 36 w 36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10">
                    <a:moveTo>
                      <a:pt x="5" y="0"/>
                    </a:moveTo>
                    <a:lnTo>
                      <a:pt x="36" y="10"/>
                    </a:lnTo>
                    <a:lnTo>
                      <a:pt x="0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6" name="Freeform 551"/>
              <p:cNvSpPr>
                <a:spLocks/>
              </p:cNvSpPr>
              <p:nvPr/>
            </p:nvSpPr>
            <p:spPr bwMode="auto">
              <a:xfrm>
                <a:off x="4986" y="2396"/>
                <a:ext cx="24" cy="34"/>
              </a:xfrm>
              <a:custGeom>
                <a:avLst/>
                <a:gdLst>
                  <a:gd name="T0" fmla="*/ 24 w 24"/>
                  <a:gd name="T1" fmla="*/ 0 h 34"/>
                  <a:gd name="T2" fmla="*/ 19 w 24"/>
                  <a:gd name="T3" fmla="*/ 10 h 34"/>
                  <a:gd name="T4" fmla="*/ 0 w 24"/>
                  <a:gd name="T5" fmla="*/ 34 h 34"/>
                  <a:gd name="T6" fmla="*/ 24 w 24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34"/>
                  <a:gd name="T14" fmla="*/ 24 w 2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34">
                    <a:moveTo>
                      <a:pt x="24" y="0"/>
                    </a:moveTo>
                    <a:lnTo>
                      <a:pt x="19" y="10"/>
                    </a:lnTo>
                    <a:lnTo>
                      <a:pt x="0" y="3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7" name="Freeform 552"/>
              <p:cNvSpPr>
                <a:spLocks/>
              </p:cNvSpPr>
              <p:nvPr/>
            </p:nvSpPr>
            <p:spPr bwMode="auto">
              <a:xfrm>
                <a:off x="5010" y="2396"/>
                <a:ext cx="31" cy="10"/>
              </a:xfrm>
              <a:custGeom>
                <a:avLst/>
                <a:gdLst>
                  <a:gd name="T0" fmla="*/ 31 w 31"/>
                  <a:gd name="T1" fmla="*/ 10 h 10"/>
                  <a:gd name="T2" fmla="*/ 0 w 31"/>
                  <a:gd name="T3" fmla="*/ 0 h 10"/>
                  <a:gd name="T4" fmla="*/ 27 w 31"/>
                  <a:gd name="T5" fmla="*/ 0 h 10"/>
                  <a:gd name="T6" fmla="*/ 31 w 31"/>
                  <a:gd name="T7" fmla="*/ 1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"/>
                  <a:gd name="T13" fmla="*/ 0 h 10"/>
                  <a:gd name="T14" fmla="*/ 31 w 31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" h="10">
                    <a:moveTo>
                      <a:pt x="31" y="10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8" name="Freeform 553"/>
              <p:cNvSpPr>
                <a:spLocks/>
              </p:cNvSpPr>
              <p:nvPr/>
            </p:nvSpPr>
            <p:spPr bwMode="auto">
              <a:xfrm>
                <a:off x="5037" y="2396"/>
                <a:ext cx="28" cy="34"/>
              </a:xfrm>
              <a:custGeom>
                <a:avLst/>
                <a:gdLst>
                  <a:gd name="T0" fmla="*/ 0 w 28"/>
                  <a:gd name="T1" fmla="*/ 0 h 34"/>
                  <a:gd name="T2" fmla="*/ 4 w 28"/>
                  <a:gd name="T3" fmla="*/ 10 h 34"/>
                  <a:gd name="T4" fmla="*/ 28 w 28"/>
                  <a:gd name="T5" fmla="*/ 34 h 34"/>
                  <a:gd name="T6" fmla="*/ 0 w 28"/>
                  <a:gd name="T7" fmla="*/ 0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34"/>
                  <a:gd name="T14" fmla="*/ 28 w 28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34">
                    <a:moveTo>
                      <a:pt x="0" y="0"/>
                    </a:moveTo>
                    <a:lnTo>
                      <a:pt x="4" y="10"/>
                    </a:lnTo>
                    <a:lnTo>
                      <a:pt x="28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9" name="Freeform 554"/>
              <p:cNvSpPr>
                <a:spLocks/>
              </p:cNvSpPr>
              <p:nvPr/>
            </p:nvSpPr>
            <p:spPr bwMode="auto">
              <a:xfrm>
                <a:off x="5029" y="2373"/>
                <a:ext cx="36" cy="57"/>
              </a:xfrm>
              <a:custGeom>
                <a:avLst/>
                <a:gdLst>
                  <a:gd name="T0" fmla="*/ 0 w 36"/>
                  <a:gd name="T1" fmla="*/ 0 h 57"/>
                  <a:gd name="T2" fmla="*/ 8 w 36"/>
                  <a:gd name="T3" fmla="*/ 23 h 57"/>
                  <a:gd name="T4" fmla="*/ 36 w 36"/>
                  <a:gd name="T5" fmla="*/ 57 h 57"/>
                  <a:gd name="T6" fmla="*/ 0 w 36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57"/>
                  <a:gd name="T14" fmla="*/ 36 w 36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57">
                    <a:moveTo>
                      <a:pt x="0" y="0"/>
                    </a:moveTo>
                    <a:lnTo>
                      <a:pt x="8" y="23"/>
                    </a:lnTo>
                    <a:lnTo>
                      <a:pt x="36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0" name="Freeform 555"/>
              <p:cNvSpPr>
                <a:spLocks/>
              </p:cNvSpPr>
              <p:nvPr/>
            </p:nvSpPr>
            <p:spPr bwMode="auto">
              <a:xfrm>
                <a:off x="5029" y="2372"/>
                <a:ext cx="36" cy="58"/>
              </a:xfrm>
              <a:custGeom>
                <a:avLst/>
                <a:gdLst>
                  <a:gd name="T0" fmla="*/ 0 w 36"/>
                  <a:gd name="T1" fmla="*/ 0 h 58"/>
                  <a:gd name="T2" fmla="*/ 0 w 36"/>
                  <a:gd name="T3" fmla="*/ 1 h 58"/>
                  <a:gd name="T4" fmla="*/ 36 w 36"/>
                  <a:gd name="T5" fmla="*/ 58 h 58"/>
                  <a:gd name="T6" fmla="*/ 0 w 36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58"/>
                  <a:gd name="T14" fmla="*/ 36 w 36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58">
                    <a:moveTo>
                      <a:pt x="0" y="0"/>
                    </a:moveTo>
                    <a:lnTo>
                      <a:pt x="0" y="1"/>
                    </a:lnTo>
                    <a:lnTo>
                      <a:pt x="36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1" name="Freeform 556"/>
              <p:cNvSpPr>
                <a:spLocks/>
              </p:cNvSpPr>
              <p:nvPr/>
            </p:nvSpPr>
            <p:spPr bwMode="auto">
              <a:xfrm>
                <a:off x="4986" y="2372"/>
                <a:ext cx="34" cy="58"/>
              </a:xfrm>
              <a:custGeom>
                <a:avLst/>
                <a:gdLst>
                  <a:gd name="T0" fmla="*/ 34 w 34"/>
                  <a:gd name="T1" fmla="*/ 0 h 58"/>
                  <a:gd name="T2" fmla="*/ 24 w 34"/>
                  <a:gd name="T3" fmla="*/ 24 h 58"/>
                  <a:gd name="T4" fmla="*/ 0 w 34"/>
                  <a:gd name="T5" fmla="*/ 58 h 58"/>
                  <a:gd name="T6" fmla="*/ 34 w 34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58"/>
                  <a:gd name="T14" fmla="*/ 34 w 34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58">
                    <a:moveTo>
                      <a:pt x="34" y="0"/>
                    </a:moveTo>
                    <a:lnTo>
                      <a:pt x="24" y="24"/>
                    </a:lnTo>
                    <a:lnTo>
                      <a:pt x="0" y="5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2" name="Freeform 557"/>
              <p:cNvSpPr>
                <a:spLocks/>
              </p:cNvSpPr>
              <p:nvPr/>
            </p:nvSpPr>
            <p:spPr bwMode="auto">
              <a:xfrm>
                <a:off x="4986" y="2372"/>
                <a:ext cx="34" cy="58"/>
              </a:xfrm>
              <a:custGeom>
                <a:avLst/>
                <a:gdLst>
                  <a:gd name="T0" fmla="*/ 34 w 34"/>
                  <a:gd name="T1" fmla="*/ 0 h 58"/>
                  <a:gd name="T2" fmla="*/ 0 w 34"/>
                  <a:gd name="T3" fmla="*/ 58 h 58"/>
                  <a:gd name="T4" fmla="*/ 34 w 34"/>
                  <a:gd name="T5" fmla="*/ 0 h 58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58"/>
                  <a:gd name="T11" fmla="*/ 34 w 34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58">
                    <a:moveTo>
                      <a:pt x="34" y="0"/>
                    </a:moveTo>
                    <a:lnTo>
                      <a:pt x="0" y="5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3" name="Freeform 558"/>
              <p:cNvSpPr>
                <a:spLocks/>
              </p:cNvSpPr>
              <p:nvPr/>
            </p:nvSpPr>
            <p:spPr bwMode="auto">
              <a:xfrm>
                <a:off x="5029" y="2372"/>
                <a:ext cx="36" cy="58"/>
              </a:xfrm>
              <a:custGeom>
                <a:avLst/>
                <a:gdLst>
                  <a:gd name="T0" fmla="*/ 0 w 36"/>
                  <a:gd name="T1" fmla="*/ 0 h 58"/>
                  <a:gd name="T2" fmla="*/ 36 w 36"/>
                  <a:gd name="T3" fmla="*/ 58 h 58"/>
                  <a:gd name="T4" fmla="*/ 0 w 36"/>
                  <a:gd name="T5" fmla="*/ 0 h 58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58"/>
                  <a:gd name="T11" fmla="*/ 36 w 36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58">
                    <a:moveTo>
                      <a:pt x="0" y="0"/>
                    </a:moveTo>
                    <a:lnTo>
                      <a:pt x="36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4" name="Freeform 559"/>
              <p:cNvSpPr>
                <a:spLocks/>
              </p:cNvSpPr>
              <p:nvPr/>
            </p:nvSpPr>
            <p:spPr bwMode="auto">
              <a:xfrm>
                <a:off x="4986" y="2370"/>
                <a:ext cx="34" cy="60"/>
              </a:xfrm>
              <a:custGeom>
                <a:avLst/>
                <a:gdLst>
                  <a:gd name="T0" fmla="*/ 34 w 34"/>
                  <a:gd name="T1" fmla="*/ 0 h 60"/>
                  <a:gd name="T2" fmla="*/ 34 w 34"/>
                  <a:gd name="T3" fmla="*/ 2 h 60"/>
                  <a:gd name="T4" fmla="*/ 0 w 34"/>
                  <a:gd name="T5" fmla="*/ 60 h 60"/>
                  <a:gd name="T6" fmla="*/ 34 w 3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60"/>
                  <a:gd name="T14" fmla="*/ 34 w 3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60">
                    <a:moveTo>
                      <a:pt x="34" y="0"/>
                    </a:moveTo>
                    <a:lnTo>
                      <a:pt x="34" y="2"/>
                    </a:lnTo>
                    <a:lnTo>
                      <a:pt x="0" y="6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5" name="Freeform 560"/>
              <p:cNvSpPr>
                <a:spLocks/>
              </p:cNvSpPr>
              <p:nvPr/>
            </p:nvSpPr>
            <p:spPr bwMode="auto">
              <a:xfrm>
                <a:off x="5028" y="2370"/>
                <a:ext cx="37" cy="60"/>
              </a:xfrm>
              <a:custGeom>
                <a:avLst/>
                <a:gdLst>
                  <a:gd name="T0" fmla="*/ 0 w 37"/>
                  <a:gd name="T1" fmla="*/ 0 h 60"/>
                  <a:gd name="T2" fmla="*/ 1 w 37"/>
                  <a:gd name="T3" fmla="*/ 2 h 60"/>
                  <a:gd name="T4" fmla="*/ 37 w 37"/>
                  <a:gd name="T5" fmla="*/ 60 h 60"/>
                  <a:gd name="T6" fmla="*/ 0 w 37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0"/>
                  <a:gd name="T14" fmla="*/ 37 w 37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0">
                    <a:moveTo>
                      <a:pt x="0" y="0"/>
                    </a:moveTo>
                    <a:lnTo>
                      <a:pt x="1" y="2"/>
                    </a:lnTo>
                    <a:lnTo>
                      <a:pt x="37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6" name="Freeform 561"/>
              <p:cNvSpPr>
                <a:spLocks/>
              </p:cNvSpPr>
              <p:nvPr/>
            </p:nvSpPr>
            <p:spPr bwMode="auto">
              <a:xfrm>
                <a:off x="4986" y="2370"/>
                <a:ext cx="34" cy="60"/>
              </a:xfrm>
              <a:custGeom>
                <a:avLst/>
                <a:gdLst>
                  <a:gd name="T0" fmla="*/ 34 w 34"/>
                  <a:gd name="T1" fmla="*/ 0 h 60"/>
                  <a:gd name="T2" fmla="*/ 0 w 34"/>
                  <a:gd name="T3" fmla="*/ 60 h 60"/>
                  <a:gd name="T4" fmla="*/ 34 w 34"/>
                  <a:gd name="T5" fmla="*/ 0 h 60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60"/>
                  <a:gd name="T11" fmla="*/ 34 w 34"/>
                  <a:gd name="T12" fmla="*/ 60 h 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60">
                    <a:moveTo>
                      <a:pt x="34" y="0"/>
                    </a:moveTo>
                    <a:lnTo>
                      <a:pt x="0" y="6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7" name="Freeform 562"/>
              <p:cNvSpPr>
                <a:spLocks/>
              </p:cNvSpPr>
              <p:nvPr/>
            </p:nvSpPr>
            <p:spPr bwMode="auto">
              <a:xfrm>
                <a:off x="5028" y="2369"/>
                <a:ext cx="37" cy="61"/>
              </a:xfrm>
              <a:custGeom>
                <a:avLst/>
                <a:gdLst>
                  <a:gd name="T0" fmla="*/ 0 w 37"/>
                  <a:gd name="T1" fmla="*/ 0 h 61"/>
                  <a:gd name="T2" fmla="*/ 0 w 37"/>
                  <a:gd name="T3" fmla="*/ 1 h 61"/>
                  <a:gd name="T4" fmla="*/ 37 w 37"/>
                  <a:gd name="T5" fmla="*/ 61 h 61"/>
                  <a:gd name="T6" fmla="*/ 0 w 37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1"/>
                  <a:gd name="T14" fmla="*/ 37 w 37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1">
                    <a:moveTo>
                      <a:pt x="0" y="0"/>
                    </a:moveTo>
                    <a:lnTo>
                      <a:pt x="0" y="1"/>
                    </a:lnTo>
                    <a:lnTo>
                      <a:pt x="37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8" name="Freeform 563"/>
              <p:cNvSpPr>
                <a:spLocks/>
              </p:cNvSpPr>
              <p:nvPr/>
            </p:nvSpPr>
            <p:spPr bwMode="auto">
              <a:xfrm>
                <a:off x="4986" y="2369"/>
                <a:ext cx="34" cy="61"/>
              </a:xfrm>
              <a:custGeom>
                <a:avLst/>
                <a:gdLst>
                  <a:gd name="T0" fmla="*/ 34 w 34"/>
                  <a:gd name="T1" fmla="*/ 0 h 61"/>
                  <a:gd name="T2" fmla="*/ 34 w 34"/>
                  <a:gd name="T3" fmla="*/ 1 h 61"/>
                  <a:gd name="T4" fmla="*/ 0 w 34"/>
                  <a:gd name="T5" fmla="*/ 61 h 61"/>
                  <a:gd name="T6" fmla="*/ 34 w 34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61"/>
                  <a:gd name="T14" fmla="*/ 34 w 34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61">
                    <a:moveTo>
                      <a:pt x="34" y="0"/>
                    </a:moveTo>
                    <a:lnTo>
                      <a:pt x="34" y="1"/>
                    </a:lnTo>
                    <a:lnTo>
                      <a:pt x="0" y="6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9" name="Freeform 564"/>
              <p:cNvSpPr>
                <a:spLocks/>
              </p:cNvSpPr>
              <p:nvPr/>
            </p:nvSpPr>
            <p:spPr bwMode="auto">
              <a:xfrm>
                <a:off x="5028" y="2367"/>
                <a:ext cx="37" cy="63"/>
              </a:xfrm>
              <a:custGeom>
                <a:avLst/>
                <a:gdLst>
                  <a:gd name="T0" fmla="*/ 0 w 37"/>
                  <a:gd name="T1" fmla="*/ 0 h 63"/>
                  <a:gd name="T2" fmla="*/ 0 w 37"/>
                  <a:gd name="T3" fmla="*/ 2 h 63"/>
                  <a:gd name="T4" fmla="*/ 37 w 37"/>
                  <a:gd name="T5" fmla="*/ 63 h 63"/>
                  <a:gd name="T6" fmla="*/ 0 w 37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3"/>
                  <a:gd name="T14" fmla="*/ 37 w 37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3">
                    <a:moveTo>
                      <a:pt x="0" y="0"/>
                    </a:moveTo>
                    <a:lnTo>
                      <a:pt x="0" y="2"/>
                    </a:lnTo>
                    <a:lnTo>
                      <a:pt x="37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0" name="Freeform 565"/>
              <p:cNvSpPr>
                <a:spLocks/>
              </p:cNvSpPr>
              <p:nvPr/>
            </p:nvSpPr>
            <p:spPr bwMode="auto">
              <a:xfrm>
                <a:off x="4986" y="2367"/>
                <a:ext cx="35" cy="63"/>
              </a:xfrm>
              <a:custGeom>
                <a:avLst/>
                <a:gdLst>
                  <a:gd name="T0" fmla="*/ 35 w 35"/>
                  <a:gd name="T1" fmla="*/ 0 h 63"/>
                  <a:gd name="T2" fmla="*/ 34 w 35"/>
                  <a:gd name="T3" fmla="*/ 2 h 63"/>
                  <a:gd name="T4" fmla="*/ 0 w 35"/>
                  <a:gd name="T5" fmla="*/ 63 h 63"/>
                  <a:gd name="T6" fmla="*/ 35 w 35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63"/>
                  <a:gd name="T14" fmla="*/ 35 w 35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63">
                    <a:moveTo>
                      <a:pt x="35" y="0"/>
                    </a:moveTo>
                    <a:lnTo>
                      <a:pt x="34" y="2"/>
                    </a:lnTo>
                    <a:lnTo>
                      <a:pt x="0" y="63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1" name="Freeform 566"/>
              <p:cNvSpPr>
                <a:spLocks/>
              </p:cNvSpPr>
              <p:nvPr/>
            </p:nvSpPr>
            <p:spPr bwMode="auto">
              <a:xfrm>
                <a:off x="5028" y="2367"/>
                <a:ext cx="37" cy="63"/>
              </a:xfrm>
              <a:custGeom>
                <a:avLst/>
                <a:gdLst>
                  <a:gd name="T0" fmla="*/ 0 w 37"/>
                  <a:gd name="T1" fmla="*/ 0 h 63"/>
                  <a:gd name="T2" fmla="*/ 37 w 37"/>
                  <a:gd name="T3" fmla="*/ 63 h 63"/>
                  <a:gd name="T4" fmla="*/ 0 w 37"/>
                  <a:gd name="T5" fmla="*/ 0 h 63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3"/>
                  <a:gd name="T11" fmla="*/ 37 w 37"/>
                  <a:gd name="T12" fmla="*/ 63 h 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3">
                    <a:moveTo>
                      <a:pt x="0" y="0"/>
                    </a:moveTo>
                    <a:lnTo>
                      <a:pt x="37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2" name="Freeform 567"/>
              <p:cNvSpPr>
                <a:spLocks/>
              </p:cNvSpPr>
              <p:nvPr/>
            </p:nvSpPr>
            <p:spPr bwMode="auto">
              <a:xfrm>
                <a:off x="4986" y="2367"/>
                <a:ext cx="35" cy="63"/>
              </a:xfrm>
              <a:custGeom>
                <a:avLst/>
                <a:gdLst>
                  <a:gd name="T0" fmla="*/ 35 w 35"/>
                  <a:gd name="T1" fmla="*/ 0 h 63"/>
                  <a:gd name="T2" fmla="*/ 0 w 35"/>
                  <a:gd name="T3" fmla="*/ 63 h 63"/>
                  <a:gd name="T4" fmla="*/ 35 w 35"/>
                  <a:gd name="T5" fmla="*/ 0 h 63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63"/>
                  <a:gd name="T11" fmla="*/ 35 w 35"/>
                  <a:gd name="T12" fmla="*/ 63 h 6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63">
                    <a:moveTo>
                      <a:pt x="35" y="0"/>
                    </a:moveTo>
                    <a:lnTo>
                      <a:pt x="0" y="63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3" name="Freeform 568"/>
              <p:cNvSpPr>
                <a:spLocks/>
              </p:cNvSpPr>
              <p:nvPr/>
            </p:nvSpPr>
            <p:spPr bwMode="auto">
              <a:xfrm>
                <a:off x="5026" y="2365"/>
                <a:ext cx="39" cy="65"/>
              </a:xfrm>
              <a:custGeom>
                <a:avLst/>
                <a:gdLst>
                  <a:gd name="T0" fmla="*/ 0 w 39"/>
                  <a:gd name="T1" fmla="*/ 0 h 65"/>
                  <a:gd name="T2" fmla="*/ 2 w 39"/>
                  <a:gd name="T3" fmla="*/ 2 h 65"/>
                  <a:gd name="T4" fmla="*/ 39 w 39"/>
                  <a:gd name="T5" fmla="*/ 65 h 65"/>
                  <a:gd name="T6" fmla="*/ 0 w 39"/>
                  <a:gd name="T7" fmla="*/ 0 h 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5"/>
                  <a:gd name="T14" fmla="*/ 39 w 39"/>
                  <a:gd name="T15" fmla="*/ 65 h 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5">
                    <a:moveTo>
                      <a:pt x="0" y="0"/>
                    </a:moveTo>
                    <a:lnTo>
                      <a:pt x="2" y="2"/>
                    </a:lnTo>
                    <a:lnTo>
                      <a:pt x="39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4" name="Freeform 569"/>
              <p:cNvSpPr>
                <a:spLocks/>
              </p:cNvSpPr>
              <p:nvPr/>
            </p:nvSpPr>
            <p:spPr bwMode="auto">
              <a:xfrm>
                <a:off x="4986" y="2365"/>
                <a:ext cx="35" cy="65"/>
              </a:xfrm>
              <a:custGeom>
                <a:avLst/>
                <a:gdLst>
                  <a:gd name="T0" fmla="*/ 35 w 35"/>
                  <a:gd name="T1" fmla="*/ 0 h 65"/>
                  <a:gd name="T2" fmla="*/ 35 w 35"/>
                  <a:gd name="T3" fmla="*/ 2 h 65"/>
                  <a:gd name="T4" fmla="*/ 0 w 35"/>
                  <a:gd name="T5" fmla="*/ 65 h 65"/>
                  <a:gd name="T6" fmla="*/ 35 w 35"/>
                  <a:gd name="T7" fmla="*/ 0 h 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65"/>
                  <a:gd name="T14" fmla="*/ 35 w 35"/>
                  <a:gd name="T15" fmla="*/ 65 h 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65">
                    <a:moveTo>
                      <a:pt x="35" y="0"/>
                    </a:moveTo>
                    <a:lnTo>
                      <a:pt x="35" y="2"/>
                    </a:lnTo>
                    <a:lnTo>
                      <a:pt x="0" y="6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5" name="Freeform 570"/>
              <p:cNvSpPr>
                <a:spLocks/>
              </p:cNvSpPr>
              <p:nvPr/>
            </p:nvSpPr>
            <p:spPr bwMode="auto">
              <a:xfrm>
                <a:off x="5026" y="2364"/>
                <a:ext cx="39" cy="66"/>
              </a:xfrm>
              <a:custGeom>
                <a:avLst/>
                <a:gdLst>
                  <a:gd name="T0" fmla="*/ 0 w 39"/>
                  <a:gd name="T1" fmla="*/ 0 h 66"/>
                  <a:gd name="T2" fmla="*/ 0 w 39"/>
                  <a:gd name="T3" fmla="*/ 1 h 66"/>
                  <a:gd name="T4" fmla="*/ 39 w 39"/>
                  <a:gd name="T5" fmla="*/ 66 h 66"/>
                  <a:gd name="T6" fmla="*/ 0 w 39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6"/>
                  <a:gd name="T14" fmla="*/ 39 w 39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6">
                    <a:moveTo>
                      <a:pt x="0" y="0"/>
                    </a:moveTo>
                    <a:lnTo>
                      <a:pt x="0" y="1"/>
                    </a:lnTo>
                    <a:lnTo>
                      <a:pt x="39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6" name="Freeform 571"/>
              <p:cNvSpPr>
                <a:spLocks/>
              </p:cNvSpPr>
              <p:nvPr/>
            </p:nvSpPr>
            <p:spPr bwMode="auto">
              <a:xfrm>
                <a:off x="4986" y="2364"/>
                <a:ext cx="35" cy="66"/>
              </a:xfrm>
              <a:custGeom>
                <a:avLst/>
                <a:gdLst>
                  <a:gd name="T0" fmla="*/ 35 w 35"/>
                  <a:gd name="T1" fmla="*/ 0 h 66"/>
                  <a:gd name="T2" fmla="*/ 35 w 35"/>
                  <a:gd name="T3" fmla="*/ 1 h 66"/>
                  <a:gd name="T4" fmla="*/ 0 w 35"/>
                  <a:gd name="T5" fmla="*/ 66 h 66"/>
                  <a:gd name="T6" fmla="*/ 35 w 35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5"/>
                  <a:gd name="T13" fmla="*/ 0 h 66"/>
                  <a:gd name="T14" fmla="*/ 35 w 35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5" h="66">
                    <a:moveTo>
                      <a:pt x="35" y="0"/>
                    </a:moveTo>
                    <a:lnTo>
                      <a:pt x="35" y="1"/>
                    </a:lnTo>
                    <a:lnTo>
                      <a:pt x="0" y="6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7" name="Freeform 572"/>
              <p:cNvSpPr>
                <a:spLocks/>
              </p:cNvSpPr>
              <p:nvPr/>
            </p:nvSpPr>
            <p:spPr bwMode="auto">
              <a:xfrm>
                <a:off x="5026" y="2364"/>
                <a:ext cx="39" cy="66"/>
              </a:xfrm>
              <a:custGeom>
                <a:avLst/>
                <a:gdLst>
                  <a:gd name="T0" fmla="*/ 0 w 39"/>
                  <a:gd name="T1" fmla="*/ 0 h 66"/>
                  <a:gd name="T2" fmla="*/ 39 w 39"/>
                  <a:gd name="T3" fmla="*/ 66 h 66"/>
                  <a:gd name="T4" fmla="*/ 0 w 39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9"/>
                  <a:gd name="T10" fmla="*/ 0 h 66"/>
                  <a:gd name="T11" fmla="*/ 39 w 39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" h="66">
                    <a:moveTo>
                      <a:pt x="0" y="0"/>
                    </a:moveTo>
                    <a:lnTo>
                      <a:pt x="39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8" name="Freeform 573"/>
              <p:cNvSpPr>
                <a:spLocks/>
              </p:cNvSpPr>
              <p:nvPr/>
            </p:nvSpPr>
            <p:spPr bwMode="auto">
              <a:xfrm>
                <a:off x="4986" y="2364"/>
                <a:ext cx="35" cy="66"/>
              </a:xfrm>
              <a:custGeom>
                <a:avLst/>
                <a:gdLst>
                  <a:gd name="T0" fmla="*/ 35 w 35"/>
                  <a:gd name="T1" fmla="*/ 0 h 66"/>
                  <a:gd name="T2" fmla="*/ 0 w 35"/>
                  <a:gd name="T3" fmla="*/ 66 h 66"/>
                  <a:gd name="T4" fmla="*/ 35 w 35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35"/>
                  <a:gd name="T10" fmla="*/ 0 h 66"/>
                  <a:gd name="T11" fmla="*/ 35 w 35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" h="66">
                    <a:moveTo>
                      <a:pt x="35" y="0"/>
                    </a:moveTo>
                    <a:lnTo>
                      <a:pt x="0" y="6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9" name="Freeform 574"/>
              <p:cNvSpPr>
                <a:spLocks/>
              </p:cNvSpPr>
              <p:nvPr/>
            </p:nvSpPr>
            <p:spPr bwMode="auto">
              <a:xfrm>
                <a:off x="5026" y="2362"/>
                <a:ext cx="39" cy="68"/>
              </a:xfrm>
              <a:custGeom>
                <a:avLst/>
                <a:gdLst>
                  <a:gd name="T0" fmla="*/ 0 w 39"/>
                  <a:gd name="T1" fmla="*/ 0 h 68"/>
                  <a:gd name="T2" fmla="*/ 0 w 39"/>
                  <a:gd name="T3" fmla="*/ 2 h 68"/>
                  <a:gd name="T4" fmla="*/ 39 w 39"/>
                  <a:gd name="T5" fmla="*/ 68 h 68"/>
                  <a:gd name="T6" fmla="*/ 0 w 39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8"/>
                  <a:gd name="T14" fmla="*/ 39 w 39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8">
                    <a:moveTo>
                      <a:pt x="0" y="0"/>
                    </a:moveTo>
                    <a:lnTo>
                      <a:pt x="0" y="2"/>
                    </a:lnTo>
                    <a:lnTo>
                      <a:pt x="39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0" name="Freeform 575"/>
              <p:cNvSpPr>
                <a:spLocks/>
              </p:cNvSpPr>
              <p:nvPr/>
            </p:nvSpPr>
            <p:spPr bwMode="auto">
              <a:xfrm>
                <a:off x="4986" y="2362"/>
                <a:ext cx="37" cy="68"/>
              </a:xfrm>
              <a:custGeom>
                <a:avLst/>
                <a:gdLst>
                  <a:gd name="T0" fmla="*/ 37 w 37"/>
                  <a:gd name="T1" fmla="*/ 0 h 68"/>
                  <a:gd name="T2" fmla="*/ 35 w 37"/>
                  <a:gd name="T3" fmla="*/ 2 h 68"/>
                  <a:gd name="T4" fmla="*/ 0 w 37"/>
                  <a:gd name="T5" fmla="*/ 68 h 68"/>
                  <a:gd name="T6" fmla="*/ 37 w 37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8"/>
                  <a:gd name="T14" fmla="*/ 37 w 37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8">
                    <a:moveTo>
                      <a:pt x="37" y="0"/>
                    </a:moveTo>
                    <a:lnTo>
                      <a:pt x="35" y="2"/>
                    </a:lnTo>
                    <a:lnTo>
                      <a:pt x="0" y="68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1" name="Freeform 576"/>
              <p:cNvSpPr>
                <a:spLocks/>
              </p:cNvSpPr>
              <p:nvPr/>
            </p:nvSpPr>
            <p:spPr bwMode="auto">
              <a:xfrm>
                <a:off x="5026" y="2361"/>
                <a:ext cx="39" cy="69"/>
              </a:xfrm>
              <a:custGeom>
                <a:avLst/>
                <a:gdLst>
                  <a:gd name="T0" fmla="*/ 0 w 39"/>
                  <a:gd name="T1" fmla="*/ 0 h 69"/>
                  <a:gd name="T2" fmla="*/ 0 w 39"/>
                  <a:gd name="T3" fmla="*/ 1 h 69"/>
                  <a:gd name="T4" fmla="*/ 39 w 39"/>
                  <a:gd name="T5" fmla="*/ 69 h 69"/>
                  <a:gd name="T6" fmla="*/ 0 w 3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69"/>
                  <a:gd name="T14" fmla="*/ 39 w 39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69">
                    <a:moveTo>
                      <a:pt x="0" y="0"/>
                    </a:moveTo>
                    <a:lnTo>
                      <a:pt x="0" y="1"/>
                    </a:lnTo>
                    <a:lnTo>
                      <a:pt x="39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2" name="Freeform 577"/>
              <p:cNvSpPr>
                <a:spLocks/>
              </p:cNvSpPr>
              <p:nvPr/>
            </p:nvSpPr>
            <p:spPr bwMode="auto">
              <a:xfrm>
                <a:off x="4986" y="2361"/>
                <a:ext cx="37" cy="69"/>
              </a:xfrm>
              <a:custGeom>
                <a:avLst/>
                <a:gdLst>
                  <a:gd name="T0" fmla="*/ 37 w 37"/>
                  <a:gd name="T1" fmla="*/ 0 h 69"/>
                  <a:gd name="T2" fmla="*/ 37 w 37"/>
                  <a:gd name="T3" fmla="*/ 1 h 69"/>
                  <a:gd name="T4" fmla="*/ 0 w 37"/>
                  <a:gd name="T5" fmla="*/ 69 h 69"/>
                  <a:gd name="T6" fmla="*/ 37 w 37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69"/>
                  <a:gd name="T14" fmla="*/ 37 w 37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69">
                    <a:moveTo>
                      <a:pt x="37" y="0"/>
                    </a:moveTo>
                    <a:lnTo>
                      <a:pt x="37" y="1"/>
                    </a:lnTo>
                    <a:lnTo>
                      <a:pt x="0" y="6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3" name="Freeform 578"/>
              <p:cNvSpPr>
                <a:spLocks/>
              </p:cNvSpPr>
              <p:nvPr/>
            </p:nvSpPr>
            <p:spPr bwMode="auto">
              <a:xfrm>
                <a:off x="5025" y="2361"/>
                <a:ext cx="40" cy="69"/>
              </a:xfrm>
              <a:custGeom>
                <a:avLst/>
                <a:gdLst>
                  <a:gd name="T0" fmla="*/ 0 w 40"/>
                  <a:gd name="T1" fmla="*/ 0 h 69"/>
                  <a:gd name="T2" fmla="*/ 1 w 40"/>
                  <a:gd name="T3" fmla="*/ 0 h 69"/>
                  <a:gd name="T4" fmla="*/ 40 w 40"/>
                  <a:gd name="T5" fmla="*/ 69 h 69"/>
                  <a:gd name="T6" fmla="*/ 0 w 40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69"/>
                  <a:gd name="T14" fmla="*/ 40 w 40"/>
                  <a:gd name="T15" fmla="*/ 69 h 6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69">
                    <a:moveTo>
                      <a:pt x="0" y="0"/>
                    </a:moveTo>
                    <a:lnTo>
                      <a:pt x="1" y="0"/>
                    </a:lnTo>
                    <a:lnTo>
                      <a:pt x="4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4" name="Freeform 579"/>
              <p:cNvSpPr>
                <a:spLocks/>
              </p:cNvSpPr>
              <p:nvPr/>
            </p:nvSpPr>
            <p:spPr bwMode="auto">
              <a:xfrm>
                <a:off x="4986" y="2361"/>
                <a:ext cx="37" cy="69"/>
              </a:xfrm>
              <a:custGeom>
                <a:avLst/>
                <a:gdLst>
                  <a:gd name="T0" fmla="*/ 37 w 37"/>
                  <a:gd name="T1" fmla="*/ 0 h 69"/>
                  <a:gd name="T2" fmla="*/ 0 w 37"/>
                  <a:gd name="T3" fmla="*/ 69 h 69"/>
                  <a:gd name="T4" fmla="*/ 37 w 37"/>
                  <a:gd name="T5" fmla="*/ 0 h 69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69"/>
                  <a:gd name="T11" fmla="*/ 37 w 37"/>
                  <a:gd name="T12" fmla="*/ 69 h 6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69">
                    <a:moveTo>
                      <a:pt x="37" y="0"/>
                    </a:moveTo>
                    <a:lnTo>
                      <a:pt x="0" y="6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5" name="Freeform 580"/>
              <p:cNvSpPr>
                <a:spLocks/>
              </p:cNvSpPr>
              <p:nvPr/>
            </p:nvSpPr>
            <p:spPr bwMode="auto">
              <a:xfrm>
                <a:off x="5025" y="2359"/>
                <a:ext cx="40" cy="71"/>
              </a:xfrm>
              <a:custGeom>
                <a:avLst/>
                <a:gdLst>
                  <a:gd name="T0" fmla="*/ 0 w 40"/>
                  <a:gd name="T1" fmla="*/ 0 h 71"/>
                  <a:gd name="T2" fmla="*/ 0 w 40"/>
                  <a:gd name="T3" fmla="*/ 2 h 71"/>
                  <a:gd name="T4" fmla="*/ 40 w 40"/>
                  <a:gd name="T5" fmla="*/ 71 h 71"/>
                  <a:gd name="T6" fmla="*/ 0 w 40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71"/>
                  <a:gd name="T14" fmla="*/ 40 w 40"/>
                  <a:gd name="T15" fmla="*/ 71 h 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71">
                    <a:moveTo>
                      <a:pt x="0" y="0"/>
                    </a:moveTo>
                    <a:lnTo>
                      <a:pt x="0" y="2"/>
                    </a:lnTo>
                    <a:lnTo>
                      <a:pt x="4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6" name="Freeform 581"/>
              <p:cNvSpPr>
                <a:spLocks/>
              </p:cNvSpPr>
              <p:nvPr/>
            </p:nvSpPr>
            <p:spPr bwMode="auto">
              <a:xfrm>
                <a:off x="4986" y="2359"/>
                <a:ext cx="37" cy="71"/>
              </a:xfrm>
              <a:custGeom>
                <a:avLst/>
                <a:gdLst>
                  <a:gd name="T0" fmla="*/ 37 w 37"/>
                  <a:gd name="T1" fmla="*/ 0 h 71"/>
                  <a:gd name="T2" fmla="*/ 37 w 37"/>
                  <a:gd name="T3" fmla="*/ 2 h 71"/>
                  <a:gd name="T4" fmla="*/ 0 w 37"/>
                  <a:gd name="T5" fmla="*/ 71 h 71"/>
                  <a:gd name="T6" fmla="*/ 37 w 37"/>
                  <a:gd name="T7" fmla="*/ 0 h 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71"/>
                  <a:gd name="T14" fmla="*/ 37 w 37"/>
                  <a:gd name="T15" fmla="*/ 71 h 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71">
                    <a:moveTo>
                      <a:pt x="37" y="0"/>
                    </a:moveTo>
                    <a:lnTo>
                      <a:pt x="37" y="2"/>
                    </a:lnTo>
                    <a:lnTo>
                      <a:pt x="0" y="7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7" name="Freeform 582"/>
              <p:cNvSpPr>
                <a:spLocks/>
              </p:cNvSpPr>
              <p:nvPr/>
            </p:nvSpPr>
            <p:spPr bwMode="auto">
              <a:xfrm>
                <a:off x="5025" y="2359"/>
                <a:ext cx="40" cy="71"/>
              </a:xfrm>
              <a:custGeom>
                <a:avLst/>
                <a:gdLst>
                  <a:gd name="T0" fmla="*/ 0 w 40"/>
                  <a:gd name="T1" fmla="*/ 0 h 71"/>
                  <a:gd name="T2" fmla="*/ 40 w 40"/>
                  <a:gd name="T3" fmla="*/ 71 h 71"/>
                  <a:gd name="T4" fmla="*/ 0 w 40"/>
                  <a:gd name="T5" fmla="*/ 0 h 71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71"/>
                  <a:gd name="T11" fmla="*/ 40 w 40"/>
                  <a:gd name="T12" fmla="*/ 71 h 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71">
                    <a:moveTo>
                      <a:pt x="0" y="0"/>
                    </a:moveTo>
                    <a:lnTo>
                      <a:pt x="4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8" name="Freeform 583"/>
              <p:cNvSpPr>
                <a:spLocks/>
              </p:cNvSpPr>
              <p:nvPr/>
            </p:nvSpPr>
            <p:spPr bwMode="auto">
              <a:xfrm>
                <a:off x="4986" y="2357"/>
                <a:ext cx="37" cy="73"/>
              </a:xfrm>
              <a:custGeom>
                <a:avLst/>
                <a:gdLst>
                  <a:gd name="T0" fmla="*/ 37 w 37"/>
                  <a:gd name="T1" fmla="*/ 0 h 73"/>
                  <a:gd name="T2" fmla="*/ 37 w 37"/>
                  <a:gd name="T3" fmla="*/ 2 h 73"/>
                  <a:gd name="T4" fmla="*/ 0 w 37"/>
                  <a:gd name="T5" fmla="*/ 73 h 73"/>
                  <a:gd name="T6" fmla="*/ 37 w 37"/>
                  <a:gd name="T7" fmla="*/ 0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73"/>
                  <a:gd name="T14" fmla="*/ 37 w 37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73">
                    <a:moveTo>
                      <a:pt x="37" y="0"/>
                    </a:moveTo>
                    <a:lnTo>
                      <a:pt x="37" y="2"/>
                    </a:lnTo>
                    <a:lnTo>
                      <a:pt x="0" y="7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9" name="Freeform 584"/>
              <p:cNvSpPr>
                <a:spLocks/>
              </p:cNvSpPr>
              <p:nvPr/>
            </p:nvSpPr>
            <p:spPr bwMode="auto">
              <a:xfrm>
                <a:off x="5025" y="2357"/>
                <a:ext cx="40" cy="73"/>
              </a:xfrm>
              <a:custGeom>
                <a:avLst/>
                <a:gdLst>
                  <a:gd name="T0" fmla="*/ 0 w 40"/>
                  <a:gd name="T1" fmla="*/ 0 h 73"/>
                  <a:gd name="T2" fmla="*/ 0 w 40"/>
                  <a:gd name="T3" fmla="*/ 2 h 73"/>
                  <a:gd name="T4" fmla="*/ 40 w 40"/>
                  <a:gd name="T5" fmla="*/ 73 h 73"/>
                  <a:gd name="T6" fmla="*/ 0 w 40"/>
                  <a:gd name="T7" fmla="*/ 0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"/>
                  <a:gd name="T13" fmla="*/ 0 h 73"/>
                  <a:gd name="T14" fmla="*/ 40 w 40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" h="73">
                    <a:moveTo>
                      <a:pt x="0" y="0"/>
                    </a:moveTo>
                    <a:lnTo>
                      <a:pt x="0" y="2"/>
                    </a:lnTo>
                    <a:lnTo>
                      <a:pt x="40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0" name="Freeform 585"/>
              <p:cNvSpPr>
                <a:spLocks/>
              </p:cNvSpPr>
              <p:nvPr/>
            </p:nvSpPr>
            <p:spPr bwMode="auto">
              <a:xfrm>
                <a:off x="4986" y="2357"/>
                <a:ext cx="37" cy="73"/>
              </a:xfrm>
              <a:custGeom>
                <a:avLst/>
                <a:gdLst>
                  <a:gd name="T0" fmla="*/ 37 w 37"/>
                  <a:gd name="T1" fmla="*/ 0 h 73"/>
                  <a:gd name="T2" fmla="*/ 0 w 37"/>
                  <a:gd name="T3" fmla="*/ 73 h 73"/>
                  <a:gd name="T4" fmla="*/ 37 w 37"/>
                  <a:gd name="T5" fmla="*/ 0 h 73"/>
                  <a:gd name="T6" fmla="*/ 0 60000 65536"/>
                  <a:gd name="T7" fmla="*/ 0 60000 65536"/>
                  <a:gd name="T8" fmla="*/ 0 60000 65536"/>
                  <a:gd name="T9" fmla="*/ 0 w 37"/>
                  <a:gd name="T10" fmla="*/ 0 h 73"/>
                  <a:gd name="T11" fmla="*/ 37 w 37"/>
                  <a:gd name="T12" fmla="*/ 73 h 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7" h="73">
                    <a:moveTo>
                      <a:pt x="37" y="0"/>
                    </a:moveTo>
                    <a:lnTo>
                      <a:pt x="0" y="7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1" name="Freeform 586"/>
              <p:cNvSpPr>
                <a:spLocks/>
              </p:cNvSpPr>
              <p:nvPr/>
            </p:nvSpPr>
            <p:spPr bwMode="auto">
              <a:xfrm>
                <a:off x="5025" y="2357"/>
                <a:ext cx="40" cy="73"/>
              </a:xfrm>
              <a:custGeom>
                <a:avLst/>
                <a:gdLst>
                  <a:gd name="T0" fmla="*/ 0 w 40"/>
                  <a:gd name="T1" fmla="*/ 0 h 73"/>
                  <a:gd name="T2" fmla="*/ 40 w 40"/>
                  <a:gd name="T3" fmla="*/ 73 h 73"/>
                  <a:gd name="T4" fmla="*/ 0 w 40"/>
                  <a:gd name="T5" fmla="*/ 0 h 73"/>
                  <a:gd name="T6" fmla="*/ 0 60000 65536"/>
                  <a:gd name="T7" fmla="*/ 0 60000 65536"/>
                  <a:gd name="T8" fmla="*/ 0 60000 65536"/>
                  <a:gd name="T9" fmla="*/ 0 w 40"/>
                  <a:gd name="T10" fmla="*/ 0 h 73"/>
                  <a:gd name="T11" fmla="*/ 40 w 40"/>
                  <a:gd name="T12" fmla="*/ 73 h 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" h="73">
                    <a:moveTo>
                      <a:pt x="0" y="0"/>
                    </a:moveTo>
                    <a:lnTo>
                      <a:pt x="40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2" name="Freeform 587"/>
              <p:cNvSpPr>
                <a:spLocks/>
              </p:cNvSpPr>
              <p:nvPr/>
            </p:nvSpPr>
            <p:spPr bwMode="auto">
              <a:xfrm>
                <a:off x="5023" y="2356"/>
                <a:ext cx="42" cy="74"/>
              </a:xfrm>
              <a:custGeom>
                <a:avLst/>
                <a:gdLst>
                  <a:gd name="T0" fmla="*/ 0 w 42"/>
                  <a:gd name="T1" fmla="*/ 0 h 74"/>
                  <a:gd name="T2" fmla="*/ 2 w 42"/>
                  <a:gd name="T3" fmla="*/ 1 h 74"/>
                  <a:gd name="T4" fmla="*/ 42 w 42"/>
                  <a:gd name="T5" fmla="*/ 74 h 74"/>
                  <a:gd name="T6" fmla="*/ 0 w 42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74"/>
                  <a:gd name="T14" fmla="*/ 42 w 42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74">
                    <a:moveTo>
                      <a:pt x="0" y="0"/>
                    </a:moveTo>
                    <a:lnTo>
                      <a:pt x="2" y="1"/>
                    </a:lnTo>
                    <a:lnTo>
                      <a:pt x="42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3" name="Freeform 588"/>
              <p:cNvSpPr>
                <a:spLocks/>
              </p:cNvSpPr>
              <p:nvPr/>
            </p:nvSpPr>
            <p:spPr bwMode="auto">
              <a:xfrm>
                <a:off x="4986" y="2356"/>
                <a:ext cx="37" cy="74"/>
              </a:xfrm>
              <a:custGeom>
                <a:avLst/>
                <a:gdLst>
                  <a:gd name="T0" fmla="*/ 37 w 37"/>
                  <a:gd name="T1" fmla="*/ 0 h 74"/>
                  <a:gd name="T2" fmla="*/ 37 w 37"/>
                  <a:gd name="T3" fmla="*/ 1 h 74"/>
                  <a:gd name="T4" fmla="*/ 0 w 37"/>
                  <a:gd name="T5" fmla="*/ 74 h 74"/>
                  <a:gd name="T6" fmla="*/ 37 w 37"/>
                  <a:gd name="T7" fmla="*/ 0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74"/>
                  <a:gd name="T14" fmla="*/ 37 w 37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74">
                    <a:moveTo>
                      <a:pt x="37" y="0"/>
                    </a:moveTo>
                    <a:lnTo>
                      <a:pt x="37" y="1"/>
                    </a:lnTo>
                    <a:lnTo>
                      <a:pt x="0" y="7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4" name="Freeform 589"/>
              <p:cNvSpPr>
                <a:spLocks/>
              </p:cNvSpPr>
              <p:nvPr/>
            </p:nvSpPr>
            <p:spPr bwMode="auto">
              <a:xfrm>
                <a:off x="5023" y="2356"/>
                <a:ext cx="42" cy="74"/>
              </a:xfrm>
              <a:custGeom>
                <a:avLst/>
                <a:gdLst>
                  <a:gd name="T0" fmla="*/ 0 w 42"/>
                  <a:gd name="T1" fmla="*/ 0 h 74"/>
                  <a:gd name="T2" fmla="*/ 42 w 42"/>
                  <a:gd name="T3" fmla="*/ 74 h 74"/>
                  <a:gd name="T4" fmla="*/ 0 w 42"/>
                  <a:gd name="T5" fmla="*/ 0 h 74"/>
                  <a:gd name="T6" fmla="*/ 0 60000 65536"/>
                  <a:gd name="T7" fmla="*/ 0 60000 65536"/>
                  <a:gd name="T8" fmla="*/ 0 60000 65536"/>
                  <a:gd name="T9" fmla="*/ 0 w 42"/>
                  <a:gd name="T10" fmla="*/ 0 h 74"/>
                  <a:gd name="T11" fmla="*/ 42 w 42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" h="74">
                    <a:moveTo>
                      <a:pt x="0" y="0"/>
                    </a:moveTo>
                    <a:lnTo>
                      <a:pt x="42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5" name="Freeform 590"/>
              <p:cNvSpPr>
                <a:spLocks/>
              </p:cNvSpPr>
              <p:nvPr/>
            </p:nvSpPr>
            <p:spPr bwMode="auto">
              <a:xfrm>
                <a:off x="4986" y="2348"/>
                <a:ext cx="37" cy="82"/>
              </a:xfrm>
              <a:custGeom>
                <a:avLst/>
                <a:gdLst>
                  <a:gd name="T0" fmla="*/ 32 w 37"/>
                  <a:gd name="T1" fmla="*/ 0 h 82"/>
                  <a:gd name="T2" fmla="*/ 37 w 37"/>
                  <a:gd name="T3" fmla="*/ 8 h 82"/>
                  <a:gd name="T4" fmla="*/ 0 w 37"/>
                  <a:gd name="T5" fmla="*/ 82 h 82"/>
                  <a:gd name="T6" fmla="*/ 32 w 37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82"/>
                  <a:gd name="T14" fmla="*/ 37 w 37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82">
                    <a:moveTo>
                      <a:pt x="32" y="0"/>
                    </a:moveTo>
                    <a:lnTo>
                      <a:pt x="37" y="8"/>
                    </a:lnTo>
                    <a:lnTo>
                      <a:pt x="0" y="8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6" name="Freeform 591"/>
              <p:cNvSpPr>
                <a:spLocks/>
              </p:cNvSpPr>
              <p:nvPr/>
            </p:nvSpPr>
            <p:spPr bwMode="auto">
              <a:xfrm>
                <a:off x="5018" y="2348"/>
                <a:ext cx="11" cy="8"/>
              </a:xfrm>
              <a:custGeom>
                <a:avLst/>
                <a:gdLst>
                  <a:gd name="T0" fmla="*/ 5 w 11"/>
                  <a:gd name="T1" fmla="*/ 8 h 8"/>
                  <a:gd name="T2" fmla="*/ 0 w 11"/>
                  <a:gd name="T3" fmla="*/ 0 h 8"/>
                  <a:gd name="T4" fmla="*/ 11 w 11"/>
                  <a:gd name="T5" fmla="*/ 0 h 8"/>
                  <a:gd name="T6" fmla="*/ 5 w 11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5" y="8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7" name="Freeform 592"/>
              <p:cNvSpPr>
                <a:spLocks/>
              </p:cNvSpPr>
              <p:nvPr/>
            </p:nvSpPr>
            <p:spPr bwMode="auto">
              <a:xfrm>
                <a:off x="5023" y="2348"/>
                <a:ext cx="42" cy="82"/>
              </a:xfrm>
              <a:custGeom>
                <a:avLst/>
                <a:gdLst>
                  <a:gd name="T0" fmla="*/ 6 w 42"/>
                  <a:gd name="T1" fmla="*/ 0 h 82"/>
                  <a:gd name="T2" fmla="*/ 0 w 42"/>
                  <a:gd name="T3" fmla="*/ 8 h 82"/>
                  <a:gd name="T4" fmla="*/ 42 w 42"/>
                  <a:gd name="T5" fmla="*/ 82 h 82"/>
                  <a:gd name="T6" fmla="*/ 6 w 42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82"/>
                  <a:gd name="T14" fmla="*/ 42 w 42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82">
                    <a:moveTo>
                      <a:pt x="6" y="0"/>
                    </a:moveTo>
                    <a:lnTo>
                      <a:pt x="0" y="8"/>
                    </a:lnTo>
                    <a:lnTo>
                      <a:pt x="42" y="8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8" name="Freeform 593"/>
              <p:cNvSpPr>
                <a:spLocks/>
              </p:cNvSpPr>
              <p:nvPr/>
            </p:nvSpPr>
            <p:spPr bwMode="auto">
              <a:xfrm>
                <a:off x="4143" y="289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9" name="Freeform 594"/>
              <p:cNvSpPr>
                <a:spLocks/>
              </p:cNvSpPr>
              <p:nvPr/>
            </p:nvSpPr>
            <p:spPr bwMode="auto">
              <a:xfrm>
                <a:off x="4143" y="2897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2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0" name="Freeform 595"/>
              <p:cNvSpPr>
                <a:spLocks/>
              </p:cNvSpPr>
              <p:nvPr/>
            </p:nvSpPr>
            <p:spPr bwMode="auto">
              <a:xfrm>
                <a:off x="4143" y="289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1" name="Freeform 596"/>
              <p:cNvSpPr>
                <a:spLocks/>
              </p:cNvSpPr>
              <p:nvPr/>
            </p:nvSpPr>
            <p:spPr bwMode="auto">
              <a:xfrm>
                <a:off x="4143" y="289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4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2" name="Freeform 597"/>
              <p:cNvSpPr>
                <a:spLocks/>
              </p:cNvSpPr>
              <p:nvPr/>
            </p:nvSpPr>
            <p:spPr bwMode="auto">
              <a:xfrm>
                <a:off x="4142" y="289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1 w 5"/>
                  <a:gd name="T5" fmla="*/ 0 h 1"/>
                  <a:gd name="T6" fmla="*/ 0 w 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"/>
                  <a:gd name="T14" fmla="*/ 5 w 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3" name="Freeform 598"/>
              <p:cNvSpPr>
                <a:spLocks/>
              </p:cNvSpPr>
              <p:nvPr/>
            </p:nvSpPr>
            <p:spPr bwMode="auto">
              <a:xfrm>
                <a:off x="4142" y="2895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4" name="Freeform 599"/>
              <p:cNvSpPr>
                <a:spLocks/>
              </p:cNvSpPr>
              <p:nvPr/>
            </p:nvSpPr>
            <p:spPr bwMode="auto">
              <a:xfrm>
                <a:off x="4140" y="2895"/>
                <a:ext cx="7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0 h 1"/>
                  <a:gd name="T4" fmla="*/ 2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0" y="0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5" name="Freeform 600"/>
              <p:cNvSpPr>
                <a:spLocks/>
              </p:cNvSpPr>
              <p:nvPr/>
            </p:nvSpPr>
            <p:spPr bwMode="auto">
              <a:xfrm>
                <a:off x="4140" y="2895"/>
                <a:ext cx="8" cy="1"/>
              </a:xfrm>
              <a:custGeom>
                <a:avLst/>
                <a:gdLst>
                  <a:gd name="T0" fmla="*/ 8 w 8"/>
                  <a:gd name="T1" fmla="*/ 0 h 1"/>
                  <a:gd name="T2" fmla="*/ 0 w 8"/>
                  <a:gd name="T3" fmla="*/ 0 h 1"/>
                  <a:gd name="T4" fmla="*/ 7 w 8"/>
                  <a:gd name="T5" fmla="*/ 0 h 1"/>
                  <a:gd name="T6" fmla="*/ 8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6" name="Freeform 601"/>
              <p:cNvSpPr>
                <a:spLocks/>
              </p:cNvSpPr>
              <p:nvPr/>
            </p:nvSpPr>
            <p:spPr bwMode="auto">
              <a:xfrm>
                <a:off x="4140" y="289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8 w 10"/>
                  <a:gd name="T3" fmla="*/ 0 h 1"/>
                  <a:gd name="T4" fmla="*/ 0 w 10"/>
                  <a:gd name="T5" fmla="*/ 0 h 1"/>
                  <a:gd name="T6" fmla="*/ 10 w 1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"/>
                  <a:gd name="T14" fmla="*/ 10 w 1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">
                    <a:moveTo>
                      <a:pt x="10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7" name="Freeform 602"/>
              <p:cNvSpPr>
                <a:spLocks/>
              </p:cNvSpPr>
              <p:nvPr/>
            </p:nvSpPr>
            <p:spPr bwMode="auto">
              <a:xfrm>
                <a:off x="4140" y="289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8" name="Freeform 603"/>
              <p:cNvSpPr>
                <a:spLocks/>
              </p:cNvSpPr>
              <p:nvPr/>
            </p:nvSpPr>
            <p:spPr bwMode="auto">
              <a:xfrm>
                <a:off x="4140" y="2895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0 w 10"/>
                  <a:gd name="T3" fmla="*/ 0 h 1"/>
                  <a:gd name="T4" fmla="*/ 1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9" name="Freeform 604"/>
              <p:cNvSpPr>
                <a:spLocks/>
              </p:cNvSpPr>
              <p:nvPr/>
            </p:nvSpPr>
            <p:spPr bwMode="auto">
              <a:xfrm>
                <a:off x="4139" y="289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1 w 11"/>
                  <a:gd name="T5" fmla="*/ 0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0" name="Freeform 605"/>
              <p:cNvSpPr>
                <a:spLocks/>
              </p:cNvSpPr>
              <p:nvPr/>
            </p:nvSpPr>
            <p:spPr bwMode="auto">
              <a:xfrm>
                <a:off x="4139" y="2895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1 w 13"/>
                  <a:gd name="T5" fmla="*/ 0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1" name="Freeform 606"/>
              <p:cNvSpPr>
                <a:spLocks/>
              </p:cNvSpPr>
              <p:nvPr/>
            </p:nvSpPr>
            <p:spPr bwMode="auto">
              <a:xfrm>
                <a:off x="4137" y="2895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15 w 15"/>
                  <a:gd name="T3" fmla="*/ 0 h 1"/>
                  <a:gd name="T4" fmla="*/ 2 w 15"/>
                  <a:gd name="T5" fmla="*/ 0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15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2" name="Freeform 607"/>
              <p:cNvSpPr>
                <a:spLocks/>
              </p:cNvSpPr>
              <p:nvPr/>
            </p:nvSpPr>
            <p:spPr bwMode="auto">
              <a:xfrm>
                <a:off x="4137" y="2895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5 w 16"/>
                  <a:gd name="T5" fmla="*/ 0 h 1"/>
                  <a:gd name="T6" fmla="*/ 16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3" name="Freeform 608"/>
              <p:cNvSpPr>
                <a:spLocks/>
              </p:cNvSpPr>
              <p:nvPr/>
            </p:nvSpPr>
            <p:spPr bwMode="auto">
              <a:xfrm>
                <a:off x="4137" y="2893"/>
                <a:ext cx="16" cy="2"/>
              </a:xfrm>
              <a:custGeom>
                <a:avLst/>
                <a:gdLst>
                  <a:gd name="T0" fmla="*/ 0 w 16"/>
                  <a:gd name="T1" fmla="*/ 0 h 2"/>
                  <a:gd name="T2" fmla="*/ 16 w 16"/>
                  <a:gd name="T3" fmla="*/ 2 h 2"/>
                  <a:gd name="T4" fmla="*/ 0 w 16"/>
                  <a:gd name="T5" fmla="*/ 2 h 2"/>
                  <a:gd name="T6" fmla="*/ 0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0" y="0"/>
                    </a:moveTo>
                    <a:lnTo>
                      <a:pt x="16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4" name="Freeform 609"/>
              <p:cNvSpPr>
                <a:spLocks/>
              </p:cNvSpPr>
              <p:nvPr/>
            </p:nvSpPr>
            <p:spPr bwMode="auto">
              <a:xfrm>
                <a:off x="4137" y="2893"/>
                <a:ext cx="16" cy="2"/>
              </a:xfrm>
              <a:custGeom>
                <a:avLst/>
                <a:gdLst>
                  <a:gd name="T0" fmla="*/ 16 w 16"/>
                  <a:gd name="T1" fmla="*/ 0 h 2"/>
                  <a:gd name="T2" fmla="*/ 0 w 16"/>
                  <a:gd name="T3" fmla="*/ 0 h 2"/>
                  <a:gd name="T4" fmla="*/ 16 w 16"/>
                  <a:gd name="T5" fmla="*/ 2 h 2"/>
                  <a:gd name="T6" fmla="*/ 16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6" y="0"/>
                    </a:moveTo>
                    <a:lnTo>
                      <a:pt x="0" y="0"/>
                    </a:lnTo>
                    <a:lnTo>
                      <a:pt x="16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5" name="Freeform 610"/>
              <p:cNvSpPr>
                <a:spLocks/>
              </p:cNvSpPr>
              <p:nvPr/>
            </p:nvSpPr>
            <p:spPr bwMode="auto">
              <a:xfrm>
                <a:off x="4135" y="289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2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6" name="Freeform 611"/>
              <p:cNvSpPr>
                <a:spLocks/>
              </p:cNvSpPr>
              <p:nvPr/>
            </p:nvSpPr>
            <p:spPr bwMode="auto">
              <a:xfrm>
                <a:off x="4135" y="2893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12"/>
            <p:cNvGrpSpPr>
              <a:grpSpLocks/>
            </p:cNvGrpSpPr>
            <p:nvPr/>
          </p:nvGrpSpPr>
          <p:grpSpPr bwMode="auto">
            <a:xfrm>
              <a:off x="4118" y="2842"/>
              <a:ext cx="53" cy="77"/>
              <a:chOff x="4118" y="2842"/>
              <a:chExt cx="53" cy="77"/>
            </a:xfrm>
          </p:grpSpPr>
          <p:sp>
            <p:nvSpPr>
              <p:cNvPr id="2137" name="Freeform 613"/>
              <p:cNvSpPr>
                <a:spLocks/>
              </p:cNvSpPr>
              <p:nvPr/>
            </p:nvSpPr>
            <p:spPr bwMode="auto">
              <a:xfrm>
                <a:off x="4135" y="2893"/>
                <a:ext cx="20" cy="1"/>
              </a:xfrm>
              <a:custGeom>
                <a:avLst/>
                <a:gdLst>
                  <a:gd name="T0" fmla="*/ 20 w 20"/>
                  <a:gd name="T1" fmla="*/ 0 h 1"/>
                  <a:gd name="T2" fmla="*/ 0 w 20"/>
                  <a:gd name="T3" fmla="*/ 0 h 1"/>
                  <a:gd name="T4" fmla="*/ 18 w 20"/>
                  <a:gd name="T5" fmla="*/ 0 h 1"/>
                  <a:gd name="T6" fmla="*/ 20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"/>
                  <a:gd name="T14" fmla="*/ 20 w 2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8" name="Freeform 614"/>
              <p:cNvSpPr>
                <a:spLocks/>
              </p:cNvSpPr>
              <p:nvPr/>
            </p:nvSpPr>
            <p:spPr bwMode="auto">
              <a:xfrm>
                <a:off x="4134" y="2893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1 w 21"/>
                  <a:gd name="T3" fmla="*/ 0 h 1"/>
                  <a:gd name="T4" fmla="*/ 1 w 21"/>
                  <a:gd name="T5" fmla="*/ 0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21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9" name="Freeform 615"/>
              <p:cNvSpPr>
                <a:spLocks/>
              </p:cNvSpPr>
              <p:nvPr/>
            </p:nvSpPr>
            <p:spPr bwMode="auto">
              <a:xfrm>
                <a:off x="4134" y="2893"/>
                <a:ext cx="21" cy="1"/>
              </a:xfrm>
              <a:custGeom>
                <a:avLst/>
                <a:gdLst>
                  <a:gd name="T0" fmla="*/ 21 w 21"/>
                  <a:gd name="T1" fmla="*/ 0 h 1"/>
                  <a:gd name="T2" fmla="*/ 0 w 21"/>
                  <a:gd name="T3" fmla="*/ 0 h 1"/>
                  <a:gd name="T4" fmla="*/ 21 w 2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"/>
                  <a:gd name="T11" fmla="*/ 21 w 2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">
                    <a:moveTo>
                      <a:pt x="21" y="0"/>
                    </a:move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0" name="Freeform 616"/>
              <p:cNvSpPr>
                <a:spLocks/>
              </p:cNvSpPr>
              <p:nvPr/>
            </p:nvSpPr>
            <p:spPr bwMode="auto">
              <a:xfrm>
                <a:off x="4134" y="2892"/>
                <a:ext cx="21" cy="1"/>
              </a:xfrm>
              <a:custGeom>
                <a:avLst/>
                <a:gdLst>
                  <a:gd name="T0" fmla="*/ 0 w 21"/>
                  <a:gd name="T1" fmla="*/ 0 h 1"/>
                  <a:gd name="T2" fmla="*/ 21 w 21"/>
                  <a:gd name="T3" fmla="*/ 1 h 1"/>
                  <a:gd name="T4" fmla="*/ 0 w 21"/>
                  <a:gd name="T5" fmla="*/ 1 h 1"/>
                  <a:gd name="T6" fmla="*/ 0 w 2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1"/>
                  <a:gd name="T14" fmla="*/ 21 w 2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1">
                    <a:moveTo>
                      <a:pt x="0" y="0"/>
                    </a:moveTo>
                    <a:lnTo>
                      <a:pt x="2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1" name="Freeform 617"/>
              <p:cNvSpPr>
                <a:spLocks/>
              </p:cNvSpPr>
              <p:nvPr/>
            </p:nvSpPr>
            <p:spPr bwMode="auto">
              <a:xfrm>
                <a:off x="4134" y="2892"/>
                <a:ext cx="22" cy="1"/>
              </a:xfrm>
              <a:custGeom>
                <a:avLst/>
                <a:gdLst>
                  <a:gd name="T0" fmla="*/ 22 w 22"/>
                  <a:gd name="T1" fmla="*/ 0 h 1"/>
                  <a:gd name="T2" fmla="*/ 0 w 22"/>
                  <a:gd name="T3" fmla="*/ 0 h 1"/>
                  <a:gd name="T4" fmla="*/ 21 w 22"/>
                  <a:gd name="T5" fmla="*/ 1 h 1"/>
                  <a:gd name="T6" fmla="*/ 22 w 2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"/>
                  <a:gd name="T14" fmla="*/ 22 w 2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">
                    <a:moveTo>
                      <a:pt x="22" y="0"/>
                    </a:moveTo>
                    <a:lnTo>
                      <a:pt x="0" y="0"/>
                    </a:lnTo>
                    <a:lnTo>
                      <a:pt x="21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2" name="Freeform 618"/>
              <p:cNvSpPr>
                <a:spLocks/>
              </p:cNvSpPr>
              <p:nvPr/>
            </p:nvSpPr>
            <p:spPr bwMode="auto">
              <a:xfrm>
                <a:off x="4132" y="2892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24 w 24"/>
                  <a:gd name="T3" fmla="*/ 0 h 1"/>
                  <a:gd name="T4" fmla="*/ 2 w 24"/>
                  <a:gd name="T5" fmla="*/ 0 h 1"/>
                  <a:gd name="T6" fmla="*/ 0 w 2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"/>
                  <a:gd name="T14" fmla="*/ 24 w 2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">
                    <a:moveTo>
                      <a:pt x="0" y="0"/>
                    </a:moveTo>
                    <a:lnTo>
                      <a:pt x="2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3" name="Freeform 619"/>
              <p:cNvSpPr>
                <a:spLocks/>
              </p:cNvSpPr>
              <p:nvPr/>
            </p:nvSpPr>
            <p:spPr bwMode="auto">
              <a:xfrm>
                <a:off x="4132" y="2892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4 w 26"/>
                  <a:gd name="T5" fmla="*/ 0 h 1"/>
                  <a:gd name="T6" fmla="*/ 26 w 2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"/>
                  <a:gd name="T14" fmla="*/ 26 w 2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4" name="Freeform 620"/>
              <p:cNvSpPr>
                <a:spLocks/>
              </p:cNvSpPr>
              <p:nvPr/>
            </p:nvSpPr>
            <p:spPr bwMode="auto">
              <a:xfrm>
                <a:off x="4132" y="2892"/>
                <a:ext cx="26" cy="1"/>
              </a:xfrm>
              <a:custGeom>
                <a:avLst/>
                <a:gdLst>
                  <a:gd name="T0" fmla="*/ 26 w 26"/>
                  <a:gd name="T1" fmla="*/ 0 h 1"/>
                  <a:gd name="T2" fmla="*/ 0 w 26"/>
                  <a:gd name="T3" fmla="*/ 0 h 1"/>
                  <a:gd name="T4" fmla="*/ 26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26" y="0"/>
                    </a:moveTo>
                    <a:lnTo>
                      <a:pt x="0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5" name="Freeform 621"/>
              <p:cNvSpPr>
                <a:spLocks/>
              </p:cNvSpPr>
              <p:nvPr/>
            </p:nvSpPr>
            <p:spPr bwMode="auto">
              <a:xfrm>
                <a:off x="4132" y="2892"/>
                <a:ext cx="26" cy="1"/>
              </a:xfrm>
              <a:custGeom>
                <a:avLst/>
                <a:gdLst>
                  <a:gd name="T0" fmla="*/ 0 w 26"/>
                  <a:gd name="T1" fmla="*/ 0 h 1"/>
                  <a:gd name="T2" fmla="*/ 26 w 26"/>
                  <a:gd name="T3" fmla="*/ 0 h 1"/>
                  <a:gd name="T4" fmla="*/ 0 w 2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6"/>
                  <a:gd name="T10" fmla="*/ 0 h 1"/>
                  <a:gd name="T11" fmla="*/ 26 w 2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" h="1">
                    <a:moveTo>
                      <a:pt x="0" y="0"/>
                    </a:move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6" name="Freeform 622"/>
              <p:cNvSpPr>
                <a:spLocks/>
              </p:cNvSpPr>
              <p:nvPr/>
            </p:nvSpPr>
            <p:spPr bwMode="auto">
              <a:xfrm>
                <a:off x="4132" y="2892"/>
                <a:ext cx="28" cy="1"/>
              </a:xfrm>
              <a:custGeom>
                <a:avLst/>
                <a:gdLst>
                  <a:gd name="T0" fmla="*/ 28 w 28"/>
                  <a:gd name="T1" fmla="*/ 0 h 1"/>
                  <a:gd name="T2" fmla="*/ 0 w 28"/>
                  <a:gd name="T3" fmla="*/ 0 h 1"/>
                  <a:gd name="T4" fmla="*/ 26 w 28"/>
                  <a:gd name="T5" fmla="*/ 0 h 1"/>
                  <a:gd name="T6" fmla="*/ 28 w 2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1"/>
                  <a:gd name="T14" fmla="*/ 28 w 2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1">
                    <a:moveTo>
                      <a:pt x="28" y="0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7" name="Freeform 623"/>
              <p:cNvSpPr>
                <a:spLocks/>
              </p:cNvSpPr>
              <p:nvPr/>
            </p:nvSpPr>
            <p:spPr bwMode="auto">
              <a:xfrm>
                <a:off x="4131" y="2892"/>
                <a:ext cx="29" cy="1"/>
              </a:xfrm>
              <a:custGeom>
                <a:avLst/>
                <a:gdLst>
                  <a:gd name="T0" fmla="*/ 0 w 29"/>
                  <a:gd name="T1" fmla="*/ 0 h 1"/>
                  <a:gd name="T2" fmla="*/ 29 w 29"/>
                  <a:gd name="T3" fmla="*/ 0 h 1"/>
                  <a:gd name="T4" fmla="*/ 1 w 29"/>
                  <a:gd name="T5" fmla="*/ 0 h 1"/>
                  <a:gd name="T6" fmla="*/ 0 w 2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1"/>
                  <a:gd name="T14" fmla="*/ 29 w 2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1">
                    <a:moveTo>
                      <a:pt x="0" y="0"/>
                    </a:moveTo>
                    <a:lnTo>
                      <a:pt x="29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8" name="Freeform 624"/>
              <p:cNvSpPr>
                <a:spLocks/>
              </p:cNvSpPr>
              <p:nvPr/>
            </p:nvSpPr>
            <p:spPr bwMode="auto">
              <a:xfrm>
                <a:off x="4131" y="2892"/>
                <a:ext cx="29" cy="1"/>
              </a:xfrm>
              <a:custGeom>
                <a:avLst/>
                <a:gdLst>
                  <a:gd name="T0" fmla="*/ 29 w 29"/>
                  <a:gd name="T1" fmla="*/ 0 h 1"/>
                  <a:gd name="T2" fmla="*/ 0 w 29"/>
                  <a:gd name="T3" fmla="*/ 0 h 1"/>
                  <a:gd name="T4" fmla="*/ 29 w 2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"/>
                  <a:gd name="T11" fmla="*/ 29 w 2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">
                    <a:moveTo>
                      <a:pt x="29" y="0"/>
                    </a:moveTo>
                    <a:lnTo>
                      <a:pt x="0" y="0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9" name="Freeform 625"/>
              <p:cNvSpPr>
                <a:spLocks/>
              </p:cNvSpPr>
              <p:nvPr/>
            </p:nvSpPr>
            <p:spPr bwMode="auto">
              <a:xfrm>
                <a:off x="4131" y="2892"/>
                <a:ext cx="29" cy="1"/>
              </a:xfrm>
              <a:custGeom>
                <a:avLst/>
                <a:gdLst>
                  <a:gd name="T0" fmla="*/ 0 w 29"/>
                  <a:gd name="T1" fmla="*/ 0 h 1"/>
                  <a:gd name="T2" fmla="*/ 29 w 29"/>
                  <a:gd name="T3" fmla="*/ 0 h 1"/>
                  <a:gd name="T4" fmla="*/ 0 w 2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1"/>
                  <a:gd name="T11" fmla="*/ 29 w 2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1">
                    <a:moveTo>
                      <a:pt x="0" y="0"/>
                    </a:moveTo>
                    <a:lnTo>
                      <a:pt x="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0" name="Freeform 626"/>
              <p:cNvSpPr>
                <a:spLocks/>
              </p:cNvSpPr>
              <p:nvPr/>
            </p:nvSpPr>
            <p:spPr bwMode="auto">
              <a:xfrm>
                <a:off x="4131" y="2892"/>
                <a:ext cx="30" cy="1"/>
              </a:xfrm>
              <a:custGeom>
                <a:avLst/>
                <a:gdLst>
                  <a:gd name="T0" fmla="*/ 30 w 30"/>
                  <a:gd name="T1" fmla="*/ 0 h 1"/>
                  <a:gd name="T2" fmla="*/ 0 w 30"/>
                  <a:gd name="T3" fmla="*/ 0 h 1"/>
                  <a:gd name="T4" fmla="*/ 29 w 30"/>
                  <a:gd name="T5" fmla="*/ 0 h 1"/>
                  <a:gd name="T6" fmla="*/ 30 w 3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1"/>
                  <a:gd name="T14" fmla="*/ 30 w 3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1">
                    <a:moveTo>
                      <a:pt x="30" y="0"/>
                    </a:moveTo>
                    <a:lnTo>
                      <a:pt x="0" y="0"/>
                    </a:lnTo>
                    <a:lnTo>
                      <a:pt x="29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" name="Freeform 627"/>
              <p:cNvSpPr>
                <a:spLocks/>
              </p:cNvSpPr>
              <p:nvPr/>
            </p:nvSpPr>
            <p:spPr bwMode="auto">
              <a:xfrm>
                <a:off x="4129" y="2890"/>
                <a:ext cx="32" cy="2"/>
              </a:xfrm>
              <a:custGeom>
                <a:avLst/>
                <a:gdLst>
                  <a:gd name="T0" fmla="*/ 0 w 32"/>
                  <a:gd name="T1" fmla="*/ 0 h 2"/>
                  <a:gd name="T2" fmla="*/ 32 w 32"/>
                  <a:gd name="T3" fmla="*/ 2 h 2"/>
                  <a:gd name="T4" fmla="*/ 2 w 32"/>
                  <a:gd name="T5" fmla="*/ 2 h 2"/>
                  <a:gd name="T6" fmla="*/ 0 w 3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2"/>
                  <a:gd name="T14" fmla="*/ 32 w 3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2">
                    <a:moveTo>
                      <a:pt x="0" y="0"/>
                    </a:moveTo>
                    <a:lnTo>
                      <a:pt x="3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" name="Freeform 628"/>
              <p:cNvSpPr>
                <a:spLocks/>
              </p:cNvSpPr>
              <p:nvPr/>
            </p:nvSpPr>
            <p:spPr bwMode="auto">
              <a:xfrm>
                <a:off x="4129" y="2890"/>
                <a:ext cx="32" cy="2"/>
              </a:xfrm>
              <a:custGeom>
                <a:avLst/>
                <a:gdLst>
                  <a:gd name="T0" fmla="*/ 32 w 32"/>
                  <a:gd name="T1" fmla="*/ 0 h 2"/>
                  <a:gd name="T2" fmla="*/ 0 w 32"/>
                  <a:gd name="T3" fmla="*/ 0 h 2"/>
                  <a:gd name="T4" fmla="*/ 32 w 32"/>
                  <a:gd name="T5" fmla="*/ 2 h 2"/>
                  <a:gd name="T6" fmla="*/ 32 w 3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2"/>
                  <a:gd name="T14" fmla="*/ 32 w 3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2">
                    <a:moveTo>
                      <a:pt x="32" y="0"/>
                    </a:moveTo>
                    <a:lnTo>
                      <a:pt x="0" y="0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" name="Freeform 629"/>
              <p:cNvSpPr>
                <a:spLocks/>
              </p:cNvSpPr>
              <p:nvPr/>
            </p:nvSpPr>
            <p:spPr bwMode="auto">
              <a:xfrm>
                <a:off x="4129" y="2890"/>
                <a:ext cx="32" cy="1"/>
              </a:xfrm>
              <a:custGeom>
                <a:avLst/>
                <a:gdLst>
                  <a:gd name="T0" fmla="*/ 0 w 32"/>
                  <a:gd name="T1" fmla="*/ 0 h 1"/>
                  <a:gd name="T2" fmla="*/ 32 w 32"/>
                  <a:gd name="T3" fmla="*/ 0 h 1"/>
                  <a:gd name="T4" fmla="*/ 0 w 3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1"/>
                  <a:gd name="T11" fmla="*/ 32 w 3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1">
                    <a:moveTo>
                      <a:pt x="0" y="0"/>
                    </a:moveTo>
                    <a:lnTo>
                      <a:pt x="3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4" name="Freeform 630"/>
              <p:cNvSpPr>
                <a:spLocks/>
              </p:cNvSpPr>
              <p:nvPr/>
            </p:nvSpPr>
            <p:spPr bwMode="auto">
              <a:xfrm>
                <a:off x="4129" y="2890"/>
                <a:ext cx="34" cy="1"/>
              </a:xfrm>
              <a:custGeom>
                <a:avLst/>
                <a:gdLst>
                  <a:gd name="T0" fmla="*/ 34 w 34"/>
                  <a:gd name="T1" fmla="*/ 0 h 1"/>
                  <a:gd name="T2" fmla="*/ 0 w 34"/>
                  <a:gd name="T3" fmla="*/ 0 h 1"/>
                  <a:gd name="T4" fmla="*/ 32 w 34"/>
                  <a:gd name="T5" fmla="*/ 0 h 1"/>
                  <a:gd name="T6" fmla="*/ 34 w 3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1"/>
                  <a:gd name="T14" fmla="*/ 34 w 3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1">
                    <a:moveTo>
                      <a:pt x="34" y="0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31"/>
              <p:cNvSpPr>
                <a:spLocks/>
              </p:cNvSpPr>
              <p:nvPr/>
            </p:nvSpPr>
            <p:spPr bwMode="auto">
              <a:xfrm>
                <a:off x="4118" y="2890"/>
                <a:ext cx="11" cy="29"/>
              </a:xfrm>
              <a:custGeom>
                <a:avLst/>
                <a:gdLst>
                  <a:gd name="T0" fmla="*/ 11 w 11"/>
                  <a:gd name="T1" fmla="*/ 0 h 29"/>
                  <a:gd name="T2" fmla="*/ 11 w 11"/>
                  <a:gd name="T3" fmla="*/ 29 h 29"/>
                  <a:gd name="T4" fmla="*/ 0 w 11"/>
                  <a:gd name="T5" fmla="*/ 29 h 29"/>
                  <a:gd name="T6" fmla="*/ 11 w 1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9"/>
                  <a:gd name="T14" fmla="*/ 11 w 11"/>
                  <a:gd name="T15" fmla="*/ 29 h 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9">
                    <a:moveTo>
                      <a:pt x="11" y="0"/>
                    </a:moveTo>
                    <a:lnTo>
                      <a:pt x="11" y="29"/>
                    </a:lnTo>
                    <a:lnTo>
                      <a:pt x="0" y="2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Freeform 632"/>
              <p:cNvSpPr>
                <a:spLocks/>
              </p:cNvSpPr>
              <p:nvPr/>
            </p:nvSpPr>
            <p:spPr bwMode="auto">
              <a:xfrm>
                <a:off x="4129" y="2890"/>
                <a:ext cx="34" cy="1"/>
              </a:xfrm>
              <a:custGeom>
                <a:avLst/>
                <a:gdLst>
                  <a:gd name="T0" fmla="*/ 0 w 34"/>
                  <a:gd name="T1" fmla="*/ 0 h 1"/>
                  <a:gd name="T2" fmla="*/ 34 w 34"/>
                  <a:gd name="T3" fmla="*/ 0 h 1"/>
                  <a:gd name="T4" fmla="*/ 0 w 3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1"/>
                  <a:gd name="T11" fmla="*/ 34 w 3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1">
                    <a:moveTo>
                      <a:pt x="0" y="0"/>
                    </a:moveTo>
                    <a:lnTo>
                      <a:pt x="3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7" name="Freeform 633"/>
              <p:cNvSpPr>
                <a:spLocks/>
              </p:cNvSpPr>
              <p:nvPr/>
            </p:nvSpPr>
            <p:spPr bwMode="auto">
              <a:xfrm>
                <a:off x="4129" y="2888"/>
                <a:ext cx="34" cy="2"/>
              </a:xfrm>
              <a:custGeom>
                <a:avLst/>
                <a:gdLst>
                  <a:gd name="T0" fmla="*/ 34 w 34"/>
                  <a:gd name="T1" fmla="*/ 0 h 2"/>
                  <a:gd name="T2" fmla="*/ 0 w 34"/>
                  <a:gd name="T3" fmla="*/ 2 h 2"/>
                  <a:gd name="T4" fmla="*/ 34 w 34"/>
                  <a:gd name="T5" fmla="*/ 2 h 2"/>
                  <a:gd name="T6" fmla="*/ 34 w 3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"/>
                  <a:gd name="T14" fmla="*/ 34 w 3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">
                    <a:moveTo>
                      <a:pt x="34" y="0"/>
                    </a:moveTo>
                    <a:lnTo>
                      <a:pt x="0" y="2"/>
                    </a:lnTo>
                    <a:lnTo>
                      <a:pt x="34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634"/>
              <p:cNvSpPr>
                <a:spLocks/>
              </p:cNvSpPr>
              <p:nvPr/>
            </p:nvSpPr>
            <p:spPr bwMode="auto">
              <a:xfrm>
                <a:off x="4129" y="2888"/>
                <a:ext cx="34" cy="2"/>
              </a:xfrm>
              <a:custGeom>
                <a:avLst/>
                <a:gdLst>
                  <a:gd name="T0" fmla="*/ 16 w 34"/>
                  <a:gd name="T1" fmla="*/ 0 h 2"/>
                  <a:gd name="T2" fmla="*/ 34 w 34"/>
                  <a:gd name="T3" fmla="*/ 0 h 2"/>
                  <a:gd name="T4" fmla="*/ 0 w 34"/>
                  <a:gd name="T5" fmla="*/ 2 h 2"/>
                  <a:gd name="T6" fmla="*/ 16 w 3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4"/>
                  <a:gd name="T13" fmla="*/ 0 h 2"/>
                  <a:gd name="T14" fmla="*/ 34 w 3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4" h="2">
                    <a:moveTo>
                      <a:pt x="16" y="0"/>
                    </a:moveTo>
                    <a:lnTo>
                      <a:pt x="34" y="0"/>
                    </a:lnTo>
                    <a:lnTo>
                      <a:pt x="0" y="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635"/>
              <p:cNvSpPr>
                <a:spLocks/>
              </p:cNvSpPr>
              <p:nvPr/>
            </p:nvSpPr>
            <p:spPr bwMode="auto">
              <a:xfrm>
                <a:off x="4129" y="2888"/>
                <a:ext cx="16" cy="2"/>
              </a:xfrm>
              <a:custGeom>
                <a:avLst/>
                <a:gdLst>
                  <a:gd name="T0" fmla="*/ 14 w 16"/>
                  <a:gd name="T1" fmla="*/ 0 h 2"/>
                  <a:gd name="T2" fmla="*/ 16 w 16"/>
                  <a:gd name="T3" fmla="*/ 0 h 2"/>
                  <a:gd name="T4" fmla="*/ 0 w 16"/>
                  <a:gd name="T5" fmla="*/ 2 h 2"/>
                  <a:gd name="T6" fmla="*/ 14 w 16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2"/>
                  <a:gd name="T14" fmla="*/ 16 w 16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2">
                    <a:moveTo>
                      <a:pt x="14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Freeform 636"/>
              <p:cNvSpPr>
                <a:spLocks/>
              </p:cNvSpPr>
              <p:nvPr/>
            </p:nvSpPr>
            <p:spPr bwMode="auto">
              <a:xfrm>
                <a:off x="4145" y="2888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18 w 18"/>
                  <a:gd name="T3" fmla="*/ 0 h 1"/>
                  <a:gd name="T4" fmla="*/ 0 w 1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"/>
                  <a:gd name="T11" fmla="*/ 18 w 1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" name="Freeform 637"/>
              <p:cNvSpPr>
                <a:spLocks/>
              </p:cNvSpPr>
              <p:nvPr/>
            </p:nvSpPr>
            <p:spPr bwMode="auto">
              <a:xfrm>
                <a:off x="4129" y="2888"/>
                <a:ext cx="14" cy="2"/>
              </a:xfrm>
              <a:custGeom>
                <a:avLst/>
                <a:gdLst>
                  <a:gd name="T0" fmla="*/ 13 w 14"/>
                  <a:gd name="T1" fmla="*/ 0 h 2"/>
                  <a:gd name="T2" fmla="*/ 14 w 14"/>
                  <a:gd name="T3" fmla="*/ 0 h 2"/>
                  <a:gd name="T4" fmla="*/ 0 w 14"/>
                  <a:gd name="T5" fmla="*/ 2 h 2"/>
                  <a:gd name="T6" fmla="*/ 13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3" y="0"/>
                    </a:moveTo>
                    <a:lnTo>
                      <a:pt x="14" y="0"/>
                    </a:ln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638"/>
              <p:cNvSpPr>
                <a:spLocks/>
              </p:cNvSpPr>
              <p:nvPr/>
            </p:nvSpPr>
            <p:spPr bwMode="auto">
              <a:xfrm>
                <a:off x="4145" y="2888"/>
                <a:ext cx="18" cy="1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0 h 1"/>
                  <a:gd name="T4" fmla="*/ 18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639"/>
              <p:cNvSpPr>
                <a:spLocks/>
              </p:cNvSpPr>
              <p:nvPr/>
            </p:nvSpPr>
            <p:spPr bwMode="auto">
              <a:xfrm>
                <a:off x="4129" y="2888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2"/>
                  <a:gd name="T11" fmla="*/ 13 w 1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2">
                    <a:moveTo>
                      <a:pt x="13" y="0"/>
                    </a:move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Freeform 640"/>
              <p:cNvSpPr>
                <a:spLocks/>
              </p:cNvSpPr>
              <p:nvPr/>
            </p:nvSpPr>
            <p:spPr bwMode="auto">
              <a:xfrm>
                <a:off x="4145" y="2888"/>
                <a:ext cx="18" cy="1"/>
              </a:xfrm>
              <a:custGeom>
                <a:avLst/>
                <a:gdLst>
                  <a:gd name="T0" fmla="*/ 2 w 18"/>
                  <a:gd name="T1" fmla="*/ 0 h 1"/>
                  <a:gd name="T2" fmla="*/ 0 w 18"/>
                  <a:gd name="T3" fmla="*/ 0 h 1"/>
                  <a:gd name="T4" fmla="*/ 18 w 18"/>
                  <a:gd name="T5" fmla="*/ 0 h 1"/>
                  <a:gd name="T6" fmla="*/ 2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2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5" name="Freeform 641"/>
              <p:cNvSpPr>
                <a:spLocks/>
              </p:cNvSpPr>
              <p:nvPr/>
            </p:nvSpPr>
            <p:spPr bwMode="auto">
              <a:xfrm>
                <a:off x="4129" y="2888"/>
                <a:ext cx="13" cy="2"/>
              </a:xfrm>
              <a:custGeom>
                <a:avLst/>
                <a:gdLst>
                  <a:gd name="T0" fmla="*/ 11 w 13"/>
                  <a:gd name="T1" fmla="*/ 0 h 2"/>
                  <a:gd name="T2" fmla="*/ 13 w 13"/>
                  <a:gd name="T3" fmla="*/ 0 h 2"/>
                  <a:gd name="T4" fmla="*/ 0 w 13"/>
                  <a:gd name="T5" fmla="*/ 2 h 2"/>
                  <a:gd name="T6" fmla="*/ 11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1" y="0"/>
                    </a:moveTo>
                    <a:lnTo>
                      <a:pt x="13" y="0"/>
                    </a:lnTo>
                    <a:lnTo>
                      <a:pt x="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642"/>
              <p:cNvSpPr>
                <a:spLocks/>
              </p:cNvSpPr>
              <p:nvPr/>
            </p:nvSpPr>
            <p:spPr bwMode="auto">
              <a:xfrm>
                <a:off x="4147" y="2888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0" y="0"/>
                    </a:moveTo>
                    <a:lnTo>
                      <a:pt x="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643"/>
              <p:cNvSpPr>
                <a:spLocks/>
              </p:cNvSpPr>
              <p:nvPr/>
            </p:nvSpPr>
            <p:spPr bwMode="auto">
              <a:xfrm>
                <a:off x="4147" y="2888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"/>
                  <a:gd name="T11" fmla="*/ 16 w 1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Freeform 644"/>
              <p:cNvSpPr>
                <a:spLocks/>
              </p:cNvSpPr>
              <p:nvPr/>
            </p:nvSpPr>
            <p:spPr bwMode="auto">
              <a:xfrm>
                <a:off x="4129" y="2888"/>
                <a:ext cx="11" cy="2"/>
              </a:xfrm>
              <a:custGeom>
                <a:avLst/>
                <a:gdLst>
                  <a:gd name="T0" fmla="*/ 1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1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9" name="Freeform 645"/>
              <p:cNvSpPr>
                <a:spLocks/>
              </p:cNvSpPr>
              <p:nvPr/>
            </p:nvSpPr>
            <p:spPr bwMode="auto">
              <a:xfrm>
                <a:off x="4147" y="2888"/>
                <a:ext cx="16" cy="1"/>
              </a:xfrm>
              <a:custGeom>
                <a:avLst/>
                <a:gdLst>
                  <a:gd name="T0" fmla="*/ 1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1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646"/>
              <p:cNvSpPr>
                <a:spLocks/>
              </p:cNvSpPr>
              <p:nvPr/>
            </p:nvSpPr>
            <p:spPr bwMode="auto">
              <a:xfrm>
                <a:off x="4129" y="2887"/>
                <a:ext cx="10" cy="3"/>
              </a:xfrm>
              <a:custGeom>
                <a:avLst/>
                <a:gdLst>
                  <a:gd name="T0" fmla="*/ 10 w 10"/>
                  <a:gd name="T1" fmla="*/ 0 h 3"/>
                  <a:gd name="T2" fmla="*/ 10 w 10"/>
                  <a:gd name="T3" fmla="*/ 1 h 3"/>
                  <a:gd name="T4" fmla="*/ 0 w 10"/>
                  <a:gd name="T5" fmla="*/ 3 h 3"/>
                  <a:gd name="T6" fmla="*/ 1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10" y="0"/>
                    </a:moveTo>
                    <a:lnTo>
                      <a:pt x="10" y="1"/>
                    </a:lnTo>
                    <a:lnTo>
                      <a:pt x="0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647"/>
              <p:cNvSpPr>
                <a:spLocks/>
              </p:cNvSpPr>
              <p:nvPr/>
            </p:nvSpPr>
            <p:spPr bwMode="auto">
              <a:xfrm>
                <a:off x="4148" y="2887"/>
                <a:ext cx="15" cy="1"/>
              </a:xfrm>
              <a:custGeom>
                <a:avLst/>
                <a:gdLst>
                  <a:gd name="T0" fmla="*/ 0 w 15"/>
                  <a:gd name="T1" fmla="*/ 0 h 1"/>
                  <a:gd name="T2" fmla="*/ 0 w 15"/>
                  <a:gd name="T3" fmla="*/ 1 h 1"/>
                  <a:gd name="T4" fmla="*/ 15 w 15"/>
                  <a:gd name="T5" fmla="*/ 1 h 1"/>
                  <a:gd name="T6" fmla="*/ 0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0" y="0"/>
                    </a:moveTo>
                    <a:lnTo>
                      <a:pt x="0" y="1"/>
                    </a:lnTo>
                    <a:lnTo>
                      <a:pt x="1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Freeform 648"/>
              <p:cNvSpPr>
                <a:spLocks/>
              </p:cNvSpPr>
              <p:nvPr/>
            </p:nvSpPr>
            <p:spPr bwMode="auto">
              <a:xfrm>
                <a:off x="4148" y="2887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5 w 16"/>
                  <a:gd name="T5" fmla="*/ 1 h 1"/>
                  <a:gd name="T6" fmla="*/ 16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5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3" name="Freeform 649"/>
              <p:cNvSpPr>
                <a:spLocks/>
              </p:cNvSpPr>
              <p:nvPr/>
            </p:nvSpPr>
            <p:spPr bwMode="auto">
              <a:xfrm>
                <a:off x="4129" y="2887"/>
                <a:ext cx="10" cy="3"/>
              </a:xfrm>
              <a:custGeom>
                <a:avLst/>
                <a:gdLst>
                  <a:gd name="T0" fmla="*/ 8 w 10"/>
                  <a:gd name="T1" fmla="*/ 0 h 3"/>
                  <a:gd name="T2" fmla="*/ 10 w 10"/>
                  <a:gd name="T3" fmla="*/ 0 h 3"/>
                  <a:gd name="T4" fmla="*/ 0 w 10"/>
                  <a:gd name="T5" fmla="*/ 3 h 3"/>
                  <a:gd name="T6" fmla="*/ 8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8" y="0"/>
                    </a:moveTo>
                    <a:lnTo>
                      <a:pt x="10" y="0"/>
                    </a:lnTo>
                    <a:lnTo>
                      <a:pt x="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Freeform 650"/>
              <p:cNvSpPr>
                <a:spLocks/>
              </p:cNvSpPr>
              <p:nvPr/>
            </p:nvSpPr>
            <p:spPr bwMode="auto">
              <a:xfrm>
                <a:off x="4148" y="2887"/>
                <a:ext cx="16" cy="1"/>
              </a:xfrm>
              <a:custGeom>
                <a:avLst/>
                <a:gdLst>
                  <a:gd name="T0" fmla="*/ 2 w 16"/>
                  <a:gd name="T1" fmla="*/ 0 h 1"/>
                  <a:gd name="T2" fmla="*/ 16 w 16"/>
                  <a:gd name="T3" fmla="*/ 0 h 1"/>
                  <a:gd name="T4" fmla="*/ 0 w 16"/>
                  <a:gd name="T5" fmla="*/ 0 h 1"/>
                  <a:gd name="T6" fmla="*/ 2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2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5" name="Freeform 651"/>
              <p:cNvSpPr>
                <a:spLocks/>
              </p:cNvSpPr>
              <p:nvPr/>
            </p:nvSpPr>
            <p:spPr bwMode="auto">
              <a:xfrm>
                <a:off x="4129" y="2887"/>
                <a:ext cx="8" cy="3"/>
              </a:xfrm>
              <a:custGeom>
                <a:avLst/>
                <a:gdLst>
                  <a:gd name="T0" fmla="*/ 8 w 8"/>
                  <a:gd name="T1" fmla="*/ 0 h 3"/>
                  <a:gd name="T2" fmla="*/ 0 w 8"/>
                  <a:gd name="T3" fmla="*/ 3 h 3"/>
                  <a:gd name="T4" fmla="*/ 8 w 8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3"/>
                  <a:gd name="T11" fmla="*/ 8 w 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3">
                    <a:moveTo>
                      <a:pt x="8" y="0"/>
                    </a:moveTo>
                    <a:lnTo>
                      <a:pt x="0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6" name="Freeform 652"/>
              <p:cNvSpPr>
                <a:spLocks/>
              </p:cNvSpPr>
              <p:nvPr/>
            </p:nvSpPr>
            <p:spPr bwMode="auto">
              <a:xfrm>
                <a:off x="4150" y="2887"/>
                <a:ext cx="14" cy="1"/>
              </a:xfrm>
              <a:custGeom>
                <a:avLst/>
                <a:gdLst>
                  <a:gd name="T0" fmla="*/ 2 w 14"/>
                  <a:gd name="T1" fmla="*/ 0 h 1"/>
                  <a:gd name="T2" fmla="*/ 0 w 14"/>
                  <a:gd name="T3" fmla="*/ 0 h 1"/>
                  <a:gd name="T4" fmla="*/ 14 w 14"/>
                  <a:gd name="T5" fmla="*/ 0 h 1"/>
                  <a:gd name="T6" fmla="*/ 2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2" y="0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653"/>
              <p:cNvSpPr>
                <a:spLocks/>
              </p:cNvSpPr>
              <p:nvPr/>
            </p:nvSpPr>
            <p:spPr bwMode="auto">
              <a:xfrm>
                <a:off x="4152" y="2887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Freeform 654"/>
              <p:cNvSpPr>
                <a:spLocks/>
              </p:cNvSpPr>
              <p:nvPr/>
            </p:nvSpPr>
            <p:spPr bwMode="auto">
              <a:xfrm>
                <a:off x="4129" y="2885"/>
                <a:ext cx="8" cy="5"/>
              </a:xfrm>
              <a:custGeom>
                <a:avLst/>
                <a:gdLst>
                  <a:gd name="T0" fmla="*/ 6 w 8"/>
                  <a:gd name="T1" fmla="*/ 0 h 5"/>
                  <a:gd name="T2" fmla="*/ 8 w 8"/>
                  <a:gd name="T3" fmla="*/ 2 h 5"/>
                  <a:gd name="T4" fmla="*/ 0 w 8"/>
                  <a:gd name="T5" fmla="*/ 5 h 5"/>
                  <a:gd name="T6" fmla="*/ 6 w 8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5"/>
                  <a:gd name="T14" fmla="*/ 8 w 8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5">
                    <a:moveTo>
                      <a:pt x="6" y="0"/>
                    </a:moveTo>
                    <a:lnTo>
                      <a:pt x="8" y="2"/>
                    </a:ln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9" name="Freeform 655"/>
              <p:cNvSpPr>
                <a:spLocks/>
              </p:cNvSpPr>
              <p:nvPr/>
            </p:nvSpPr>
            <p:spPr bwMode="auto">
              <a:xfrm>
                <a:off x="4152" y="2885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2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" name="Freeform 656"/>
              <p:cNvSpPr>
                <a:spLocks/>
              </p:cNvSpPr>
              <p:nvPr/>
            </p:nvSpPr>
            <p:spPr bwMode="auto">
              <a:xfrm>
                <a:off x="4152" y="2885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0 h 2"/>
                  <a:gd name="T4" fmla="*/ 12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0"/>
                    </a:lnTo>
                    <a:lnTo>
                      <a:pt x="12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657"/>
              <p:cNvSpPr>
                <a:spLocks/>
              </p:cNvSpPr>
              <p:nvPr/>
            </p:nvSpPr>
            <p:spPr bwMode="auto">
              <a:xfrm>
                <a:off x="4129" y="2885"/>
                <a:ext cx="6" cy="5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5 h 5"/>
                  <a:gd name="T4" fmla="*/ 6 w 6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6" y="0"/>
                    </a:move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Freeform 658"/>
              <p:cNvSpPr>
                <a:spLocks/>
              </p:cNvSpPr>
              <p:nvPr/>
            </p:nvSpPr>
            <p:spPr bwMode="auto">
              <a:xfrm>
                <a:off x="4152" y="2885"/>
                <a:ext cx="14" cy="1"/>
              </a:xfrm>
              <a:custGeom>
                <a:avLst/>
                <a:gdLst>
                  <a:gd name="T0" fmla="*/ 1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1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1" y="0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3" name="Freeform 659"/>
              <p:cNvSpPr>
                <a:spLocks/>
              </p:cNvSpPr>
              <p:nvPr/>
            </p:nvSpPr>
            <p:spPr bwMode="auto">
              <a:xfrm>
                <a:off x="4129" y="2884"/>
                <a:ext cx="6" cy="6"/>
              </a:xfrm>
              <a:custGeom>
                <a:avLst/>
                <a:gdLst>
                  <a:gd name="T0" fmla="*/ 5 w 6"/>
                  <a:gd name="T1" fmla="*/ 0 h 6"/>
                  <a:gd name="T2" fmla="*/ 6 w 6"/>
                  <a:gd name="T3" fmla="*/ 1 h 6"/>
                  <a:gd name="T4" fmla="*/ 0 w 6"/>
                  <a:gd name="T5" fmla="*/ 6 h 6"/>
                  <a:gd name="T6" fmla="*/ 5 w 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5" y="0"/>
                    </a:moveTo>
                    <a:lnTo>
                      <a:pt x="6" y="1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4" name="Freeform 660"/>
              <p:cNvSpPr>
                <a:spLocks/>
              </p:cNvSpPr>
              <p:nvPr/>
            </p:nvSpPr>
            <p:spPr bwMode="auto">
              <a:xfrm>
                <a:off x="4153" y="2884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661"/>
              <p:cNvSpPr>
                <a:spLocks/>
              </p:cNvSpPr>
              <p:nvPr/>
            </p:nvSpPr>
            <p:spPr bwMode="auto">
              <a:xfrm>
                <a:off x="4153" y="2884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Freeform 662"/>
              <p:cNvSpPr>
                <a:spLocks/>
              </p:cNvSpPr>
              <p:nvPr/>
            </p:nvSpPr>
            <p:spPr bwMode="auto">
              <a:xfrm>
                <a:off x="4129" y="2884"/>
                <a:ext cx="5" cy="6"/>
              </a:xfrm>
              <a:custGeom>
                <a:avLst/>
                <a:gdLst>
                  <a:gd name="T0" fmla="*/ 5 w 5"/>
                  <a:gd name="T1" fmla="*/ 0 h 6"/>
                  <a:gd name="T2" fmla="*/ 0 w 5"/>
                  <a:gd name="T3" fmla="*/ 6 h 6"/>
                  <a:gd name="T4" fmla="*/ 5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5" y="0"/>
                    </a:move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" name="Freeform 663"/>
              <p:cNvSpPr>
                <a:spLocks/>
              </p:cNvSpPr>
              <p:nvPr/>
            </p:nvSpPr>
            <p:spPr bwMode="auto">
              <a:xfrm>
                <a:off x="4153" y="2884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8" name="Freeform 664"/>
              <p:cNvSpPr>
                <a:spLocks/>
              </p:cNvSpPr>
              <p:nvPr/>
            </p:nvSpPr>
            <p:spPr bwMode="auto">
              <a:xfrm>
                <a:off x="4155" y="2884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665"/>
              <p:cNvSpPr>
                <a:spLocks/>
              </p:cNvSpPr>
              <p:nvPr/>
            </p:nvSpPr>
            <p:spPr bwMode="auto">
              <a:xfrm>
                <a:off x="4129" y="2882"/>
                <a:ext cx="5" cy="8"/>
              </a:xfrm>
              <a:custGeom>
                <a:avLst/>
                <a:gdLst>
                  <a:gd name="T0" fmla="*/ 3 w 5"/>
                  <a:gd name="T1" fmla="*/ 0 h 8"/>
                  <a:gd name="T2" fmla="*/ 5 w 5"/>
                  <a:gd name="T3" fmla="*/ 2 h 8"/>
                  <a:gd name="T4" fmla="*/ 0 w 5"/>
                  <a:gd name="T5" fmla="*/ 8 h 8"/>
                  <a:gd name="T6" fmla="*/ 3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3" y="0"/>
                    </a:moveTo>
                    <a:lnTo>
                      <a:pt x="5" y="2"/>
                    </a:ln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666"/>
              <p:cNvSpPr>
                <a:spLocks/>
              </p:cNvSpPr>
              <p:nvPr/>
            </p:nvSpPr>
            <p:spPr bwMode="auto">
              <a:xfrm>
                <a:off x="4155" y="288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667"/>
              <p:cNvSpPr>
                <a:spLocks/>
              </p:cNvSpPr>
              <p:nvPr/>
            </p:nvSpPr>
            <p:spPr bwMode="auto">
              <a:xfrm>
                <a:off x="4155" y="288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2"/>
                  <a:gd name="T11" fmla="*/ 11 w 1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668"/>
              <p:cNvSpPr>
                <a:spLocks/>
              </p:cNvSpPr>
              <p:nvPr/>
            </p:nvSpPr>
            <p:spPr bwMode="auto">
              <a:xfrm>
                <a:off x="4129" y="2882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3 w 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8"/>
                  <a:gd name="T11" fmla="*/ 3 w 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8">
                    <a:moveTo>
                      <a:pt x="3" y="0"/>
                    </a:move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669"/>
              <p:cNvSpPr>
                <a:spLocks/>
              </p:cNvSpPr>
              <p:nvPr/>
            </p:nvSpPr>
            <p:spPr bwMode="auto">
              <a:xfrm>
                <a:off x="4155" y="2882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1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670"/>
              <p:cNvSpPr>
                <a:spLocks/>
              </p:cNvSpPr>
              <p:nvPr/>
            </p:nvSpPr>
            <p:spPr bwMode="auto">
              <a:xfrm>
                <a:off x="4155" y="2882"/>
                <a:ext cx="13" cy="1"/>
              </a:xfrm>
              <a:custGeom>
                <a:avLst/>
                <a:gdLst>
                  <a:gd name="T0" fmla="*/ 1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1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671"/>
              <p:cNvSpPr>
                <a:spLocks/>
              </p:cNvSpPr>
              <p:nvPr/>
            </p:nvSpPr>
            <p:spPr bwMode="auto">
              <a:xfrm>
                <a:off x="4129" y="2882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3 w 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8"/>
                  <a:gd name="T11" fmla="*/ 3 w 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8">
                    <a:moveTo>
                      <a:pt x="3" y="0"/>
                    </a:moveTo>
                    <a:lnTo>
                      <a:pt x="0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Freeform 672"/>
              <p:cNvSpPr>
                <a:spLocks/>
              </p:cNvSpPr>
              <p:nvPr/>
            </p:nvSpPr>
            <p:spPr bwMode="auto">
              <a:xfrm>
                <a:off x="4156" y="2882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7" name="Freeform 673"/>
              <p:cNvSpPr>
                <a:spLocks/>
              </p:cNvSpPr>
              <p:nvPr/>
            </p:nvSpPr>
            <p:spPr bwMode="auto">
              <a:xfrm>
                <a:off x="4156" y="2880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12 w 12"/>
                  <a:gd name="T3" fmla="*/ 2 h 2"/>
                  <a:gd name="T4" fmla="*/ 0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12" y="2"/>
                    </a:lnTo>
                    <a:lnTo>
                      <a:pt x="0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8" name="Freeform 674"/>
              <p:cNvSpPr>
                <a:spLocks/>
              </p:cNvSpPr>
              <p:nvPr/>
            </p:nvSpPr>
            <p:spPr bwMode="auto">
              <a:xfrm>
                <a:off x="4156" y="2880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675"/>
              <p:cNvSpPr>
                <a:spLocks/>
              </p:cNvSpPr>
              <p:nvPr/>
            </p:nvSpPr>
            <p:spPr bwMode="auto">
              <a:xfrm>
                <a:off x="4129" y="2880"/>
                <a:ext cx="3" cy="10"/>
              </a:xfrm>
              <a:custGeom>
                <a:avLst/>
                <a:gdLst>
                  <a:gd name="T0" fmla="*/ 2 w 3"/>
                  <a:gd name="T1" fmla="*/ 0 h 10"/>
                  <a:gd name="T2" fmla="*/ 3 w 3"/>
                  <a:gd name="T3" fmla="*/ 2 h 10"/>
                  <a:gd name="T4" fmla="*/ 0 w 3"/>
                  <a:gd name="T5" fmla="*/ 10 h 10"/>
                  <a:gd name="T6" fmla="*/ 2 w 3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0"/>
                  <a:gd name="T14" fmla="*/ 3 w 3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0">
                    <a:moveTo>
                      <a:pt x="2" y="0"/>
                    </a:moveTo>
                    <a:lnTo>
                      <a:pt x="3" y="2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676"/>
              <p:cNvSpPr>
                <a:spLocks/>
              </p:cNvSpPr>
              <p:nvPr/>
            </p:nvSpPr>
            <p:spPr bwMode="auto">
              <a:xfrm>
                <a:off x="4118" y="2880"/>
                <a:ext cx="13" cy="39"/>
              </a:xfrm>
              <a:custGeom>
                <a:avLst/>
                <a:gdLst>
                  <a:gd name="T0" fmla="*/ 13 w 13"/>
                  <a:gd name="T1" fmla="*/ 0 h 39"/>
                  <a:gd name="T2" fmla="*/ 11 w 13"/>
                  <a:gd name="T3" fmla="*/ 10 h 39"/>
                  <a:gd name="T4" fmla="*/ 0 w 13"/>
                  <a:gd name="T5" fmla="*/ 39 h 39"/>
                  <a:gd name="T6" fmla="*/ 13 w 13"/>
                  <a:gd name="T7" fmla="*/ 0 h 3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39"/>
                  <a:gd name="T14" fmla="*/ 13 w 13"/>
                  <a:gd name="T15" fmla="*/ 39 h 3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39">
                    <a:moveTo>
                      <a:pt x="13" y="0"/>
                    </a:moveTo>
                    <a:lnTo>
                      <a:pt x="11" y="10"/>
                    </a:lnTo>
                    <a:lnTo>
                      <a:pt x="0" y="3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677"/>
              <p:cNvSpPr>
                <a:spLocks/>
              </p:cNvSpPr>
              <p:nvPr/>
            </p:nvSpPr>
            <p:spPr bwMode="auto">
              <a:xfrm>
                <a:off x="4156" y="288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678"/>
              <p:cNvSpPr>
                <a:spLocks/>
              </p:cNvSpPr>
              <p:nvPr/>
            </p:nvSpPr>
            <p:spPr bwMode="auto">
              <a:xfrm>
                <a:off x="4118" y="2880"/>
                <a:ext cx="13" cy="39"/>
              </a:xfrm>
              <a:custGeom>
                <a:avLst/>
                <a:gdLst>
                  <a:gd name="T0" fmla="*/ 13 w 13"/>
                  <a:gd name="T1" fmla="*/ 0 h 39"/>
                  <a:gd name="T2" fmla="*/ 0 w 13"/>
                  <a:gd name="T3" fmla="*/ 39 h 39"/>
                  <a:gd name="T4" fmla="*/ 13 w 13"/>
                  <a:gd name="T5" fmla="*/ 0 h 39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9"/>
                  <a:gd name="T11" fmla="*/ 13 w 13"/>
                  <a:gd name="T12" fmla="*/ 39 h 3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9">
                    <a:moveTo>
                      <a:pt x="13" y="0"/>
                    </a:moveTo>
                    <a:lnTo>
                      <a:pt x="0" y="3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679"/>
              <p:cNvSpPr>
                <a:spLocks/>
              </p:cNvSpPr>
              <p:nvPr/>
            </p:nvSpPr>
            <p:spPr bwMode="auto">
              <a:xfrm>
                <a:off x="4156" y="2880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680"/>
              <p:cNvSpPr>
                <a:spLocks/>
              </p:cNvSpPr>
              <p:nvPr/>
            </p:nvSpPr>
            <p:spPr bwMode="auto">
              <a:xfrm>
                <a:off x="4156" y="2879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1 h 1"/>
                  <a:gd name="T4" fmla="*/ 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681"/>
              <p:cNvSpPr>
                <a:spLocks/>
              </p:cNvSpPr>
              <p:nvPr/>
            </p:nvSpPr>
            <p:spPr bwMode="auto">
              <a:xfrm>
                <a:off x="4118" y="2879"/>
                <a:ext cx="13" cy="40"/>
              </a:xfrm>
              <a:custGeom>
                <a:avLst/>
                <a:gdLst>
                  <a:gd name="T0" fmla="*/ 13 w 13"/>
                  <a:gd name="T1" fmla="*/ 0 h 40"/>
                  <a:gd name="T2" fmla="*/ 13 w 13"/>
                  <a:gd name="T3" fmla="*/ 1 h 40"/>
                  <a:gd name="T4" fmla="*/ 0 w 13"/>
                  <a:gd name="T5" fmla="*/ 40 h 40"/>
                  <a:gd name="T6" fmla="*/ 13 w 13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40"/>
                  <a:gd name="T14" fmla="*/ 13 w 13"/>
                  <a:gd name="T15" fmla="*/ 40 h 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40">
                    <a:moveTo>
                      <a:pt x="13" y="0"/>
                    </a:moveTo>
                    <a:lnTo>
                      <a:pt x="13" y="1"/>
                    </a:lnTo>
                    <a:lnTo>
                      <a:pt x="0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Freeform 682"/>
              <p:cNvSpPr>
                <a:spLocks/>
              </p:cNvSpPr>
              <p:nvPr/>
            </p:nvSpPr>
            <p:spPr bwMode="auto">
              <a:xfrm>
                <a:off x="4156" y="2879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2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7" name="Freeform 683"/>
              <p:cNvSpPr>
                <a:spLocks/>
              </p:cNvSpPr>
              <p:nvPr/>
            </p:nvSpPr>
            <p:spPr bwMode="auto">
              <a:xfrm>
                <a:off x="4156" y="2879"/>
                <a:ext cx="13" cy="1"/>
              </a:xfrm>
              <a:custGeom>
                <a:avLst/>
                <a:gdLst>
                  <a:gd name="T0" fmla="*/ 2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2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8" name="Freeform 684"/>
              <p:cNvSpPr>
                <a:spLocks/>
              </p:cNvSpPr>
              <p:nvPr/>
            </p:nvSpPr>
            <p:spPr bwMode="auto">
              <a:xfrm>
                <a:off x="4118" y="2879"/>
                <a:ext cx="13" cy="40"/>
              </a:xfrm>
              <a:custGeom>
                <a:avLst/>
                <a:gdLst>
                  <a:gd name="T0" fmla="*/ 13 w 13"/>
                  <a:gd name="T1" fmla="*/ 0 h 40"/>
                  <a:gd name="T2" fmla="*/ 0 w 13"/>
                  <a:gd name="T3" fmla="*/ 40 h 40"/>
                  <a:gd name="T4" fmla="*/ 13 w 13"/>
                  <a:gd name="T5" fmla="*/ 0 h 40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40"/>
                  <a:gd name="T11" fmla="*/ 13 w 13"/>
                  <a:gd name="T12" fmla="*/ 40 h 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40">
                    <a:moveTo>
                      <a:pt x="13" y="0"/>
                    </a:moveTo>
                    <a:lnTo>
                      <a:pt x="0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85"/>
              <p:cNvSpPr>
                <a:spLocks/>
              </p:cNvSpPr>
              <p:nvPr/>
            </p:nvSpPr>
            <p:spPr bwMode="auto">
              <a:xfrm>
                <a:off x="4158" y="287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86"/>
              <p:cNvSpPr>
                <a:spLocks/>
              </p:cNvSpPr>
              <p:nvPr/>
            </p:nvSpPr>
            <p:spPr bwMode="auto">
              <a:xfrm>
                <a:off x="4158" y="2877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87"/>
              <p:cNvSpPr>
                <a:spLocks/>
              </p:cNvSpPr>
              <p:nvPr/>
            </p:nvSpPr>
            <p:spPr bwMode="auto">
              <a:xfrm>
                <a:off x="4118" y="2877"/>
                <a:ext cx="13" cy="42"/>
              </a:xfrm>
              <a:custGeom>
                <a:avLst/>
                <a:gdLst>
                  <a:gd name="T0" fmla="*/ 11 w 13"/>
                  <a:gd name="T1" fmla="*/ 0 h 42"/>
                  <a:gd name="T2" fmla="*/ 13 w 13"/>
                  <a:gd name="T3" fmla="*/ 2 h 42"/>
                  <a:gd name="T4" fmla="*/ 0 w 13"/>
                  <a:gd name="T5" fmla="*/ 42 h 42"/>
                  <a:gd name="T6" fmla="*/ 11 w 13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42"/>
                  <a:gd name="T14" fmla="*/ 13 w 13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42">
                    <a:moveTo>
                      <a:pt x="11" y="0"/>
                    </a:moveTo>
                    <a:lnTo>
                      <a:pt x="13" y="2"/>
                    </a:ln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88"/>
              <p:cNvSpPr>
                <a:spLocks/>
              </p:cNvSpPr>
              <p:nvPr/>
            </p:nvSpPr>
            <p:spPr bwMode="auto">
              <a:xfrm>
                <a:off x="4158" y="2877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89"/>
              <p:cNvSpPr>
                <a:spLocks/>
              </p:cNvSpPr>
              <p:nvPr/>
            </p:nvSpPr>
            <p:spPr bwMode="auto">
              <a:xfrm>
                <a:off x="4158" y="2877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90"/>
              <p:cNvSpPr>
                <a:spLocks/>
              </p:cNvSpPr>
              <p:nvPr/>
            </p:nvSpPr>
            <p:spPr bwMode="auto">
              <a:xfrm>
                <a:off x="4118" y="2877"/>
                <a:ext cx="11" cy="42"/>
              </a:xfrm>
              <a:custGeom>
                <a:avLst/>
                <a:gdLst>
                  <a:gd name="T0" fmla="*/ 11 w 11"/>
                  <a:gd name="T1" fmla="*/ 0 h 42"/>
                  <a:gd name="T2" fmla="*/ 0 w 11"/>
                  <a:gd name="T3" fmla="*/ 42 h 42"/>
                  <a:gd name="T4" fmla="*/ 11 w 11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42"/>
                  <a:gd name="T11" fmla="*/ 11 w 11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42">
                    <a:moveTo>
                      <a:pt x="11" y="0"/>
                    </a:moveTo>
                    <a:lnTo>
                      <a:pt x="0" y="4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91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92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93"/>
              <p:cNvSpPr>
                <a:spLocks/>
              </p:cNvSpPr>
              <p:nvPr/>
            </p:nvSpPr>
            <p:spPr bwMode="auto">
              <a:xfrm>
                <a:off x="4118" y="2876"/>
                <a:ext cx="11" cy="43"/>
              </a:xfrm>
              <a:custGeom>
                <a:avLst/>
                <a:gdLst>
                  <a:gd name="T0" fmla="*/ 11 w 11"/>
                  <a:gd name="T1" fmla="*/ 0 h 43"/>
                  <a:gd name="T2" fmla="*/ 11 w 11"/>
                  <a:gd name="T3" fmla="*/ 1 h 43"/>
                  <a:gd name="T4" fmla="*/ 0 w 11"/>
                  <a:gd name="T5" fmla="*/ 43 h 43"/>
                  <a:gd name="T6" fmla="*/ 11 w 11"/>
                  <a:gd name="T7" fmla="*/ 0 h 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3"/>
                  <a:gd name="T14" fmla="*/ 11 w 11"/>
                  <a:gd name="T15" fmla="*/ 43 h 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3">
                    <a:moveTo>
                      <a:pt x="11" y="0"/>
                    </a:moveTo>
                    <a:lnTo>
                      <a:pt x="11" y="1"/>
                    </a:lnTo>
                    <a:lnTo>
                      <a:pt x="0" y="4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Freeform 694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9" name="Freeform 695"/>
              <p:cNvSpPr>
                <a:spLocks/>
              </p:cNvSpPr>
              <p:nvPr/>
            </p:nvSpPr>
            <p:spPr bwMode="auto">
              <a:xfrm>
                <a:off x="4158" y="2876"/>
                <a:ext cx="11" cy="1"/>
              </a:xfrm>
              <a:custGeom>
                <a:avLst/>
                <a:gdLst>
                  <a:gd name="T0" fmla="*/ 2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2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2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696"/>
              <p:cNvSpPr>
                <a:spLocks/>
              </p:cNvSpPr>
              <p:nvPr/>
            </p:nvSpPr>
            <p:spPr bwMode="auto">
              <a:xfrm>
                <a:off x="4118" y="2874"/>
                <a:ext cx="11" cy="45"/>
              </a:xfrm>
              <a:custGeom>
                <a:avLst/>
                <a:gdLst>
                  <a:gd name="T0" fmla="*/ 11 w 11"/>
                  <a:gd name="T1" fmla="*/ 0 h 45"/>
                  <a:gd name="T2" fmla="*/ 11 w 11"/>
                  <a:gd name="T3" fmla="*/ 2 h 45"/>
                  <a:gd name="T4" fmla="*/ 0 w 11"/>
                  <a:gd name="T5" fmla="*/ 45 h 45"/>
                  <a:gd name="T6" fmla="*/ 11 w 11"/>
                  <a:gd name="T7" fmla="*/ 0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5"/>
                  <a:gd name="T14" fmla="*/ 11 w 11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5">
                    <a:moveTo>
                      <a:pt x="11" y="0"/>
                    </a:moveTo>
                    <a:lnTo>
                      <a:pt x="11" y="2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697"/>
              <p:cNvSpPr>
                <a:spLocks/>
              </p:cNvSpPr>
              <p:nvPr/>
            </p:nvSpPr>
            <p:spPr bwMode="auto">
              <a:xfrm>
                <a:off x="4160" y="2874"/>
                <a:ext cx="9" cy="2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2 h 2"/>
                  <a:gd name="T6" fmla="*/ 9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698"/>
              <p:cNvSpPr>
                <a:spLocks/>
              </p:cNvSpPr>
              <p:nvPr/>
            </p:nvSpPr>
            <p:spPr bwMode="auto">
              <a:xfrm>
                <a:off x="4160" y="2874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0 h 2"/>
                  <a:gd name="T4" fmla="*/ 0 w 9"/>
                  <a:gd name="T5" fmla="*/ 2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699"/>
              <p:cNvSpPr>
                <a:spLocks/>
              </p:cNvSpPr>
              <p:nvPr/>
            </p:nvSpPr>
            <p:spPr bwMode="auto">
              <a:xfrm>
                <a:off x="4118" y="2874"/>
                <a:ext cx="11" cy="45"/>
              </a:xfrm>
              <a:custGeom>
                <a:avLst/>
                <a:gdLst>
                  <a:gd name="T0" fmla="*/ 11 w 11"/>
                  <a:gd name="T1" fmla="*/ 0 h 45"/>
                  <a:gd name="T2" fmla="*/ 0 w 11"/>
                  <a:gd name="T3" fmla="*/ 45 h 45"/>
                  <a:gd name="T4" fmla="*/ 11 w 11"/>
                  <a:gd name="T5" fmla="*/ 0 h 45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45"/>
                  <a:gd name="T11" fmla="*/ 11 w 11"/>
                  <a:gd name="T12" fmla="*/ 45 h 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45">
                    <a:moveTo>
                      <a:pt x="11" y="0"/>
                    </a:move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00"/>
              <p:cNvSpPr>
                <a:spLocks/>
              </p:cNvSpPr>
              <p:nvPr/>
            </p:nvSpPr>
            <p:spPr bwMode="auto">
              <a:xfrm>
                <a:off x="4160" y="2872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9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9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01"/>
              <p:cNvSpPr>
                <a:spLocks/>
              </p:cNvSpPr>
              <p:nvPr/>
            </p:nvSpPr>
            <p:spPr bwMode="auto">
              <a:xfrm>
                <a:off x="4160" y="287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02"/>
              <p:cNvSpPr>
                <a:spLocks/>
              </p:cNvSpPr>
              <p:nvPr/>
            </p:nvSpPr>
            <p:spPr bwMode="auto">
              <a:xfrm>
                <a:off x="4118" y="2872"/>
                <a:ext cx="11" cy="47"/>
              </a:xfrm>
              <a:custGeom>
                <a:avLst/>
                <a:gdLst>
                  <a:gd name="T0" fmla="*/ 9 w 11"/>
                  <a:gd name="T1" fmla="*/ 0 h 47"/>
                  <a:gd name="T2" fmla="*/ 11 w 11"/>
                  <a:gd name="T3" fmla="*/ 2 h 47"/>
                  <a:gd name="T4" fmla="*/ 0 w 11"/>
                  <a:gd name="T5" fmla="*/ 47 h 47"/>
                  <a:gd name="T6" fmla="*/ 9 w 11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7"/>
                  <a:gd name="T14" fmla="*/ 11 w 11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7">
                    <a:moveTo>
                      <a:pt x="9" y="0"/>
                    </a:moveTo>
                    <a:lnTo>
                      <a:pt x="11" y="2"/>
                    </a:lnTo>
                    <a:lnTo>
                      <a:pt x="0" y="4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03"/>
              <p:cNvSpPr>
                <a:spLocks/>
              </p:cNvSpPr>
              <p:nvPr/>
            </p:nvSpPr>
            <p:spPr bwMode="auto">
              <a:xfrm>
                <a:off x="4160" y="2872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04"/>
              <p:cNvSpPr>
                <a:spLocks/>
              </p:cNvSpPr>
              <p:nvPr/>
            </p:nvSpPr>
            <p:spPr bwMode="auto">
              <a:xfrm>
                <a:off x="4160" y="2872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705"/>
              <p:cNvSpPr>
                <a:spLocks/>
              </p:cNvSpPr>
              <p:nvPr/>
            </p:nvSpPr>
            <p:spPr bwMode="auto">
              <a:xfrm>
                <a:off x="4118" y="2871"/>
                <a:ext cx="9" cy="48"/>
              </a:xfrm>
              <a:custGeom>
                <a:avLst/>
                <a:gdLst>
                  <a:gd name="T0" fmla="*/ 9 w 9"/>
                  <a:gd name="T1" fmla="*/ 0 h 48"/>
                  <a:gd name="T2" fmla="*/ 9 w 9"/>
                  <a:gd name="T3" fmla="*/ 1 h 48"/>
                  <a:gd name="T4" fmla="*/ 0 w 9"/>
                  <a:gd name="T5" fmla="*/ 48 h 48"/>
                  <a:gd name="T6" fmla="*/ 9 w 9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48"/>
                  <a:gd name="T14" fmla="*/ 9 w 9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48">
                    <a:moveTo>
                      <a:pt x="9" y="0"/>
                    </a:moveTo>
                    <a:lnTo>
                      <a:pt x="9" y="1"/>
                    </a:lnTo>
                    <a:lnTo>
                      <a:pt x="0" y="4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706"/>
              <p:cNvSpPr>
                <a:spLocks/>
              </p:cNvSpPr>
              <p:nvPr/>
            </p:nvSpPr>
            <p:spPr bwMode="auto">
              <a:xfrm>
                <a:off x="4160" y="2871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707"/>
              <p:cNvSpPr>
                <a:spLocks/>
              </p:cNvSpPr>
              <p:nvPr/>
            </p:nvSpPr>
            <p:spPr bwMode="auto">
              <a:xfrm>
                <a:off x="4160" y="2871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708"/>
              <p:cNvSpPr>
                <a:spLocks/>
              </p:cNvSpPr>
              <p:nvPr/>
            </p:nvSpPr>
            <p:spPr bwMode="auto">
              <a:xfrm>
                <a:off x="4118" y="2871"/>
                <a:ext cx="9" cy="48"/>
              </a:xfrm>
              <a:custGeom>
                <a:avLst/>
                <a:gdLst>
                  <a:gd name="T0" fmla="*/ 9 w 9"/>
                  <a:gd name="T1" fmla="*/ 0 h 48"/>
                  <a:gd name="T2" fmla="*/ 0 w 9"/>
                  <a:gd name="T3" fmla="*/ 48 h 48"/>
                  <a:gd name="T4" fmla="*/ 9 w 9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48"/>
                  <a:gd name="T11" fmla="*/ 9 w 9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48">
                    <a:moveTo>
                      <a:pt x="9" y="0"/>
                    </a:moveTo>
                    <a:lnTo>
                      <a:pt x="0" y="4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709"/>
              <p:cNvSpPr>
                <a:spLocks/>
              </p:cNvSpPr>
              <p:nvPr/>
            </p:nvSpPr>
            <p:spPr bwMode="auto">
              <a:xfrm>
                <a:off x="4160" y="2869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710"/>
              <p:cNvSpPr>
                <a:spLocks/>
              </p:cNvSpPr>
              <p:nvPr/>
            </p:nvSpPr>
            <p:spPr bwMode="auto">
              <a:xfrm>
                <a:off x="4160" y="286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711"/>
              <p:cNvSpPr>
                <a:spLocks/>
              </p:cNvSpPr>
              <p:nvPr/>
            </p:nvSpPr>
            <p:spPr bwMode="auto">
              <a:xfrm>
                <a:off x="4118" y="2869"/>
                <a:ext cx="9" cy="50"/>
              </a:xfrm>
              <a:custGeom>
                <a:avLst/>
                <a:gdLst>
                  <a:gd name="T0" fmla="*/ 9 w 9"/>
                  <a:gd name="T1" fmla="*/ 0 h 50"/>
                  <a:gd name="T2" fmla="*/ 9 w 9"/>
                  <a:gd name="T3" fmla="*/ 2 h 50"/>
                  <a:gd name="T4" fmla="*/ 0 w 9"/>
                  <a:gd name="T5" fmla="*/ 50 h 50"/>
                  <a:gd name="T6" fmla="*/ 9 w 9"/>
                  <a:gd name="T7" fmla="*/ 0 h 5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0"/>
                  <a:gd name="T14" fmla="*/ 9 w 9"/>
                  <a:gd name="T15" fmla="*/ 50 h 5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0">
                    <a:moveTo>
                      <a:pt x="9" y="0"/>
                    </a:moveTo>
                    <a:lnTo>
                      <a:pt x="9" y="2"/>
                    </a:lnTo>
                    <a:lnTo>
                      <a:pt x="0" y="5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712"/>
              <p:cNvSpPr>
                <a:spLocks/>
              </p:cNvSpPr>
              <p:nvPr/>
            </p:nvSpPr>
            <p:spPr bwMode="auto">
              <a:xfrm>
                <a:off x="4160" y="286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713"/>
              <p:cNvSpPr>
                <a:spLocks/>
              </p:cNvSpPr>
              <p:nvPr/>
            </p:nvSpPr>
            <p:spPr bwMode="auto">
              <a:xfrm>
                <a:off x="4160" y="2867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Freeform 714"/>
              <p:cNvSpPr>
                <a:spLocks/>
              </p:cNvSpPr>
              <p:nvPr/>
            </p:nvSpPr>
            <p:spPr bwMode="auto">
              <a:xfrm>
                <a:off x="4118" y="2867"/>
                <a:ext cx="9" cy="52"/>
              </a:xfrm>
              <a:custGeom>
                <a:avLst/>
                <a:gdLst>
                  <a:gd name="T0" fmla="*/ 9 w 9"/>
                  <a:gd name="T1" fmla="*/ 0 h 52"/>
                  <a:gd name="T2" fmla="*/ 9 w 9"/>
                  <a:gd name="T3" fmla="*/ 2 h 52"/>
                  <a:gd name="T4" fmla="*/ 0 w 9"/>
                  <a:gd name="T5" fmla="*/ 52 h 52"/>
                  <a:gd name="T6" fmla="*/ 9 w 9"/>
                  <a:gd name="T7" fmla="*/ 0 h 5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2"/>
                  <a:gd name="T14" fmla="*/ 9 w 9"/>
                  <a:gd name="T15" fmla="*/ 52 h 5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2">
                    <a:moveTo>
                      <a:pt x="9" y="0"/>
                    </a:moveTo>
                    <a:lnTo>
                      <a:pt x="9" y="2"/>
                    </a:lnTo>
                    <a:lnTo>
                      <a:pt x="0" y="5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9" name="Freeform 715"/>
              <p:cNvSpPr>
                <a:spLocks/>
              </p:cNvSpPr>
              <p:nvPr/>
            </p:nvSpPr>
            <p:spPr bwMode="auto">
              <a:xfrm>
                <a:off x="4160" y="2867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716"/>
              <p:cNvSpPr>
                <a:spLocks/>
              </p:cNvSpPr>
              <p:nvPr/>
            </p:nvSpPr>
            <p:spPr bwMode="auto">
              <a:xfrm>
                <a:off x="4160" y="286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717"/>
              <p:cNvSpPr>
                <a:spLocks/>
              </p:cNvSpPr>
              <p:nvPr/>
            </p:nvSpPr>
            <p:spPr bwMode="auto">
              <a:xfrm>
                <a:off x="4160" y="286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718"/>
              <p:cNvSpPr>
                <a:spLocks/>
              </p:cNvSpPr>
              <p:nvPr/>
            </p:nvSpPr>
            <p:spPr bwMode="auto">
              <a:xfrm>
                <a:off x="4118" y="2866"/>
                <a:ext cx="9" cy="53"/>
              </a:xfrm>
              <a:custGeom>
                <a:avLst/>
                <a:gdLst>
                  <a:gd name="T0" fmla="*/ 9 w 9"/>
                  <a:gd name="T1" fmla="*/ 0 h 53"/>
                  <a:gd name="T2" fmla="*/ 9 w 9"/>
                  <a:gd name="T3" fmla="*/ 1 h 53"/>
                  <a:gd name="T4" fmla="*/ 0 w 9"/>
                  <a:gd name="T5" fmla="*/ 53 h 53"/>
                  <a:gd name="T6" fmla="*/ 9 w 9"/>
                  <a:gd name="T7" fmla="*/ 0 h 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3"/>
                  <a:gd name="T14" fmla="*/ 9 w 9"/>
                  <a:gd name="T15" fmla="*/ 53 h 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3">
                    <a:moveTo>
                      <a:pt x="9" y="0"/>
                    </a:moveTo>
                    <a:lnTo>
                      <a:pt x="9" y="1"/>
                    </a:lnTo>
                    <a:lnTo>
                      <a:pt x="0" y="5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719"/>
              <p:cNvSpPr>
                <a:spLocks/>
              </p:cNvSpPr>
              <p:nvPr/>
            </p:nvSpPr>
            <p:spPr bwMode="auto">
              <a:xfrm>
                <a:off x="4160" y="2866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720"/>
              <p:cNvSpPr>
                <a:spLocks/>
              </p:cNvSpPr>
              <p:nvPr/>
            </p:nvSpPr>
            <p:spPr bwMode="auto">
              <a:xfrm>
                <a:off x="4160" y="2864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721"/>
              <p:cNvSpPr>
                <a:spLocks/>
              </p:cNvSpPr>
              <p:nvPr/>
            </p:nvSpPr>
            <p:spPr bwMode="auto">
              <a:xfrm>
                <a:off x="4118" y="2864"/>
                <a:ext cx="9" cy="55"/>
              </a:xfrm>
              <a:custGeom>
                <a:avLst/>
                <a:gdLst>
                  <a:gd name="T0" fmla="*/ 9 w 9"/>
                  <a:gd name="T1" fmla="*/ 0 h 55"/>
                  <a:gd name="T2" fmla="*/ 9 w 9"/>
                  <a:gd name="T3" fmla="*/ 2 h 55"/>
                  <a:gd name="T4" fmla="*/ 0 w 9"/>
                  <a:gd name="T5" fmla="*/ 55 h 55"/>
                  <a:gd name="T6" fmla="*/ 9 w 9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5"/>
                  <a:gd name="T14" fmla="*/ 9 w 9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5">
                    <a:moveTo>
                      <a:pt x="9" y="0"/>
                    </a:moveTo>
                    <a:lnTo>
                      <a:pt x="9" y="2"/>
                    </a:lnTo>
                    <a:lnTo>
                      <a:pt x="0" y="5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722"/>
              <p:cNvSpPr>
                <a:spLocks/>
              </p:cNvSpPr>
              <p:nvPr/>
            </p:nvSpPr>
            <p:spPr bwMode="auto">
              <a:xfrm>
                <a:off x="4118" y="2864"/>
                <a:ext cx="9" cy="55"/>
              </a:xfrm>
              <a:custGeom>
                <a:avLst/>
                <a:gdLst>
                  <a:gd name="T0" fmla="*/ 9 w 9"/>
                  <a:gd name="T1" fmla="*/ 0 h 55"/>
                  <a:gd name="T2" fmla="*/ 0 w 9"/>
                  <a:gd name="T3" fmla="*/ 55 h 55"/>
                  <a:gd name="T4" fmla="*/ 9 w 9"/>
                  <a:gd name="T5" fmla="*/ 0 h 55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55"/>
                  <a:gd name="T11" fmla="*/ 9 w 9"/>
                  <a:gd name="T12" fmla="*/ 55 h 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55">
                    <a:moveTo>
                      <a:pt x="9" y="0"/>
                    </a:moveTo>
                    <a:lnTo>
                      <a:pt x="0" y="5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723"/>
              <p:cNvSpPr>
                <a:spLocks/>
              </p:cNvSpPr>
              <p:nvPr/>
            </p:nvSpPr>
            <p:spPr bwMode="auto">
              <a:xfrm>
                <a:off x="4160" y="2864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724"/>
              <p:cNvSpPr>
                <a:spLocks/>
              </p:cNvSpPr>
              <p:nvPr/>
            </p:nvSpPr>
            <p:spPr bwMode="auto">
              <a:xfrm>
                <a:off x="4160" y="2864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725"/>
              <p:cNvSpPr>
                <a:spLocks/>
              </p:cNvSpPr>
              <p:nvPr/>
            </p:nvSpPr>
            <p:spPr bwMode="auto">
              <a:xfrm>
                <a:off x="4160" y="2864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726"/>
              <p:cNvSpPr>
                <a:spLocks/>
              </p:cNvSpPr>
              <p:nvPr/>
            </p:nvSpPr>
            <p:spPr bwMode="auto">
              <a:xfrm>
                <a:off x="4160" y="286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1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1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727"/>
              <p:cNvSpPr>
                <a:spLocks/>
              </p:cNvSpPr>
              <p:nvPr/>
            </p:nvSpPr>
            <p:spPr bwMode="auto">
              <a:xfrm>
                <a:off x="4118" y="2863"/>
                <a:ext cx="9" cy="56"/>
              </a:xfrm>
              <a:custGeom>
                <a:avLst/>
                <a:gdLst>
                  <a:gd name="T0" fmla="*/ 9 w 9"/>
                  <a:gd name="T1" fmla="*/ 0 h 56"/>
                  <a:gd name="T2" fmla="*/ 9 w 9"/>
                  <a:gd name="T3" fmla="*/ 1 h 56"/>
                  <a:gd name="T4" fmla="*/ 0 w 9"/>
                  <a:gd name="T5" fmla="*/ 56 h 56"/>
                  <a:gd name="T6" fmla="*/ 9 w 9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6"/>
                  <a:gd name="T14" fmla="*/ 9 w 9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6">
                    <a:moveTo>
                      <a:pt x="9" y="0"/>
                    </a:moveTo>
                    <a:lnTo>
                      <a:pt x="9" y="1"/>
                    </a:lnTo>
                    <a:lnTo>
                      <a:pt x="0" y="5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728"/>
              <p:cNvSpPr>
                <a:spLocks/>
              </p:cNvSpPr>
              <p:nvPr/>
            </p:nvSpPr>
            <p:spPr bwMode="auto">
              <a:xfrm>
                <a:off x="4160" y="286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729"/>
              <p:cNvSpPr>
                <a:spLocks/>
              </p:cNvSpPr>
              <p:nvPr/>
            </p:nvSpPr>
            <p:spPr bwMode="auto">
              <a:xfrm>
                <a:off x="4160" y="286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730"/>
              <p:cNvSpPr>
                <a:spLocks/>
              </p:cNvSpPr>
              <p:nvPr/>
            </p:nvSpPr>
            <p:spPr bwMode="auto">
              <a:xfrm>
                <a:off x="4118" y="2863"/>
                <a:ext cx="9" cy="56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9 w 9"/>
                  <a:gd name="T5" fmla="*/ 0 h 56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56"/>
                  <a:gd name="T11" fmla="*/ 9 w 9"/>
                  <a:gd name="T12" fmla="*/ 56 h 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56">
                    <a:moveTo>
                      <a:pt x="9" y="0"/>
                    </a:moveTo>
                    <a:lnTo>
                      <a:pt x="0" y="5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731"/>
              <p:cNvSpPr>
                <a:spLocks/>
              </p:cNvSpPr>
              <p:nvPr/>
            </p:nvSpPr>
            <p:spPr bwMode="auto">
              <a:xfrm>
                <a:off x="4160" y="2861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732"/>
              <p:cNvSpPr>
                <a:spLocks/>
              </p:cNvSpPr>
              <p:nvPr/>
            </p:nvSpPr>
            <p:spPr bwMode="auto">
              <a:xfrm>
                <a:off x="4160" y="2861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0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0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733"/>
              <p:cNvSpPr>
                <a:spLocks/>
              </p:cNvSpPr>
              <p:nvPr/>
            </p:nvSpPr>
            <p:spPr bwMode="auto">
              <a:xfrm>
                <a:off x="4118" y="2861"/>
                <a:ext cx="9" cy="58"/>
              </a:xfrm>
              <a:custGeom>
                <a:avLst/>
                <a:gdLst>
                  <a:gd name="T0" fmla="*/ 9 w 9"/>
                  <a:gd name="T1" fmla="*/ 0 h 58"/>
                  <a:gd name="T2" fmla="*/ 9 w 9"/>
                  <a:gd name="T3" fmla="*/ 2 h 58"/>
                  <a:gd name="T4" fmla="*/ 0 w 9"/>
                  <a:gd name="T5" fmla="*/ 58 h 58"/>
                  <a:gd name="T6" fmla="*/ 9 w 9"/>
                  <a:gd name="T7" fmla="*/ 0 h 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58"/>
                  <a:gd name="T14" fmla="*/ 9 w 9"/>
                  <a:gd name="T15" fmla="*/ 58 h 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58">
                    <a:moveTo>
                      <a:pt x="9" y="0"/>
                    </a:moveTo>
                    <a:lnTo>
                      <a:pt x="9" y="2"/>
                    </a:lnTo>
                    <a:lnTo>
                      <a:pt x="0" y="5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Freeform 734"/>
              <p:cNvSpPr>
                <a:spLocks/>
              </p:cNvSpPr>
              <p:nvPr/>
            </p:nvSpPr>
            <p:spPr bwMode="auto">
              <a:xfrm>
                <a:off x="4160" y="2859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11 w 11"/>
                  <a:gd name="T3" fmla="*/ 2 h 2"/>
                  <a:gd name="T4" fmla="*/ 0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11" y="2"/>
                    </a:lnTo>
                    <a:lnTo>
                      <a:pt x="0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" name="Freeform 735"/>
              <p:cNvSpPr>
                <a:spLocks/>
              </p:cNvSpPr>
              <p:nvPr/>
            </p:nvSpPr>
            <p:spPr bwMode="auto">
              <a:xfrm>
                <a:off x="4160" y="285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736"/>
              <p:cNvSpPr>
                <a:spLocks/>
              </p:cNvSpPr>
              <p:nvPr/>
            </p:nvSpPr>
            <p:spPr bwMode="auto">
              <a:xfrm>
                <a:off x="4118" y="2859"/>
                <a:ext cx="9" cy="60"/>
              </a:xfrm>
              <a:custGeom>
                <a:avLst/>
                <a:gdLst>
                  <a:gd name="T0" fmla="*/ 9 w 9"/>
                  <a:gd name="T1" fmla="*/ 0 h 60"/>
                  <a:gd name="T2" fmla="*/ 9 w 9"/>
                  <a:gd name="T3" fmla="*/ 2 h 60"/>
                  <a:gd name="T4" fmla="*/ 0 w 9"/>
                  <a:gd name="T5" fmla="*/ 60 h 60"/>
                  <a:gd name="T6" fmla="*/ 9 w 9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60"/>
                  <a:gd name="T14" fmla="*/ 9 w 9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60">
                    <a:moveTo>
                      <a:pt x="9" y="0"/>
                    </a:moveTo>
                    <a:lnTo>
                      <a:pt x="9" y="2"/>
                    </a:lnTo>
                    <a:lnTo>
                      <a:pt x="0" y="6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737"/>
              <p:cNvSpPr>
                <a:spLocks/>
              </p:cNvSpPr>
              <p:nvPr/>
            </p:nvSpPr>
            <p:spPr bwMode="auto">
              <a:xfrm>
                <a:off x="4160" y="2859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738"/>
              <p:cNvSpPr>
                <a:spLocks/>
              </p:cNvSpPr>
              <p:nvPr/>
            </p:nvSpPr>
            <p:spPr bwMode="auto">
              <a:xfrm>
                <a:off x="4160" y="285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739"/>
              <p:cNvSpPr>
                <a:spLocks/>
              </p:cNvSpPr>
              <p:nvPr/>
            </p:nvSpPr>
            <p:spPr bwMode="auto">
              <a:xfrm>
                <a:off x="4118" y="2858"/>
                <a:ext cx="9" cy="61"/>
              </a:xfrm>
              <a:custGeom>
                <a:avLst/>
                <a:gdLst>
                  <a:gd name="T0" fmla="*/ 9 w 9"/>
                  <a:gd name="T1" fmla="*/ 0 h 61"/>
                  <a:gd name="T2" fmla="*/ 9 w 9"/>
                  <a:gd name="T3" fmla="*/ 1 h 61"/>
                  <a:gd name="T4" fmla="*/ 0 w 9"/>
                  <a:gd name="T5" fmla="*/ 61 h 61"/>
                  <a:gd name="T6" fmla="*/ 9 w 9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61"/>
                  <a:gd name="T14" fmla="*/ 9 w 9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61">
                    <a:moveTo>
                      <a:pt x="9" y="0"/>
                    </a:moveTo>
                    <a:lnTo>
                      <a:pt x="9" y="1"/>
                    </a:lnTo>
                    <a:lnTo>
                      <a:pt x="0" y="6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740"/>
              <p:cNvSpPr>
                <a:spLocks/>
              </p:cNvSpPr>
              <p:nvPr/>
            </p:nvSpPr>
            <p:spPr bwMode="auto">
              <a:xfrm>
                <a:off x="4160" y="2858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741"/>
              <p:cNvSpPr>
                <a:spLocks/>
              </p:cNvSpPr>
              <p:nvPr/>
            </p:nvSpPr>
            <p:spPr bwMode="auto">
              <a:xfrm>
                <a:off x="4160" y="285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742"/>
              <p:cNvSpPr>
                <a:spLocks/>
              </p:cNvSpPr>
              <p:nvPr/>
            </p:nvSpPr>
            <p:spPr bwMode="auto">
              <a:xfrm>
                <a:off x="4118" y="2858"/>
                <a:ext cx="9" cy="61"/>
              </a:xfrm>
              <a:custGeom>
                <a:avLst/>
                <a:gdLst>
                  <a:gd name="T0" fmla="*/ 9 w 9"/>
                  <a:gd name="T1" fmla="*/ 0 h 61"/>
                  <a:gd name="T2" fmla="*/ 0 w 9"/>
                  <a:gd name="T3" fmla="*/ 61 h 61"/>
                  <a:gd name="T4" fmla="*/ 9 w 9"/>
                  <a:gd name="T5" fmla="*/ 0 h 6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61"/>
                  <a:gd name="T11" fmla="*/ 9 w 9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61">
                    <a:moveTo>
                      <a:pt x="9" y="0"/>
                    </a:moveTo>
                    <a:lnTo>
                      <a:pt x="0" y="6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743"/>
              <p:cNvSpPr>
                <a:spLocks/>
              </p:cNvSpPr>
              <p:nvPr/>
            </p:nvSpPr>
            <p:spPr bwMode="auto">
              <a:xfrm>
                <a:off x="4160" y="2856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744"/>
              <p:cNvSpPr>
                <a:spLocks/>
              </p:cNvSpPr>
              <p:nvPr/>
            </p:nvSpPr>
            <p:spPr bwMode="auto">
              <a:xfrm>
                <a:off x="4160" y="2856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745"/>
              <p:cNvSpPr>
                <a:spLocks/>
              </p:cNvSpPr>
              <p:nvPr/>
            </p:nvSpPr>
            <p:spPr bwMode="auto">
              <a:xfrm>
                <a:off x="4160" y="2856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746"/>
              <p:cNvSpPr>
                <a:spLocks/>
              </p:cNvSpPr>
              <p:nvPr/>
            </p:nvSpPr>
            <p:spPr bwMode="auto">
              <a:xfrm>
                <a:off x="4160" y="285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1 h 1"/>
                  <a:gd name="T4" fmla="*/ 0 w 11"/>
                  <a:gd name="T5" fmla="*/ 1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747"/>
              <p:cNvSpPr>
                <a:spLocks/>
              </p:cNvSpPr>
              <p:nvPr/>
            </p:nvSpPr>
            <p:spPr bwMode="auto">
              <a:xfrm>
                <a:off x="4160" y="2855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1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748"/>
              <p:cNvSpPr>
                <a:spLocks/>
              </p:cNvSpPr>
              <p:nvPr/>
            </p:nvSpPr>
            <p:spPr bwMode="auto">
              <a:xfrm>
                <a:off x="4160" y="285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749"/>
              <p:cNvSpPr>
                <a:spLocks/>
              </p:cNvSpPr>
              <p:nvPr/>
            </p:nvSpPr>
            <p:spPr bwMode="auto">
              <a:xfrm>
                <a:off x="4160" y="2853"/>
                <a:ext cx="11" cy="2"/>
              </a:xfrm>
              <a:custGeom>
                <a:avLst/>
                <a:gdLst>
                  <a:gd name="T0" fmla="*/ 9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9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9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750"/>
              <p:cNvSpPr>
                <a:spLocks/>
              </p:cNvSpPr>
              <p:nvPr/>
            </p:nvSpPr>
            <p:spPr bwMode="auto">
              <a:xfrm>
                <a:off x="4160" y="285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9 w 9"/>
                  <a:gd name="T3" fmla="*/ 0 h 2"/>
                  <a:gd name="T4" fmla="*/ 0 w 9"/>
                  <a:gd name="T5" fmla="*/ 2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9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751"/>
              <p:cNvSpPr>
                <a:spLocks/>
              </p:cNvSpPr>
              <p:nvPr/>
            </p:nvSpPr>
            <p:spPr bwMode="auto">
              <a:xfrm>
                <a:off x="4160" y="2853"/>
                <a:ext cx="9" cy="1"/>
              </a:xfrm>
              <a:custGeom>
                <a:avLst/>
                <a:gdLst>
                  <a:gd name="T0" fmla="*/ 9 w 9"/>
                  <a:gd name="T1" fmla="*/ 0 h 1"/>
                  <a:gd name="T2" fmla="*/ 0 w 9"/>
                  <a:gd name="T3" fmla="*/ 0 h 1"/>
                  <a:gd name="T4" fmla="*/ 9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752"/>
              <p:cNvSpPr>
                <a:spLocks/>
              </p:cNvSpPr>
              <p:nvPr/>
            </p:nvSpPr>
            <p:spPr bwMode="auto">
              <a:xfrm>
                <a:off x="4158" y="285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2 w 11"/>
                  <a:gd name="T5" fmla="*/ 0 h 1"/>
                  <a:gd name="T6" fmla="*/ 0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753"/>
              <p:cNvSpPr>
                <a:spLocks/>
              </p:cNvSpPr>
              <p:nvPr/>
            </p:nvSpPr>
            <p:spPr bwMode="auto">
              <a:xfrm>
                <a:off x="4158" y="2853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11 w 1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"/>
                  <a:gd name="T14" fmla="*/ 11 w 1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754"/>
              <p:cNvSpPr>
                <a:spLocks/>
              </p:cNvSpPr>
              <p:nvPr/>
            </p:nvSpPr>
            <p:spPr bwMode="auto">
              <a:xfrm>
                <a:off x="4158" y="2853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755"/>
              <p:cNvSpPr>
                <a:spLocks/>
              </p:cNvSpPr>
              <p:nvPr/>
            </p:nvSpPr>
            <p:spPr bwMode="auto">
              <a:xfrm>
                <a:off x="4158" y="2851"/>
                <a:ext cx="11" cy="2"/>
              </a:xfrm>
              <a:custGeom>
                <a:avLst/>
                <a:gdLst>
                  <a:gd name="T0" fmla="*/ 11 w 11"/>
                  <a:gd name="T1" fmla="*/ 0 h 2"/>
                  <a:gd name="T2" fmla="*/ 0 w 11"/>
                  <a:gd name="T3" fmla="*/ 2 h 2"/>
                  <a:gd name="T4" fmla="*/ 11 w 11"/>
                  <a:gd name="T5" fmla="*/ 2 h 2"/>
                  <a:gd name="T6" fmla="*/ 11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11" y="0"/>
                    </a:moveTo>
                    <a:lnTo>
                      <a:pt x="0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756"/>
              <p:cNvSpPr>
                <a:spLocks/>
              </p:cNvSpPr>
              <p:nvPr/>
            </p:nvSpPr>
            <p:spPr bwMode="auto">
              <a:xfrm>
                <a:off x="4158" y="2851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11 w 11"/>
                  <a:gd name="T3" fmla="*/ 0 h 2"/>
                  <a:gd name="T4" fmla="*/ 0 w 11"/>
                  <a:gd name="T5" fmla="*/ 2 h 2"/>
                  <a:gd name="T6" fmla="*/ 0 w 1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"/>
                  <a:gd name="T14" fmla="*/ 11 w 1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">
                    <a:moveTo>
                      <a:pt x="0" y="0"/>
                    </a:moveTo>
                    <a:lnTo>
                      <a:pt x="11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757"/>
              <p:cNvSpPr>
                <a:spLocks/>
              </p:cNvSpPr>
              <p:nvPr/>
            </p:nvSpPr>
            <p:spPr bwMode="auto">
              <a:xfrm>
                <a:off x="4158" y="2851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11 w 11"/>
                  <a:gd name="T3" fmla="*/ 0 h 1"/>
                  <a:gd name="T4" fmla="*/ 0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0" y="0"/>
                    </a:move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758"/>
              <p:cNvSpPr>
                <a:spLocks/>
              </p:cNvSpPr>
              <p:nvPr/>
            </p:nvSpPr>
            <p:spPr bwMode="auto">
              <a:xfrm>
                <a:off x="4158" y="2851"/>
                <a:ext cx="11" cy="1"/>
              </a:xfrm>
              <a:custGeom>
                <a:avLst/>
                <a:gdLst>
                  <a:gd name="T0" fmla="*/ 11 w 11"/>
                  <a:gd name="T1" fmla="*/ 0 h 1"/>
                  <a:gd name="T2" fmla="*/ 0 w 11"/>
                  <a:gd name="T3" fmla="*/ 0 h 1"/>
                  <a:gd name="T4" fmla="*/ 11 w 1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"/>
                  <a:gd name="T11" fmla="*/ 11 w 1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">
                    <a:moveTo>
                      <a:pt x="11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759"/>
              <p:cNvSpPr>
                <a:spLocks/>
              </p:cNvSpPr>
              <p:nvPr/>
            </p:nvSpPr>
            <p:spPr bwMode="auto">
              <a:xfrm>
                <a:off x="4156" y="2850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1 h 1"/>
                  <a:gd name="T4" fmla="*/ 2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760"/>
              <p:cNvSpPr>
                <a:spLocks/>
              </p:cNvSpPr>
              <p:nvPr/>
            </p:nvSpPr>
            <p:spPr bwMode="auto">
              <a:xfrm>
                <a:off x="4156" y="2850"/>
                <a:ext cx="13" cy="1"/>
              </a:xfrm>
              <a:custGeom>
                <a:avLst/>
                <a:gdLst>
                  <a:gd name="T0" fmla="*/ 12 w 13"/>
                  <a:gd name="T1" fmla="*/ 0 h 1"/>
                  <a:gd name="T2" fmla="*/ 0 w 13"/>
                  <a:gd name="T3" fmla="*/ 0 h 1"/>
                  <a:gd name="T4" fmla="*/ 13 w 13"/>
                  <a:gd name="T5" fmla="*/ 1 h 1"/>
                  <a:gd name="T6" fmla="*/ 12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2" y="0"/>
                    </a:moveTo>
                    <a:lnTo>
                      <a:pt x="0" y="0"/>
                    </a:lnTo>
                    <a:lnTo>
                      <a:pt x="13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761"/>
              <p:cNvSpPr>
                <a:spLocks/>
              </p:cNvSpPr>
              <p:nvPr/>
            </p:nvSpPr>
            <p:spPr bwMode="auto">
              <a:xfrm>
                <a:off x="4156" y="2850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0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762"/>
              <p:cNvSpPr>
                <a:spLocks/>
              </p:cNvSpPr>
              <p:nvPr/>
            </p:nvSpPr>
            <p:spPr bwMode="auto">
              <a:xfrm>
                <a:off x="4156" y="2848"/>
                <a:ext cx="12" cy="2"/>
              </a:xfrm>
              <a:custGeom>
                <a:avLst/>
                <a:gdLst>
                  <a:gd name="T0" fmla="*/ 12 w 12"/>
                  <a:gd name="T1" fmla="*/ 0 h 2"/>
                  <a:gd name="T2" fmla="*/ 0 w 12"/>
                  <a:gd name="T3" fmla="*/ 2 h 2"/>
                  <a:gd name="T4" fmla="*/ 12 w 12"/>
                  <a:gd name="T5" fmla="*/ 2 h 2"/>
                  <a:gd name="T6" fmla="*/ 12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0"/>
                    </a:moveTo>
                    <a:lnTo>
                      <a:pt x="0" y="2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763"/>
              <p:cNvSpPr>
                <a:spLocks/>
              </p:cNvSpPr>
              <p:nvPr/>
            </p:nvSpPr>
            <p:spPr bwMode="auto">
              <a:xfrm>
                <a:off x="4156" y="2848"/>
                <a:ext cx="12" cy="2"/>
              </a:xfrm>
              <a:custGeom>
                <a:avLst/>
                <a:gdLst>
                  <a:gd name="T0" fmla="*/ 0 w 12"/>
                  <a:gd name="T1" fmla="*/ 0 h 2"/>
                  <a:gd name="T2" fmla="*/ 12 w 12"/>
                  <a:gd name="T3" fmla="*/ 0 h 2"/>
                  <a:gd name="T4" fmla="*/ 0 w 12"/>
                  <a:gd name="T5" fmla="*/ 2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0" y="0"/>
                    </a:moveTo>
                    <a:lnTo>
                      <a:pt x="12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764"/>
              <p:cNvSpPr>
                <a:spLocks/>
              </p:cNvSpPr>
              <p:nvPr/>
            </p:nvSpPr>
            <p:spPr bwMode="auto">
              <a:xfrm>
                <a:off x="4156" y="2848"/>
                <a:ext cx="12" cy="1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12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765"/>
              <p:cNvSpPr>
                <a:spLocks/>
              </p:cNvSpPr>
              <p:nvPr/>
            </p:nvSpPr>
            <p:spPr bwMode="auto">
              <a:xfrm>
                <a:off x="4155" y="2848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1 w 13"/>
                  <a:gd name="T5" fmla="*/ 0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766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0 w 13"/>
                  <a:gd name="T3" fmla="*/ 1 h 1"/>
                  <a:gd name="T4" fmla="*/ 13 w 13"/>
                  <a:gd name="T5" fmla="*/ 1 h 1"/>
                  <a:gd name="T6" fmla="*/ 0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0" y="0"/>
                    </a:moveTo>
                    <a:lnTo>
                      <a:pt x="0" y="1"/>
                    </a:lnTo>
                    <a:lnTo>
                      <a:pt x="1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767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768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769"/>
              <p:cNvSpPr>
                <a:spLocks/>
              </p:cNvSpPr>
              <p:nvPr/>
            </p:nvSpPr>
            <p:spPr bwMode="auto">
              <a:xfrm>
                <a:off x="4155" y="2847"/>
                <a:ext cx="13" cy="1"/>
              </a:xfrm>
              <a:custGeom>
                <a:avLst/>
                <a:gdLst>
                  <a:gd name="T0" fmla="*/ 11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11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1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770"/>
              <p:cNvSpPr>
                <a:spLocks/>
              </p:cNvSpPr>
              <p:nvPr/>
            </p:nvSpPr>
            <p:spPr bwMode="auto">
              <a:xfrm>
                <a:off x="4153" y="2845"/>
                <a:ext cx="13" cy="2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2 w 13"/>
                  <a:gd name="T5" fmla="*/ 2 h 2"/>
                  <a:gd name="T6" fmla="*/ 0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0" y="0"/>
                    </a:moveTo>
                    <a:lnTo>
                      <a:pt x="1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771"/>
              <p:cNvSpPr>
                <a:spLocks/>
              </p:cNvSpPr>
              <p:nvPr/>
            </p:nvSpPr>
            <p:spPr bwMode="auto">
              <a:xfrm>
                <a:off x="4153" y="2845"/>
                <a:ext cx="13" cy="2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13 w 13"/>
                  <a:gd name="T5" fmla="*/ 2 h 2"/>
                  <a:gd name="T6" fmla="*/ 13 w 1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"/>
                  <a:gd name="T14" fmla="*/ 13 w 1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">
                    <a:moveTo>
                      <a:pt x="13" y="0"/>
                    </a:moveTo>
                    <a:lnTo>
                      <a:pt x="0" y="0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772"/>
              <p:cNvSpPr>
                <a:spLocks/>
              </p:cNvSpPr>
              <p:nvPr/>
            </p:nvSpPr>
            <p:spPr bwMode="auto">
              <a:xfrm>
                <a:off x="4153" y="2845"/>
                <a:ext cx="13" cy="1"/>
              </a:xfrm>
              <a:custGeom>
                <a:avLst/>
                <a:gdLst>
                  <a:gd name="T0" fmla="*/ 0 w 13"/>
                  <a:gd name="T1" fmla="*/ 0 h 1"/>
                  <a:gd name="T2" fmla="*/ 13 w 13"/>
                  <a:gd name="T3" fmla="*/ 0 h 1"/>
                  <a:gd name="T4" fmla="*/ 0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0" y="0"/>
                    </a:moveTo>
                    <a:lnTo>
                      <a:pt x="1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773"/>
              <p:cNvSpPr>
                <a:spLocks/>
              </p:cNvSpPr>
              <p:nvPr/>
            </p:nvSpPr>
            <p:spPr bwMode="auto">
              <a:xfrm>
                <a:off x="4152" y="2843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4 w 14"/>
                  <a:gd name="T5" fmla="*/ 2 h 2"/>
                  <a:gd name="T6" fmla="*/ 0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0" y="0"/>
                    </a:moveTo>
                    <a:lnTo>
                      <a:pt x="1" y="2"/>
                    </a:ln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774"/>
              <p:cNvSpPr>
                <a:spLocks/>
              </p:cNvSpPr>
              <p:nvPr/>
            </p:nvSpPr>
            <p:spPr bwMode="auto">
              <a:xfrm>
                <a:off x="4152" y="2843"/>
                <a:ext cx="14" cy="2"/>
              </a:xfrm>
              <a:custGeom>
                <a:avLst/>
                <a:gdLst>
                  <a:gd name="T0" fmla="*/ 14 w 14"/>
                  <a:gd name="T1" fmla="*/ 0 h 2"/>
                  <a:gd name="T2" fmla="*/ 0 w 14"/>
                  <a:gd name="T3" fmla="*/ 0 h 2"/>
                  <a:gd name="T4" fmla="*/ 14 w 14"/>
                  <a:gd name="T5" fmla="*/ 2 h 2"/>
                  <a:gd name="T6" fmla="*/ 14 w 14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0"/>
                    </a:moveTo>
                    <a:lnTo>
                      <a:pt x="0" y="0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775"/>
              <p:cNvSpPr>
                <a:spLocks/>
              </p:cNvSpPr>
              <p:nvPr/>
            </p:nvSpPr>
            <p:spPr bwMode="auto">
              <a:xfrm>
                <a:off x="4152" y="2843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0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776"/>
              <p:cNvSpPr>
                <a:spLocks/>
              </p:cNvSpPr>
              <p:nvPr/>
            </p:nvSpPr>
            <p:spPr bwMode="auto">
              <a:xfrm>
                <a:off x="4152" y="2843"/>
                <a:ext cx="14" cy="1"/>
              </a:xfrm>
              <a:custGeom>
                <a:avLst/>
                <a:gdLst>
                  <a:gd name="T0" fmla="*/ 12 w 14"/>
                  <a:gd name="T1" fmla="*/ 0 h 1"/>
                  <a:gd name="T2" fmla="*/ 0 w 14"/>
                  <a:gd name="T3" fmla="*/ 0 h 1"/>
                  <a:gd name="T4" fmla="*/ 14 w 14"/>
                  <a:gd name="T5" fmla="*/ 0 h 1"/>
                  <a:gd name="T6" fmla="*/ 12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12" y="0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777"/>
              <p:cNvSpPr>
                <a:spLocks/>
              </p:cNvSpPr>
              <p:nvPr/>
            </p:nvSpPr>
            <p:spPr bwMode="auto">
              <a:xfrm>
                <a:off x="4150" y="2843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14 w 14"/>
                  <a:gd name="T3" fmla="*/ 0 h 1"/>
                  <a:gd name="T4" fmla="*/ 2 w 14"/>
                  <a:gd name="T5" fmla="*/ 0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778"/>
              <p:cNvSpPr>
                <a:spLocks/>
              </p:cNvSpPr>
              <p:nvPr/>
            </p:nvSpPr>
            <p:spPr bwMode="auto">
              <a:xfrm>
                <a:off x="4127" y="2842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1 h 1"/>
                  <a:gd name="T4" fmla="*/ 0 w 1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"/>
                  <a:gd name="T11" fmla="*/ 12 w 1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">
                    <a:moveTo>
                      <a:pt x="0" y="0"/>
                    </a:moveTo>
                    <a:lnTo>
                      <a:pt x="1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779"/>
              <p:cNvSpPr>
                <a:spLocks/>
              </p:cNvSpPr>
              <p:nvPr/>
            </p:nvSpPr>
            <p:spPr bwMode="auto">
              <a:xfrm>
                <a:off x="4127" y="2842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12 w 12"/>
                  <a:gd name="T3" fmla="*/ 1 h 1"/>
                  <a:gd name="T4" fmla="*/ 10 w 12"/>
                  <a:gd name="T5" fmla="*/ 1 h 1"/>
                  <a:gd name="T6" fmla="*/ 0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12" y="1"/>
                    </a:lnTo>
                    <a:lnTo>
                      <a:pt x="1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780"/>
              <p:cNvSpPr>
                <a:spLocks/>
              </p:cNvSpPr>
              <p:nvPr/>
            </p:nvSpPr>
            <p:spPr bwMode="auto">
              <a:xfrm>
                <a:off x="4127" y="2842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1 h 3"/>
                  <a:gd name="T4" fmla="*/ 10 w 10"/>
                  <a:gd name="T5" fmla="*/ 3 h 3"/>
                  <a:gd name="T6" fmla="*/ 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0" y="0"/>
                    </a:moveTo>
                    <a:lnTo>
                      <a:pt x="10" y="1"/>
                    </a:lnTo>
                    <a:lnTo>
                      <a:pt x="1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781"/>
              <p:cNvSpPr>
                <a:spLocks/>
              </p:cNvSpPr>
              <p:nvPr/>
            </p:nvSpPr>
            <p:spPr bwMode="auto">
              <a:xfrm>
                <a:off x="4127" y="2842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10 w 10"/>
                  <a:gd name="T3" fmla="*/ 3 h 3"/>
                  <a:gd name="T4" fmla="*/ 8 w 10"/>
                  <a:gd name="T5" fmla="*/ 3 h 3"/>
                  <a:gd name="T6" fmla="*/ 0 w 10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3"/>
                  <a:gd name="T14" fmla="*/ 10 w 1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3">
                    <a:moveTo>
                      <a:pt x="0" y="0"/>
                    </a:moveTo>
                    <a:lnTo>
                      <a:pt x="10" y="3"/>
                    </a:lnTo>
                    <a:lnTo>
                      <a:pt x="8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782"/>
              <p:cNvSpPr>
                <a:spLocks/>
              </p:cNvSpPr>
              <p:nvPr/>
            </p:nvSpPr>
            <p:spPr bwMode="auto">
              <a:xfrm>
                <a:off x="4127" y="2842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8 w 8"/>
                  <a:gd name="T3" fmla="*/ 3 h 3"/>
                  <a:gd name="T4" fmla="*/ 7 w 8"/>
                  <a:gd name="T5" fmla="*/ 3 h 3"/>
                  <a:gd name="T6" fmla="*/ 0 w 8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3"/>
                  <a:gd name="T14" fmla="*/ 8 w 8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3">
                    <a:moveTo>
                      <a:pt x="0" y="0"/>
                    </a:moveTo>
                    <a:lnTo>
                      <a:pt x="8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783"/>
              <p:cNvSpPr>
                <a:spLocks/>
              </p:cNvSpPr>
              <p:nvPr/>
            </p:nvSpPr>
            <p:spPr bwMode="auto">
              <a:xfrm>
                <a:off x="4127" y="2842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3 h 5"/>
                  <a:gd name="T4" fmla="*/ 7 w 7"/>
                  <a:gd name="T5" fmla="*/ 5 h 5"/>
                  <a:gd name="T6" fmla="*/ 0 w 7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5"/>
                  <a:gd name="T14" fmla="*/ 7 w 7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5">
                    <a:moveTo>
                      <a:pt x="0" y="0"/>
                    </a:moveTo>
                    <a:lnTo>
                      <a:pt x="7" y="3"/>
                    </a:lnTo>
                    <a:lnTo>
                      <a:pt x="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784"/>
              <p:cNvSpPr>
                <a:spLocks/>
              </p:cNvSpPr>
              <p:nvPr/>
            </p:nvSpPr>
            <p:spPr bwMode="auto">
              <a:xfrm>
                <a:off x="4127" y="2842"/>
                <a:ext cx="7" cy="6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5 h 6"/>
                  <a:gd name="T4" fmla="*/ 5 w 7"/>
                  <a:gd name="T5" fmla="*/ 6 h 6"/>
                  <a:gd name="T6" fmla="*/ 0 w 7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0" y="0"/>
                    </a:moveTo>
                    <a:lnTo>
                      <a:pt x="7" y="5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785"/>
              <p:cNvSpPr>
                <a:spLocks/>
              </p:cNvSpPr>
              <p:nvPr/>
            </p:nvSpPr>
            <p:spPr bwMode="auto">
              <a:xfrm>
                <a:off x="4127" y="2842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786"/>
              <p:cNvSpPr>
                <a:spLocks/>
              </p:cNvSpPr>
              <p:nvPr/>
            </p:nvSpPr>
            <p:spPr bwMode="auto">
              <a:xfrm>
                <a:off x="4127" y="2842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787"/>
              <p:cNvSpPr>
                <a:spLocks/>
              </p:cNvSpPr>
              <p:nvPr/>
            </p:nvSpPr>
            <p:spPr bwMode="auto">
              <a:xfrm>
                <a:off x="4127" y="2842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6 h 8"/>
                  <a:gd name="T4" fmla="*/ 5 w 5"/>
                  <a:gd name="T5" fmla="*/ 8 h 8"/>
                  <a:gd name="T6" fmla="*/ 0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0" y="0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788"/>
              <p:cNvSpPr>
                <a:spLocks/>
              </p:cNvSpPr>
              <p:nvPr/>
            </p:nvSpPr>
            <p:spPr bwMode="auto">
              <a:xfrm>
                <a:off x="4127" y="2842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8 h 8"/>
                  <a:gd name="T4" fmla="*/ 4 w 5"/>
                  <a:gd name="T5" fmla="*/ 8 h 8"/>
                  <a:gd name="T6" fmla="*/ 0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0" y="0"/>
                    </a:moveTo>
                    <a:lnTo>
                      <a:pt x="5" y="8"/>
                    </a:lnTo>
                    <a:lnTo>
                      <a:pt x="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789"/>
              <p:cNvSpPr>
                <a:spLocks/>
              </p:cNvSpPr>
              <p:nvPr/>
            </p:nvSpPr>
            <p:spPr bwMode="auto">
              <a:xfrm>
                <a:off x="4127" y="2842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8 h 9"/>
                  <a:gd name="T4" fmla="*/ 4 w 4"/>
                  <a:gd name="T5" fmla="*/ 9 h 9"/>
                  <a:gd name="T6" fmla="*/ 0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0" y="0"/>
                    </a:moveTo>
                    <a:lnTo>
                      <a:pt x="4" y="8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790"/>
              <p:cNvSpPr>
                <a:spLocks/>
              </p:cNvSpPr>
              <p:nvPr/>
            </p:nvSpPr>
            <p:spPr bwMode="auto">
              <a:xfrm>
                <a:off x="4127" y="2842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4 w 4"/>
                  <a:gd name="T3" fmla="*/ 9 h 9"/>
                  <a:gd name="T4" fmla="*/ 0 w 4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791"/>
              <p:cNvSpPr>
                <a:spLocks/>
              </p:cNvSpPr>
              <p:nvPr/>
            </p:nvSpPr>
            <p:spPr bwMode="auto">
              <a:xfrm>
                <a:off x="4127" y="2842"/>
                <a:ext cx="4" cy="11"/>
              </a:xfrm>
              <a:custGeom>
                <a:avLst/>
                <a:gdLst>
                  <a:gd name="T0" fmla="*/ 0 w 4"/>
                  <a:gd name="T1" fmla="*/ 0 h 11"/>
                  <a:gd name="T2" fmla="*/ 4 w 4"/>
                  <a:gd name="T3" fmla="*/ 9 h 11"/>
                  <a:gd name="T4" fmla="*/ 4 w 4"/>
                  <a:gd name="T5" fmla="*/ 11 h 11"/>
                  <a:gd name="T6" fmla="*/ 0 w 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0" y="0"/>
                    </a:moveTo>
                    <a:lnTo>
                      <a:pt x="4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792"/>
              <p:cNvSpPr>
                <a:spLocks/>
              </p:cNvSpPr>
              <p:nvPr/>
            </p:nvSpPr>
            <p:spPr bwMode="auto">
              <a:xfrm>
                <a:off x="4127" y="2842"/>
                <a:ext cx="4" cy="11"/>
              </a:xfrm>
              <a:custGeom>
                <a:avLst/>
                <a:gdLst>
                  <a:gd name="T0" fmla="*/ 0 w 4"/>
                  <a:gd name="T1" fmla="*/ 0 h 11"/>
                  <a:gd name="T2" fmla="*/ 4 w 4"/>
                  <a:gd name="T3" fmla="*/ 11 h 11"/>
                  <a:gd name="T4" fmla="*/ 2 w 4"/>
                  <a:gd name="T5" fmla="*/ 11 h 11"/>
                  <a:gd name="T6" fmla="*/ 0 w 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0" y="0"/>
                    </a:moveTo>
                    <a:lnTo>
                      <a:pt x="4" y="11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793"/>
              <p:cNvSpPr>
                <a:spLocks/>
              </p:cNvSpPr>
              <p:nvPr/>
            </p:nvSpPr>
            <p:spPr bwMode="auto">
              <a:xfrm>
                <a:off x="4127" y="2842"/>
                <a:ext cx="2" cy="11"/>
              </a:xfrm>
              <a:custGeom>
                <a:avLst/>
                <a:gdLst>
                  <a:gd name="T0" fmla="*/ 0 w 2"/>
                  <a:gd name="T1" fmla="*/ 0 h 11"/>
                  <a:gd name="T2" fmla="*/ 2 w 2"/>
                  <a:gd name="T3" fmla="*/ 11 h 11"/>
                  <a:gd name="T4" fmla="*/ 2 w 2"/>
                  <a:gd name="T5" fmla="*/ 11 h 11"/>
                  <a:gd name="T6" fmla="*/ 0 w 2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1"/>
                  <a:gd name="T14" fmla="*/ 2 w 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1">
                    <a:moveTo>
                      <a:pt x="0" y="0"/>
                    </a:move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794"/>
              <p:cNvSpPr>
                <a:spLocks/>
              </p:cNvSpPr>
              <p:nvPr/>
            </p:nvSpPr>
            <p:spPr bwMode="auto">
              <a:xfrm>
                <a:off x="4127" y="2842"/>
                <a:ext cx="2" cy="13"/>
              </a:xfrm>
              <a:custGeom>
                <a:avLst/>
                <a:gdLst>
                  <a:gd name="T0" fmla="*/ 0 w 2"/>
                  <a:gd name="T1" fmla="*/ 0 h 13"/>
                  <a:gd name="T2" fmla="*/ 2 w 2"/>
                  <a:gd name="T3" fmla="*/ 11 h 13"/>
                  <a:gd name="T4" fmla="*/ 2 w 2"/>
                  <a:gd name="T5" fmla="*/ 13 h 13"/>
                  <a:gd name="T6" fmla="*/ 0 w 2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3"/>
                  <a:gd name="T14" fmla="*/ 2 w 2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3">
                    <a:moveTo>
                      <a:pt x="0" y="0"/>
                    </a:moveTo>
                    <a:lnTo>
                      <a:pt x="2" y="11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795"/>
              <p:cNvSpPr>
                <a:spLocks/>
              </p:cNvSpPr>
              <p:nvPr/>
            </p:nvSpPr>
            <p:spPr bwMode="auto">
              <a:xfrm>
                <a:off x="4127" y="2842"/>
                <a:ext cx="2" cy="13"/>
              </a:xfrm>
              <a:custGeom>
                <a:avLst/>
                <a:gdLst>
                  <a:gd name="T0" fmla="*/ 0 w 2"/>
                  <a:gd name="T1" fmla="*/ 0 h 13"/>
                  <a:gd name="T2" fmla="*/ 2 w 2"/>
                  <a:gd name="T3" fmla="*/ 13 h 13"/>
                  <a:gd name="T4" fmla="*/ 0 w 2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0"/>
                    </a:move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796"/>
              <p:cNvSpPr>
                <a:spLocks/>
              </p:cNvSpPr>
              <p:nvPr/>
            </p:nvSpPr>
            <p:spPr bwMode="auto">
              <a:xfrm>
                <a:off x="4127" y="2842"/>
                <a:ext cx="2" cy="14"/>
              </a:xfrm>
              <a:custGeom>
                <a:avLst/>
                <a:gdLst>
                  <a:gd name="T0" fmla="*/ 0 w 2"/>
                  <a:gd name="T1" fmla="*/ 0 h 14"/>
                  <a:gd name="T2" fmla="*/ 2 w 2"/>
                  <a:gd name="T3" fmla="*/ 13 h 14"/>
                  <a:gd name="T4" fmla="*/ 2 w 2"/>
                  <a:gd name="T5" fmla="*/ 14 h 14"/>
                  <a:gd name="T6" fmla="*/ 0 w 2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4"/>
                  <a:gd name="T14" fmla="*/ 2 w 2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4">
                    <a:moveTo>
                      <a:pt x="0" y="0"/>
                    </a:moveTo>
                    <a:lnTo>
                      <a:pt x="2" y="13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797"/>
              <p:cNvSpPr>
                <a:spLocks/>
              </p:cNvSpPr>
              <p:nvPr/>
            </p:nvSpPr>
            <p:spPr bwMode="auto">
              <a:xfrm>
                <a:off x="4127" y="2842"/>
                <a:ext cx="2" cy="16"/>
              </a:xfrm>
              <a:custGeom>
                <a:avLst/>
                <a:gdLst>
                  <a:gd name="T0" fmla="*/ 0 w 2"/>
                  <a:gd name="T1" fmla="*/ 0 h 16"/>
                  <a:gd name="T2" fmla="*/ 2 w 2"/>
                  <a:gd name="T3" fmla="*/ 14 h 16"/>
                  <a:gd name="T4" fmla="*/ 0 w 2"/>
                  <a:gd name="T5" fmla="*/ 16 h 16"/>
                  <a:gd name="T6" fmla="*/ 0 w 2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6"/>
                  <a:gd name="T14" fmla="*/ 2 w 2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6">
                    <a:moveTo>
                      <a:pt x="0" y="0"/>
                    </a:moveTo>
                    <a:lnTo>
                      <a:pt x="2" y="14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798"/>
              <p:cNvSpPr>
                <a:spLocks/>
              </p:cNvSpPr>
              <p:nvPr/>
            </p:nvSpPr>
            <p:spPr bwMode="auto">
              <a:xfrm>
                <a:off x="4118" y="2842"/>
                <a:ext cx="9" cy="77"/>
              </a:xfrm>
              <a:custGeom>
                <a:avLst/>
                <a:gdLst>
                  <a:gd name="T0" fmla="*/ 9 w 9"/>
                  <a:gd name="T1" fmla="*/ 0 h 77"/>
                  <a:gd name="T2" fmla="*/ 9 w 9"/>
                  <a:gd name="T3" fmla="*/ 16 h 77"/>
                  <a:gd name="T4" fmla="*/ 0 w 9"/>
                  <a:gd name="T5" fmla="*/ 77 h 77"/>
                  <a:gd name="T6" fmla="*/ 9 w 9"/>
                  <a:gd name="T7" fmla="*/ 0 h 7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77"/>
                  <a:gd name="T14" fmla="*/ 9 w 9"/>
                  <a:gd name="T15" fmla="*/ 77 h 7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77">
                    <a:moveTo>
                      <a:pt x="9" y="0"/>
                    </a:moveTo>
                    <a:lnTo>
                      <a:pt x="9" y="16"/>
                    </a:lnTo>
                    <a:lnTo>
                      <a:pt x="0" y="7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799"/>
              <p:cNvSpPr>
                <a:spLocks/>
              </p:cNvSpPr>
              <p:nvPr/>
            </p:nvSpPr>
            <p:spPr bwMode="auto">
              <a:xfrm>
                <a:off x="4150" y="2842"/>
                <a:ext cx="14" cy="1"/>
              </a:xfrm>
              <a:custGeom>
                <a:avLst/>
                <a:gdLst>
                  <a:gd name="T0" fmla="*/ 0 w 14"/>
                  <a:gd name="T1" fmla="*/ 0 h 1"/>
                  <a:gd name="T2" fmla="*/ 0 w 14"/>
                  <a:gd name="T3" fmla="*/ 1 h 1"/>
                  <a:gd name="T4" fmla="*/ 14 w 14"/>
                  <a:gd name="T5" fmla="*/ 1 h 1"/>
                  <a:gd name="T6" fmla="*/ 0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0" y="0"/>
                    </a:moveTo>
                    <a:lnTo>
                      <a:pt x="0" y="1"/>
                    </a:lnTo>
                    <a:lnTo>
                      <a:pt x="1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800"/>
              <p:cNvSpPr>
                <a:spLocks/>
              </p:cNvSpPr>
              <p:nvPr/>
            </p:nvSpPr>
            <p:spPr bwMode="auto">
              <a:xfrm>
                <a:off x="4127" y="2842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2 w 13"/>
                  <a:gd name="T5" fmla="*/ 1 h 1"/>
                  <a:gd name="T6" fmla="*/ 13 w 1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"/>
                  <a:gd name="T14" fmla="*/ 13 w 1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2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801"/>
              <p:cNvSpPr>
                <a:spLocks/>
              </p:cNvSpPr>
              <p:nvPr/>
            </p:nvSpPr>
            <p:spPr bwMode="auto">
              <a:xfrm>
                <a:off x="4148" y="284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2 w 16"/>
                  <a:gd name="T3" fmla="*/ 0 h 1"/>
                  <a:gd name="T4" fmla="*/ 16 w 16"/>
                  <a:gd name="T5" fmla="*/ 1 h 1"/>
                  <a:gd name="T6" fmla="*/ 0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0" y="0"/>
                    </a:moveTo>
                    <a:lnTo>
                      <a:pt x="2" y="0"/>
                    </a:lnTo>
                    <a:lnTo>
                      <a:pt x="16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802"/>
              <p:cNvSpPr>
                <a:spLocks/>
              </p:cNvSpPr>
              <p:nvPr/>
            </p:nvSpPr>
            <p:spPr bwMode="auto">
              <a:xfrm>
                <a:off x="4148" y="2842"/>
                <a:ext cx="16" cy="1"/>
              </a:xfrm>
              <a:custGeom>
                <a:avLst/>
                <a:gdLst>
                  <a:gd name="T0" fmla="*/ 16 w 16"/>
                  <a:gd name="T1" fmla="*/ 0 h 1"/>
                  <a:gd name="T2" fmla="*/ 0 w 16"/>
                  <a:gd name="T3" fmla="*/ 0 h 1"/>
                  <a:gd name="T4" fmla="*/ 16 w 16"/>
                  <a:gd name="T5" fmla="*/ 1 h 1"/>
                  <a:gd name="T6" fmla="*/ 16 w 1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"/>
                  <a:gd name="T14" fmla="*/ 16 w 1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">
                    <a:moveTo>
                      <a:pt x="16" y="0"/>
                    </a:moveTo>
                    <a:lnTo>
                      <a:pt x="0" y="0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803"/>
              <p:cNvSpPr>
                <a:spLocks/>
              </p:cNvSpPr>
              <p:nvPr/>
            </p:nvSpPr>
            <p:spPr bwMode="auto">
              <a:xfrm>
                <a:off x="4127" y="2842"/>
                <a:ext cx="13" cy="1"/>
              </a:xfrm>
              <a:custGeom>
                <a:avLst/>
                <a:gdLst>
                  <a:gd name="T0" fmla="*/ 13 w 13"/>
                  <a:gd name="T1" fmla="*/ 0 h 1"/>
                  <a:gd name="T2" fmla="*/ 0 w 13"/>
                  <a:gd name="T3" fmla="*/ 0 h 1"/>
                  <a:gd name="T4" fmla="*/ 13 w 1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1"/>
                  <a:gd name="T11" fmla="*/ 13 w 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1">
                    <a:moveTo>
                      <a:pt x="13" y="0"/>
                    </a:move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804"/>
              <p:cNvSpPr>
                <a:spLocks/>
              </p:cNvSpPr>
              <p:nvPr/>
            </p:nvSpPr>
            <p:spPr bwMode="auto">
              <a:xfrm>
                <a:off x="4147" y="284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0 h 1"/>
                  <a:gd name="T4" fmla="*/ 1 w 17"/>
                  <a:gd name="T5" fmla="*/ 0 h 1"/>
                  <a:gd name="T6" fmla="*/ 0 w 1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"/>
                  <a:gd name="T14" fmla="*/ 17 w 1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">
                    <a:moveTo>
                      <a:pt x="0" y="0"/>
                    </a:moveTo>
                    <a:lnTo>
                      <a:pt x="17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805"/>
              <p:cNvSpPr>
                <a:spLocks/>
              </p:cNvSpPr>
              <p:nvPr/>
            </p:nvSpPr>
            <p:spPr bwMode="auto">
              <a:xfrm>
                <a:off x="4127" y="2842"/>
                <a:ext cx="15" cy="1"/>
              </a:xfrm>
              <a:custGeom>
                <a:avLst/>
                <a:gdLst>
                  <a:gd name="T0" fmla="*/ 15 w 15"/>
                  <a:gd name="T1" fmla="*/ 0 h 1"/>
                  <a:gd name="T2" fmla="*/ 13 w 15"/>
                  <a:gd name="T3" fmla="*/ 0 h 1"/>
                  <a:gd name="T4" fmla="*/ 0 w 15"/>
                  <a:gd name="T5" fmla="*/ 0 h 1"/>
                  <a:gd name="T6" fmla="*/ 15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15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806"/>
              <p:cNvSpPr>
                <a:spLocks/>
              </p:cNvSpPr>
              <p:nvPr/>
            </p:nvSpPr>
            <p:spPr bwMode="auto">
              <a:xfrm>
                <a:off x="4147" y="2842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17 w 17"/>
                  <a:gd name="T3" fmla="*/ 0 h 1"/>
                  <a:gd name="T4" fmla="*/ 0 w 1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"/>
                  <a:gd name="T11" fmla="*/ 17 w 1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807"/>
              <p:cNvSpPr>
                <a:spLocks/>
              </p:cNvSpPr>
              <p:nvPr/>
            </p:nvSpPr>
            <p:spPr bwMode="auto">
              <a:xfrm>
                <a:off x="4127" y="2842"/>
                <a:ext cx="15" cy="1"/>
              </a:xfrm>
              <a:custGeom>
                <a:avLst/>
                <a:gdLst>
                  <a:gd name="T0" fmla="*/ 2 w 15"/>
                  <a:gd name="T1" fmla="*/ 0 h 1"/>
                  <a:gd name="T2" fmla="*/ 15 w 15"/>
                  <a:gd name="T3" fmla="*/ 0 h 1"/>
                  <a:gd name="T4" fmla="*/ 0 w 15"/>
                  <a:gd name="T5" fmla="*/ 0 h 1"/>
                  <a:gd name="T6" fmla="*/ 2 w 15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"/>
                  <a:gd name="T14" fmla="*/ 15 w 15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">
                    <a:moveTo>
                      <a:pt x="2" y="0"/>
                    </a:moveTo>
                    <a:lnTo>
                      <a:pt x="15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808"/>
              <p:cNvSpPr>
                <a:spLocks/>
              </p:cNvSpPr>
              <p:nvPr/>
            </p:nvSpPr>
            <p:spPr bwMode="auto">
              <a:xfrm>
                <a:off x="4129" y="2842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0 w 14"/>
                  <a:gd name="T3" fmla="*/ 0 h 1"/>
                  <a:gd name="T4" fmla="*/ 13 w 14"/>
                  <a:gd name="T5" fmla="*/ 0 h 1"/>
                  <a:gd name="T6" fmla="*/ 14 w 14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"/>
                  <a:gd name="T14" fmla="*/ 14 w 1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">
                    <a:moveTo>
                      <a:pt x="14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809"/>
              <p:cNvSpPr>
                <a:spLocks/>
              </p:cNvSpPr>
              <p:nvPr/>
            </p:nvSpPr>
            <p:spPr bwMode="auto">
              <a:xfrm>
                <a:off x="4145" y="2842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2 w 19"/>
                  <a:gd name="T3" fmla="*/ 0 h 1"/>
                  <a:gd name="T4" fmla="*/ 19 w 19"/>
                  <a:gd name="T5" fmla="*/ 0 h 1"/>
                  <a:gd name="T6" fmla="*/ 0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0" y="0"/>
                    </a:moveTo>
                    <a:lnTo>
                      <a:pt x="2" y="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810"/>
              <p:cNvSpPr>
                <a:spLocks/>
              </p:cNvSpPr>
              <p:nvPr/>
            </p:nvSpPr>
            <p:spPr bwMode="auto">
              <a:xfrm>
                <a:off x="4129" y="2842"/>
                <a:ext cx="14" cy="1"/>
              </a:xfrm>
              <a:custGeom>
                <a:avLst/>
                <a:gdLst>
                  <a:gd name="T0" fmla="*/ 14 w 14"/>
                  <a:gd name="T1" fmla="*/ 0 h 1"/>
                  <a:gd name="T2" fmla="*/ 0 w 14"/>
                  <a:gd name="T3" fmla="*/ 0 h 1"/>
                  <a:gd name="T4" fmla="*/ 14 w 1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"/>
                  <a:gd name="T11" fmla="*/ 14 w 1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">
                    <a:moveTo>
                      <a:pt x="14" y="0"/>
                    </a:move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811"/>
              <p:cNvSpPr>
                <a:spLocks/>
              </p:cNvSpPr>
              <p:nvPr/>
            </p:nvSpPr>
            <p:spPr bwMode="auto">
              <a:xfrm>
                <a:off x="4145" y="2842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0 w 19"/>
                  <a:gd name="T3" fmla="*/ 0 h 1"/>
                  <a:gd name="T4" fmla="*/ 19 w 19"/>
                  <a:gd name="T5" fmla="*/ 0 h 1"/>
                  <a:gd name="T6" fmla="*/ 0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0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812"/>
              <p:cNvSpPr>
                <a:spLocks/>
              </p:cNvSpPr>
              <p:nvPr/>
            </p:nvSpPr>
            <p:spPr bwMode="auto">
              <a:xfrm>
                <a:off x="4145" y="2842"/>
                <a:ext cx="19" cy="1"/>
              </a:xfrm>
              <a:custGeom>
                <a:avLst/>
                <a:gdLst>
                  <a:gd name="T0" fmla="*/ 18 w 19"/>
                  <a:gd name="T1" fmla="*/ 0 h 1"/>
                  <a:gd name="T2" fmla="*/ 0 w 19"/>
                  <a:gd name="T3" fmla="*/ 0 h 1"/>
                  <a:gd name="T4" fmla="*/ 19 w 19"/>
                  <a:gd name="T5" fmla="*/ 0 h 1"/>
                  <a:gd name="T6" fmla="*/ 18 w 1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"/>
                  <a:gd name="T14" fmla="*/ 19 w 1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">
                    <a:moveTo>
                      <a:pt x="18" y="0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4" name="Freeform 813"/>
            <p:cNvSpPr>
              <a:spLocks/>
            </p:cNvSpPr>
            <p:nvPr/>
          </p:nvSpPr>
          <p:spPr bwMode="auto">
            <a:xfrm>
              <a:off x="4129" y="2842"/>
              <a:ext cx="16" cy="1"/>
            </a:xfrm>
            <a:custGeom>
              <a:avLst/>
              <a:gdLst>
                <a:gd name="T0" fmla="*/ 16 w 16"/>
                <a:gd name="T1" fmla="*/ 0 h 1"/>
                <a:gd name="T2" fmla="*/ 14 w 16"/>
                <a:gd name="T3" fmla="*/ 0 h 1"/>
                <a:gd name="T4" fmla="*/ 0 w 16"/>
                <a:gd name="T5" fmla="*/ 0 h 1"/>
                <a:gd name="T6" fmla="*/ 16 w 1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"/>
                <a:gd name="T14" fmla="*/ 16 w 1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">
                  <a:moveTo>
                    <a:pt x="16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814"/>
            <p:cNvSpPr>
              <a:spLocks/>
            </p:cNvSpPr>
            <p:nvPr/>
          </p:nvSpPr>
          <p:spPr bwMode="auto">
            <a:xfrm>
              <a:off x="4145" y="2842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18 w 18"/>
                <a:gd name="T3" fmla="*/ 0 h 1"/>
                <a:gd name="T4" fmla="*/ 0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0" y="0"/>
                  </a:move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815"/>
            <p:cNvSpPr>
              <a:spLocks/>
            </p:cNvSpPr>
            <p:nvPr/>
          </p:nvSpPr>
          <p:spPr bwMode="auto">
            <a:xfrm>
              <a:off x="4129" y="2840"/>
              <a:ext cx="16" cy="2"/>
            </a:xfrm>
            <a:custGeom>
              <a:avLst/>
              <a:gdLst>
                <a:gd name="T0" fmla="*/ 0 w 16"/>
                <a:gd name="T1" fmla="*/ 0 h 2"/>
                <a:gd name="T2" fmla="*/ 16 w 16"/>
                <a:gd name="T3" fmla="*/ 2 h 2"/>
                <a:gd name="T4" fmla="*/ 0 w 16"/>
                <a:gd name="T5" fmla="*/ 2 h 2"/>
                <a:gd name="T6" fmla="*/ 0 w 16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2"/>
                <a:gd name="T14" fmla="*/ 16 w 16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2">
                  <a:moveTo>
                    <a:pt x="0" y="0"/>
                  </a:moveTo>
                  <a:lnTo>
                    <a:pt x="16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816"/>
            <p:cNvSpPr>
              <a:spLocks/>
            </p:cNvSpPr>
            <p:nvPr/>
          </p:nvSpPr>
          <p:spPr bwMode="auto">
            <a:xfrm>
              <a:off x="4129" y="2840"/>
              <a:ext cx="34" cy="2"/>
            </a:xfrm>
            <a:custGeom>
              <a:avLst/>
              <a:gdLst>
                <a:gd name="T0" fmla="*/ 34 w 34"/>
                <a:gd name="T1" fmla="*/ 0 h 2"/>
                <a:gd name="T2" fmla="*/ 0 w 34"/>
                <a:gd name="T3" fmla="*/ 0 h 2"/>
                <a:gd name="T4" fmla="*/ 16 w 34"/>
                <a:gd name="T5" fmla="*/ 2 h 2"/>
                <a:gd name="T6" fmla="*/ 34 w 3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2"/>
                <a:gd name="T14" fmla="*/ 34 w 3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2">
                  <a:moveTo>
                    <a:pt x="34" y="0"/>
                  </a:moveTo>
                  <a:lnTo>
                    <a:pt x="0" y="0"/>
                  </a:lnTo>
                  <a:lnTo>
                    <a:pt x="16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817"/>
            <p:cNvSpPr>
              <a:spLocks/>
            </p:cNvSpPr>
            <p:nvPr/>
          </p:nvSpPr>
          <p:spPr bwMode="auto">
            <a:xfrm>
              <a:off x="4145" y="2840"/>
              <a:ext cx="18" cy="2"/>
            </a:xfrm>
            <a:custGeom>
              <a:avLst/>
              <a:gdLst>
                <a:gd name="T0" fmla="*/ 18 w 18"/>
                <a:gd name="T1" fmla="*/ 0 h 2"/>
                <a:gd name="T2" fmla="*/ 0 w 18"/>
                <a:gd name="T3" fmla="*/ 2 h 2"/>
                <a:gd name="T4" fmla="*/ 18 w 18"/>
                <a:gd name="T5" fmla="*/ 2 h 2"/>
                <a:gd name="T6" fmla="*/ 18 w 1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2"/>
                <a:gd name="T14" fmla="*/ 18 w 1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2">
                  <a:moveTo>
                    <a:pt x="18" y="0"/>
                  </a:moveTo>
                  <a:lnTo>
                    <a:pt x="0" y="2"/>
                  </a:lnTo>
                  <a:lnTo>
                    <a:pt x="18" y="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818"/>
            <p:cNvSpPr>
              <a:spLocks/>
            </p:cNvSpPr>
            <p:nvPr/>
          </p:nvSpPr>
          <p:spPr bwMode="auto">
            <a:xfrm>
              <a:off x="4129" y="2840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4 w 34"/>
                <a:gd name="T3" fmla="*/ 0 h 1"/>
                <a:gd name="T4" fmla="*/ 0 w 34"/>
                <a:gd name="T5" fmla="*/ 0 h 1"/>
                <a:gd name="T6" fmla="*/ 0 60000 65536"/>
                <a:gd name="T7" fmla="*/ 0 60000 65536"/>
                <a:gd name="T8" fmla="*/ 0 60000 65536"/>
                <a:gd name="T9" fmla="*/ 0 w 34"/>
                <a:gd name="T10" fmla="*/ 0 h 1"/>
                <a:gd name="T11" fmla="*/ 34 w 34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1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819"/>
            <p:cNvSpPr>
              <a:spLocks/>
            </p:cNvSpPr>
            <p:nvPr/>
          </p:nvSpPr>
          <p:spPr bwMode="auto">
            <a:xfrm>
              <a:off x="4129" y="2840"/>
              <a:ext cx="34" cy="1"/>
            </a:xfrm>
            <a:custGeom>
              <a:avLst/>
              <a:gdLst>
                <a:gd name="T0" fmla="*/ 32 w 34"/>
                <a:gd name="T1" fmla="*/ 0 h 1"/>
                <a:gd name="T2" fmla="*/ 0 w 34"/>
                <a:gd name="T3" fmla="*/ 0 h 1"/>
                <a:gd name="T4" fmla="*/ 34 w 34"/>
                <a:gd name="T5" fmla="*/ 0 h 1"/>
                <a:gd name="T6" fmla="*/ 32 w 3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"/>
                <a:gd name="T13" fmla="*/ 0 h 1"/>
                <a:gd name="T14" fmla="*/ 34 w 3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" h="1">
                  <a:moveTo>
                    <a:pt x="32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820"/>
            <p:cNvSpPr>
              <a:spLocks/>
            </p:cNvSpPr>
            <p:nvPr/>
          </p:nvSpPr>
          <p:spPr bwMode="auto">
            <a:xfrm>
              <a:off x="4129" y="2838"/>
              <a:ext cx="32" cy="2"/>
            </a:xfrm>
            <a:custGeom>
              <a:avLst/>
              <a:gdLst>
                <a:gd name="T0" fmla="*/ 32 w 32"/>
                <a:gd name="T1" fmla="*/ 0 h 2"/>
                <a:gd name="T2" fmla="*/ 32 w 32"/>
                <a:gd name="T3" fmla="*/ 2 h 2"/>
                <a:gd name="T4" fmla="*/ 0 w 32"/>
                <a:gd name="T5" fmla="*/ 2 h 2"/>
                <a:gd name="T6" fmla="*/ 32 w 3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2"/>
                <a:gd name="T14" fmla="*/ 32 w 3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2">
                  <a:moveTo>
                    <a:pt x="32" y="0"/>
                  </a:moveTo>
                  <a:lnTo>
                    <a:pt x="32" y="2"/>
                  </a:lnTo>
                  <a:lnTo>
                    <a:pt x="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821"/>
            <p:cNvSpPr>
              <a:spLocks/>
            </p:cNvSpPr>
            <p:nvPr/>
          </p:nvSpPr>
          <p:spPr bwMode="auto">
            <a:xfrm>
              <a:off x="4129" y="2838"/>
              <a:ext cx="32" cy="2"/>
            </a:xfrm>
            <a:custGeom>
              <a:avLst/>
              <a:gdLst>
                <a:gd name="T0" fmla="*/ 2 w 32"/>
                <a:gd name="T1" fmla="*/ 0 h 2"/>
                <a:gd name="T2" fmla="*/ 32 w 32"/>
                <a:gd name="T3" fmla="*/ 0 h 2"/>
                <a:gd name="T4" fmla="*/ 0 w 32"/>
                <a:gd name="T5" fmla="*/ 2 h 2"/>
                <a:gd name="T6" fmla="*/ 2 w 3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2"/>
                <a:gd name="T14" fmla="*/ 32 w 3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2">
                  <a:moveTo>
                    <a:pt x="2" y="0"/>
                  </a:moveTo>
                  <a:lnTo>
                    <a:pt x="32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822"/>
            <p:cNvSpPr>
              <a:spLocks/>
            </p:cNvSpPr>
            <p:nvPr/>
          </p:nvSpPr>
          <p:spPr bwMode="auto">
            <a:xfrm>
              <a:off x="4131" y="2838"/>
              <a:ext cx="30" cy="1"/>
            </a:xfrm>
            <a:custGeom>
              <a:avLst/>
              <a:gdLst>
                <a:gd name="T0" fmla="*/ 29 w 30"/>
                <a:gd name="T1" fmla="*/ 0 h 1"/>
                <a:gd name="T2" fmla="*/ 0 w 30"/>
                <a:gd name="T3" fmla="*/ 0 h 1"/>
                <a:gd name="T4" fmla="*/ 30 w 30"/>
                <a:gd name="T5" fmla="*/ 0 h 1"/>
                <a:gd name="T6" fmla="*/ 29 w 3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1"/>
                <a:gd name="T14" fmla="*/ 30 w 3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1">
                  <a:moveTo>
                    <a:pt x="29" y="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823"/>
            <p:cNvSpPr>
              <a:spLocks/>
            </p:cNvSpPr>
            <p:nvPr/>
          </p:nvSpPr>
          <p:spPr bwMode="auto">
            <a:xfrm>
              <a:off x="4131" y="2838"/>
              <a:ext cx="29" cy="1"/>
            </a:xfrm>
            <a:custGeom>
              <a:avLst/>
              <a:gdLst>
                <a:gd name="T0" fmla="*/ 0 w 29"/>
                <a:gd name="T1" fmla="*/ 0 h 1"/>
                <a:gd name="T2" fmla="*/ 29 w 29"/>
                <a:gd name="T3" fmla="*/ 0 h 1"/>
                <a:gd name="T4" fmla="*/ 0 w 29"/>
                <a:gd name="T5" fmla="*/ 0 h 1"/>
                <a:gd name="T6" fmla="*/ 0 60000 65536"/>
                <a:gd name="T7" fmla="*/ 0 60000 65536"/>
                <a:gd name="T8" fmla="*/ 0 60000 65536"/>
                <a:gd name="T9" fmla="*/ 0 w 29"/>
                <a:gd name="T10" fmla="*/ 0 h 1"/>
                <a:gd name="T11" fmla="*/ 29 w 2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1">
                  <a:moveTo>
                    <a:pt x="0" y="0"/>
                  </a:move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824"/>
            <p:cNvSpPr>
              <a:spLocks/>
            </p:cNvSpPr>
            <p:nvPr/>
          </p:nvSpPr>
          <p:spPr bwMode="auto">
            <a:xfrm>
              <a:off x="4131" y="2837"/>
              <a:ext cx="29" cy="1"/>
            </a:xfrm>
            <a:custGeom>
              <a:avLst/>
              <a:gdLst>
                <a:gd name="T0" fmla="*/ 29 w 29"/>
                <a:gd name="T1" fmla="*/ 0 h 1"/>
                <a:gd name="T2" fmla="*/ 0 w 29"/>
                <a:gd name="T3" fmla="*/ 1 h 1"/>
                <a:gd name="T4" fmla="*/ 29 w 29"/>
                <a:gd name="T5" fmla="*/ 1 h 1"/>
                <a:gd name="T6" fmla="*/ 29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29" y="0"/>
                  </a:moveTo>
                  <a:lnTo>
                    <a:pt x="0" y="1"/>
                  </a:lnTo>
                  <a:lnTo>
                    <a:pt x="29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825"/>
            <p:cNvSpPr>
              <a:spLocks/>
            </p:cNvSpPr>
            <p:nvPr/>
          </p:nvSpPr>
          <p:spPr bwMode="auto">
            <a:xfrm>
              <a:off x="4131" y="2837"/>
              <a:ext cx="29" cy="1"/>
            </a:xfrm>
            <a:custGeom>
              <a:avLst/>
              <a:gdLst>
                <a:gd name="T0" fmla="*/ 1 w 29"/>
                <a:gd name="T1" fmla="*/ 0 h 1"/>
                <a:gd name="T2" fmla="*/ 29 w 29"/>
                <a:gd name="T3" fmla="*/ 0 h 1"/>
                <a:gd name="T4" fmla="*/ 0 w 29"/>
                <a:gd name="T5" fmla="*/ 1 h 1"/>
                <a:gd name="T6" fmla="*/ 1 w 2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"/>
                <a:gd name="T13" fmla="*/ 0 h 1"/>
                <a:gd name="T14" fmla="*/ 29 w 2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" h="1">
                  <a:moveTo>
                    <a:pt x="1" y="0"/>
                  </a:moveTo>
                  <a:lnTo>
                    <a:pt x="29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826"/>
            <p:cNvSpPr>
              <a:spLocks/>
            </p:cNvSpPr>
            <p:nvPr/>
          </p:nvSpPr>
          <p:spPr bwMode="auto">
            <a:xfrm>
              <a:off x="4132" y="2837"/>
              <a:ext cx="28" cy="1"/>
            </a:xfrm>
            <a:custGeom>
              <a:avLst/>
              <a:gdLst>
                <a:gd name="T0" fmla="*/ 26 w 28"/>
                <a:gd name="T1" fmla="*/ 0 h 1"/>
                <a:gd name="T2" fmla="*/ 0 w 28"/>
                <a:gd name="T3" fmla="*/ 0 h 1"/>
                <a:gd name="T4" fmla="*/ 28 w 28"/>
                <a:gd name="T5" fmla="*/ 0 h 1"/>
                <a:gd name="T6" fmla="*/ 26 w 2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"/>
                <a:gd name="T14" fmla="*/ 28 w 2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">
                  <a:moveTo>
                    <a:pt x="26" y="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827"/>
            <p:cNvSpPr>
              <a:spLocks/>
            </p:cNvSpPr>
            <p:nvPr/>
          </p:nvSpPr>
          <p:spPr bwMode="auto">
            <a:xfrm>
              <a:off x="4132" y="2837"/>
              <a:ext cx="26" cy="1"/>
            </a:xfrm>
            <a:custGeom>
              <a:avLst/>
              <a:gdLst>
                <a:gd name="T0" fmla="*/ 0 w 26"/>
                <a:gd name="T1" fmla="*/ 0 h 1"/>
                <a:gd name="T2" fmla="*/ 26 w 26"/>
                <a:gd name="T3" fmla="*/ 0 h 1"/>
                <a:gd name="T4" fmla="*/ 0 w 26"/>
                <a:gd name="T5" fmla="*/ 0 h 1"/>
                <a:gd name="T6" fmla="*/ 0 60000 65536"/>
                <a:gd name="T7" fmla="*/ 0 60000 65536"/>
                <a:gd name="T8" fmla="*/ 0 60000 65536"/>
                <a:gd name="T9" fmla="*/ 0 w 26"/>
                <a:gd name="T10" fmla="*/ 0 h 1"/>
                <a:gd name="T11" fmla="*/ 26 w 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828"/>
            <p:cNvSpPr>
              <a:spLocks/>
            </p:cNvSpPr>
            <p:nvPr/>
          </p:nvSpPr>
          <p:spPr bwMode="auto">
            <a:xfrm>
              <a:off x="4132" y="2837"/>
              <a:ext cx="26" cy="1"/>
            </a:xfrm>
            <a:custGeom>
              <a:avLst/>
              <a:gdLst>
                <a:gd name="T0" fmla="*/ 26 w 26"/>
                <a:gd name="T1" fmla="*/ 0 h 1"/>
                <a:gd name="T2" fmla="*/ 0 w 26"/>
                <a:gd name="T3" fmla="*/ 0 h 1"/>
                <a:gd name="T4" fmla="*/ 26 w 26"/>
                <a:gd name="T5" fmla="*/ 0 h 1"/>
                <a:gd name="T6" fmla="*/ 0 60000 65536"/>
                <a:gd name="T7" fmla="*/ 0 60000 65536"/>
                <a:gd name="T8" fmla="*/ 0 60000 65536"/>
                <a:gd name="T9" fmla="*/ 0 w 26"/>
                <a:gd name="T10" fmla="*/ 0 h 1"/>
                <a:gd name="T11" fmla="*/ 26 w 2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1">
                  <a:moveTo>
                    <a:pt x="26" y="0"/>
                  </a:move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829"/>
            <p:cNvSpPr>
              <a:spLocks/>
            </p:cNvSpPr>
            <p:nvPr/>
          </p:nvSpPr>
          <p:spPr bwMode="auto">
            <a:xfrm>
              <a:off x="4132" y="2837"/>
              <a:ext cx="26" cy="1"/>
            </a:xfrm>
            <a:custGeom>
              <a:avLst/>
              <a:gdLst>
                <a:gd name="T0" fmla="*/ 2 w 26"/>
                <a:gd name="T1" fmla="*/ 0 h 1"/>
                <a:gd name="T2" fmla="*/ 26 w 26"/>
                <a:gd name="T3" fmla="*/ 0 h 1"/>
                <a:gd name="T4" fmla="*/ 0 w 26"/>
                <a:gd name="T5" fmla="*/ 0 h 1"/>
                <a:gd name="T6" fmla="*/ 2 w 2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1"/>
                <a:gd name="T14" fmla="*/ 26 w 2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1">
                  <a:moveTo>
                    <a:pt x="2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830"/>
            <p:cNvSpPr>
              <a:spLocks/>
            </p:cNvSpPr>
            <p:nvPr/>
          </p:nvSpPr>
          <p:spPr bwMode="auto">
            <a:xfrm>
              <a:off x="4134" y="2835"/>
              <a:ext cx="24" cy="2"/>
            </a:xfrm>
            <a:custGeom>
              <a:avLst/>
              <a:gdLst>
                <a:gd name="T0" fmla="*/ 22 w 24"/>
                <a:gd name="T1" fmla="*/ 0 h 2"/>
                <a:gd name="T2" fmla="*/ 0 w 24"/>
                <a:gd name="T3" fmla="*/ 2 h 2"/>
                <a:gd name="T4" fmla="*/ 24 w 24"/>
                <a:gd name="T5" fmla="*/ 2 h 2"/>
                <a:gd name="T6" fmla="*/ 22 w 24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"/>
                <a:gd name="T14" fmla="*/ 24 w 2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">
                  <a:moveTo>
                    <a:pt x="22" y="0"/>
                  </a:moveTo>
                  <a:lnTo>
                    <a:pt x="0" y="2"/>
                  </a:lnTo>
                  <a:lnTo>
                    <a:pt x="24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831"/>
            <p:cNvSpPr>
              <a:spLocks/>
            </p:cNvSpPr>
            <p:nvPr/>
          </p:nvSpPr>
          <p:spPr bwMode="auto">
            <a:xfrm>
              <a:off x="4134" y="2835"/>
              <a:ext cx="22" cy="2"/>
            </a:xfrm>
            <a:custGeom>
              <a:avLst/>
              <a:gdLst>
                <a:gd name="T0" fmla="*/ 1 w 22"/>
                <a:gd name="T1" fmla="*/ 0 h 2"/>
                <a:gd name="T2" fmla="*/ 22 w 22"/>
                <a:gd name="T3" fmla="*/ 0 h 2"/>
                <a:gd name="T4" fmla="*/ 0 w 22"/>
                <a:gd name="T5" fmla="*/ 2 h 2"/>
                <a:gd name="T6" fmla="*/ 1 w 2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"/>
                <a:gd name="T14" fmla="*/ 22 w 2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">
                  <a:moveTo>
                    <a:pt x="1" y="0"/>
                  </a:moveTo>
                  <a:lnTo>
                    <a:pt x="22" y="0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832"/>
            <p:cNvSpPr>
              <a:spLocks/>
            </p:cNvSpPr>
            <p:nvPr/>
          </p:nvSpPr>
          <p:spPr bwMode="auto">
            <a:xfrm>
              <a:off x="4135" y="2835"/>
              <a:ext cx="21" cy="1"/>
            </a:xfrm>
            <a:custGeom>
              <a:avLst/>
              <a:gdLst>
                <a:gd name="T0" fmla="*/ 21 w 21"/>
                <a:gd name="T1" fmla="*/ 0 h 1"/>
                <a:gd name="T2" fmla="*/ 0 w 21"/>
                <a:gd name="T3" fmla="*/ 0 h 1"/>
                <a:gd name="T4" fmla="*/ 21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833"/>
            <p:cNvSpPr>
              <a:spLocks/>
            </p:cNvSpPr>
            <p:nvPr/>
          </p:nvSpPr>
          <p:spPr bwMode="auto">
            <a:xfrm>
              <a:off x="4135" y="2835"/>
              <a:ext cx="21" cy="1"/>
            </a:xfrm>
            <a:custGeom>
              <a:avLst/>
              <a:gdLst>
                <a:gd name="T0" fmla="*/ 0 w 21"/>
                <a:gd name="T1" fmla="*/ 0 h 1"/>
                <a:gd name="T2" fmla="*/ 21 w 21"/>
                <a:gd name="T3" fmla="*/ 0 h 1"/>
                <a:gd name="T4" fmla="*/ 0 w 21"/>
                <a:gd name="T5" fmla="*/ 0 h 1"/>
                <a:gd name="T6" fmla="*/ 0 60000 65536"/>
                <a:gd name="T7" fmla="*/ 0 60000 65536"/>
                <a:gd name="T8" fmla="*/ 0 60000 65536"/>
                <a:gd name="T9" fmla="*/ 0 w 21"/>
                <a:gd name="T10" fmla="*/ 0 h 1"/>
                <a:gd name="T11" fmla="*/ 21 w 2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">
                  <a:moveTo>
                    <a:pt x="0" y="0"/>
                  </a:move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834"/>
            <p:cNvSpPr>
              <a:spLocks/>
            </p:cNvSpPr>
            <p:nvPr/>
          </p:nvSpPr>
          <p:spPr bwMode="auto">
            <a:xfrm>
              <a:off x="4135" y="2835"/>
              <a:ext cx="21" cy="1"/>
            </a:xfrm>
            <a:custGeom>
              <a:avLst/>
              <a:gdLst>
                <a:gd name="T0" fmla="*/ 20 w 21"/>
                <a:gd name="T1" fmla="*/ 0 h 1"/>
                <a:gd name="T2" fmla="*/ 0 w 21"/>
                <a:gd name="T3" fmla="*/ 0 h 1"/>
                <a:gd name="T4" fmla="*/ 21 w 21"/>
                <a:gd name="T5" fmla="*/ 0 h 1"/>
                <a:gd name="T6" fmla="*/ 20 w 2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"/>
                <a:gd name="T13" fmla="*/ 0 h 1"/>
                <a:gd name="T14" fmla="*/ 21 w 2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" h="1">
                  <a:moveTo>
                    <a:pt x="2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835"/>
            <p:cNvSpPr>
              <a:spLocks/>
            </p:cNvSpPr>
            <p:nvPr/>
          </p:nvSpPr>
          <p:spPr bwMode="auto">
            <a:xfrm>
              <a:off x="4135" y="2835"/>
              <a:ext cx="20" cy="1"/>
            </a:xfrm>
            <a:custGeom>
              <a:avLst/>
              <a:gdLst>
                <a:gd name="T0" fmla="*/ 2 w 20"/>
                <a:gd name="T1" fmla="*/ 0 h 1"/>
                <a:gd name="T2" fmla="*/ 20 w 20"/>
                <a:gd name="T3" fmla="*/ 0 h 1"/>
                <a:gd name="T4" fmla="*/ 0 w 20"/>
                <a:gd name="T5" fmla="*/ 0 h 1"/>
                <a:gd name="T6" fmla="*/ 2 w 2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"/>
                <a:gd name="T14" fmla="*/ 20 w 2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">
                  <a:moveTo>
                    <a:pt x="2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836"/>
            <p:cNvSpPr>
              <a:spLocks/>
            </p:cNvSpPr>
            <p:nvPr/>
          </p:nvSpPr>
          <p:spPr bwMode="auto">
            <a:xfrm>
              <a:off x="4137" y="2835"/>
              <a:ext cx="18" cy="1"/>
            </a:xfrm>
            <a:custGeom>
              <a:avLst/>
              <a:gdLst>
                <a:gd name="T0" fmla="*/ 18 w 18"/>
                <a:gd name="T1" fmla="*/ 0 h 1"/>
                <a:gd name="T2" fmla="*/ 0 w 18"/>
                <a:gd name="T3" fmla="*/ 0 h 1"/>
                <a:gd name="T4" fmla="*/ 18 w 18"/>
                <a:gd name="T5" fmla="*/ 0 h 1"/>
                <a:gd name="T6" fmla="*/ 0 60000 65536"/>
                <a:gd name="T7" fmla="*/ 0 60000 65536"/>
                <a:gd name="T8" fmla="*/ 0 60000 65536"/>
                <a:gd name="T9" fmla="*/ 0 w 18"/>
                <a:gd name="T10" fmla="*/ 0 h 1"/>
                <a:gd name="T11" fmla="*/ 18 w 18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837"/>
            <p:cNvSpPr>
              <a:spLocks/>
            </p:cNvSpPr>
            <p:nvPr/>
          </p:nvSpPr>
          <p:spPr bwMode="auto">
            <a:xfrm>
              <a:off x="4137" y="2834"/>
              <a:ext cx="18" cy="1"/>
            </a:xfrm>
            <a:custGeom>
              <a:avLst/>
              <a:gdLst>
                <a:gd name="T0" fmla="*/ 0 w 18"/>
                <a:gd name="T1" fmla="*/ 0 h 1"/>
                <a:gd name="T2" fmla="*/ 18 w 18"/>
                <a:gd name="T3" fmla="*/ 1 h 1"/>
                <a:gd name="T4" fmla="*/ 0 w 18"/>
                <a:gd name="T5" fmla="*/ 1 h 1"/>
                <a:gd name="T6" fmla="*/ 0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0" y="0"/>
                  </a:moveTo>
                  <a:lnTo>
                    <a:pt x="18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838"/>
            <p:cNvSpPr>
              <a:spLocks/>
            </p:cNvSpPr>
            <p:nvPr/>
          </p:nvSpPr>
          <p:spPr bwMode="auto">
            <a:xfrm>
              <a:off x="4118" y="2834"/>
              <a:ext cx="9" cy="85"/>
            </a:xfrm>
            <a:custGeom>
              <a:avLst/>
              <a:gdLst>
                <a:gd name="T0" fmla="*/ 0 w 9"/>
                <a:gd name="T1" fmla="*/ 0 h 85"/>
                <a:gd name="T2" fmla="*/ 9 w 9"/>
                <a:gd name="T3" fmla="*/ 8 h 85"/>
                <a:gd name="T4" fmla="*/ 0 w 9"/>
                <a:gd name="T5" fmla="*/ 85 h 85"/>
                <a:gd name="T6" fmla="*/ 0 w 9"/>
                <a:gd name="T7" fmla="*/ 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5"/>
                <a:gd name="T14" fmla="*/ 9 w 9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5">
                  <a:moveTo>
                    <a:pt x="0" y="0"/>
                  </a:moveTo>
                  <a:lnTo>
                    <a:pt x="9" y="8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839"/>
            <p:cNvSpPr>
              <a:spLocks/>
            </p:cNvSpPr>
            <p:nvPr/>
          </p:nvSpPr>
          <p:spPr bwMode="auto">
            <a:xfrm>
              <a:off x="4118" y="2834"/>
              <a:ext cx="9" cy="8"/>
            </a:xfrm>
            <a:custGeom>
              <a:avLst/>
              <a:gdLst>
                <a:gd name="T0" fmla="*/ 9 w 9"/>
                <a:gd name="T1" fmla="*/ 8 h 8"/>
                <a:gd name="T2" fmla="*/ 0 w 9"/>
                <a:gd name="T3" fmla="*/ 0 h 8"/>
                <a:gd name="T4" fmla="*/ 9 w 9"/>
                <a:gd name="T5" fmla="*/ 0 h 8"/>
                <a:gd name="T6" fmla="*/ 9 w 9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9" y="8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840"/>
            <p:cNvSpPr>
              <a:spLocks/>
            </p:cNvSpPr>
            <p:nvPr/>
          </p:nvSpPr>
          <p:spPr bwMode="auto">
            <a:xfrm>
              <a:off x="4137" y="2834"/>
              <a:ext cx="18" cy="1"/>
            </a:xfrm>
            <a:custGeom>
              <a:avLst/>
              <a:gdLst>
                <a:gd name="T0" fmla="*/ 16 w 18"/>
                <a:gd name="T1" fmla="*/ 0 h 1"/>
                <a:gd name="T2" fmla="*/ 0 w 18"/>
                <a:gd name="T3" fmla="*/ 0 h 1"/>
                <a:gd name="T4" fmla="*/ 18 w 18"/>
                <a:gd name="T5" fmla="*/ 1 h 1"/>
                <a:gd name="T6" fmla="*/ 16 w 1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"/>
                <a:gd name="T14" fmla="*/ 18 w 1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">
                  <a:moveTo>
                    <a:pt x="16" y="0"/>
                  </a:moveTo>
                  <a:lnTo>
                    <a:pt x="0" y="0"/>
                  </a:lnTo>
                  <a:lnTo>
                    <a:pt x="18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841"/>
            <p:cNvSpPr>
              <a:spLocks/>
            </p:cNvSpPr>
            <p:nvPr/>
          </p:nvSpPr>
          <p:spPr bwMode="auto">
            <a:xfrm>
              <a:off x="4137" y="2834"/>
              <a:ext cx="16" cy="1"/>
            </a:xfrm>
            <a:custGeom>
              <a:avLst/>
              <a:gdLst>
                <a:gd name="T0" fmla="*/ 2 w 16"/>
                <a:gd name="T1" fmla="*/ 0 h 1"/>
                <a:gd name="T2" fmla="*/ 16 w 16"/>
                <a:gd name="T3" fmla="*/ 0 h 1"/>
                <a:gd name="T4" fmla="*/ 0 w 16"/>
                <a:gd name="T5" fmla="*/ 0 h 1"/>
                <a:gd name="T6" fmla="*/ 2 w 1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"/>
                <a:gd name="T14" fmla="*/ 16 w 1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">
                  <a:moveTo>
                    <a:pt x="2" y="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842"/>
            <p:cNvSpPr>
              <a:spLocks/>
            </p:cNvSpPr>
            <p:nvPr/>
          </p:nvSpPr>
          <p:spPr bwMode="auto">
            <a:xfrm>
              <a:off x="4139" y="2834"/>
              <a:ext cx="14" cy="1"/>
            </a:xfrm>
            <a:custGeom>
              <a:avLst/>
              <a:gdLst>
                <a:gd name="T0" fmla="*/ 13 w 14"/>
                <a:gd name="T1" fmla="*/ 0 h 1"/>
                <a:gd name="T2" fmla="*/ 0 w 14"/>
                <a:gd name="T3" fmla="*/ 0 h 1"/>
                <a:gd name="T4" fmla="*/ 14 w 14"/>
                <a:gd name="T5" fmla="*/ 0 h 1"/>
                <a:gd name="T6" fmla="*/ 13 w 1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"/>
                <a:gd name="T14" fmla="*/ 14 w 1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">
                  <a:moveTo>
                    <a:pt x="13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843"/>
            <p:cNvSpPr>
              <a:spLocks/>
            </p:cNvSpPr>
            <p:nvPr/>
          </p:nvSpPr>
          <p:spPr bwMode="auto">
            <a:xfrm>
              <a:off x="4139" y="2834"/>
              <a:ext cx="13" cy="1"/>
            </a:xfrm>
            <a:custGeom>
              <a:avLst/>
              <a:gdLst>
                <a:gd name="T0" fmla="*/ 0 w 13"/>
                <a:gd name="T1" fmla="*/ 0 h 1"/>
                <a:gd name="T2" fmla="*/ 13 w 13"/>
                <a:gd name="T3" fmla="*/ 0 h 1"/>
                <a:gd name="T4" fmla="*/ 0 w 13"/>
                <a:gd name="T5" fmla="*/ 0 h 1"/>
                <a:gd name="T6" fmla="*/ 0 60000 65536"/>
                <a:gd name="T7" fmla="*/ 0 60000 65536"/>
                <a:gd name="T8" fmla="*/ 0 60000 65536"/>
                <a:gd name="T9" fmla="*/ 0 w 13"/>
                <a:gd name="T10" fmla="*/ 0 h 1"/>
                <a:gd name="T11" fmla="*/ 13 w 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844"/>
            <p:cNvSpPr>
              <a:spLocks/>
            </p:cNvSpPr>
            <p:nvPr/>
          </p:nvSpPr>
          <p:spPr bwMode="auto">
            <a:xfrm>
              <a:off x="4139" y="2834"/>
              <a:ext cx="13" cy="1"/>
            </a:xfrm>
            <a:custGeom>
              <a:avLst/>
              <a:gdLst>
                <a:gd name="T0" fmla="*/ 13 w 13"/>
                <a:gd name="T1" fmla="*/ 0 h 1"/>
                <a:gd name="T2" fmla="*/ 0 w 13"/>
                <a:gd name="T3" fmla="*/ 0 h 1"/>
                <a:gd name="T4" fmla="*/ 13 w 13"/>
                <a:gd name="T5" fmla="*/ 0 h 1"/>
                <a:gd name="T6" fmla="*/ 0 60000 65536"/>
                <a:gd name="T7" fmla="*/ 0 60000 65536"/>
                <a:gd name="T8" fmla="*/ 0 60000 65536"/>
                <a:gd name="T9" fmla="*/ 0 w 13"/>
                <a:gd name="T10" fmla="*/ 0 h 1"/>
                <a:gd name="T11" fmla="*/ 13 w 13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">
                  <a:moveTo>
                    <a:pt x="13" y="0"/>
                  </a:move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845"/>
            <p:cNvSpPr>
              <a:spLocks/>
            </p:cNvSpPr>
            <p:nvPr/>
          </p:nvSpPr>
          <p:spPr bwMode="auto">
            <a:xfrm>
              <a:off x="4139" y="2834"/>
              <a:ext cx="13" cy="1"/>
            </a:xfrm>
            <a:custGeom>
              <a:avLst/>
              <a:gdLst>
                <a:gd name="T0" fmla="*/ 1 w 13"/>
                <a:gd name="T1" fmla="*/ 0 h 1"/>
                <a:gd name="T2" fmla="*/ 13 w 13"/>
                <a:gd name="T3" fmla="*/ 0 h 1"/>
                <a:gd name="T4" fmla="*/ 0 w 13"/>
                <a:gd name="T5" fmla="*/ 0 h 1"/>
                <a:gd name="T6" fmla="*/ 1 w 13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1"/>
                <a:gd name="T14" fmla="*/ 13 w 13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1">
                  <a:moveTo>
                    <a:pt x="1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846"/>
            <p:cNvSpPr>
              <a:spLocks/>
            </p:cNvSpPr>
            <p:nvPr/>
          </p:nvSpPr>
          <p:spPr bwMode="auto">
            <a:xfrm>
              <a:off x="4140" y="2834"/>
              <a:ext cx="12" cy="1"/>
            </a:xfrm>
            <a:custGeom>
              <a:avLst/>
              <a:gdLst>
                <a:gd name="T0" fmla="*/ 10 w 12"/>
                <a:gd name="T1" fmla="*/ 0 h 1"/>
                <a:gd name="T2" fmla="*/ 0 w 12"/>
                <a:gd name="T3" fmla="*/ 0 h 1"/>
                <a:gd name="T4" fmla="*/ 12 w 12"/>
                <a:gd name="T5" fmla="*/ 0 h 1"/>
                <a:gd name="T6" fmla="*/ 10 w 1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"/>
                <a:gd name="T14" fmla="*/ 12 w 1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">
                  <a:moveTo>
                    <a:pt x="1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847"/>
            <p:cNvSpPr>
              <a:spLocks/>
            </p:cNvSpPr>
            <p:nvPr/>
          </p:nvSpPr>
          <p:spPr bwMode="auto">
            <a:xfrm>
              <a:off x="4140" y="2834"/>
              <a:ext cx="10" cy="1"/>
            </a:xfrm>
            <a:custGeom>
              <a:avLst/>
              <a:gdLst>
                <a:gd name="T0" fmla="*/ 2 w 10"/>
                <a:gd name="T1" fmla="*/ 0 h 1"/>
                <a:gd name="T2" fmla="*/ 10 w 10"/>
                <a:gd name="T3" fmla="*/ 0 h 1"/>
                <a:gd name="T4" fmla="*/ 0 w 10"/>
                <a:gd name="T5" fmla="*/ 0 h 1"/>
                <a:gd name="T6" fmla="*/ 2 w 1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"/>
                <a:gd name="T14" fmla="*/ 10 w 1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">
                  <a:moveTo>
                    <a:pt x="2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848"/>
            <p:cNvSpPr>
              <a:spLocks/>
            </p:cNvSpPr>
            <p:nvPr/>
          </p:nvSpPr>
          <p:spPr bwMode="auto">
            <a:xfrm>
              <a:off x="4142" y="2834"/>
              <a:ext cx="8" cy="1"/>
            </a:xfrm>
            <a:custGeom>
              <a:avLst/>
              <a:gdLst>
                <a:gd name="T0" fmla="*/ 6 w 8"/>
                <a:gd name="T1" fmla="*/ 0 h 1"/>
                <a:gd name="T2" fmla="*/ 0 w 8"/>
                <a:gd name="T3" fmla="*/ 0 h 1"/>
                <a:gd name="T4" fmla="*/ 8 w 8"/>
                <a:gd name="T5" fmla="*/ 0 h 1"/>
                <a:gd name="T6" fmla="*/ 6 w 8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"/>
                <a:gd name="T14" fmla="*/ 8 w 8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">
                  <a:moveTo>
                    <a:pt x="6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849"/>
            <p:cNvSpPr>
              <a:spLocks/>
            </p:cNvSpPr>
            <p:nvPr/>
          </p:nvSpPr>
          <p:spPr bwMode="auto">
            <a:xfrm>
              <a:off x="4142" y="2834"/>
              <a:ext cx="6" cy="1"/>
            </a:xfrm>
            <a:custGeom>
              <a:avLst/>
              <a:gdLst>
                <a:gd name="T0" fmla="*/ 0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850"/>
            <p:cNvSpPr>
              <a:spLocks/>
            </p:cNvSpPr>
            <p:nvPr/>
          </p:nvSpPr>
          <p:spPr bwMode="auto">
            <a:xfrm>
              <a:off x="4142" y="2834"/>
              <a:ext cx="6" cy="1"/>
            </a:xfrm>
            <a:custGeom>
              <a:avLst/>
              <a:gdLst>
                <a:gd name="T0" fmla="*/ 6 w 6"/>
                <a:gd name="T1" fmla="*/ 0 h 1"/>
                <a:gd name="T2" fmla="*/ 0 w 6"/>
                <a:gd name="T3" fmla="*/ 0 h 1"/>
                <a:gd name="T4" fmla="*/ 6 w 6"/>
                <a:gd name="T5" fmla="*/ 0 h 1"/>
                <a:gd name="T6" fmla="*/ 0 60000 65536"/>
                <a:gd name="T7" fmla="*/ 0 60000 65536"/>
                <a:gd name="T8" fmla="*/ 0 60000 65536"/>
                <a:gd name="T9" fmla="*/ 0 w 6"/>
                <a:gd name="T10" fmla="*/ 0 h 1"/>
                <a:gd name="T11" fmla="*/ 6 w 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851"/>
            <p:cNvSpPr>
              <a:spLocks/>
            </p:cNvSpPr>
            <p:nvPr/>
          </p:nvSpPr>
          <p:spPr bwMode="auto">
            <a:xfrm>
              <a:off x="4142" y="2834"/>
              <a:ext cx="6" cy="1"/>
            </a:xfrm>
            <a:custGeom>
              <a:avLst/>
              <a:gdLst>
                <a:gd name="T0" fmla="*/ 1 w 6"/>
                <a:gd name="T1" fmla="*/ 0 h 1"/>
                <a:gd name="T2" fmla="*/ 6 w 6"/>
                <a:gd name="T3" fmla="*/ 0 h 1"/>
                <a:gd name="T4" fmla="*/ 0 w 6"/>
                <a:gd name="T5" fmla="*/ 0 h 1"/>
                <a:gd name="T6" fmla="*/ 1 w 6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"/>
                <a:gd name="T14" fmla="*/ 6 w 6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">
                  <a:moveTo>
                    <a:pt x="1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852"/>
            <p:cNvSpPr>
              <a:spLocks/>
            </p:cNvSpPr>
            <p:nvPr/>
          </p:nvSpPr>
          <p:spPr bwMode="auto">
            <a:xfrm>
              <a:off x="4143" y="2834"/>
              <a:ext cx="5" cy="1"/>
            </a:xfrm>
            <a:custGeom>
              <a:avLst/>
              <a:gdLst>
                <a:gd name="T0" fmla="*/ 4 w 5"/>
                <a:gd name="T1" fmla="*/ 0 h 1"/>
                <a:gd name="T2" fmla="*/ 0 w 5"/>
                <a:gd name="T3" fmla="*/ 0 h 1"/>
                <a:gd name="T4" fmla="*/ 5 w 5"/>
                <a:gd name="T5" fmla="*/ 0 h 1"/>
                <a:gd name="T6" fmla="*/ 4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"/>
                <a:gd name="T14" fmla="*/ 5 w 5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">
                  <a:moveTo>
                    <a:pt x="4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853"/>
            <p:cNvSpPr>
              <a:spLocks/>
            </p:cNvSpPr>
            <p:nvPr/>
          </p:nvSpPr>
          <p:spPr bwMode="auto">
            <a:xfrm>
              <a:off x="4143" y="2834"/>
              <a:ext cx="4" cy="1"/>
            </a:xfrm>
            <a:custGeom>
              <a:avLst/>
              <a:gdLst>
                <a:gd name="T0" fmla="*/ 2 w 4"/>
                <a:gd name="T1" fmla="*/ 0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"/>
                <a:gd name="T14" fmla="*/ 4 w 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">
                  <a:moveTo>
                    <a:pt x="2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854"/>
            <p:cNvSpPr>
              <a:spLocks/>
            </p:cNvSpPr>
            <p:nvPr/>
          </p:nvSpPr>
          <p:spPr bwMode="auto">
            <a:xfrm>
              <a:off x="4143" y="2834"/>
              <a:ext cx="2" cy="1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855"/>
            <p:cNvSpPr>
              <a:spLocks/>
            </p:cNvSpPr>
            <p:nvPr/>
          </p:nvSpPr>
          <p:spPr bwMode="auto">
            <a:xfrm>
              <a:off x="4145" y="283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856"/>
            <p:cNvSpPr>
              <a:spLocks/>
            </p:cNvSpPr>
            <p:nvPr/>
          </p:nvSpPr>
          <p:spPr bwMode="auto">
            <a:xfrm>
              <a:off x="4689" y="2664"/>
              <a:ext cx="61" cy="40"/>
            </a:xfrm>
            <a:custGeom>
              <a:avLst/>
              <a:gdLst>
                <a:gd name="T0" fmla="*/ 2 w 61"/>
                <a:gd name="T1" fmla="*/ 0 h 40"/>
                <a:gd name="T2" fmla="*/ 0 w 61"/>
                <a:gd name="T3" fmla="*/ 13 h 40"/>
                <a:gd name="T4" fmla="*/ 5 w 61"/>
                <a:gd name="T5" fmla="*/ 24 h 40"/>
                <a:gd name="T6" fmla="*/ 13 w 61"/>
                <a:gd name="T7" fmla="*/ 34 h 40"/>
                <a:gd name="T8" fmla="*/ 22 w 61"/>
                <a:gd name="T9" fmla="*/ 39 h 40"/>
                <a:gd name="T10" fmla="*/ 35 w 61"/>
                <a:gd name="T11" fmla="*/ 40 h 40"/>
                <a:gd name="T12" fmla="*/ 47 w 61"/>
                <a:gd name="T13" fmla="*/ 36 h 40"/>
                <a:gd name="T14" fmla="*/ 56 w 61"/>
                <a:gd name="T15" fmla="*/ 28 h 40"/>
                <a:gd name="T16" fmla="*/ 61 w 61"/>
                <a:gd name="T17" fmla="*/ 16 h 40"/>
                <a:gd name="T18" fmla="*/ 61 w 61"/>
                <a:gd name="T19" fmla="*/ 16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0"/>
                <a:gd name="T32" fmla="*/ 61 w 61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0">
                  <a:moveTo>
                    <a:pt x="2" y="0"/>
                  </a:moveTo>
                  <a:lnTo>
                    <a:pt x="0" y="13"/>
                  </a:lnTo>
                  <a:lnTo>
                    <a:pt x="5" y="24"/>
                  </a:lnTo>
                  <a:lnTo>
                    <a:pt x="13" y="34"/>
                  </a:lnTo>
                  <a:lnTo>
                    <a:pt x="22" y="39"/>
                  </a:lnTo>
                  <a:lnTo>
                    <a:pt x="35" y="40"/>
                  </a:lnTo>
                  <a:lnTo>
                    <a:pt x="47" y="36"/>
                  </a:lnTo>
                  <a:lnTo>
                    <a:pt x="56" y="28"/>
                  </a:lnTo>
                  <a:lnTo>
                    <a:pt x="61" y="16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857"/>
            <p:cNvSpPr>
              <a:spLocks/>
            </p:cNvSpPr>
            <p:nvPr/>
          </p:nvSpPr>
          <p:spPr bwMode="auto">
            <a:xfrm>
              <a:off x="4750" y="2656"/>
              <a:ext cx="63" cy="40"/>
            </a:xfrm>
            <a:custGeom>
              <a:avLst/>
              <a:gdLst>
                <a:gd name="T0" fmla="*/ 62 w 63"/>
                <a:gd name="T1" fmla="*/ 40 h 40"/>
                <a:gd name="T2" fmla="*/ 63 w 63"/>
                <a:gd name="T3" fmla="*/ 27 h 40"/>
                <a:gd name="T4" fmla="*/ 58 w 63"/>
                <a:gd name="T5" fmla="*/ 16 h 40"/>
                <a:gd name="T6" fmla="*/ 50 w 63"/>
                <a:gd name="T7" fmla="*/ 6 h 40"/>
                <a:gd name="T8" fmla="*/ 39 w 63"/>
                <a:gd name="T9" fmla="*/ 2 h 40"/>
                <a:gd name="T10" fmla="*/ 28 w 63"/>
                <a:gd name="T11" fmla="*/ 0 h 40"/>
                <a:gd name="T12" fmla="*/ 16 w 63"/>
                <a:gd name="T13" fmla="*/ 5 h 40"/>
                <a:gd name="T14" fmla="*/ 7 w 63"/>
                <a:gd name="T15" fmla="*/ 13 h 40"/>
                <a:gd name="T16" fmla="*/ 0 w 63"/>
                <a:gd name="T17" fmla="*/ 24 h 40"/>
                <a:gd name="T18" fmla="*/ 0 w 63"/>
                <a:gd name="T19" fmla="*/ 24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3"/>
                <a:gd name="T31" fmla="*/ 0 h 40"/>
                <a:gd name="T32" fmla="*/ 63 w 6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3" h="40">
                  <a:moveTo>
                    <a:pt x="62" y="40"/>
                  </a:moveTo>
                  <a:lnTo>
                    <a:pt x="63" y="27"/>
                  </a:lnTo>
                  <a:lnTo>
                    <a:pt x="58" y="16"/>
                  </a:lnTo>
                  <a:lnTo>
                    <a:pt x="50" y="6"/>
                  </a:lnTo>
                  <a:lnTo>
                    <a:pt x="39" y="2"/>
                  </a:lnTo>
                  <a:lnTo>
                    <a:pt x="28" y="0"/>
                  </a:lnTo>
                  <a:lnTo>
                    <a:pt x="16" y="5"/>
                  </a:lnTo>
                  <a:lnTo>
                    <a:pt x="7" y="13"/>
                  </a:lnTo>
                  <a:lnTo>
                    <a:pt x="0" y="24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858"/>
            <p:cNvSpPr>
              <a:spLocks/>
            </p:cNvSpPr>
            <p:nvPr/>
          </p:nvSpPr>
          <p:spPr bwMode="auto">
            <a:xfrm>
              <a:off x="4812" y="2695"/>
              <a:ext cx="61" cy="38"/>
            </a:xfrm>
            <a:custGeom>
              <a:avLst/>
              <a:gdLst>
                <a:gd name="T0" fmla="*/ 0 w 61"/>
                <a:gd name="T1" fmla="*/ 0 h 38"/>
                <a:gd name="T2" fmla="*/ 0 w 61"/>
                <a:gd name="T3" fmla="*/ 13 h 38"/>
                <a:gd name="T4" fmla="*/ 3 w 61"/>
                <a:gd name="T5" fmla="*/ 24 h 38"/>
                <a:gd name="T6" fmla="*/ 11 w 61"/>
                <a:gd name="T7" fmla="*/ 34 h 38"/>
                <a:gd name="T8" fmla="*/ 22 w 61"/>
                <a:gd name="T9" fmla="*/ 38 h 38"/>
                <a:gd name="T10" fmla="*/ 35 w 61"/>
                <a:gd name="T11" fmla="*/ 38 h 38"/>
                <a:gd name="T12" fmla="*/ 46 w 61"/>
                <a:gd name="T13" fmla="*/ 35 h 38"/>
                <a:gd name="T14" fmla="*/ 56 w 61"/>
                <a:gd name="T15" fmla="*/ 27 h 38"/>
                <a:gd name="T16" fmla="*/ 61 w 61"/>
                <a:gd name="T17" fmla="*/ 16 h 38"/>
                <a:gd name="T18" fmla="*/ 61 w 61"/>
                <a:gd name="T19" fmla="*/ 16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38"/>
                <a:gd name="T32" fmla="*/ 61 w 61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38">
                  <a:moveTo>
                    <a:pt x="0" y="0"/>
                  </a:moveTo>
                  <a:lnTo>
                    <a:pt x="0" y="13"/>
                  </a:lnTo>
                  <a:lnTo>
                    <a:pt x="3" y="24"/>
                  </a:lnTo>
                  <a:lnTo>
                    <a:pt x="11" y="34"/>
                  </a:lnTo>
                  <a:lnTo>
                    <a:pt x="22" y="38"/>
                  </a:lnTo>
                  <a:lnTo>
                    <a:pt x="35" y="38"/>
                  </a:lnTo>
                  <a:lnTo>
                    <a:pt x="46" y="35"/>
                  </a:lnTo>
                  <a:lnTo>
                    <a:pt x="56" y="27"/>
                  </a:lnTo>
                  <a:lnTo>
                    <a:pt x="61" y="16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859"/>
            <p:cNvSpPr>
              <a:spLocks/>
            </p:cNvSpPr>
            <p:nvPr/>
          </p:nvSpPr>
          <p:spPr bwMode="auto">
            <a:xfrm>
              <a:off x="4873" y="2687"/>
              <a:ext cx="61" cy="40"/>
            </a:xfrm>
            <a:custGeom>
              <a:avLst/>
              <a:gdLst>
                <a:gd name="T0" fmla="*/ 61 w 61"/>
                <a:gd name="T1" fmla="*/ 40 h 40"/>
                <a:gd name="T2" fmla="*/ 61 w 61"/>
                <a:gd name="T3" fmla="*/ 27 h 40"/>
                <a:gd name="T4" fmla="*/ 58 w 61"/>
                <a:gd name="T5" fmla="*/ 16 h 40"/>
                <a:gd name="T6" fmla="*/ 50 w 61"/>
                <a:gd name="T7" fmla="*/ 6 h 40"/>
                <a:gd name="T8" fmla="*/ 39 w 61"/>
                <a:gd name="T9" fmla="*/ 1 h 40"/>
                <a:gd name="T10" fmla="*/ 26 w 61"/>
                <a:gd name="T11" fmla="*/ 0 h 40"/>
                <a:gd name="T12" fmla="*/ 14 w 61"/>
                <a:gd name="T13" fmla="*/ 5 h 40"/>
                <a:gd name="T14" fmla="*/ 6 w 61"/>
                <a:gd name="T15" fmla="*/ 13 h 40"/>
                <a:gd name="T16" fmla="*/ 0 w 61"/>
                <a:gd name="T17" fmla="*/ 24 h 40"/>
                <a:gd name="T18" fmla="*/ 0 w 61"/>
                <a:gd name="T19" fmla="*/ 24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0"/>
                <a:gd name="T32" fmla="*/ 61 w 61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0">
                  <a:moveTo>
                    <a:pt x="61" y="40"/>
                  </a:moveTo>
                  <a:lnTo>
                    <a:pt x="61" y="27"/>
                  </a:lnTo>
                  <a:lnTo>
                    <a:pt x="58" y="16"/>
                  </a:lnTo>
                  <a:lnTo>
                    <a:pt x="50" y="6"/>
                  </a:lnTo>
                  <a:lnTo>
                    <a:pt x="39" y="1"/>
                  </a:lnTo>
                  <a:lnTo>
                    <a:pt x="26" y="0"/>
                  </a:lnTo>
                  <a:lnTo>
                    <a:pt x="14" y="5"/>
                  </a:lnTo>
                  <a:lnTo>
                    <a:pt x="6" y="13"/>
                  </a:lnTo>
                  <a:lnTo>
                    <a:pt x="0" y="24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860"/>
            <p:cNvSpPr>
              <a:spLocks/>
            </p:cNvSpPr>
            <p:nvPr/>
          </p:nvSpPr>
          <p:spPr bwMode="auto">
            <a:xfrm>
              <a:off x="4934" y="2725"/>
              <a:ext cx="62" cy="39"/>
            </a:xfrm>
            <a:custGeom>
              <a:avLst/>
              <a:gdLst>
                <a:gd name="T0" fmla="*/ 0 w 62"/>
                <a:gd name="T1" fmla="*/ 0 h 39"/>
                <a:gd name="T2" fmla="*/ 0 w 62"/>
                <a:gd name="T3" fmla="*/ 13 h 39"/>
                <a:gd name="T4" fmla="*/ 3 w 62"/>
                <a:gd name="T5" fmla="*/ 25 h 39"/>
                <a:gd name="T6" fmla="*/ 11 w 62"/>
                <a:gd name="T7" fmla="*/ 33 h 39"/>
                <a:gd name="T8" fmla="*/ 23 w 62"/>
                <a:gd name="T9" fmla="*/ 39 h 39"/>
                <a:gd name="T10" fmla="*/ 36 w 62"/>
                <a:gd name="T11" fmla="*/ 39 h 39"/>
                <a:gd name="T12" fmla="*/ 47 w 62"/>
                <a:gd name="T13" fmla="*/ 36 h 39"/>
                <a:gd name="T14" fmla="*/ 55 w 62"/>
                <a:gd name="T15" fmla="*/ 28 h 39"/>
                <a:gd name="T16" fmla="*/ 62 w 62"/>
                <a:gd name="T17" fmla="*/ 17 h 39"/>
                <a:gd name="T18" fmla="*/ 62 w 62"/>
                <a:gd name="T19" fmla="*/ 17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39"/>
                <a:gd name="T32" fmla="*/ 62 w 6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39">
                  <a:moveTo>
                    <a:pt x="0" y="0"/>
                  </a:moveTo>
                  <a:lnTo>
                    <a:pt x="0" y="13"/>
                  </a:lnTo>
                  <a:lnTo>
                    <a:pt x="3" y="25"/>
                  </a:lnTo>
                  <a:lnTo>
                    <a:pt x="11" y="33"/>
                  </a:lnTo>
                  <a:lnTo>
                    <a:pt x="23" y="39"/>
                  </a:lnTo>
                  <a:lnTo>
                    <a:pt x="36" y="39"/>
                  </a:lnTo>
                  <a:lnTo>
                    <a:pt x="47" y="36"/>
                  </a:lnTo>
                  <a:lnTo>
                    <a:pt x="55" y="28"/>
                  </a:lnTo>
                  <a:lnTo>
                    <a:pt x="62" y="17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861"/>
            <p:cNvSpPr>
              <a:spLocks/>
            </p:cNvSpPr>
            <p:nvPr/>
          </p:nvSpPr>
          <p:spPr bwMode="auto">
            <a:xfrm>
              <a:off x="4996" y="2717"/>
              <a:ext cx="61" cy="41"/>
            </a:xfrm>
            <a:custGeom>
              <a:avLst/>
              <a:gdLst>
                <a:gd name="T0" fmla="*/ 61 w 61"/>
                <a:gd name="T1" fmla="*/ 41 h 41"/>
                <a:gd name="T2" fmla="*/ 61 w 61"/>
                <a:gd name="T3" fmla="*/ 28 h 41"/>
                <a:gd name="T4" fmla="*/ 58 w 61"/>
                <a:gd name="T5" fmla="*/ 16 h 41"/>
                <a:gd name="T6" fmla="*/ 50 w 61"/>
                <a:gd name="T7" fmla="*/ 7 h 41"/>
                <a:gd name="T8" fmla="*/ 38 w 61"/>
                <a:gd name="T9" fmla="*/ 2 h 41"/>
                <a:gd name="T10" fmla="*/ 25 w 61"/>
                <a:gd name="T11" fmla="*/ 0 h 41"/>
                <a:gd name="T12" fmla="*/ 14 w 61"/>
                <a:gd name="T13" fmla="*/ 5 h 41"/>
                <a:gd name="T14" fmla="*/ 4 w 61"/>
                <a:gd name="T15" fmla="*/ 13 h 41"/>
                <a:gd name="T16" fmla="*/ 0 w 61"/>
                <a:gd name="T17" fmla="*/ 25 h 41"/>
                <a:gd name="T18" fmla="*/ 0 w 61"/>
                <a:gd name="T19" fmla="*/ 25 h 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41"/>
                <a:gd name="T32" fmla="*/ 61 w 61"/>
                <a:gd name="T33" fmla="*/ 41 h 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41">
                  <a:moveTo>
                    <a:pt x="61" y="41"/>
                  </a:moveTo>
                  <a:lnTo>
                    <a:pt x="61" y="28"/>
                  </a:lnTo>
                  <a:lnTo>
                    <a:pt x="58" y="16"/>
                  </a:lnTo>
                  <a:lnTo>
                    <a:pt x="50" y="7"/>
                  </a:lnTo>
                  <a:lnTo>
                    <a:pt x="38" y="2"/>
                  </a:lnTo>
                  <a:lnTo>
                    <a:pt x="25" y="0"/>
                  </a:lnTo>
                  <a:lnTo>
                    <a:pt x="14" y="5"/>
                  </a:lnTo>
                  <a:lnTo>
                    <a:pt x="4" y="13"/>
                  </a:lnTo>
                  <a:lnTo>
                    <a:pt x="0" y="25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862"/>
            <p:cNvSpPr>
              <a:spLocks/>
            </p:cNvSpPr>
            <p:nvPr/>
          </p:nvSpPr>
          <p:spPr bwMode="auto">
            <a:xfrm>
              <a:off x="5055" y="2756"/>
              <a:ext cx="62" cy="39"/>
            </a:xfrm>
            <a:custGeom>
              <a:avLst/>
              <a:gdLst>
                <a:gd name="T0" fmla="*/ 2 w 62"/>
                <a:gd name="T1" fmla="*/ 0 h 39"/>
                <a:gd name="T2" fmla="*/ 0 w 62"/>
                <a:gd name="T3" fmla="*/ 13 h 39"/>
                <a:gd name="T4" fmla="*/ 5 w 62"/>
                <a:gd name="T5" fmla="*/ 24 h 39"/>
                <a:gd name="T6" fmla="*/ 13 w 62"/>
                <a:gd name="T7" fmla="*/ 32 h 39"/>
                <a:gd name="T8" fmla="*/ 24 w 62"/>
                <a:gd name="T9" fmla="*/ 39 h 39"/>
                <a:gd name="T10" fmla="*/ 36 w 62"/>
                <a:gd name="T11" fmla="*/ 39 h 39"/>
                <a:gd name="T12" fmla="*/ 47 w 62"/>
                <a:gd name="T13" fmla="*/ 36 h 39"/>
                <a:gd name="T14" fmla="*/ 57 w 62"/>
                <a:gd name="T15" fmla="*/ 28 h 39"/>
                <a:gd name="T16" fmla="*/ 62 w 62"/>
                <a:gd name="T17" fmla="*/ 16 h 39"/>
                <a:gd name="T18" fmla="*/ 62 w 62"/>
                <a:gd name="T19" fmla="*/ 1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39"/>
                <a:gd name="T32" fmla="*/ 62 w 62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39">
                  <a:moveTo>
                    <a:pt x="2" y="0"/>
                  </a:moveTo>
                  <a:lnTo>
                    <a:pt x="0" y="13"/>
                  </a:lnTo>
                  <a:lnTo>
                    <a:pt x="5" y="24"/>
                  </a:lnTo>
                  <a:lnTo>
                    <a:pt x="13" y="32"/>
                  </a:lnTo>
                  <a:lnTo>
                    <a:pt x="24" y="39"/>
                  </a:lnTo>
                  <a:lnTo>
                    <a:pt x="36" y="39"/>
                  </a:lnTo>
                  <a:lnTo>
                    <a:pt x="47" y="36"/>
                  </a:lnTo>
                  <a:lnTo>
                    <a:pt x="57" y="28"/>
                  </a:lnTo>
                  <a:lnTo>
                    <a:pt x="62" y="16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863"/>
            <p:cNvSpPr>
              <a:spLocks/>
            </p:cNvSpPr>
            <p:nvPr/>
          </p:nvSpPr>
          <p:spPr bwMode="auto">
            <a:xfrm>
              <a:off x="5118" y="2748"/>
              <a:ext cx="61" cy="39"/>
            </a:xfrm>
            <a:custGeom>
              <a:avLst/>
              <a:gdLst>
                <a:gd name="T0" fmla="*/ 60 w 61"/>
                <a:gd name="T1" fmla="*/ 39 h 39"/>
                <a:gd name="T2" fmla="*/ 61 w 61"/>
                <a:gd name="T3" fmla="*/ 27 h 39"/>
                <a:gd name="T4" fmla="*/ 57 w 61"/>
                <a:gd name="T5" fmla="*/ 16 h 39"/>
                <a:gd name="T6" fmla="*/ 49 w 61"/>
                <a:gd name="T7" fmla="*/ 6 h 39"/>
                <a:gd name="T8" fmla="*/ 37 w 61"/>
                <a:gd name="T9" fmla="*/ 2 h 39"/>
                <a:gd name="T10" fmla="*/ 26 w 61"/>
                <a:gd name="T11" fmla="*/ 0 h 39"/>
                <a:gd name="T12" fmla="*/ 15 w 61"/>
                <a:gd name="T13" fmla="*/ 5 h 39"/>
                <a:gd name="T14" fmla="*/ 5 w 61"/>
                <a:gd name="T15" fmla="*/ 13 h 39"/>
                <a:gd name="T16" fmla="*/ 0 w 61"/>
                <a:gd name="T17" fmla="*/ 24 h 39"/>
                <a:gd name="T18" fmla="*/ 0 w 61"/>
                <a:gd name="T19" fmla="*/ 24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39"/>
                <a:gd name="T32" fmla="*/ 61 w 6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39">
                  <a:moveTo>
                    <a:pt x="60" y="39"/>
                  </a:moveTo>
                  <a:lnTo>
                    <a:pt x="61" y="27"/>
                  </a:lnTo>
                  <a:lnTo>
                    <a:pt x="57" y="16"/>
                  </a:lnTo>
                  <a:lnTo>
                    <a:pt x="49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5" y="5"/>
                  </a:lnTo>
                  <a:lnTo>
                    <a:pt x="5" y="13"/>
                  </a:lnTo>
                  <a:lnTo>
                    <a:pt x="0" y="24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864"/>
            <p:cNvSpPr>
              <a:spLocks/>
            </p:cNvSpPr>
            <p:nvPr/>
          </p:nvSpPr>
          <p:spPr bwMode="auto">
            <a:xfrm>
              <a:off x="5178" y="2787"/>
              <a:ext cx="61" cy="39"/>
            </a:xfrm>
            <a:custGeom>
              <a:avLst/>
              <a:gdLst>
                <a:gd name="T0" fmla="*/ 0 w 61"/>
                <a:gd name="T1" fmla="*/ 0 h 39"/>
                <a:gd name="T2" fmla="*/ 0 w 61"/>
                <a:gd name="T3" fmla="*/ 13 h 39"/>
                <a:gd name="T4" fmla="*/ 3 w 61"/>
                <a:gd name="T5" fmla="*/ 24 h 39"/>
                <a:gd name="T6" fmla="*/ 11 w 61"/>
                <a:gd name="T7" fmla="*/ 32 h 39"/>
                <a:gd name="T8" fmla="*/ 22 w 61"/>
                <a:gd name="T9" fmla="*/ 39 h 39"/>
                <a:gd name="T10" fmla="*/ 35 w 61"/>
                <a:gd name="T11" fmla="*/ 39 h 39"/>
                <a:gd name="T12" fmla="*/ 47 w 61"/>
                <a:gd name="T13" fmla="*/ 35 h 39"/>
                <a:gd name="T14" fmla="*/ 56 w 61"/>
                <a:gd name="T15" fmla="*/ 27 h 39"/>
                <a:gd name="T16" fmla="*/ 61 w 61"/>
                <a:gd name="T17" fmla="*/ 16 h 39"/>
                <a:gd name="T18" fmla="*/ 61 w 61"/>
                <a:gd name="T19" fmla="*/ 1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1"/>
                <a:gd name="T31" fmla="*/ 0 h 39"/>
                <a:gd name="T32" fmla="*/ 61 w 6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1" h="39">
                  <a:moveTo>
                    <a:pt x="0" y="0"/>
                  </a:moveTo>
                  <a:lnTo>
                    <a:pt x="0" y="13"/>
                  </a:lnTo>
                  <a:lnTo>
                    <a:pt x="3" y="24"/>
                  </a:lnTo>
                  <a:lnTo>
                    <a:pt x="11" y="32"/>
                  </a:lnTo>
                  <a:lnTo>
                    <a:pt x="22" y="39"/>
                  </a:lnTo>
                  <a:lnTo>
                    <a:pt x="35" y="39"/>
                  </a:lnTo>
                  <a:lnTo>
                    <a:pt x="47" y="35"/>
                  </a:lnTo>
                  <a:lnTo>
                    <a:pt x="56" y="27"/>
                  </a:lnTo>
                  <a:lnTo>
                    <a:pt x="61" y="16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865"/>
            <p:cNvSpPr>
              <a:spLocks/>
            </p:cNvSpPr>
            <p:nvPr/>
          </p:nvSpPr>
          <p:spPr bwMode="auto">
            <a:xfrm>
              <a:off x="5239" y="2779"/>
              <a:ext cx="62" cy="38"/>
            </a:xfrm>
            <a:custGeom>
              <a:avLst/>
              <a:gdLst>
                <a:gd name="T0" fmla="*/ 62 w 62"/>
                <a:gd name="T1" fmla="*/ 38 h 38"/>
                <a:gd name="T2" fmla="*/ 62 w 62"/>
                <a:gd name="T3" fmla="*/ 27 h 38"/>
                <a:gd name="T4" fmla="*/ 58 w 62"/>
                <a:gd name="T5" fmla="*/ 16 h 38"/>
                <a:gd name="T6" fmla="*/ 50 w 62"/>
                <a:gd name="T7" fmla="*/ 6 h 38"/>
                <a:gd name="T8" fmla="*/ 39 w 62"/>
                <a:gd name="T9" fmla="*/ 1 h 38"/>
                <a:gd name="T10" fmla="*/ 26 w 62"/>
                <a:gd name="T11" fmla="*/ 0 h 38"/>
                <a:gd name="T12" fmla="*/ 15 w 62"/>
                <a:gd name="T13" fmla="*/ 5 h 38"/>
                <a:gd name="T14" fmla="*/ 7 w 62"/>
                <a:gd name="T15" fmla="*/ 13 h 38"/>
                <a:gd name="T16" fmla="*/ 0 w 62"/>
                <a:gd name="T17" fmla="*/ 24 h 38"/>
                <a:gd name="T18" fmla="*/ 0 w 62"/>
                <a:gd name="T19" fmla="*/ 24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38"/>
                <a:gd name="T32" fmla="*/ 62 w 62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38">
                  <a:moveTo>
                    <a:pt x="62" y="38"/>
                  </a:moveTo>
                  <a:lnTo>
                    <a:pt x="62" y="27"/>
                  </a:lnTo>
                  <a:lnTo>
                    <a:pt x="58" y="16"/>
                  </a:lnTo>
                  <a:lnTo>
                    <a:pt x="50" y="6"/>
                  </a:lnTo>
                  <a:lnTo>
                    <a:pt x="39" y="1"/>
                  </a:lnTo>
                  <a:lnTo>
                    <a:pt x="26" y="0"/>
                  </a:lnTo>
                  <a:lnTo>
                    <a:pt x="15" y="5"/>
                  </a:lnTo>
                  <a:lnTo>
                    <a:pt x="7" y="13"/>
                  </a:lnTo>
                  <a:lnTo>
                    <a:pt x="0" y="24"/>
                  </a:lnTo>
                </a:path>
              </a:pathLst>
            </a:custGeom>
            <a:noFill/>
            <a:ln w="25400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866"/>
          <p:cNvGrpSpPr>
            <a:grpSpLocks/>
          </p:cNvGrpSpPr>
          <p:nvPr/>
        </p:nvGrpSpPr>
        <p:grpSpPr bwMode="auto">
          <a:xfrm>
            <a:off x="6934200" y="2362200"/>
            <a:ext cx="609600" cy="2012950"/>
            <a:chOff x="2832" y="2352"/>
            <a:chExt cx="384" cy="1268"/>
          </a:xfrm>
        </p:grpSpPr>
        <p:sp>
          <p:nvSpPr>
            <p:cNvPr id="2077" name="Arc 867" descr="Large confetti"/>
            <p:cNvSpPr>
              <a:spLocks/>
            </p:cNvSpPr>
            <p:nvPr/>
          </p:nvSpPr>
          <p:spPr bwMode="auto">
            <a:xfrm rot="946317">
              <a:off x="2832" y="2352"/>
              <a:ext cx="384" cy="1178"/>
            </a:xfrm>
            <a:custGeom>
              <a:avLst/>
              <a:gdLst>
                <a:gd name="T0" fmla="*/ 0 w 21600"/>
                <a:gd name="T1" fmla="*/ 0 h 31184"/>
                <a:gd name="T2" fmla="*/ 344 w 21600"/>
                <a:gd name="T3" fmla="*/ 1178 h 31184"/>
                <a:gd name="T4" fmla="*/ 0 w 21600"/>
                <a:gd name="T5" fmla="*/ 816 h 31184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184"/>
                <a:gd name="T11" fmla="*/ 21600 w 21600"/>
                <a:gd name="T12" fmla="*/ 31184 h 31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184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924"/>
                    <a:pt x="20832" y="28204"/>
                    <a:pt x="19357" y="31184"/>
                  </a:cubicBezTo>
                </a:path>
                <a:path w="21600" h="31184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924"/>
                    <a:pt x="20832" y="28204"/>
                    <a:pt x="19357" y="3118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chemeClr val="accent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Line 868"/>
            <p:cNvSpPr>
              <a:spLocks noChangeShapeType="1"/>
            </p:cNvSpPr>
            <p:nvPr/>
          </p:nvSpPr>
          <p:spPr bwMode="auto">
            <a:xfrm flipH="1">
              <a:off x="2949" y="3476"/>
              <a:ext cx="96" cy="14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anchor="b"/>
            <a:lstStyle/>
            <a:p>
              <a:endParaRPr lang="en-US"/>
            </a:p>
          </p:txBody>
        </p:sp>
      </p:grp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143000" y="5486400"/>
          <a:ext cx="2065338" cy="579438"/>
        </p:xfrm>
        <a:graphic>
          <a:graphicData uri="http://schemas.openxmlformats.org/presentationml/2006/ole">
            <p:oleObj spid="_x0000_s2051" name="Equation" r:id="rId6" imgW="914400" imgH="253800" progId="">
              <p:embed/>
            </p:oleObj>
          </a:graphicData>
        </a:graphic>
      </p:graphicFrame>
      <p:sp>
        <p:nvSpPr>
          <p:cNvPr id="2062" name="Oval 870" descr="Newsprint"/>
          <p:cNvSpPr>
            <a:spLocks noChangeArrowheads="1"/>
          </p:cNvSpPr>
          <p:nvPr/>
        </p:nvSpPr>
        <p:spPr bwMode="auto">
          <a:xfrm>
            <a:off x="5638800" y="2036763"/>
            <a:ext cx="457200" cy="914400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63" name="Text Box 871" descr="Large confetti"/>
          <p:cNvSpPr txBox="1">
            <a:spLocks noChangeArrowheads="1"/>
          </p:cNvSpPr>
          <p:nvPr/>
        </p:nvSpPr>
        <p:spPr bwMode="auto">
          <a:xfrm>
            <a:off x="207963" y="4327525"/>
            <a:ext cx="479425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ANC - independent on binding potential geometry!</a:t>
            </a:r>
          </a:p>
          <a:p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OMP knowledge crucial for reliable absolute values!</a:t>
            </a:r>
          </a:p>
          <a:p>
            <a:r>
              <a:rPr lang="en-US" sz="1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Semi-micr proc. JLM interaction (LT ea, PRC, 2000)</a:t>
            </a:r>
          </a:p>
        </p:txBody>
      </p:sp>
      <p:sp>
        <p:nvSpPr>
          <p:cNvPr id="2064" name="Oval 872" descr="Newsprint"/>
          <p:cNvSpPr>
            <a:spLocks noChangeArrowheads="1"/>
          </p:cNvSpPr>
          <p:nvPr/>
        </p:nvSpPr>
        <p:spPr bwMode="auto">
          <a:xfrm>
            <a:off x="8153400" y="2057400"/>
            <a:ext cx="457200" cy="914400"/>
          </a:xfrm>
          <a:prstGeom prst="ellipse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211263" y="1981200"/>
          <a:ext cx="2841625" cy="498475"/>
        </p:xfrm>
        <a:graphic>
          <a:graphicData uri="http://schemas.openxmlformats.org/presentationml/2006/ole">
            <p:oleObj spid="_x0000_s2052" name="Equation" r:id="rId8" imgW="1612800" imgH="279360" progId="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5486400" y="5562600"/>
          <a:ext cx="3276600" cy="862013"/>
        </p:xfrm>
        <a:graphic>
          <a:graphicData uri="http://schemas.openxmlformats.org/presentationml/2006/ole">
            <p:oleObj spid="_x0000_s2053" r:id="rId9" imgW="2036440" imgH="531770" progId="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839788" y="2611438"/>
          <a:ext cx="3960812" cy="881062"/>
        </p:xfrm>
        <a:graphic>
          <a:graphicData uri="http://schemas.openxmlformats.org/presentationml/2006/ole">
            <p:oleObj spid="_x0000_s2054" name="Equation" r:id="rId10" imgW="2247840" imgH="495000" progId="">
              <p:embed/>
            </p:oleObj>
          </a:graphicData>
        </a:graphic>
      </p:graphicFrame>
      <p:grpSp>
        <p:nvGrpSpPr>
          <p:cNvPr id="8" name="Group 876"/>
          <p:cNvGrpSpPr>
            <a:grpSpLocks/>
          </p:cNvGrpSpPr>
          <p:nvPr/>
        </p:nvGrpSpPr>
        <p:grpSpPr bwMode="auto">
          <a:xfrm>
            <a:off x="4953000" y="2590800"/>
            <a:ext cx="3581400" cy="2362200"/>
            <a:chOff x="3120" y="1632"/>
            <a:chExt cx="2112" cy="1776"/>
          </a:xfrm>
        </p:grpSpPr>
        <p:sp>
          <p:nvSpPr>
            <p:cNvPr id="2075" name="Line 877"/>
            <p:cNvSpPr>
              <a:spLocks noChangeShapeType="1"/>
            </p:cNvSpPr>
            <p:nvPr/>
          </p:nvSpPr>
          <p:spPr bwMode="auto">
            <a:xfrm flipV="1">
              <a:off x="3120" y="1680"/>
              <a:ext cx="432" cy="17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76" name="Line 878"/>
            <p:cNvSpPr>
              <a:spLocks noChangeShapeType="1"/>
            </p:cNvSpPr>
            <p:nvPr/>
          </p:nvSpPr>
          <p:spPr bwMode="auto">
            <a:xfrm flipV="1">
              <a:off x="3120" y="1632"/>
              <a:ext cx="2112" cy="17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2066" name="Text Box 879"/>
          <p:cNvSpPr txBox="1">
            <a:spLocks noChangeArrowheads="1"/>
          </p:cNvSpPr>
          <p:nvPr/>
        </p:nvSpPr>
        <p:spPr bwMode="auto">
          <a:xfrm>
            <a:off x="533400" y="6096000"/>
            <a:ext cx="3086100" cy="64293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>
                <a:solidFill>
                  <a:srgbClr val="FF3300"/>
                </a:solidFill>
                <a:latin typeface="Tahoma" pitchFamily="34" charset="0"/>
              </a:rPr>
              <a:t>(Christy and Duck, 1963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>
                <a:solidFill>
                  <a:srgbClr val="FF3300"/>
                </a:solidFill>
                <a:latin typeface="Tahoma" pitchFamily="34" charset="0"/>
              </a:rPr>
              <a:t>Parker and Tombrello, 1964)</a:t>
            </a:r>
          </a:p>
        </p:txBody>
      </p:sp>
      <p:grpSp>
        <p:nvGrpSpPr>
          <p:cNvPr id="9" name="Group 880"/>
          <p:cNvGrpSpPr>
            <a:grpSpLocks/>
          </p:cNvGrpSpPr>
          <p:nvPr/>
        </p:nvGrpSpPr>
        <p:grpSpPr bwMode="auto">
          <a:xfrm>
            <a:off x="1219200" y="2438400"/>
            <a:ext cx="3873500" cy="1250950"/>
            <a:chOff x="768" y="1584"/>
            <a:chExt cx="2440" cy="788"/>
          </a:xfrm>
        </p:grpSpPr>
        <p:sp>
          <p:nvSpPr>
            <p:cNvPr id="2072" name="Text Box 881"/>
            <p:cNvSpPr txBox="1">
              <a:spLocks noChangeArrowheads="1"/>
            </p:cNvSpPr>
            <p:nvPr/>
          </p:nvSpPr>
          <p:spPr bwMode="auto">
            <a:xfrm>
              <a:off x="768" y="1968"/>
              <a:ext cx="2440" cy="404"/>
            </a:xfrm>
            <a:prstGeom prst="rect">
              <a:avLst/>
            </a:prstGeom>
            <a:solidFill>
              <a:srgbClr val="F6FDA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Depend on geom (r</a:t>
              </a:r>
              <a:r>
                <a:rPr lang="en-US" b="1" baseline="-25000">
                  <a:solidFill>
                    <a:srgbClr val="000000"/>
                  </a:solidFill>
                </a:rPr>
                <a:t>0</a:t>
              </a:r>
              <a:r>
                <a:rPr lang="en-US" b="1">
                  <a:solidFill>
                    <a:srgbClr val="000000"/>
                  </a:solidFill>
                </a:rPr>
                <a:t>,a) of </a:t>
              </a:r>
            </a:p>
            <a:p>
              <a:pPr algn="ctr"/>
              <a:r>
                <a:rPr lang="en-US" b="1">
                  <a:solidFill>
                    <a:srgbClr val="000000"/>
                  </a:solidFill>
                </a:rPr>
                <a:t>proton-binding potential &lt; 20-40%</a:t>
              </a:r>
            </a:p>
          </p:txBody>
        </p:sp>
        <p:sp>
          <p:nvSpPr>
            <p:cNvPr id="2073" name="Line 882"/>
            <p:cNvSpPr>
              <a:spLocks noChangeShapeType="1"/>
            </p:cNvSpPr>
            <p:nvPr/>
          </p:nvSpPr>
          <p:spPr bwMode="auto">
            <a:xfrm flipH="1" flipV="1">
              <a:off x="1584" y="1584"/>
              <a:ext cx="4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Line 883"/>
            <p:cNvSpPr>
              <a:spLocks noChangeShapeType="1"/>
            </p:cNvSpPr>
            <p:nvPr/>
          </p:nvSpPr>
          <p:spPr bwMode="auto">
            <a:xfrm flipV="1">
              <a:off x="1920" y="1584"/>
              <a:ext cx="96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84"/>
          <p:cNvGrpSpPr>
            <a:grpSpLocks/>
          </p:cNvGrpSpPr>
          <p:nvPr/>
        </p:nvGrpSpPr>
        <p:grpSpPr bwMode="auto">
          <a:xfrm>
            <a:off x="1708150" y="846138"/>
            <a:ext cx="1949450" cy="1211262"/>
            <a:chOff x="182" y="503"/>
            <a:chExt cx="1228" cy="763"/>
          </a:xfrm>
        </p:grpSpPr>
        <p:sp>
          <p:nvSpPr>
            <p:cNvPr id="2069" name="Text Box 885"/>
            <p:cNvSpPr txBox="1">
              <a:spLocks noChangeArrowheads="1"/>
            </p:cNvSpPr>
            <p:nvPr/>
          </p:nvSpPr>
          <p:spPr bwMode="auto">
            <a:xfrm>
              <a:off x="182" y="503"/>
              <a:ext cx="1228" cy="40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Depend on OMP</a:t>
              </a:r>
            </a:p>
            <a:p>
              <a:pPr algn="ctr"/>
              <a:r>
                <a:rPr lang="en-US" b="1">
                  <a:solidFill>
                    <a:srgbClr val="000000"/>
                  </a:solidFill>
                </a:rPr>
                <a:t>* n Factors !!!</a:t>
              </a:r>
            </a:p>
          </p:txBody>
        </p:sp>
        <p:sp>
          <p:nvSpPr>
            <p:cNvPr id="2070" name="Line 886"/>
            <p:cNvSpPr>
              <a:spLocks noChangeShapeType="1"/>
            </p:cNvSpPr>
            <p:nvPr/>
          </p:nvSpPr>
          <p:spPr bwMode="auto">
            <a:xfrm flipH="1">
              <a:off x="384" y="882"/>
              <a:ext cx="28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Line 887"/>
            <p:cNvSpPr>
              <a:spLocks noChangeShapeType="1"/>
            </p:cNvSpPr>
            <p:nvPr/>
          </p:nvSpPr>
          <p:spPr bwMode="auto">
            <a:xfrm>
              <a:off x="1152" y="912"/>
              <a:ext cx="240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A546E6-683E-4A47-91B5-02A15EFB636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/>
          </a:p>
        </p:txBody>
      </p:sp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2400" smtClean="0"/>
              <a:t>From MARS group at Texas A&amp;M University</a:t>
            </a:r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15400" cy="4953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400" b="1" dirty="0" smtClean="0"/>
              <a:t>     Transfer reactions. Major results:</a:t>
            </a:r>
          </a:p>
          <a:p>
            <a:pPr marL="990600" lvl="1" indent="-533400" eaLnBrk="1" hangingPunct="1"/>
            <a:r>
              <a:rPr lang="en-US" sz="2400" dirty="0" smtClean="0">
                <a:solidFill>
                  <a:srgbClr val="0033CC"/>
                </a:solidFill>
              </a:rPr>
              <a:t>ANC technique firmly established for transfer reactions</a:t>
            </a:r>
          </a:p>
          <a:p>
            <a:pPr marL="1371600" lvl="2" indent="-457200" eaLnBrk="1" hangingPunct="1"/>
            <a:r>
              <a:rPr lang="en-US" sz="2000" dirty="0" smtClean="0">
                <a:solidFill>
                  <a:srgbClr val="F32111"/>
                </a:solidFill>
              </a:rPr>
              <a:t>Proton transfer</a:t>
            </a:r>
            <a:r>
              <a:rPr lang="en-US" sz="2000" dirty="0" smtClean="0">
                <a:solidFill>
                  <a:srgbClr val="0033CC"/>
                </a:solidFill>
              </a:rPr>
              <a:t> for radiative proton capture in </a:t>
            </a:r>
            <a:r>
              <a:rPr lang="en-US" sz="2000" dirty="0" err="1" smtClean="0">
                <a:solidFill>
                  <a:srgbClr val="0033CC"/>
                </a:solidFill>
              </a:rPr>
              <a:t>Nucl</a:t>
            </a:r>
            <a:r>
              <a:rPr lang="en-US" sz="2000" dirty="0" smtClean="0">
                <a:solidFill>
                  <a:srgbClr val="0033CC"/>
                </a:solidFill>
              </a:rPr>
              <a:t> Astrophysics </a:t>
            </a:r>
            <a:r>
              <a:rPr lang="en-US" sz="2000" baseline="30000" dirty="0" smtClean="0">
                <a:solidFill>
                  <a:srgbClr val="0033CC"/>
                </a:solidFill>
              </a:rPr>
              <a:t>7</a:t>
            </a:r>
            <a:r>
              <a:rPr lang="en-US" sz="2000" dirty="0" smtClean="0">
                <a:solidFill>
                  <a:srgbClr val="0033CC"/>
                </a:solidFill>
              </a:rPr>
              <a:t>Be(p,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g)</a:t>
            </a:r>
            <a:r>
              <a:rPr lang="en-US" sz="2000" baseline="30000" dirty="0" smtClean="0">
                <a:solidFill>
                  <a:srgbClr val="0033CC"/>
                </a:solidFill>
                <a:latin typeface="Symbol" pitchFamily="18" charset="2"/>
              </a:rPr>
              <a:t>8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B, </a:t>
            </a:r>
            <a:r>
              <a:rPr lang="en-US" sz="2000" baseline="30000" dirty="0" smtClean="0">
                <a:solidFill>
                  <a:srgbClr val="0033CC"/>
                </a:solidFill>
              </a:rPr>
              <a:t>11</a:t>
            </a:r>
            <a:r>
              <a:rPr lang="en-US" sz="2000" dirty="0" smtClean="0">
                <a:solidFill>
                  <a:srgbClr val="0033CC"/>
                </a:solidFill>
              </a:rPr>
              <a:t>C(</a:t>
            </a:r>
            <a:r>
              <a:rPr lang="en-US" sz="2000" dirty="0" err="1" smtClean="0">
                <a:solidFill>
                  <a:srgbClr val="0033CC"/>
                </a:solidFill>
              </a:rPr>
              <a:t>p,</a:t>
            </a:r>
            <a:r>
              <a:rPr lang="en-US" sz="2000" dirty="0" err="1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12</a:t>
            </a:r>
            <a:r>
              <a:rPr lang="en-US" sz="2000" dirty="0" smtClean="0">
                <a:solidFill>
                  <a:srgbClr val="0033CC"/>
                </a:solidFill>
              </a:rPr>
              <a:t>N, </a:t>
            </a:r>
            <a:r>
              <a:rPr lang="en-US" sz="2000" baseline="30000" dirty="0" smtClean="0">
                <a:solidFill>
                  <a:srgbClr val="0033CC"/>
                </a:solidFill>
              </a:rPr>
              <a:t>12</a:t>
            </a:r>
            <a:r>
              <a:rPr lang="en-US" sz="2000" dirty="0" smtClean="0">
                <a:solidFill>
                  <a:srgbClr val="0033CC"/>
                </a:solidFill>
              </a:rPr>
              <a:t>N(p,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13</a:t>
            </a:r>
            <a:r>
              <a:rPr lang="en-US" sz="2000" dirty="0" smtClean="0">
                <a:solidFill>
                  <a:srgbClr val="0033CC"/>
                </a:solidFill>
              </a:rPr>
              <a:t>O, </a:t>
            </a:r>
            <a:r>
              <a:rPr lang="en-US" sz="2000" baseline="30000" dirty="0" smtClean="0">
                <a:solidFill>
                  <a:srgbClr val="0033CC"/>
                </a:solidFill>
              </a:rPr>
              <a:t>13</a:t>
            </a:r>
            <a:r>
              <a:rPr lang="en-US" sz="2000" dirty="0" smtClean="0">
                <a:solidFill>
                  <a:srgbClr val="0033CC"/>
                </a:solidFill>
              </a:rPr>
              <a:t>N(p,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14</a:t>
            </a:r>
            <a:r>
              <a:rPr lang="en-US" sz="2000" dirty="0" smtClean="0">
                <a:solidFill>
                  <a:srgbClr val="0033CC"/>
                </a:solidFill>
              </a:rPr>
              <a:t>O, </a:t>
            </a:r>
            <a:r>
              <a:rPr lang="en-US" sz="2000" baseline="30000" dirty="0" smtClean="0">
                <a:solidFill>
                  <a:srgbClr val="0033CC"/>
                </a:solidFill>
              </a:rPr>
              <a:t>9</a:t>
            </a:r>
            <a:r>
              <a:rPr lang="en-US" sz="2000" dirty="0" smtClean="0">
                <a:solidFill>
                  <a:srgbClr val="0033CC"/>
                </a:solidFill>
              </a:rPr>
              <a:t>Be(p,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10</a:t>
            </a:r>
            <a:r>
              <a:rPr lang="en-US" sz="2000" dirty="0" smtClean="0">
                <a:solidFill>
                  <a:srgbClr val="0033CC"/>
                </a:solidFill>
              </a:rPr>
              <a:t>B, </a:t>
            </a:r>
            <a:r>
              <a:rPr lang="en-US" sz="2000" baseline="30000" dirty="0" smtClean="0">
                <a:solidFill>
                  <a:srgbClr val="0033CC"/>
                </a:solidFill>
              </a:rPr>
              <a:t>13</a:t>
            </a:r>
            <a:r>
              <a:rPr lang="en-US" sz="2000" dirty="0" smtClean="0">
                <a:solidFill>
                  <a:srgbClr val="0033CC"/>
                </a:solidFill>
              </a:rPr>
              <a:t>C(p,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14</a:t>
            </a:r>
            <a:r>
              <a:rPr lang="en-US" sz="2000" dirty="0" smtClean="0">
                <a:solidFill>
                  <a:srgbClr val="0033CC"/>
                </a:solidFill>
              </a:rPr>
              <a:t>N, </a:t>
            </a:r>
            <a:r>
              <a:rPr lang="en-US" sz="2000" baseline="30000" dirty="0" smtClean="0">
                <a:solidFill>
                  <a:srgbClr val="0033CC"/>
                </a:solidFill>
              </a:rPr>
              <a:t>14</a:t>
            </a:r>
            <a:r>
              <a:rPr lang="en-US" sz="2000" dirty="0" smtClean="0">
                <a:solidFill>
                  <a:srgbClr val="0033CC"/>
                </a:solidFill>
              </a:rPr>
              <a:t>N(p,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15</a:t>
            </a:r>
            <a:r>
              <a:rPr lang="en-US" sz="2000" dirty="0" smtClean="0">
                <a:solidFill>
                  <a:srgbClr val="0033CC"/>
                </a:solidFill>
              </a:rPr>
              <a:t>O, </a:t>
            </a:r>
            <a:r>
              <a:rPr lang="en-US" sz="2000" baseline="30000" dirty="0" smtClean="0">
                <a:solidFill>
                  <a:srgbClr val="0033CC"/>
                </a:solidFill>
              </a:rPr>
              <a:t>15</a:t>
            </a:r>
            <a:r>
              <a:rPr lang="en-US" sz="2000" dirty="0" smtClean="0">
                <a:solidFill>
                  <a:srgbClr val="0033CC"/>
                </a:solidFill>
              </a:rPr>
              <a:t>N(p, </a:t>
            </a:r>
            <a:r>
              <a:rPr lang="en-US" sz="20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2000" dirty="0" smtClean="0">
                <a:solidFill>
                  <a:srgbClr val="0033CC"/>
                </a:solidFill>
              </a:rPr>
              <a:t>)</a:t>
            </a:r>
            <a:r>
              <a:rPr lang="en-US" sz="2000" baseline="30000" dirty="0" smtClean="0">
                <a:solidFill>
                  <a:srgbClr val="0033CC"/>
                </a:solidFill>
              </a:rPr>
              <a:t>16</a:t>
            </a:r>
            <a:r>
              <a:rPr lang="en-US" sz="2000" dirty="0" smtClean="0">
                <a:solidFill>
                  <a:srgbClr val="0033CC"/>
                </a:solidFill>
              </a:rPr>
              <a:t>O </a:t>
            </a:r>
          </a:p>
          <a:p>
            <a:pPr marL="1371600" lvl="2" indent="-457200" eaLnBrk="1" hangingPunct="1"/>
            <a:r>
              <a:rPr lang="en-US" sz="2000" dirty="0" smtClean="0">
                <a:solidFill>
                  <a:srgbClr val="0033CC"/>
                </a:solidFill>
              </a:rPr>
              <a:t>Use of </a:t>
            </a:r>
            <a:r>
              <a:rPr lang="en-US" sz="2000" dirty="0" smtClean="0">
                <a:solidFill>
                  <a:srgbClr val="F32111"/>
                </a:solidFill>
              </a:rPr>
              <a:t>neutron transfer </a:t>
            </a:r>
            <a:r>
              <a:rPr lang="en-US" sz="2000" dirty="0" smtClean="0">
                <a:solidFill>
                  <a:srgbClr val="0000CC"/>
                </a:solidFill>
              </a:rPr>
              <a:t>and</a:t>
            </a:r>
            <a:r>
              <a:rPr lang="en-US" sz="2000" dirty="0" smtClean="0">
                <a:solidFill>
                  <a:srgbClr val="F32111"/>
                </a:solidFill>
              </a:rPr>
              <a:t> mirror symmetry</a:t>
            </a:r>
            <a:r>
              <a:rPr lang="en-US" sz="2000" dirty="0" smtClean="0">
                <a:solidFill>
                  <a:srgbClr val="0033CC"/>
                </a:solidFill>
              </a:rPr>
              <a:t> for ANC proposed and tested:</a:t>
            </a:r>
          </a:p>
          <a:p>
            <a:pPr marL="1752600" lvl="3" indent="-381000" eaLnBrk="1" hangingPunct="1"/>
            <a:r>
              <a:rPr lang="en-US" sz="1800" dirty="0" smtClean="0">
                <a:solidFill>
                  <a:srgbClr val="0033CC"/>
                </a:solidFill>
              </a:rPr>
              <a:t>(</a:t>
            </a:r>
            <a:r>
              <a:rPr lang="en-US" sz="1800" baseline="30000" dirty="0" smtClean="0">
                <a:solidFill>
                  <a:srgbClr val="0033CC"/>
                </a:solidFill>
              </a:rPr>
              <a:t>7</a:t>
            </a:r>
            <a:r>
              <a:rPr lang="en-US" sz="1800" dirty="0" smtClean="0">
                <a:solidFill>
                  <a:srgbClr val="0033CC"/>
                </a:solidFill>
              </a:rPr>
              <a:t>Li,</a:t>
            </a:r>
            <a:r>
              <a:rPr lang="en-US" sz="1800" baseline="30000" dirty="0" smtClean="0">
                <a:solidFill>
                  <a:srgbClr val="0033CC"/>
                </a:solidFill>
              </a:rPr>
              <a:t>8</a:t>
            </a:r>
            <a:r>
              <a:rPr lang="en-US" sz="1800" dirty="0" smtClean="0">
                <a:solidFill>
                  <a:srgbClr val="0033CC"/>
                </a:solidFill>
              </a:rPr>
              <a:t>Li) for (</a:t>
            </a:r>
            <a:r>
              <a:rPr lang="en-US" sz="1800" baseline="30000" dirty="0" smtClean="0">
                <a:solidFill>
                  <a:srgbClr val="0033CC"/>
                </a:solidFill>
              </a:rPr>
              <a:t>7</a:t>
            </a:r>
            <a:r>
              <a:rPr lang="en-US" sz="1800" dirty="0" smtClean="0">
                <a:solidFill>
                  <a:srgbClr val="0033CC"/>
                </a:solidFill>
              </a:rPr>
              <a:t>Be,</a:t>
            </a:r>
            <a:r>
              <a:rPr lang="en-US" sz="1800" baseline="30000" dirty="0" smtClean="0">
                <a:solidFill>
                  <a:srgbClr val="0033CC"/>
                </a:solidFill>
              </a:rPr>
              <a:t>8</a:t>
            </a:r>
            <a:r>
              <a:rPr lang="en-US" sz="1800" dirty="0" smtClean="0">
                <a:solidFill>
                  <a:srgbClr val="0033CC"/>
                </a:solidFill>
              </a:rPr>
              <a:t>B) </a:t>
            </a:r>
            <a:r>
              <a:rPr lang="en-US" sz="1800" dirty="0" smtClean="0">
                <a:solidFill>
                  <a:srgbClr val="0033CC"/>
                </a:solidFill>
                <a:ea typeface="Batang" pitchFamily="18" charset="-127"/>
              </a:rPr>
              <a:t>→ </a:t>
            </a:r>
            <a:r>
              <a:rPr lang="en-US" sz="1800" baseline="30000" dirty="0" smtClean="0">
                <a:solidFill>
                  <a:srgbClr val="0033CC"/>
                </a:solidFill>
              </a:rPr>
              <a:t>7</a:t>
            </a:r>
            <a:r>
              <a:rPr lang="en-US" sz="1800" dirty="0" smtClean="0">
                <a:solidFill>
                  <a:srgbClr val="0033CC"/>
                </a:solidFill>
              </a:rPr>
              <a:t>Be(p,</a:t>
            </a:r>
            <a:r>
              <a:rPr lang="en-US" sz="1800" dirty="0" smtClean="0">
                <a:solidFill>
                  <a:srgbClr val="0033CC"/>
                </a:solidFill>
                <a:latin typeface="Symbol" pitchFamily="18" charset="2"/>
              </a:rPr>
              <a:t> g</a:t>
            </a:r>
            <a:r>
              <a:rPr lang="en-US" sz="1800" dirty="0" smtClean="0">
                <a:solidFill>
                  <a:srgbClr val="0033CC"/>
                </a:solidFill>
              </a:rPr>
              <a:t>)</a:t>
            </a:r>
            <a:r>
              <a:rPr lang="en-US" sz="1800" baseline="30000" dirty="0" smtClean="0">
                <a:solidFill>
                  <a:srgbClr val="0033CC"/>
                </a:solidFill>
              </a:rPr>
              <a:t>8</a:t>
            </a:r>
            <a:r>
              <a:rPr lang="en-US" sz="1800" dirty="0" smtClean="0">
                <a:solidFill>
                  <a:srgbClr val="0033CC"/>
                </a:solidFill>
              </a:rPr>
              <a:t>B ( S</a:t>
            </a:r>
            <a:r>
              <a:rPr lang="en-US" sz="1800" baseline="-25000" dirty="0" smtClean="0">
                <a:solidFill>
                  <a:srgbClr val="0033CC"/>
                </a:solidFill>
              </a:rPr>
              <a:t>17</a:t>
            </a:r>
            <a:r>
              <a:rPr lang="en-US" sz="1800" dirty="0" smtClean="0">
                <a:solidFill>
                  <a:srgbClr val="0033CC"/>
                </a:solidFill>
              </a:rPr>
              <a:t>)</a:t>
            </a:r>
            <a:endParaRPr lang="en-US" sz="1800" baseline="-25000" dirty="0" smtClean="0">
              <a:solidFill>
                <a:srgbClr val="0033CC"/>
              </a:solidFill>
            </a:endParaRPr>
          </a:p>
          <a:p>
            <a:pPr marL="1752600" lvl="3" indent="-381000" eaLnBrk="1" hangingPunct="1"/>
            <a:r>
              <a:rPr lang="en-US" sz="1800" dirty="0" smtClean="0">
                <a:solidFill>
                  <a:srgbClr val="0033CC"/>
                </a:solidFill>
              </a:rPr>
              <a:t>(</a:t>
            </a:r>
            <a:r>
              <a:rPr lang="en-US" sz="1800" baseline="30000" dirty="0" smtClean="0">
                <a:solidFill>
                  <a:srgbClr val="0033CC"/>
                </a:solidFill>
              </a:rPr>
              <a:t>22</a:t>
            </a:r>
            <a:r>
              <a:rPr lang="en-US" sz="1800" dirty="0" smtClean="0">
                <a:solidFill>
                  <a:srgbClr val="0033CC"/>
                </a:solidFill>
              </a:rPr>
              <a:t>Ne,</a:t>
            </a:r>
            <a:r>
              <a:rPr lang="en-US" sz="1800" baseline="30000" dirty="0" smtClean="0">
                <a:solidFill>
                  <a:srgbClr val="0033CC"/>
                </a:solidFill>
              </a:rPr>
              <a:t>23</a:t>
            </a:r>
            <a:r>
              <a:rPr lang="en-US" sz="1800" dirty="0" smtClean="0">
                <a:solidFill>
                  <a:srgbClr val="0033CC"/>
                </a:solidFill>
              </a:rPr>
              <a:t>Ne) for  (</a:t>
            </a:r>
            <a:r>
              <a:rPr lang="en-US" sz="1800" baseline="30000" dirty="0" smtClean="0">
                <a:solidFill>
                  <a:srgbClr val="0033CC"/>
                </a:solidFill>
              </a:rPr>
              <a:t>22</a:t>
            </a:r>
            <a:r>
              <a:rPr lang="en-US" sz="1800" dirty="0" smtClean="0">
                <a:solidFill>
                  <a:srgbClr val="0033CC"/>
                </a:solidFill>
              </a:rPr>
              <a:t>Mg,</a:t>
            </a:r>
            <a:r>
              <a:rPr lang="en-US" sz="1800" baseline="30000" dirty="0" smtClean="0">
                <a:solidFill>
                  <a:srgbClr val="0033CC"/>
                </a:solidFill>
              </a:rPr>
              <a:t>23</a:t>
            </a:r>
            <a:r>
              <a:rPr lang="en-US" sz="1800" dirty="0" smtClean="0">
                <a:solidFill>
                  <a:srgbClr val="0033CC"/>
                </a:solidFill>
              </a:rPr>
              <a:t>Al) </a:t>
            </a:r>
            <a:r>
              <a:rPr lang="en-US" sz="1800" dirty="0" smtClean="0">
                <a:solidFill>
                  <a:srgbClr val="0033CC"/>
                </a:solidFill>
                <a:ea typeface="Batang" pitchFamily="18" charset="-127"/>
              </a:rPr>
              <a:t>→</a:t>
            </a:r>
            <a:r>
              <a:rPr lang="en-US" sz="1800" baseline="30000" dirty="0" smtClean="0">
                <a:solidFill>
                  <a:srgbClr val="0033CC"/>
                </a:solidFill>
              </a:rPr>
              <a:t>22</a:t>
            </a:r>
            <a:r>
              <a:rPr lang="en-US" sz="1800" dirty="0" smtClean="0">
                <a:solidFill>
                  <a:srgbClr val="0033CC"/>
                </a:solidFill>
              </a:rPr>
              <a:t>Mg(p,</a:t>
            </a:r>
            <a:r>
              <a:rPr lang="en-US" sz="1800" dirty="0" smtClean="0">
                <a:solidFill>
                  <a:srgbClr val="0033CC"/>
                </a:solidFill>
                <a:latin typeface="Symbol" pitchFamily="18" charset="2"/>
              </a:rPr>
              <a:t> g</a:t>
            </a:r>
            <a:r>
              <a:rPr lang="en-US" sz="1800" dirty="0" smtClean="0">
                <a:solidFill>
                  <a:srgbClr val="0033CC"/>
                </a:solidFill>
              </a:rPr>
              <a:t>)</a:t>
            </a:r>
            <a:r>
              <a:rPr lang="en-US" sz="1800" baseline="30000" dirty="0" smtClean="0">
                <a:solidFill>
                  <a:srgbClr val="0033CC"/>
                </a:solidFill>
              </a:rPr>
              <a:t>23</a:t>
            </a:r>
            <a:r>
              <a:rPr lang="en-US" sz="1800" dirty="0" smtClean="0">
                <a:solidFill>
                  <a:srgbClr val="0033CC"/>
                </a:solidFill>
              </a:rPr>
              <a:t>Al</a:t>
            </a:r>
          </a:p>
          <a:p>
            <a:pPr marL="1752600" lvl="3" indent="-381000" eaLnBrk="1" hangingPunct="1"/>
            <a:r>
              <a:rPr lang="en-US" sz="1800" dirty="0" smtClean="0">
                <a:solidFill>
                  <a:srgbClr val="0033CC"/>
                </a:solidFill>
              </a:rPr>
              <a:t>(</a:t>
            </a:r>
            <a:r>
              <a:rPr lang="en-US" sz="1800" baseline="30000" dirty="0" smtClean="0">
                <a:solidFill>
                  <a:srgbClr val="0033CC"/>
                </a:solidFill>
              </a:rPr>
              <a:t>17</a:t>
            </a:r>
            <a:r>
              <a:rPr lang="en-US" sz="1800" dirty="0" smtClean="0">
                <a:solidFill>
                  <a:srgbClr val="0033CC"/>
                </a:solidFill>
              </a:rPr>
              <a:t>O,</a:t>
            </a:r>
            <a:r>
              <a:rPr lang="en-US" sz="1800" baseline="30000" dirty="0" smtClean="0">
                <a:solidFill>
                  <a:srgbClr val="0033CC"/>
                </a:solidFill>
              </a:rPr>
              <a:t>18</a:t>
            </a:r>
            <a:r>
              <a:rPr lang="en-US" sz="1800" dirty="0" smtClean="0">
                <a:solidFill>
                  <a:srgbClr val="0033CC"/>
                </a:solidFill>
              </a:rPr>
              <a:t>O) for (</a:t>
            </a:r>
            <a:r>
              <a:rPr lang="en-US" sz="1800" baseline="30000" dirty="0" smtClean="0">
                <a:solidFill>
                  <a:srgbClr val="0033CC"/>
                </a:solidFill>
              </a:rPr>
              <a:t>17</a:t>
            </a:r>
            <a:r>
              <a:rPr lang="en-US" sz="1800" dirty="0" smtClean="0">
                <a:solidFill>
                  <a:srgbClr val="0033CC"/>
                </a:solidFill>
              </a:rPr>
              <a:t>F,</a:t>
            </a:r>
            <a:r>
              <a:rPr lang="en-US" sz="1800" baseline="30000" dirty="0" smtClean="0">
                <a:solidFill>
                  <a:srgbClr val="0033CC"/>
                </a:solidFill>
              </a:rPr>
              <a:t>18</a:t>
            </a:r>
            <a:r>
              <a:rPr lang="en-US" sz="1800" dirty="0" smtClean="0">
                <a:solidFill>
                  <a:srgbClr val="0033CC"/>
                </a:solidFill>
              </a:rPr>
              <a:t>Ne) </a:t>
            </a:r>
            <a:r>
              <a:rPr lang="en-US" sz="1800" dirty="0" smtClean="0">
                <a:solidFill>
                  <a:srgbClr val="0033CC"/>
                </a:solidFill>
                <a:ea typeface="Batang" pitchFamily="18" charset="-127"/>
              </a:rPr>
              <a:t>→</a:t>
            </a:r>
            <a:r>
              <a:rPr lang="en-US" sz="1800" baseline="30000" dirty="0" smtClean="0">
                <a:solidFill>
                  <a:srgbClr val="0033CC"/>
                </a:solidFill>
                <a:ea typeface="Batang" pitchFamily="18" charset="-127"/>
              </a:rPr>
              <a:t>17</a:t>
            </a:r>
            <a:r>
              <a:rPr lang="en-US" sz="1800" dirty="0" smtClean="0">
                <a:solidFill>
                  <a:srgbClr val="0033CC"/>
                </a:solidFill>
                <a:ea typeface="Batang" pitchFamily="18" charset="-127"/>
              </a:rPr>
              <a:t>F(p, </a:t>
            </a:r>
            <a:r>
              <a:rPr lang="en-US" sz="1800" dirty="0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1800" dirty="0" smtClean="0">
                <a:solidFill>
                  <a:srgbClr val="0033CC"/>
                </a:solidFill>
                <a:ea typeface="Batang" pitchFamily="18" charset="-127"/>
              </a:rPr>
              <a:t>)</a:t>
            </a:r>
            <a:r>
              <a:rPr lang="en-US" sz="1800" baseline="30000" dirty="0" smtClean="0">
                <a:solidFill>
                  <a:srgbClr val="0033CC"/>
                </a:solidFill>
                <a:ea typeface="Batang" pitchFamily="18" charset="-127"/>
              </a:rPr>
              <a:t>18</a:t>
            </a:r>
            <a:r>
              <a:rPr lang="en-US" sz="1800" dirty="0" smtClean="0">
                <a:solidFill>
                  <a:srgbClr val="0033CC"/>
                </a:solidFill>
                <a:ea typeface="Batang" pitchFamily="18" charset="-127"/>
              </a:rPr>
              <a:t>Ne</a:t>
            </a:r>
          </a:p>
          <a:p>
            <a:pPr marL="1371600" lvl="2" indent="-457200" eaLnBrk="1" hangingPunct="1"/>
            <a:r>
              <a:rPr lang="en-US" sz="2000" dirty="0" smtClean="0">
                <a:solidFill>
                  <a:srgbClr val="F32111"/>
                </a:solidFill>
              </a:rPr>
              <a:t>Optical Model Potentials</a:t>
            </a:r>
            <a:r>
              <a:rPr lang="en-US" sz="2000" dirty="0" smtClean="0">
                <a:solidFill>
                  <a:srgbClr val="0033CC"/>
                </a:solidFill>
              </a:rPr>
              <a:t> for nucleus-nucleus collisions from double-folding procedure using JLM </a:t>
            </a:r>
            <a:r>
              <a:rPr lang="en-US" sz="2000" dirty="0" err="1" smtClean="0">
                <a:solidFill>
                  <a:srgbClr val="0033CC"/>
                </a:solidFill>
              </a:rPr>
              <a:t>eff</a:t>
            </a:r>
            <a:r>
              <a:rPr lang="en-US" sz="2000" dirty="0" smtClean="0">
                <a:solidFill>
                  <a:srgbClr val="0033CC"/>
                </a:solidFill>
              </a:rPr>
              <a:t> inter. Needed in DWBA. Established with stable beams and tested for RNBs: </a:t>
            </a:r>
            <a:r>
              <a:rPr lang="en-US" sz="2000" baseline="30000" dirty="0" smtClean="0">
                <a:solidFill>
                  <a:srgbClr val="0033CC"/>
                </a:solidFill>
              </a:rPr>
              <a:t>7</a:t>
            </a:r>
            <a:r>
              <a:rPr lang="en-US" sz="2000" dirty="0" smtClean="0">
                <a:solidFill>
                  <a:srgbClr val="0033CC"/>
                </a:solidFill>
              </a:rPr>
              <a:t>Be, </a:t>
            </a:r>
            <a:r>
              <a:rPr lang="en-US" sz="2000" baseline="30000" dirty="0" smtClean="0">
                <a:solidFill>
                  <a:srgbClr val="0033CC"/>
                </a:solidFill>
              </a:rPr>
              <a:t>8</a:t>
            </a:r>
            <a:r>
              <a:rPr lang="en-US" sz="2000" dirty="0" smtClean="0">
                <a:solidFill>
                  <a:srgbClr val="0033CC"/>
                </a:solidFill>
              </a:rPr>
              <a:t>B, </a:t>
            </a:r>
            <a:r>
              <a:rPr lang="en-US" sz="2000" baseline="30000" dirty="0" smtClean="0">
                <a:solidFill>
                  <a:srgbClr val="0033CC"/>
                </a:solidFill>
              </a:rPr>
              <a:t>11</a:t>
            </a:r>
            <a:r>
              <a:rPr lang="en-US" sz="2000" dirty="0" smtClean="0">
                <a:solidFill>
                  <a:srgbClr val="0033CC"/>
                </a:solidFill>
              </a:rPr>
              <a:t>C, </a:t>
            </a:r>
            <a:r>
              <a:rPr lang="en-US" sz="2000" baseline="30000" dirty="0" smtClean="0">
                <a:solidFill>
                  <a:srgbClr val="0033CC"/>
                </a:solidFill>
              </a:rPr>
              <a:t>12</a:t>
            </a:r>
            <a:r>
              <a:rPr lang="en-US" sz="2000" dirty="0" smtClean="0">
                <a:solidFill>
                  <a:srgbClr val="0033CC"/>
                </a:solidFill>
              </a:rPr>
              <a:t>N, </a:t>
            </a:r>
            <a:r>
              <a:rPr lang="en-US" sz="2000" baseline="30000" dirty="0" smtClean="0">
                <a:solidFill>
                  <a:srgbClr val="0033CC"/>
                </a:solidFill>
              </a:rPr>
              <a:t>13</a:t>
            </a:r>
            <a:r>
              <a:rPr lang="en-US" sz="2000" dirty="0" smtClean="0">
                <a:solidFill>
                  <a:srgbClr val="0033CC"/>
                </a:solidFill>
              </a:rPr>
              <a:t>N, </a:t>
            </a:r>
            <a:r>
              <a:rPr lang="en-US" sz="2000" baseline="30000" dirty="0" smtClean="0">
                <a:solidFill>
                  <a:srgbClr val="0033CC"/>
                </a:solidFill>
              </a:rPr>
              <a:t>17</a:t>
            </a:r>
            <a:r>
              <a:rPr lang="en-US" sz="2000" dirty="0" smtClean="0">
                <a:solidFill>
                  <a:srgbClr val="0033CC"/>
                </a:solidFill>
              </a:rPr>
              <a:t>F,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644A28-2B18-4E09-B4CB-86E1082F7D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FFC000"/>
                </a:solidFill>
              </a:rPr>
              <a:t>Cross sections for (</a:t>
            </a:r>
            <a:r>
              <a:rPr lang="en-US" sz="2800" dirty="0" err="1" smtClean="0">
                <a:solidFill>
                  <a:srgbClr val="FFC000"/>
                </a:solidFill>
              </a:rPr>
              <a:t>p,</a:t>
            </a:r>
            <a:r>
              <a:rPr lang="en-US" sz="2800" dirty="0" err="1" smtClean="0">
                <a:solidFill>
                  <a:srgbClr val="FFC000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FFC000"/>
                </a:solidFill>
              </a:rPr>
              <a:t>) from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p-transfer reactions with RNB from MARS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1066800"/>
            <a:ext cx="7467600" cy="3200400"/>
            <a:chOff x="672" y="960"/>
            <a:chExt cx="4375" cy="1776"/>
          </a:xfrm>
        </p:grpSpPr>
        <p:sp>
          <p:nvSpPr>
            <p:cNvPr id="114698" name="AutoShape 4"/>
            <p:cNvSpPr>
              <a:spLocks noChangeAspect="1" noChangeArrowheads="1" noTextEdit="1"/>
            </p:cNvSpPr>
            <p:nvPr/>
          </p:nvSpPr>
          <p:spPr bwMode="auto">
            <a:xfrm>
              <a:off x="672" y="960"/>
              <a:ext cx="4372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1469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9" y="995"/>
              <a:ext cx="3208" cy="1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603"/>
              <a:ext cx="1826" cy="1132"/>
              <a:chOff x="694" y="1960"/>
              <a:chExt cx="1826" cy="1255"/>
            </a:xfrm>
          </p:grpSpPr>
          <p:pic>
            <p:nvPicPr>
              <p:cNvPr id="114770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4" y="1960"/>
                <a:ext cx="1826" cy="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771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4" y="1960"/>
                <a:ext cx="1826" cy="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717" y="1228"/>
              <a:ext cx="407" cy="336"/>
              <a:chOff x="739" y="1545"/>
              <a:chExt cx="407" cy="372"/>
            </a:xfrm>
          </p:grpSpPr>
          <p:pic>
            <p:nvPicPr>
              <p:cNvPr id="114768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39" y="1554"/>
                <a:ext cx="396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769" name="Picture 1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50" y="1545"/>
                <a:ext cx="396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05" y="1451"/>
              <a:ext cx="426" cy="359"/>
              <a:chOff x="1027" y="1792"/>
              <a:chExt cx="426" cy="398"/>
            </a:xfrm>
          </p:grpSpPr>
          <p:pic>
            <p:nvPicPr>
              <p:cNvPr id="114766" name="Picture 1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27" y="1800"/>
                <a:ext cx="415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767" name="Picture 1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38" y="1792"/>
                <a:ext cx="415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4703" name="Rectangle 15"/>
            <p:cNvSpPr>
              <a:spLocks noChangeArrowheads="1"/>
            </p:cNvSpPr>
            <p:nvPr/>
          </p:nvSpPr>
          <p:spPr bwMode="auto">
            <a:xfrm>
              <a:off x="4462" y="1293"/>
              <a:ext cx="135" cy="7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704" name="Rectangle 16"/>
            <p:cNvSpPr>
              <a:spLocks noChangeArrowheads="1"/>
            </p:cNvSpPr>
            <p:nvPr/>
          </p:nvSpPr>
          <p:spPr bwMode="auto">
            <a:xfrm>
              <a:off x="4476" y="1299"/>
              <a:ext cx="4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500" b="1">
                  <a:solidFill>
                    <a:srgbClr val="0000FF"/>
                  </a:solidFill>
                </a:rPr>
                <a:t>12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05" name="Rectangle 17"/>
            <p:cNvSpPr>
              <a:spLocks noChangeArrowheads="1"/>
            </p:cNvSpPr>
            <p:nvPr/>
          </p:nvSpPr>
          <p:spPr bwMode="auto">
            <a:xfrm>
              <a:off x="4531" y="1300"/>
              <a:ext cx="37" cy="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700" b="1">
                  <a:solidFill>
                    <a:srgbClr val="0000FF"/>
                  </a:solidFill>
                </a:rPr>
                <a:t>C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06" name="Rectangle 18"/>
            <p:cNvSpPr>
              <a:spLocks noChangeArrowheads="1"/>
            </p:cNvSpPr>
            <p:nvPr/>
          </p:nvSpPr>
          <p:spPr bwMode="auto">
            <a:xfrm>
              <a:off x="2194" y="1847"/>
              <a:ext cx="136" cy="7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707" name="Rectangle 19"/>
            <p:cNvSpPr>
              <a:spLocks noChangeArrowheads="1"/>
            </p:cNvSpPr>
            <p:nvPr/>
          </p:nvSpPr>
          <p:spPr bwMode="auto">
            <a:xfrm>
              <a:off x="2209" y="1853"/>
              <a:ext cx="4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500" b="1">
                  <a:solidFill>
                    <a:srgbClr val="FF3300"/>
                  </a:solidFill>
                </a:rPr>
                <a:t>12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08" name="Rectangle 20"/>
            <p:cNvSpPr>
              <a:spLocks noChangeArrowheads="1"/>
            </p:cNvSpPr>
            <p:nvPr/>
          </p:nvSpPr>
          <p:spPr bwMode="auto">
            <a:xfrm>
              <a:off x="2264" y="1853"/>
              <a:ext cx="37" cy="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700" b="1">
                  <a:solidFill>
                    <a:srgbClr val="FF3300"/>
                  </a:solidFill>
                </a:rPr>
                <a:t>N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874" y="1905"/>
              <a:ext cx="96" cy="71"/>
              <a:chOff x="1896" y="2295"/>
              <a:chExt cx="96" cy="79"/>
            </a:xfrm>
          </p:grpSpPr>
          <p:sp>
            <p:nvSpPr>
              <p:cNvPr id="114757" name="Freeform 22"/>
              <p:cNvSpPr>
                <a:spLocks/>
              </p:cNvSpPr>
              <p:nvPr/>
            </p:nvSpPr>
            <p:spPr bwMode="auto">
              <a:xfrm>
                <a:off x="1896" y="2295"/>
                <a:ext cx="23" cy="79"/>
              </a:xfrm>
              <a:custGeom>
                <a:avLst/>
                <a:gdLst>
                  <a:gd name="T0" fmla="*/ 23 w 23"/>
                  <a:gd name="T1" fmla="*/ 0 h 79"/>
                  <a:gd name="T2" fmla="*/ 23 w 23"/>
                  <a:gd name="T3" fmla="*/ 62 h 79"/>
                  <a:gd name="T4" fmla="*/ 0 w 23"/>
                  <a:gd name="T5" fmla="*/ 79 h 79"/>
                  <a:gd name="T6" fmla="*/ 0 w 23"/>
                  <a:gd name="T7" fmla="*/ 18 h 79"/>
                  <a:gd name="T8" fmla="*/ 23 w 23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79"/>
                  <a:gd name="T17" fmla="*/ 23 w 23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79">
                    <a:moveTo>
                      <a:pt x="23" y="0"/>
                    </a:moveTo>
                    <a:lnTo>
                      <a:pt x="23" y="62"/>
                    </a:lnTo>
                    <a:lnTo>
                      <a:pt x="0" y="79"/>
                    </a:lnTo>
                    <a:lnTo>
                      <a:pt x="0" y="1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8" name="Line 23"/>
              <p:cNvSpPr>
                <a:spLocks noChangeShapeType="1"/>
              </p:cNvSpPr>
              <p:nvPr/>
            </p:nvSpPr>
            <p:spPr bwMode="auto">
              <a:xfrm flipH="1">
                <a:off x="1896" y="2295"/>
                <a:ext cx="23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9" name="Freeform 24"/>
              <p:cNvSpPr>
                <a:spLocks/>
              </p:cNvSpPr>
              <p:nvPr/>
            </p:nvSpPr>
            <p:spPr bwMode="auto">
              <a:xfrm>
                <a:off x="1896" y="2357"/>
                <a:ext cx="95" cy="17"/>
              </a:xfrm>
              <a:custGeom>
                <a:avLst/>
                <a:gdLst>
                  <a:gd name="T0" fmla="*/ 23 w 95"/>
                  <a:gd name="T1" fmla="*/ 0 h 17"/>
                  <a:gd name="T2" fmla="*/ 95 w 95"/>
                  <a:gd name="T3" fmla="*/ 0 h 17"/>
                  <a:gd name="T4" fmla="*/ 72 w 95"/>
                  <a:gd name="T5" fmla="*/ 17 h 17"/>
                  <a:gd name="T6" fmla="*/ 0 w 95"/>
                  <a:gd name="T7" fmla="*/ 17 h 17"/>
                  <a:gd name="T8" fmla="*/ 23 w 9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17"/>
                  <a:gd name="T17" fmla="*/ 95 w 9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17">
                    <a:moveTo>
                      <a:pt x="23" y="0"/>
                    </a:moveTo>
                    <a:lnTo>
                      <a:pt x="95" y="0"/>
                    </a:lnTo>
                    <a:lnTo>
                      <a:pt x="72" y="17"/>
                    </a:lnTo>
                    <a:lnTo>
                      <a:pt x="0" y="1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0" name="Line 25"/>
              <p:cNvSpPr>
                <a:spLocks noChangeShapeType="1"/>
              </p:cNvSpPr>
              <p:nvPr/>
            </p:nvSpPr>
            <p:spPr bwMode="auto">
              <a:xfrm flipH="1">
                <a:off x="1896" y="2357"/>
                <a:ext cx="23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1" name="Rectangle 26"/>
              <p:cNvSpPr>
                <a:spLocks noChangeArrowheads="1"/>
              </p:cNvSpPr>
              <p:nvPr/>
            </p:nvSpPr>
            <p:spPr bwMode="auto">
              <a:xfrm>
                <a:off x="1919" y="2295"/>
                <a:ext cx="72" cy="6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2" name="Line 27"/>
              <p:cNvSpPr>
                <a:spLocks noChangeShapeType="1"/>
              </p:cNvSpPr>
              <p:nvPr/>
            </p:nvSpPr>
            <p:spPr bwMode="auto">
              <a:xfrm>
                <a:off x="1919" y="2295"/>
                <a:ext cx="1" cy="6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3" name="Line 28"/>
              <p:cNvSpPr>
                <a:spLocks noChangeShapeType="1"/>
              </p:cNvSpPr>
              <p:nvPr/>
            </p:nvSpPr>
            <p:spPr bwMode="auto">
              <a:xfrm>
                <a:off x="1919" y="2357"/>
                <a:ext cx="7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4" name="Line 29"/>
              <p:cNvSpPr>
                <a:spLocks noChangeShapeType="1"/>
              </p:cNvSpPr>
              <p:nvPr/>
            </p:nvSpPr>
            <p:spPr bwMode="auto">
              <a:xfrm flipV="1">
                <a:off x="1991" y="2295"/>
                <a:ext cx="1" cy="6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5" name="Line 30"/>
              <p:cNvSpPr>
                <a:spLocks noChangeShapeType="1"/>
              </p:cNvSpPr>
              <p:nvPr/>
            </p:nvSpPr>
            <p:spPr bwMode="auto">
              <a:xfrm flipH="1">
                <a:off x="1919" y="2295"/>
                <a:ext cx="7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710" name="Freeform 31"/>
            <p:cNvSpPr>
              <a:spLocks noEditPoints="1"/>
            </p:cNvSpPr>
            <p:nvPr/>
          </p:nvSpPr>
          <p:spPr bwMode="auto">
            <a:xfrm>
              <a:off x="1969" y="1942"/>
              <a:ext cx="433" cy="186"/>
            </a:xfrm>
            <a:custGeom>
              <a:avLst/>
              <a:gdLst>
                <a:gd name="T0" fmla="*/ 1950 w 1957"/>
                <a:gd name="T1" fmla="*/ 1225 h 1226"/>
                <a:gd name="T2" fmla="*/ 33 w 1957"/>
                <a:gd name="T3" fmla="*/ 25 h 1226"/>
                <a:gd name="T4" fmla="*/ 32 w 1957"/>
                <a:gd name="T5" fmla="*/ 19 h 1226"/>
                <a:gd name="T6" fmla="*/ 38 w 1957"/>
                <a:gd name="T7" fmla="*/ 18 h 1226"/>
                <a:gd name="T8" fmla="*/ 1955 w 1957"/>
                <a:gd name="T9" fmla="*/ 1218 h 1226"/>
                <a:gd name="T10" fmla="*/ 1956 w 1957"/>
                <a:gd name="T11" fmla="*/ 1224 h 1226"/>
                <a:gd name="T12" fmla="*/ 1950 w 1957"/>
                <a:gd name="T13" fmla="*/ 1225 h 1226"/>
                <a:gd name="T14" fmla="*/ 29 w 1957"/>
                <a:gd name="T15" fmla="*/ 47 h 1226"/>
                <a:gd name="T16" fmla="*/ 0 w 1957"/>
                <a:gd name="T17" fmla="*/ 0 h 1226"/>
                <a:gd name="T18" fmla="*/ 56 w 1957"/>
                <a:gd name="T19" fmla="*/ 5 h 1226"/>
                <a:gd name="T20" fmla="*/ 29 w 1957"/>
                <a:gd name="T21" fmla="*/ 47 h 12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57"/>
                <a:gd name="T34" fmla="*/ 0 h 1226"/>
                <a:gd name="T35" fmla="*/ 1957 w 1957"/>
                <a:gd name="T36" fmla="*/ 1226 h 12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57" h="1226">
                  <a:moveTo>
                    <a:pt x="1950" y="1225"/>
                  </a:moveTo>
                  <a:lnTo>
                    <a:pt x="33" y="25"/>
                  </a:lnTo>
                  <a:cubicBezTo>
                    <a:pt x="31" y="24"/>
                    <a:pt x="31" y="21"/>
                    <a:pt x="32" y="19"/>
                  </a:cubicBezTo>
                  <a:cubicBezTo>
                    <a:pt x="33" y="18"/>
                    <a:pt x="36" y="17"/>
                    <a:pt x="38" y="18"/>
                  </a:cubicBezTo>
                  <a:lnTo>
                    <a:pt x="1955" y="1218"/>
                  </a:lnTo>
                  <a:cubicBezTo>
                    <a:pt x="1956" y="1219"/>
                    <a:pt x="1957" y="1222"/>
                    <a:pt x="1956" y="1224"/>
                  </a:cubicBezTo>
                  <a:cubicBezTo>
                    <a:pt x="1955" y="1226"/>
                    <a:pt x="1952" y="1226"/>
                    <a:pt x="1950" y="1225"/>
                  </a:cubicBezTo>
                  <a:close/>
                  <a:moveTo>
                    <a:pt x="29" y="47"/>
                  </a:moveTo>
                  <a:lnTo>
                    <a:pt x="0" y="0"/>
                  </a:lnTo>
                  <a:lnTo>
                    <a:pt x="56" y="5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11" name="Rectangle 32"/>
            <p:cNvSpPr>
              <a:spLocks noChangeArrowheads="1"/>
            </p:cNvSpPr>
            <p:nvPr/>
          </p:nvSpPr>
          <p:spPr bwMode="auto">
            <a:xfrm>
              <a:off x="2436" y="2096"/>
              <a:ext cx="229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>
                  <a:solidFill>
                    <a:srgbClr val="000000"/>
                  </a:solidFill>
                </a:rPr>
                <a:t>Melamine target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2" name="Rectangle 33"/>
            <p:cNvSpPr>
              <a:spLocks noChangeArrowheads="1"/>
            </p:cNvSpPr>
            <p:nvPr/>
          </p:nvSpPr>
          <p:spPr bwMode="auto">
            <a:xfrm>
              <a:off x="3660" y="965"/>
              <a:ext cx="195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>
                  <a:solidFill>
                    <a:srgbClr val="000000"/>
                  </a:solidFill>
                </a:rPr>
                <a:t>(Faraday Cup)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3" name="Rectangle 34"/>
            <p:cNvSpPr>
              <a:spLocks noChangeArrowheads="1"/>
            </p:cNvSpPr>
            <p:nvPr/>
          </p:nvSpPr>
          <p:spPr bwMode="auto">
            <a:xfrm>
              <a:off x="777" y="1825"/>
              <a:ext cx="19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4" name="Rectangle 35"/>
            <p:cNvSpPr>
              <a:spLocks noChangeArrowheads="1"/>
            </p:cNvSpPr>
            <p:nvPr/>
          </p:nvSpPr>
          <p:spPr bwMode="auto">
            <a:xfrm>
              <a:off x="805" y="1828"/>
              <a:ext cx="2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E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5" name="Rectangle 36"/>
            <p:cNvSpPr>
              <a:spLocks noChangeArrowheads="1"/>
            </p:cNvSpPr>
            <p:nvPr/>
          </p:nvSpPr>
          <p:spPr bwMode="auto">
            <a:xfrm>
              <a:off x="834" y="1828"/>
              <a:ext cx="1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-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6" name="Rectangle 37"/>
            <p:cNvSpPr>
              <a:spLocks noChangeArrowheads="1"/>
            </p:cNvSpPr>
            <p:nvPr/>
          </p:nvSpPr>
          <p:spPr bwMode="auto">
            <a:xfrm>
              <a:off x="851" y="1828"/>
              <a:ext cx="45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det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7" name="Rectangle 38"/>
            <p:cNvSpPr>
              <a:spLocks noChangeArrowheads="1"/>
            </p:cNvSpPr>
            <p:nvPr/>
          </p:nvSpPr>
          <p:spPr bwMode="auto">
            <a:xfrm>
              <a:off x="919" y="1828"/>
              <a:ext cx="118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. (PSSD)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8" name="Rectangle 39"/>
            <p:cNvSpPr>
              <a:spLocks noChangeArrowheads="1"/>
            </p:cNvSpPr>
            <p:nvPr/>
          </p:nvSpPr>
          <p:spPr bwMode="auto">
            <a:xfrm>
              <a:off x="810" y="1095"/>
              <a:ext cx="3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33CC33"/>
                  </a:solidFill>
                </a:rPr>
                <a:t>Er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19" name="Rectangle 40"/>
            <p:cNvSpPr>
              <a:spLocks noChangeArrowheads="1"/>
            </p:cNvSpPr>
            <p:nvPr/>
          </p:nvSpPr>
          <p:spPr bwMode="auto">
            <a:xfrm>
              <a:off x="856" y="1095"/>
              <a:ext cx="1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33CC33"/>
                  </a:solidFill>
                </a:rPr>
                <a:t>-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20" name="Rectangle 41"/>
            <p:cNvSpPr>
              <a:spLocks noChangeArrowheads="1"/>
            </p:cNvSpPr>
            <p:nvPr/>
          </p:nvSpPr>
          <p:spPr bwMode="auto">
            <a:xfrm>
              <a:off x="873" y="1095"/>
              <a:ext cx="45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33CC33"/>
                  </a:solidFill>
                </a:rPr>
                <a:t>det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21" name="Rectangle 42"/>
            <p:cNvSpPr>
              <a:spLocks noChangeArrowheads="1"/>
            </p:cNvSpPr>
            <p:nvPr/>
          </p:nvSpPr>
          <p:spPr bwMode="auto">
            <a:xfrm>
              <a:off x="937" y="1095"/>
              <a:ext cx="8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33CC33"/>
                  </a:solidFill>
                </a:rPr>
                <a:t>.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pic>
          <p:nvPicPr>
            <p:cNvPr id="114722" name="Picture 4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9" y="995"/>
              <a:ext cx="3208" cy="1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672" y="1603"/>
              <a:ext cx="1826" cy="1132"/>
              <a:chOff x="694" y="1960"/>
              <a:chExt cx="1826" cy="1255"/>
            </a:xfrm>
          </p:grpSpPr>
          <p:pic>
            <p:nvPicPr>
              <p:cNvPr id="114755" name="Picture 4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94" y="1960"/>
                <a:ext cx="1826" cy="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756" name="Picture 4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94" y="1960"/>
                <a:ext cx="1826" cy="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47"/>
            <p:cNvGrpSpPr>
              <a:grpSpLocks/>
            </p:cNvGrpSpPr>
            <p:nvPr/>
          </p:nvGrpSpPr>
          <p:grpSpPr bwMode="auto">
            <a:xfrm>
              <a:off x="717" y="1228"/>
              <a:ext cx="407" cy="336"/>
              <a:chOff x="739" y="1545"/>
              <a:chExt cx="407" cy="372"/>
            </a:xfrm>
          </p:grpSpPr>
          <p:pic>
            <p:nvPicPr>
              <p:cNvPr id="114753" name="Picture 4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39" y="1554"/>
                <a:ext cx="396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754" name="Picture 49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50" y="1545"/>
                <a:ext cx="396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1005" y="1451"/>
              <a:ext cx="426" cy="359"/>
              <a:chOff x="1027" y="1792"/>
              <a:chExt cx="426" cy="398"/>
            </a:xfrm>
          </p:grpSpPr>
          <p:pic>
            <p:nvPicPr>
              <p:cNvPr id="114751" name="Picture 5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27" y="1800"/>
                <a:ext cx="415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752" name="Picture 5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38" y="1792"/>
                <a:ext cx="415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4726" name="Rectangle 53"/>
            <p:cNvSpPr>
              <a:spLocks noChangeArrowheads="1"/>
            </p:cNvSpPr>
            <p:nvPr/>
          </p:nvSpPr>
          <p:spPr bwMode="auto">
            <a:xfrm>
              <a:off x="4462" y="1293"/>
              <a:ext cx="135" cy="7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727" name="Rectangle 54"/>
            <p:cNvSpPr>
              <a:spLocks noChangeArrowheads="1"/>
            </p:cNvSpPr>
            <p:nvPr/>
          </p:nvSpPr>
          <p:spPr bwMode="auto">
            <a:xfrm>
              <a:off x="4476" y="1299"/>
              <a:ext cx="4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500" b="1">
                  <a:solidFill>
                    <a:srgbClr val="0000FF"/>
                  </a:solidFill>
                </a:rPr>
                <a:t>12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28" name="Rectangle 55"/>
            <p:cNvSpPr>
              <a:spLocks noChangeArrowheads="1"/>
            </p:cNvSpPr>
            <p:nvPr/>
          </p:nvSpPr>
          <p:spPr bwMode="auto">
            <a:xfrm>
              <a:off x="4531" y="1300"/>
              <a:ext cx="37" cy="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700" b="1">
                  <a:solidFill>
                    <a:srgbClr val="0000FF"/>
                  </a:solidFill>
                </a:rPr>
                <a:t>C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29" name="Rectangle 56"/>
            <p:cNvSpPr>
              <a:spLocks noChangeArrowheads="1"/>
            </p:cNvSpPr>
            <p:nvPr/>
          </p:nvSpPr>
          <p:spPr bwMode="auto">
            <a:xfrm>
              <a:off x="2194" y="1847"/>
              <a:ext cx="136" cy="7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730" name="Rectangle 57"/>
            <p:cNvSpPr>
              <a:spLocks noChangeArrowheads="1"/>
            </p:cNvSpPr>
            <p:nvPr/>
          </p:nvSpPr>
          <p:spPr bwMode="auto">
            <a:xfrm>
              <a:off x="2209" y="1853"/>
              <a:ext cx="41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500" b="1">
                  <a:solidFill>
                    <a:srgbClr val="FF3300"/>
                  </a:solidFill>
                </a:rPr>
                <a:t>12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31" name="Rectangle 58"/>
            <p:cNvSpPr>
              <a:spLocks noChangeArrowheads="1"/>
            </p:cNvSpPr>
            <p:nvPr/>
          </p:nvSpPr>
          <p:spPr bwMode="auto">
            <a:xfrm>
              <a:off x="2264" y="1853"/>
              <a:ext cx="37" cy="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700" b="1">
                  <a:solidFill>
                    <a:srgbClr val="FF3300"/>
                  </a:solidFill>
                </a:rPr>
                <a:t>N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grpSp>
          <p:nvGrpSpPr>
            <p:cNvPr id="10" name="Group 59"/>
            <p:cNvGrpSpPr>
              <a:grpSpLocks/>
            </p:cNvGrpSpPr>
            <p:nvPr/>
          </p:nvGrpSpPr>
          <p:grpSpPr bwMode="auto">
            <a:xfrm>
              <a:off x="1874" y="1905"/>
              <a:ext cx="96" cy="71"/>
              <a:chOff x="1896" y="2295"/>
              <a:chExt cx="96" cy="79"/>
            </a:xfrm>
          </p:grpSpPr>
          <p:sp>
            <p:nvSpPr>
              <p:cNvPr id="114742" name="Freeform 60"/>
              <p:cNvSpPr>
                <a:spLocks/>
              </p:cNvSpPr>
              <p:nvPr/>
            </p:nvSpPr>
            <p:spPr bwMode="auto">
              <a:xfrm>
                <a:off x="1896" y="2295"/>
                <a:ext cx="23" cy="79"/>
              </a:xfrm>
              <a:custGeom>
                <a:avLst/>
                <a:gdLst>
                  <a:gd name="T0" fmla="*/ 23 w 23"/>
                  <a:gd name="T1" fmla="*/ 0 h 79"/>
                  <a:gd name="T2" fmla="*/ 23 w 23"/>
                  <a:gd name="T3" fmla="*/ 62 h 79"/>
                  <a:gd name="T4" fmla="*/ 0 w 23"/>
                  <a:gd name="T5" fmla="*/ 79 h 79"/>
                  <a:gd name="T6" fmla="*/ 0 w 23"/>
                  <a:gd name="T7" fmla="*/ 18 h 79"/>
                  <a:gd name="T8" fmla="*/ 23 w 23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79"/>
                  <a:gd name="T17" fmla="*/ 23 w 23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79">
                    <a:moveTo>
                      <a:pt x="23" y="0"/>
                    </a:moveTo>
                    <a:lnTo>
                      <a:pt x="23" y="62"/>
                    </a:lnTo>
                    <a:lnTo>
                      <a:pt x="0" y="79"/>
                    </a:lnTo>
                    <a:lnTo>
                      <a:pt x="0" y="1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3" name="Line 61"/>
              <p:cNvSpPr>
                <a:spLocks noChangeShapeType="1"/>
              </p:cNvSpPr>
              <p:nvPr/>
            </p:nvSpPr>
            <p:spPr bwMode="auto">
              <a:xfrm flipH="1">
                <a:off x="1896" y="2295"/>
                <a:ext cx="23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4" name="Freeform 62"/>
              <p:cNvSpPr>
                <a:spLocks/>
              </p:cNvSpPr>
              <p:nvPr/>
            </p:nvSpPr>
            <p:spPr bwMode="auto">
              <a:xfrm>
                <a:off x="1896" y="2357"/>
                <a:ext cx="95" cy="17"/>
              </a:xfrm>
              <a:custGeom>
                <a:avLst/>
                <a:gdLst>
                  <a:gd name="T0" fmla="*/ 23 w 95"/>
                  <a:gd name="T1" fmla="*/ 0 h 17"/>
                  <a:gd name="T2" fmla="*/ 95 w 95"/>
                  <a:gd name="T3" fmla="*/ 0 h 17"/>
                  <a:gd name="T4" fmla="*/ 72 w 95"/>
                  <a:gd name="T5" fmla="*/ 17 h 17"/>
                  <a:gd name="T6" fmla="*/ 0 w 95"/>
                  <a:gd name="T7" fmla="*/ 17 h 17"/>
                  <a:gd name="T8" fmla="*/ 23 w 95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"/>
                  <a:gd name="T16" fmla="*/ 0 h 17"/>
                  <a:gd name="T17" fmla="*/ 95 w 9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" h="17">
                    <a:moveTo>
                      <a:pt x="23" y="0"/>
                    </a:moveTo>
                    <a:lnTo>
                      <a:pt x="95" y="0"/>
                    </a:lnTo>
                    <a:lnTo>
                      <a:pt x="72" y="17"/>
                    </a:lnTo>
                    <a:lnTo>
                      <a:pt x="0" y="1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5" name="Line 63"/>
              <p:cNvSpPr>
                <a:spLocks noChangeShapeType="1"/>
              </p:cNvSpPr>
              <p:nvPr/>
            </p:nvSpPr>
            <p:spPr bwMode="auto">
              <a:xfrm flipH="1">
                <a:off x="1896" y="2357"/>
                <a:ext cx="23" cy="1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6" name="Rectangle 64"/>
              <p:cNvSpPr>
                <a:spLocks noChangeArrowheads="1"/>
              </p:cNvSpPr>
              <p:nvPr/>
            </p:nvSpPr>
            <p:spPr bwMode="auto">
              <a:xfrm>
                <a:off x="1919" y="2295"/>
                <a:ext cx="72" cy="6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47" name="Line 65"/>
              <p:cNvSpPr>
                <a:spLocks noChangeShapeType="1"/>
              </p:cNvSpPr>
              <p:nvPr/>
            </p:nvSpPr>
            <p:spPr bwMode="auto">
              <a:xfrm>
                <a:off x="1919" y="2295"/>
                <a:ext cx="1" cy="6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8" name="Line 66"/>
              <p:cNvSpPr>
                <a:spLocks noChangeShapeType="1"/>
              </p:cNvSpPr>
              <p:nvPr/>
            </p:nvSpPr>
            <p:spPr bwMode="auto">
              <a:xfrm>
                <a:off x="1919" y="2357"/>
                <a:ext cx="7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9" name="Line 67"/>
              <p:cNvSpPr>
                <a:spLocks noChangeShapeType="1"/>
              </p:cNvSpPr>
              <p:nvPr/>
            </p:nvSpPr>
            <p:spPr bwMode="auto">
              <a:xfrm flipV="1">
                <a:off x="1991" y="2295"/>
                <a:ext cx="1" cy="62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0" name="Line 68"/>
              <p:cNvSpPr>
                <a:spLocks noChangeShapeType="1"/>
              </p:cNvSpPr>
              <p:nvPr/>
            </p:nvSpPr>
            <p:spPr bwMode="auto">
              <a:xfrm flipH="1">
                <a:off x="1919" y="2295"/>
                <a:ext cx="7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733" name="Freeform 69"/>
            <p:cNvSpPr>
              <a:spLocks noEditPoints="1"/>
            </p:cNvSpPr>
            <p:nvPr/>
          </p:nvSpPr>
          <p:spPr bwMode="auto">
            <a:xfrm>
              <a:off x="1969" y="1942"/>
              <a:ext cx="433" cy="186"/>
            </a:xfrm>
            <a:custGeom>
              <a:avLst/>
              <a:gdLst>
                <a:gd name="T0" fmla="*/ 1950 w 1957"/>
                <a:gd name="T1" fmla="*/ 1225 h 1226"/>
                <a:gd name="T2" fmla="*/ 33 w 1957"/>
                <a:gd name="T3" fmla="*/ 25 h 1226"/>
                <a:gd name="T4" fmla="*/ 32 w 1957"/>
                <a:gd name="T5" fmla="*/ 19 h 1226"/>
                <a:gd name="T6" fmla="*/ 38 w 1957"/>
                <a:gd name="T7" fmla="*/ 18 h 1226"/>
                <a:gd name="T8" fmla="*/ 1955 w 1957"/>
                <a:gd name="T9" fmla="*/ 1218 h 1226"/>
                <a:gd name="T10" fmla="*/ 1956 w 1957"/>
                <a:gd name="T11" fmla="*/ 1224 h 1226"/>
                <a:gd name="T12" fmla="*/ 1950 w 1957"/>
                <a:gd name="T13" fmla="*/ 1225 h 1226"/>
                <a:gd name="T14" fmla="*/ 29 w 1957"/>
                <a:gd name="T15" fmla="*/ 47 h 1226"/>
                <a:gd name="T16" fmla="*/ 0 w 1957"/>
                <a:gd name="T17" fmla="*/ 0 h 1226"/>
                <a:gd name="T18" fmla="*/ 56 w 1957"/>
                <a:gd name="T19" fmla="*/ 5 h 1226"/>
                <a:gd name="T20" fmla="*/ 29 w 1957"/>
                <a:gd name="T21" fmla="*/ 47 h 12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57"/>
                <a:gd name="T34" fmla="*/ 0 h 1226"/>
                <a:gd name="T35" fmla="*/ 1957 w 1957"/>
                <a:gd name="T36" fmla="*/ 1226 h 12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57" h="1226">
                  <a:moveTo>
                    <a:pt x="1950" y="1225"/>
                  </a:moveTo>
                  <a:lnTo>
                    <a:pt x="33" y="25"/>
                  </a:lnTo>
                  <a:cubicBezTo>
                    <a:pt x="31" y="24"/>
                    <a:pt x="31" y="21"/>
                    <a:pt x="32" y="19"/>
                  </a:cubicBezTo>
                  <a:cubicBezTo>
                    <a:pt x="33" y="18"/>
                    <a:pt x="36" y="17"/>
                    <a:pt x="38" y="18"/>
                  </a:cubicBezTo>
                  <a:lnTo>
                    <a:pt x="1955" y="1218"/>
                  </a:lnTo>
                  <a:cubicBezTo>
                    <a:pt x="1956" y="1219"/>
                    <a:pt x="1957" y="1222"/>
                    <a:pt x="1956" y="1224"/>
                  </a:cubicBezTo>
                  <a:cubicBezTo>
                    <a:pt x="1955" y="1226"/>
                    <a:pt x="1952" y="1226"/>
                    <a:pt x="1950" y="1225"/>
                  </a:cubicBezTo>
                  <a:close/>
                  <a:moveTo>
                    <a:pt x="29" y="47"/>
                  </a:moveTo>
                  <a:lnTo>
                    <a:pt x="0" y="0"/>
                  </a:lnTo>
                  <a:lnTo>
                    <a:pt x="56" y="5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734" name="Rectangle 70"/>
            <p:cNvSpPr>
              <a:spLocks noChangeArrowheads="1"/>
            </p:cNvSpPr>
            <p:nvPr/>
          </p:nvSpPr>
          <p:spPr bwMode="auto">
            <a:xfrm>
              <a:off x="2436" y="2096"/>
              <a:ext cx="229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>
                  <a:solidFill>
                    <a:srgbClr val="000000"/>
                  </a:solidFill>
                </a:rPr>
                <a:t>Melamine target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35" name="Rectangle 71"/>
            <p:cNvSpPr>
              <a:spLocks noChangeArrowheads="1"/>
            </p:cNvSpPr>
            <p:nvPr/>
          </p:nvSpPr>
          <p:spPr bwMode="auto">
            <a:xfrm>
              <a:off x="3660" y="965"/>
              <a:ext cx="195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>
                  <a:solidFill>
                    <a:srgbClr val="000000"/>
                  </a:solidFill>
                </a:rPr>
                <a:t>(Faraday Cup)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36" name="Rectangle 72"/>
            <p:cNvSpPr>
              <a:spLocks noChangeArrowheads="1"/>
            </p:cNvSpPr>
            <p:nvPr/>
          </p:nvSpPr>
          <p:spPr bwMode="auto">
            <a:xfrm>
              <a:off x="777" y="1825"/>
              <a:ext cx="19" cy="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  <a:latin typeface="Symbol" pitchFamily="18" charset="2"/>
                </a:rPr>
                <a:t>D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37" name="Rectangle 73"/>
            <p:cNvSpPr>
              <a:spLocks noChangeArrowheads="1"/>
            </p:cNvSpPr>
            <p:nvPr/>
          </p:nvSpPr>
          <p:spPr bwMode="auto">
            <a:xfrm>
              <a:off x="805" y="1828"/>
              <a:ext cx="2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E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38" name="Rectangle 74"/>
            <p:cNvSpPr>
              <a:spLocks noChangeArrowheads="1"/>
            </p:cNvSpPr>
            <p:nvPr/>
          </p:nvSpPr>
          <p:spPr bwMode="auto">
            <a:xfrm>
              <a:off x="834" y="1828"/>
              <a:ext cx="10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-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39" name="Rectangle 75"/>
            <p:cNvSpPr>
              <a:spLocks noChangeArrowheads="1"/>
            </p:cNvSpPr>
            <p:nvPr/>
          </p:nvSpPr>
          <p:spPr bwMode="auto">
            <a:xfrm>
              <a:off x="851" y="1828"/>
              <a:ext cx="45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det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40" name="Rectangle 76"/>
            <p:cNvSpPr>
              <a:spLocks noChangeArrowheads="1"/>
            </p:cNvSpPr>
            <p:nvPr/>
          </p:nvSpPr>
          <p:spPr bwMode="auto">
            <a:xfrm>
              <a:off x="919" y="1828"/>
              <a:ext cx="118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FF3300"/>
                  </a:solidFill>
                </a:rPr>
                <a:t>. (PSSD)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  <p:sp>
          <p:nvSpPr>
            <p:cNvPr id="114741" name="Rectangle 77"/>
            <p:cNvSpPr>
              <a:spLocks noChangeArrowheads="1"/>
            </p:cNvSpPr>
            <p:nvPr/>
          </p:nvSpPr>
          <p:spPr bwMode="auto">
            <a:xfrm>
              <a:off x="937" y="1095"/>
              <a:ext cx="8" cy="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 algn="ctr" eaLnBrk="0" hangingPunct="0"/>
              <a:r>
                <a:rPr lang="en-US" sz="400" b="1" i="1">
                  <a:solidFill>
                    <a:srgbClr val="33CC33"/>
                  </a:solidFill>
                </a:rPr>
                <a:t>.</a:t>
              </a:r>
              <a:endParaRPr lang="en-US">
                <a:solidFill>
                  <a:srgbClr val="FF3300"/>
                </a:solidFill>
                <a:latin typeface="Tahoma" pitchFamily="34" charset="0"/>
              </a:endParaRPr>
            </a:p>
          </p:txBody>
        </p:sp>
      </p:grpSp>
      <p:pic>
        <p:nvPicPr>
          <p:cNvPr id="114693" name="Picture 78" descr="Run506 00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0" y="4572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79" descr="Run506 00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11800" y="45720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5" name="Text Box 80"/>
          <p:cNvSpPr txBox="1">
            <a:spLocks noChangeArrowheads="1"/>
          </p:cNvSpPr>
          <p:nvPr/>
        </p:nvSpPr>
        <p:spPr bwMode="auto">
          <a:xfrm>
            <a:off x="5961063" y="3397250"/>
            <a:ext cx="193833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b="1" baseline="30000">
                <a:solidFill>
                  <a:srgbClr val="FF3300"/>
                </a:solidFill>
                <a:latin typeface="Tahoma" pitchFamily="34" charset="0"/>
              </a:rPr>
              <a:t>12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C @23 MeV/u</a:t>
            </a:r>
          </a:p>
          <a:p>
            <a:pPr marL="342900" indent="-342900" eaLnBrk="0" hangingPunct="0"/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H</a:t>
            </a:r>
            <a:r>
              <a:rPr lang="en-US" b="1" baseline="-25000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 cryotarget</a:t>
            </a:r>
          </a:p>
        </p:txBody>
      </p:sp>
      <p:sp>
        <p:nvSpPr>
          <p:cNvPr id="114696" name="Text Box 81"/>
          <p:cNvSpPr txBox="1">
            <a:spLocks noChangeArrowheads="1"/>
          </p:cNvSpPr>
          <p:nvPr/>
        </p:nvSpPr>
        <p:spPr bwMode="auto">
          <a:xfrm>
            <a:off x="3600450" y="3384550"/>
            <a:ext cx="2020888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sz="1400" b="1" baseline="30000">
                <a:solidFill>
                  <a:srgbClr val="0033CC"/>
                </a:solidFill>
                <a:latin typeface="Tahoma" pitchFamily="34" charset="0"/>
              </a:rPr>
              <a:t>12</a:t>
            </a:r>
            <a:r>
              <a:rPr lang="en-US" sz="1400" b="1">
                <a:solidFill>
                  <a:srgbClr val="0033CC"/>
                </a:solidFill>
                <a:latin typeface="Tahoma" pitchFamily="34" charset="0"/>
              </a:rPr>
              <a:t>N @12 MeV/u</a:t>
            </a:r>
          </a:p>
          <a:p>
            <a:pPr marL="342900" indent="-342900" eaLnBrk="0" hangingPunct="0"/>
            <a:r>
              <a:rPr lang="en-US" sz="1400" b="1">
                <a:solidFill>
                  <a:srgbClr val="0033CC"/>
                </a:solidFill>
                <a:latin typeface="Tahoma" pitchFamily="34" charset="0"/>
              </a:rPr>
              <a:t>99% pure, 4 mm dia</a:t>
            </a:r>
          </a:p>
          <a:p>
            <a:pPr marL="342900" indent="-342900" eaLnBrk="0" hangingPunct="0"/>
            <a:r>
              <a:rPr lang="en-US" sz="1400" b="1">
                <a:solidFill>
                  <a:srgbClr val="0033CC"/>
                </a:solidFill>
                <a:latin typeface="Tahoma" pitchFamily="34" charset="0"/>
              </a:rPr>
              <a:t>Melamine target</a:t>
            </a:r>
          </a:p>
        </p:txBody>
      </p:sp>
      <p:sp>
        <p:nvSpPr>
          <p:cNvPr id="114697" name="Text Box 82"/>
          <p:cNvSpPr txBox="1">
            <a:spLocks noChangeArrowheads="1"/>
          </p:cNvSpPr>
          <p:nvPr/>
        </p:nvSpPr>
        <p:spPr bwMode="auto">
          <a:xfrm>
            <a:off x="228600" y="4492625"/>
            <a:ext cx="2355850" cy="1069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Four telescope</a:t>
            </a:r>
          </a:p>
          <a:p>
            <a:pPr marL="342900" indent="-342900" eaLnBrk="0" hangingPunct="0"/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system (“the cross”):</a:t>
            </a:r>
          </a:p>
          <a:p>
            <a:pPr marL="342900" indent="-342900" eaLnBrk="0" hangingPunct="0"/>
            <a:r>
              <a:rPr lang="en-US" sz="1600" b="1">
                <a:solidFill>
                  <a:srgbClr val="FF3300"/>
                </a:solidFill>
                <a:latin typeface="Symbol" pitchFamily="18" charset="2"/>
              </a:rPr>
              <a:t>D</a:t>
            </a:r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E – PSD 65, 110 </a:t>
            </a:r>
            <a:r>
              <a:rPr lang="en-US" sz="1600" b="1">
                <a:solidFill>
                  <a:srgbClr val="FF3300"/>
                </a:solidFill>
                <a:latin typeface="Symbol" pitchFamily="18" charset="2"/>
              </a:rPr>
              <a:t>m</a:t>
            </a:r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m</a:t>
            </a:r>
          </a:p>
          <a:p>
            <a:pPr marL="342900" indent="-342900" eaLnBrk="0" hangingPunct="0"/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  E – 500 </a:t>
            </a:r>
            <a:r>
              <a:rPr lang="en-US" sz="1600" b="1">
                <a:solidFill>
                  <a:srgbClr val="FF3300"/>
                </a:solidFill>
                <a:latin typeface="Symbol" pitchFamily="18" charset="2"/>
              </a:rPr>
              <a:t>m</a:t>
            </a:r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3F7140-8ED4-48C5-8AF3-F2E2CB9367C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/>
          </a:p>
        </p:txBody>
      </p:sp>
      <p:sp>
        <p:nvSpPr>
          <p:cNvPr id="11571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4572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accent2"/>
                </a:solidFill>
              </a:rPr>
              <a:t>Example </a:t>
            </a:r>
            <a:r>
              <a:rPr lang="en-US" sz="2800" b="1" baseline="30000" smtClean="0">
                <a:solidFill>
                  <a:schemeClr val="accent2"/>
                </a:solidFill>
              </a:rPr>
              <a:t>12</a:t>
            </a:r>
            <a:r>
              <a:rPr lang="en-US" sz="2800" b="1" smtClean="0">
                <a:solidFill>
                  <a:schemeClr val="accent2"/>
                </a:solidFill>
              </a:rPr>
              <a:t>N @12 MeV on N</a:t>
            </a:r>
            <a:r>
              <a:rPr lang="en-US" sz="2800" b="1" baseline="-25000" smtClean="0">
                <a:solidFill>
                  <a:schemeClr val="accent2"/>
                </a:solidFill>
              </a:rPr>
              <a:t>6</a:t>
            </a:r>
            <a:r>
              <a:rPr lang="en-US" sz="2800" b="1" smtClean="0">
                <a:solidFill>
                  <a:schemeClr val="accent2"/>
                </a:solidFill>
              </a:rPr>
              <a:t>C</a:t>
            </a:r>
            <a:r>
              <a:rPr lang="en-US" sz="2800" b="1" baseline="-25000" smtClean="0">
                <a:solidFill>
                  <a:schemeClr val="accent2"/>
                </a:solidFill>
              </a:rPr>
              <a:t>3</a:t>
            </a:r>
            <a:r>
              <a:rPr lang="en-US" sz="2800" b="1" smtClean="0">
                <a:solidFill>
                  <a:schemeClr val="accent2"/>
                </a:solidFill>
              </a:rPr>
              <a:t>H</a:t>
            </a:r>
            <a:r>
              <a:rPr lang="en-US" sz="2800" b="1" baseline="-25000" smtClean="0">
                <a:solidFill>
                  <a:schemeClr val="accent2"/>
                </a:solidFill>
              </a:rPr>
              <a:t>6</a:t>
            </a:r>
            <a:r>
              <a:rPr lang="en-US" sz="2800" b="1" smtClean="0">
                <a:solidFill>
                  <a:schemeClr val="accent2"/>
                </a:solidFill>
              </a:rPr>
              <a:t> and C</a:t>
            </a:r>
            <a:r>
              <a:rPr lang="en-US" sz="3200" b="1" smtClean="0">
                <a:solidFill>
                  <a:schemeClr val="accent2"/>
                </a:solidFill>
              </a:rPr>
              <a:t> </a:t>
            </a:r>
            <a:endParaRPr lang="en-US" sz="2400" b="1" smtClean="0"/>
          </a:p>
        </p:txBody>
      </p:sp>
      <p:pic>
        <p:nvPicPr>
          <p:cNvPr id="115716" name="Picture 3" descr="O13-PI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1066800"/>
            <a:ext cx="4800600" cy="3065463"/>
          </a:xfrm>
        </p:spPr>
      </p:pic>
      <p:sp>
        <p:nvSpPr>
          <p:cNvPr id="115717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609600" y="4267200"/>
            <a:ext cx="47244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400" smtClean="0"/>
              <a:t>Primary beam: </a:t>
            </a:r>
            <a:r>
              <a:rPr lang="en-US" sz="1400" baseline="30000" smtClean="0"/>
              <a:t>12</a:t>
            </a:r>
            <a:r>
              <a:rPr lang="en-US" sz="1400" smtClean="0"/>
              <a:t>C @ 23 MeV/u 150 pnA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smtClean="0"/>
              <a:t>Secondary beam: </a:t>
            </a:r>
            <a:r>
              <a:rPr lang="en-US" sz="1400" b="1" baseline="30000" smtClean="0">
                <a:solidFill>
                  <a:srgbClr val="FF0000"/>
                </a:solidFill>
              </a:rPr>
              <a:t>12</a:t>
            </a:r>
            <a:r>
              <a:rPr lang="en-US" sz="1400" b="1" smtClean="0">
                <a:solidFill>
                  <a:srgbClr val="FF0000"/>
                </a:solidFill>
              </a:rPr>
              <a:t>N @12 MeV/u 2x10</a:t>
            </a:r>
            <a:r>
              <a:rPr lang="en-US" sz="1400" b="1" baseline="30000" smtClean="0">
                <a:solidFill>
                  <a:srgbClr val="FF0000"/>
                </a:solidFill>
              </a:rPr>
              <a:t>5</a:t>
            </a:r>
            <a:r>
              <a:rPr lang="en-US" sz="1400" b="1" smtClean="0">
                <a:solidFill>
                  <a:srgbClr val="FF0000"/>
                </a:solidFill>
              </a:rPr>
              <a:t> pps</a:t>
            </a:r>
          </a:p>
          <a:p>
            <a:pPr eaLnBrk="1" hangingPunct="1">
              <a:lnSpc>
                <a:spcPct val="90000"/>
              </a:lnSpc>
            </a:pPr>
            <a:endParaRPr 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sz="1400" smtClean="0"/>
              <a:t>Elastic </a:t>
            </a:r>
            <a:r>
              <a:rPr lang="en-US" sz="1400" smtClean="0">
                <a:latin typeface="Symbol" pitchFamily="18" charset="2"/>
              </a:rPr>
              <a:t>q</a:t>
            </a:r>
            <a:r>
              <a:rPr lang="en-US" sz="1400" baseline="-25000" smtClean="0"/>
              <a:t>cm</a:t>
            </a:r>
            <a:r>
              <a:rPr lang="en-US" sz="1400" smtClean="0"/>
              <a:t> =8-60 deg.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smtClean="0"/>
              <a:t>Fit OMP from folding JLM– no param adjust!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smtClean="0"/>
              <a:t>Transfer </a:t>
            </a:r>
            <a:r>
              <a:rPr lang="en-US" sz="1400" baseline="30000" smtClean="0"/>
              <a:t>14</a:t>
            </a:r>
            <a:r>
              <a:rPr lang="en-US" sz="1400" smtClean="0"/>
              <a:t>N</a:t>
            </a:r>
            <a:r>
              <a:rPr lang="en-US" sz="1400" smtClean="0">
                <a:solidFill>
                  <a:srgbClr val="FF0000"/>
                </a:solidFill>
              </a:rPr>
              <a:t>(</a:t>
            </a:r>
            <a:r>
              <a:rPr lang="en-US" sz="1400" baseline="30000" smtClean="0">
                <a:solidFill>
                  <a:srgbClr val="FF0000"/>
                </a:solidFill>
              </a:rPr>
              <a:t>12</a:t>
            </a:r>
            <a:r>
              <a:rPr lang="en-US" sz="1400" smtClean="0">
                <a:solidFill>
                  <a:srgbClr val="FF0000"/>
                </a:solidFill>
              </a:rPr>
              <a:t>N,</a:t>
            </a:r>
            <a:r>
              <a:rPr lang="en-US" sz="1400" baseline="30000" smtClean="0">
                <a:solidFill>
                  <a:srgbClr val="FF0000"/>
                </a:solidFill>
              </a:rPr>
              <a:t>13</a:t>
            </a:r>
            <a:r>
              <a:rPr lang="en-US" sz="1400" smtClean="0">
                <a:solidFill>
                  <a:srgbClr val="FF0000"/>
                </a:solidFill>
              </a:rPr>
              <a:t>O)</a:t>
            </a:r>
            <a:r>
              <a:rPr lang="en-US" sz="1400" baseline="30000" smtClean="0"/>
              <a:t>13</a:t>
            </a:r>
            <a:r>
              <a:rPr lang="en-US" sz="1400" smtClean="0"/>
              <a:t>C – fit w. DWBA extract ANC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baseline="30000" smtClean="0">
                <a:solidFill>
                  <a:srgbClr val="FA0000"/>
                </a:solidFill>
              </a:rPr>
              <a:t>12</a:t>
            </a:r>
            <a:r>
              <a:rPr lang="en-US" sz="1400" smtClean="0">
                <a:solidFill>
                  <a:srgbClr val="FA0000"/>
                </a:solidFill>
              </a:rPr>
              <a:t>N(p,</a:t>
            </a:r>
            <a:r>
              <a:rPr lang="en-US" sz="1400" smtClean="0">
                <a:solidFill>
                  <a:srgbClr val="FA0000"/>
                </a:solidFill>
                <a:latin typeface="Symbol" pitchFamily="18" charset="2"/>
              </a:rPr>
              <a:t>g</a:t>
            </a:r>
            <a:r>
              <a:rPr lang="en-US" sz="1400" smtClean="0">
                <a:solidFill>
                  <a:srgbClr val="FA0000"/>
                </a:solidFill>
              </a:rPr>
              <a:t>)</a:t>
            </a:r>
            <a:r>
              <a:rPr lang="en-US" sz="1400" baseline="30000" smtClean="0">
                <a:solidFill>
                  <a:srgbClr val="FA0000"/>
                </a:solidFill>
              </a:rPr>
              <a:t>13</a:t>
            </a:r>
            <a:r>
              <a:rPr lang="en-US" sz="1400" smtClean="0">
                <a:solidFill>
                  <a:srgbClr val="FA0000"/>
                </a:solidFill>
              </a:rPr>
              <a:t>O</a:t>
            </a:r>
            <a:r>
              <a:rPr lang="en-US" sz="1400" smtClean="0"/>
              <a:t> rate evaluated from ANC </a:t>
            </a:r>
          </a:p>
        </p:txBody>
      </p:sp>
      <p:pic>
        <p:nvPicPr>
          <p:cNvPr id="115718" name="Picture 5" descr="O13-posi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0"/>
            <a:ext cx="41148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9" name="Picture 6" descr="fig6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2672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0" name="Text Box 7"/>
          <p:cNvSpPr txBox="1">
            <a:spLocks noChangeArrowheads="1"/>
          </p:cNvSpPr>
          <p:nvPr/>
        </p:nvSpPr>
        <p:spPr bwMode="auto">
          <a:xfrm>
            <a:off x="5105400" y="6262688"/>
            <a:ext cx="3657600" cy="366712"/>
          </a:xfrm>
          <a:prstGeom prst="rect">
            <a:avLst/>
          </a:prstGeom>
          <a:solidFill>
            <a:srgbClr val="F6FDA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FF0000"/>
                </a:solidFill>
                <a:latin typeface="AvantGarde Md BT"/>
              </a:rPr>
              <a:t>C</a:t>
            </a:r>
            <a:r>
              <a:rPr lang="en-US" b="1" i="1" baseline="30000">
                <a:solidFill>
                  <a:srgbClr val="FF0000"/>
                </a:solidFill>
                <a:latin typeface="AvantGarde Md BT"/>
              </a:rPr>
              <a:t>2</a:t>
            </a:r>
            <a:r>
              <a:rPr lang="en-US" b="1" i="1" baseline="-25000">
                <a:solidFill>
                  <a:srgbClr val="FF0000"/>
                </a:solidFill>
                <a:latin typeface="AvantGarde Md BT"/>
              </a:rPr>
              <a:t>p1/2</a:t>
            </a:r>
            <a:r>
              <a:rPr lang="en-US" b="1" i="1" baseline="30000">
                <a:solidFill>
                  <a:srgbClr val="FF0000"/>
                </a:solidFill>
                <a:latin typeface="AvantGarde Md BT"/>
              </a:rPr>
              <a:t> </a:t>
            </a:r>
            <a:r>
              <a:rPr lang="en-US" b="1" i="1">
                <a:solidFill>
                  <a:srgbClr val="FF0000"/>
                </a:solidFill>
                <a:latin typeface="AvantGarde Md BT"/>
              </a:rPr>
              <a:t>(</a:t>
            </a:r>
            <a:r>
              <a:rPr lang="en-US" b="1" i="1" baseline="30000">
                <a:solidFill>
                  <a:srgbClr val="FF0000"/>
                </a:solidFill>
                <a:latin typeface="AvantGarde Md BT"/>
              </a:rPr>
              <a:t>13</a:t>
            </a:r>
            <a:r>
              <a:rPr lang="en-US" b="1" i="1">
                <a:solidFill>
                  <a:srgbClr val="FF0000"/>
                </a:solidFill>
                <a:latin typeface="AvantGarde Md BT"/>
              </a:rPr>
              <a:t>O g.s.)=2.53±0.30 fm</a:t>
            </a:r>
            <a:r>
              <a:rPr lang="en-US" b="1" i="1" baseline="30000">
                <a:solidFill>
                  <a:srgbClr val="FF0000"/>
                </a:solidFill>
                <a:latin typeface="AvantGarde Md BT"/>
              </a:rPr>
              <a:t>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5932A3-512A-456F-BA7B-F1972C6C0A1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/>
          </a:p>
        </p:txBody>
      </p:sp>
      <p:sp>
        <p:nvSpPr>
          <p:cNvPr id="116740" name="AutoShape 3"/>
          <p:cNvSpPr>
            <a:spLocks noChangeArrowheads="1"/>
          </p:cNvSpPr>
          <p:nvPr/>
        </p:nvSpPr>
        <p:spPr bwMode="auto">
          <a:xfrm>
            <a:off x="1752600" y="3200400"/>
            <a:ext cx="228600" cy="762000"/>
          </a:xfrm>
          <a:prstGeom prst="upArrow">
            <a:avLst>
              <a:gd name="adj1" fmla="val 50000"/>
              <a:gd name="adj2" fmla="val 83333"/>
            </a:avLst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1" name="Text Box 4"/>
          <p:cNvSpPr txBox="1">
            <a:spLocks noChangeArrowheads="1"/>
          </p:cNvSpPr>
          <p:nvPr/>
        </p:nvSpPr>
        <p:spPr bwMode="auto">
          <a:xfrm>
            <a:off x="381000" y="3429000"/>
            <a:ext cx="3470275" cy="582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1600" b="1">
                <a:solidFill>
                  <a:srgbClr val="000000"/>
                </a:solidFill>
                <a:latin typeface="Tahoma" pitchFamily="34" charset="0"/>
              </a:rPr>
              <a:t>Transfer &amp; elastic @12 MeV/u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1600" b="1">
                <a:solidFill>
                  <a:srgbClr val="000000"/>
                </a:solidFill>
                <a:latin typeface="Tahoma" pitchFamily="34" charset="0"/>
              </a:rPr>
              <a:t>TAMU MARS </a:t>
            </a:r>
            <a:r>
              <a:rPr lang="en-US" sz="1600" b="1" baseline="30000">
                <a:solidFill>
                  <a:srgbClr val="000000"/>
                </a:solidFill>
                <a:latin typeface="Tahoma" pitchFamily="34" charset="0"/>
              </a:rPr>
              <a:t>12</a:t>
            </a:r>
            <a:r>
              <a:rPr lang="en-US" sz="1600" b="1">
                <a:solidFill>
                  <a:srgbClr val="000000"/>
                </a:solidFill>
                <a:latin typeface="Tahoma" pitchFamily="34" charset="0"/>
              </a:rPr>
              <a:t>N beam 2</a:t>
            </a:r>
            <a:r>
              <a:rPr lang="en-US" sz="1600" b="1">
                <a:solidFill>
                  <a:srgbClr val="000000"/>
                </a:solidFill>
                <a:latin typeface="Tahoma" pitchFamily="34" charset="0"/>
                <a:sym typeface="Symbol" pitchFamily="18" charset="2"/>
              </a:rPr>
              <a:t></a:t>
            </a:r>
            <a:r>
              <a:rPr lang="en-US" sz="1600" b="1">
                <a:solidFill>
                  <a:srgbClr val="000000"/>
                </a:solidFill>
                <a:latin typeface="Tahoma" pitchFamily="34" charset="0"/>
              </a:rPr>
              <a:t>10</a:t>
            </a:r>
            <a:r>
              <a:rPr lang="en-US" sz="1600" b="1" baseline="30000">
                <a:solidFill>
                  <a:srgbClr val="000000"/>
                </a:solidFill>
                <a:latin typeface="Tahoma" pitchFamily="34" charset="0"/>
              </a:rPr>
              <a:t>5</a:t>
            </a:r>
            <a:r>
              <a:rPr lang="en-US" sz="1600" b="1">
                <a:solidFill>
                  <a:srgbClr val="000000"/>
                </a:solidFill>
                <a:latin typeface="Tahoma" pitchFamily="34" charset="0"/>
              </a:rPr>
              <a:t> pps</a:t>
            </a:r>
          </a:p>
        </p:txBody>
      </p:sp>
      <p:pic>
        <p:nvPicPr>
          <p:cNvPr id="1167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2590800" cy="2133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6743" name="Rectangle 6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8077200" cy="554038"/>
          </a:xfrm>
        </p:spPr>
        <p:txBody>
          <a:bodyPr/>
          <a:lstStyle/>
          <a:p>
            <a:pPr eaLnBrk="1" hangingPunct="1"/>
            <a:r>
              <a:rPr lang="en-US" sz="2400" baseline="30000" smtClean="0"/>
              <a:t>14</a:t>
            </a:r>
            <a:r>
              <a:rPr lang="en-US" sz="2400" smtClean="0"/>
              <a:t>N(</a:t>
            </a:r>
            <a:r>
              <a:rPr lang="en-US" sz="2400" baseline="30000" smtClean="0"/>
              <a:t>12</a:t>
            </a:r>
            <a:r>
              <a:rPr lang="en-US" sz="2400" smtClean="0"/>
              <a:t>N,</a:t>
            </a:r>
            <a:r>
              <a:rPr lang="en-US" sz="2400" baseline="30000" smtClean="0"/>
              <a:t>13</a:t>
            </a:r>
            <a:r>
              <a:rPr lang="en-US" sz="2400" smtClean="0"/>
              <a:t>O) proton-transfer react </a:t>
            </a:r>
            <a:r>
              <a:rPr lang="en-US" sz="2400" smtClean="0">
                <a:sym typeface="Symbol" pitchFamily="18" charset="2"/>
              </a:rPr>
              <a:t> </a:t>
            </a:r>
            <a:r>
              <a:rPr lang="en-US" sz="2400" baseline="30000" smtClean="0">
                <a:solidFill>
                  <a:srgbClr val="FF0000"/>
                </a:solidFill>
                <a:sym typeface="Symbol" pitchFamily="18" charset="2"/>
              </a:rPr>
              <a:t>12</a:t>
            </a:r>
            <a:r>
              <a:rPr lang="en-US" sz="2400" smtClean="0">
                <a:solidFill>
                  <a:srgbClr val="FF0000"/>
                </a:solidFill>
                <a:sym typeface="Symbol" pitchFamily="18" charset="2"/>
              </a:rPr>
              <a:t>N(p,</a:t>
            </a:r>
            <a:r>
              <a:rPr lang="en-US" sz="2400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g</a:t>
            </a:r>
            <a:r>
              <a:rPr lang="en-US" sz="2400" smtClean="0">
                <a:solidFill>
                  <a:srgbClr val="FF0000"/>
                </a:solidFill>
                <a:sym typeface="Symbol" pitchFamily="18" charset="2"/>
              </a:rPr>
              <a:t>)</a:t>
            </a:r>
            <a:r>
              <a:rPr lang="en-US" sz="2400" baseline="30000" smtClean="0">
                <a:solidFill>
                  <a:srgbClr val="FF0000"/>
                </a:solidFill>
                <a:sym typeface="Symbol" pitchFamily="18" charset="2"/>
              </a:rPr>
              <a:t>13</a:t>
            </a:r>
            <a:r>
              <a:rPr lang="en-US" sz="2400" smtClean="0">
                <a:solidFill>
                  <a:srgbClr val="FF0000"/>
                </a:solidFill>
                <a:sym typeface="Symbol" pitchFamily="18" charset="2"/>
              </a:rPr>
              <a:t>O (rap proc)</a:t>
            </a:r>
          </a:p>
        </p:txBody>
      </p:sp>
      <p:sp>
        <p:nvSpPr>
          <p:cNvPr id="11674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1674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114800"/>
            <a:ext cx="2667000" cy="2027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6747" name="Text Box 10"/>
          <p:cNvSpPr txBox="1">
            <a:spLocks noChangeArrowheads="1"/>
          </p:cNvSpPr>
          <p:nvPr/>
        </p:nvSpPr>
        <p:spPr bwMode="auto">
          <a:xfrm>
            <a:off x="231775" y="6316663"/>
            <a:ext cx="4721225" cy="31273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1600" b="1" dirty="0">
                <a:solidFill>
                  <a:srgbClr val="FF3300"/>
                </a:solidFill>
                <a:latin typeface="Tahoma" pitchFamily="34" charset="0"/>
              </a:rPr>
              <a:t>A. Banu et al, Phys Rev C 79, 025805 (2009)</a:t>
            </a:r>
          </a:p>
        </p:txBody>
      </p:sp>
      <p:sp>
        <p:nvSpPr>
          <p:cNvPr id="116748" name="AutoShape 11"/>
          <p:cNvSpPr>
            <a:spLocks noChangeArrowheads="1"/>
          </p:cNvSpPr>
          <p:nvPr/>
        </p:nvSpPr>
        <p:spPr bwMode="auto">
          <a:xfrm>
            <a:off x="3657600" y="2057400"/>
            <a:ext cx="1143000" cy="381000"/>
          </a:xfrm>
          <a:prstGeom prst="notchedRightArrow">
            <a:avLst>
              <a:gd name="adj1" fmla="val 50000"/>
              <a:gd name="adj2" fmla="val 7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9" name="Text Box 12"/>
          <p:cNvSpPr txBox="1">
            <a:spLocks noChangeArrowheads="1"/>
          </p:cNvSpPr>
          <p:nvPr/>
        </p:nvSpPr>
        <p:spPr bwMode="auto">
          <a:xfrm>
            <a:off x="3352800" y="1522413"/>
            <a:ext cx="1893888" cy="4587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1200" b="1">
                <a:solidFill>
                  <a:srgbClr val="FF3300"/>
                </a:solidFill>
                <a:latin typeface="Tahoma" pitchFamily="34" charset="0"/>
              </a:rPr>
              <a:t>ANC, S-factor 0-2 MeV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1200" b="1">
                <a:solidFill>
                  <a:srgbClr val="FF3300"/>
                </a:solidFill>
                <a:latin typeface="Tahoma" pitchFamily="34" charset="0"/>
              </a:rPr>
              <a:t>Reaction rate</a:t>
            </a:r>
          </a:p>
        </p:txBody>
      </p:sp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990600"/>
            <a:ext cx="42291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267200" y="5029200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dependence on the geometry of proton </a:t>
            </a:r>
          </a:p>
          <a:p>
            <a:r>
              <a:rPr lang="en-US" dirty="0" smtClean="0"/>
              <a:t>binding potential </a:t>
            </a:r>
            <a:r>
              <a:rPr lang="en-US" b="1" dirty="0" smtClean="0">
                <a:solidFill>
                  <a:srgbClr val="FF0000"/>
                </a:solidFill>
              </a:rPr>
              <a:t>(r</a:t>
            </a:r>
            <a:r>
              <a:rPr lang="en-US" b="1" baseline="-25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,a) </a:t>
            </a:r>
            <a:r>
              <a:rPr lang="en-US" b="1" dirty="0" smtClean="0">
                <a:solidFill>
                  <a:srgbClr val="FF0000"/>
                </a:solidFill>
                <a:latin typeface="Batang"/>
                <a:ea typeface="Batang"/>
              </a:rPr>
              <a:t>→</a:t>
            </a:r>
            <a:r>
              <a:rPr lang="en-US" b="1" dirty="0" err="1" smtClean="0">
                <a:solidFill>
                  <a:srgbClr val="FF0000"/>
                </a:solidFill>
                <a:latin typeface="Batang"/>
                <a:ea typeface="Batang"/>
              </a:rPr>
              <a:t>b</a:t>
            </a:r>
            <a:r>
              <a:rPr lang="en-US" b="1" baseline="-25000" dirty="0" err="1" smtClean="0">
                <a:solidFill>
                  <a:srgbClr val="FF0000"/>
                </a:solidFill>
                <a:latin typeface="Batang"/>
                <a:ea typeface="Batang"/>
              </a:rPr>
              <a:t>nlj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CF224B-5228-4621-83B7-068A0BB5F15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/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14600"/>
            <a:ext cx="38100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00000"/>
                </a:solidFill>
              </a:rPr>
              <a:t>Neutron transfer – </a:t>
            </a:r>
            <a:r>
              <a:rPr lang="en-US" sz="3600" baseline="30000" dirty="0" smtClean="0">
                <a:solidFill>
                  <a:srgbClr val="F00000"/>
                </a:solidFill>
              </a:rPr>
              <a:t>14</a:t>
            </a:r>
            <a:r>
              <a:rPr lang="en-US" sz="3600" dirty="0" smtClean="0">
                <a:solidFill>
                  <a:srgbClr val="F00000"/>
                </a:solidFill>
              </a:rPr>
              <a:t>N(</a:t>
            </a:r>
            <a:r>
              <a:rPr lang="en-US" sz="3600" baseline="30000" dirty="0" smtClean="0">
                <a:solidFill>
                  <a:srgbClr val="F00000"/>
                </a:solidFill>
              </a:rPr>
              <a:t>7</a:t>
            </a:r>
            <a:r>
              <a:rPr lang="en-US" sz="3600" dirty="0" smtClean="0">
                <a:solidFill>
                  <a:srgbClr val="F00000"/>
                </a:solidFill>
              </a:rPr>
              <a:t>Li,</a:t>
            </a:r>
            <a:r>
              <a:rPr lang="en-US" sz="3600" baseline="30000" dirty="0" smtClean="0">
                <a:solidFill>
                  <a:srgbClr val="F00000"/>
                </a:solidFill>
              </a:rPr>
              <a:t>8</a:t>
            </a:r>
            <a:r>
              <a:rPr lang="en-US" sz="3600" dirty="0" smtClean="0">
                <a:solidFill>
                  <a:srgbClr val="F00000"/>
                </a:solidFill>
              </a:rPr>
              <a:t>Li)</a:t>
            </a:r>
            <a:r>
              <a:rPr lang="en-US" sz="3600" baseline="30000" dirty="0" smtClean="0">
                <a:solidFill>
                  <a:srgbClr val="F00000"/>
                </a:solidFill>
              </a:rPr>
              <a:t>13</a:t>
            </a:r>
            <a:r>
              <a:rPr lang="en-US" sz="3600" dirty="0" smtClean="0">
                <a:solidFill>
                  <a:srgbClr val="F00000"/>
                </a:solidFill>
              </a:rPr>
              <a:t>C</a:t>
            </a:r>
          </a:p>
        </p:txBody>
      </p:sp>
      <p:pic>
        <p:nvPicPr>
          <p:cNvPr id="11776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3400" y="1600200"/>
            <a:ext cx="3938588" cy="4648200"/>
          </a:xfrm>
        </p:spPr>
      </p:pic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4800600" y="1066800"/>
            <a:ext cx="3810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3300"/>
                </a:solidFill>
                <a:latin typeface="Tahoma" pitchFamily="34" charset="0"/>
              </a:rPr>
              <a:t>Study </a:t>
            </a:r>
            <a:r>
              <a:rPr lang="en-US" b="1">
                <a:solidFill>
                  <a:srgbClr val="0000FF"/>
                </a:solidFill>
                <a:latin typeface="Tahoma" pitchFamily="34" charset="0"/>
              </a:rPr>
              <a:t>mirror reaction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 – neutron transfer with stable beam to obtain information on </a:t>
            </a:r>
            <a:r>
              <a:rPr lang="en-US" b="1" baseline="30000">
                <a:solidFill>
                  <a:srgbClr val="FF3300"/>
                </a:solidFill>
                <a:latin typeface="Tahoma" pitchFamily="34" charset="0"/>
              </a:rPr>
              <a:t>8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Li</a:t>
            </a:r>
          </a:p>
          <a:p>
            <a:pPr eaLnBrk="0" hangingPunct="0"/>
            <a:r>
              <a:rPr lang="en-US">
                <a:solidFill>
                  <a:srgbClr val="FF3300"/>
                </a:solidFill>
                <a:latin typeface="Tahoma" pitchFamily="34" charset="0"/>
              </a:rPr>
              <a:t>Use </a:t>
            </a:r>
            <a:r>
              <a:rPr lang="en-US" b="1">
                <a:solidFill>
                  <a:srgbClr val="0000FF"/>
                </a:solidFill>
                <a:latin typeface="Tahoma" pitchFamily="34" charset="0"/>
              </a:rPr>
              <a:t>charge symmetry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en-US" b="1" baseline="30000">
                <a:solidFill>
                  <a:srgbClr val="FF3300"/>
                </a:solidFill>
                <a:latin typeface="Tahoma" pitchFamily="34" charset="0"/>
              </a:rPr>
              <a:t>8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Li - </a:t>
            </a:r>
            <a:r>
              <a:rPr lang="en-US" b="1" baseline="30000">
                <a:solidFill>
                  <a:srgbClr val="FF3300"/>
                </a:solidFill>
                <a:latin typeface="Tahoma" pitchFamily="34" charset="0"/>
              </a:rPr>
              <a:t>8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B</a:t>
            </a:r>
            <a:endParaRPr lang="en-US" b="1" baseline="-2500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5029200" y="3352800"/>
            <a:ext cx="3429000" cy="1938992"/>
          </a:xfrm>
          <a:prstGeom prst="rect">
            <a:avLst/>
          </a:prstGeom>
          <a:solidFill>
            <a:srgbClr val="C9D4BC"/>
          </a:solidFill>
          <a:ln w="9525">
            <a:solidFill>
              <a:srgbClr val="F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Results: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B)= 0.455 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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0.047 fm</a:t>
            </a:r>
            <a:r>
              <a:rPr lang="en-US" sz="20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mtClean="0">
                <a:solidFill>
                  <a:srgbClr val="FF3300"/>
                </a:solidFill>
                <a:latin typeface="Tahoma" pitchFamily="34" charset="0"/>
              </a:rPr>
              <a:t>&amp;</a:t>
            </a:r>
            <a:endParaRPr lang="en-US" dirty="0">
              <a:solidFill>
                <a:srgbClr val="FF3300"/>
              </a:solidFill>
              <a:latin typeface="Tahoma" pitchFamily="34" charset="0"/>
            </a:endParaRPr>
          </a:p>
          <a:p>
            <a:pPr algn="ctr" eaLnBrk="0" hangingPunct="0"/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Mixing ratio C</a:t>
            </a:r>
            <a:r>
              <a:rPr lang="en-US" baseline="30000" dirty="0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(p</a:t>
            </a:r>
            <a:r>
              <a:rPr lang="en-US" baseline="-25000" dirty="0">
                <a:solidFill>
                  <a:srgbClr val="FF3300"/>
                </a:solidFill>
                <a:latin typeface="Tahoma" pitchFamily="34" charset="0"/>
              </a:rPr>
              <a:t>1/2</a:t>
            </a: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)/C</a:t>
            </a:r>
            <a:r>
              <a:rPr lang="en-US" baseline="30000" dirty="0">
                <a:solidFill>
                  <a:srgbClr val="FF3300"/>
                </a:solidFill>
                <a:latin typeface="Tahoma" pitchFamily="34" charset="0"/>
              </a:rPr>
              <a:t>2</a:t>
            </a: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(p</a:t>
            </a:r>
            <a:r>
              <a:rPr lang="en-US" baseline="-25000" dirty="0">
                <a:solidFill>
                  <a:srgbClr val="FF3300"/>
                </a:solidFill>
                <a:latin typeface="Tahoma" pitchFamily="34" charset="0"/>
              </a:rPr>
              <a:t>3/2</a:t>
            </a:r>
            <a:r>
              <a:rPr lang="en-US" dirty="0">
                <a:solidFill>
                  <a:srgbClr val="FF3300"/>
                </a:solidFill>
                <a:latin typeface="Tahoma" pitchFamily="34" charset="0"/>
              </a:rPr>
              <a:t>)=0.13(2)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LT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e.a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., PRC 67, June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MC-defense2_Page_0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70983" y="762001"/>
            <a:ext cx="7802033" cy="54102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1DC13-B3F9-4290-8AC9-7CDD59A73A9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3462807" cy="523220"/>
          </a:xfrm>
          <a:prstGeom prst="rect">
            <a:avLst/>
          </a:prstGeom>
          <a:solidFill>
            <a:srgbClr val="DCDC16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Problem: </a:t>
            </a:r>
            <a:r>
              <a:rPr lang="en-US" sz="2800" baseline="30000" dirty="0" smtClean="0">
                <a:solidFill>
                  <a:srgbClr val="FF0000"/>
                </a:solidFill>
              </a:rPr>
              <a:t>14</a:t>
            </a:r>
            <a:r>
              <a:rPr lang="en-US" sz="2800" dirty="0" smtClean="0">
                <a:solidFill>
                  <a:srgbClr val="FF0000"/>
                </a:solidFill>
              </a:rPr>
              <a:t>C(</a:t>
            </a:r>
            <a:r>
              <a:rPr lang="en-US" sz="2800" dirty="0" err="1" smtClean="0">
                <a:solidFill>
                  <a:srgbClr val="FF0000"/>
                </a:solidFill>
              </a:rPr>
              <a:t>n,</a:t>
            </a:r>
            <a:r>
              <a:rPr lang="en-US" sz="280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15</a:t>
            </a:r>
            <a:r>
              <a:rPr lang="en-US" sz="2800" dirty="0" smtClean="0">
                <a:solidFill>
                  <a:srgbClr val="FF0000"/>
                </a:solidFill>
              </a:rPr>
              <a:t>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230868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ibble 34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785719" y="274638"/>
            <a:ext cx="7572562" cy="58515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1DC13-B3F9-4290-8AC9-7CDD59A73A9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MDM spectrometer</a:t>
            </a:r>
            <a:endParaRPr lang="en-US" dirty="0"/>
          </a:p>
        </p:txBody>
      </p:sp>
      <p:pic>
        <p:nvPicPr>
          <p:cNvPr id="12" name="Content Placeholder 11" descr="MMC-defense2_Page_04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210174" y="1350169"/>
            <a:ext cx="3248026" cy="2436019"/>
          </a:xfrm>
        </p:spPr>
      </p:pic>
      <p:pic>
        <p:nvPicPr>
          <p:cNvPr id="13" name="Content Placeholder 12" descr="MMC-defense2_Page_05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5209116" y="3938588"/>
            <a:ext cx="3249084" cy="2436813"/>
          </a:xfrm>
        </p:spPr>
      </p:pic>
      <p:graphicFrame>
        <p:nvGraphicFramePr>
          <p:cNvPr id="253955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52400" y="1295400"/>
          <a:ext cx="4927969" cy="3317619"/>
        </p:xfrm>
        <a:graphic>
          <a:graphicData uri="http://schemas.openxmlformats.org/presentationml/2006/ole">
            <p:oleObj spid="_x0000_s87042" name="Bitmap Image" r:id="rId6" imgW="6295238" imgH="4238095" progId="PBrush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85800" y="5029200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Raytrace reconstruction allows good </a:t>
            </a:r>
          </a:p>
          <a:p>
            <a:r>
              <a:rPr lang="en-US" dirty="0" smtClean="0"/>
              <a:t>angular resolution (~0.2 deg) with a </a:t>
            </a:r>
          </a:p>
          <a:p>
            <a:r>
              <a:rPr lang="en-US" dirty="0" smtClean="0"/>
              <a:t>Large angle covering 4 deg (lab)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BEE8F0-5528-4037-AAD9-FFB3D097D74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MC-defense2 1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"/>
            <a:ext cx="8686800" cy="65151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1DC13-B3F9-4290-8AC9-7CDD59A73A9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pPr algn="ctr"/>
            <a:r>
              <a:rPr lang="en-US" dirty="0" smtClean="0"/>
              <a:t>Nuclear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209800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Reactions are basic tools to study nuclei  (nuclear structure) and nuclear forces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Other tools: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Mass measurements </a:t>
            </a:r>
            <a:endParaRPr lang="en-US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Decay studies</a:t>
            </a:r>
          </a:p>
          <a:p>
            <a:pPr lvl="1" fontAlgn="auto">
              <a:spcAft>
                <a:spcPts val="0"/>
              </a:spcAft>
              <a:buNone/>
              <a:defRPr/>
            </a:pP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14400" y="3886200"/>
            <a:ext cx="7010400" cy="2530475"/>
            <a:chOff x="1200" y="863"/>
            <a:chExt cx="4416" cy="1594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1200" y="901"/>
              <a:ext cx="1630" cy="554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342900" indent="-342900" algn="ctr" eaLnBrk="0" hangingPunct="0"/>
              <a:r>
                <a:rPr lang="en-US" dirty="0">
                  <a:solidFill>
                    <a:srgbClr val="FF3300"/>
                  </a:solidFill>
                  <a:latin typeface="Tahoma" pitchFamily="34" charset="0"/>
                </a:rPr>
                <a:t>Measurement at lab energies </a:t>
              </a: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3888" y="863"/>
              <a:ext cx="1728" cy="583"/>
            </a:xfrm>
            <a:prstGeom prst="flowChartProcess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marL="342900" indent="-342900" algn="ctr" eaLnBrk="0" hangingPunct="0"/>
              <a:r>
                <a:rPr lang="en-US">
                  <a:solidFill>
                    <a:srgbClr val="FF3300"/>
                  </a:solidFill>
                  <a:latin typeface="Tahoma" pitchFamily="34" charset="0"/>
                </a:rPr>
                <a:t>Comparison with (reaction) calculations</a:t>
              </a: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2403" y="1658"/>
              <a:ext cx="1917" cy="799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342900" indent="-342900" algn="ctr" eaLnBrk="0" hangingPunct="0"/>
              <a:r>
                <a:rPr lang="en-US" dirty="0">
                  <a:solidFill>
                    <a:srgbClr val="FF3300"/>
                  </a:solidFill>
                  <a:latin typeface="Tahoma" pitchFamily="34" charset="0"/>
                </a:rPr>
                <a:t>Extract (nuclear structure) information</a:t>
              </a: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rot="10800000">
              <a:off x="2832" y="1034"/>
              <a:ext cx="1056" cy="624"/>
            </a:xfrm>
            <a:custGeom>
              <a:avLst/>
              <a:gdLst>
                <a:gd name="T0" fmla="*/ 528 w 21600"/>
                <a:gd name="T1" fmla="*/ 0 h 21600"/>
                <a:gd name="T2" fmla="*/ 0 w 21600"/>
                <a:gd name="T3" fmla="*/ 446 h 21600"/>
                <a:gd name="T4" fmla="*/ 528 w 21600"/>
                <a:gd name="T5" fmla="*/ 535 h 21600"/>
                <a:gd name="T6" fmla="*/ 1056 w 21600"/>
                <a:gd name="T7" fmla="*/ 44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2168 w 21600"/>
                <a:gd name="T13" fmla="*/ 12358 h 21600"/>
                <a:gd name="T14" fmla="*/ 19432 w 21600"/>
                <a:gd name="T15" fmla="*/ 185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6171"/>
                  </a:lnTo>
                  <a:lnTo>
                    <a:pt x="8640" y="6171"/>
                  </a:lnTo>
                  <a:lnTo>
                    <a:pt x="8640" y="12343"/>
                  </a:lnTo>
                  <a:lnTo>
                    <a:pt x="4320" y="12343"/>
                  </a:lnTo>
                  <a:lnTo>
                    <a:pt x="4320" y="9257"/>
                  </a:lnTo>
                  <a:lnTo>
                    <a:pt x="0" y="15429"/>
                  </a:lnTo>
                  <a:lnTo>
                    <a:pt x="4320" y="21600"/>
                  </a:lnTo>
                  <a:lnTo>
                    <a:pt x="4320" y="18514"/>
                  </a:lnTo>
                  <a:lnTo>
                    <a:pt x="17280" y="18514"/>
                  </a:lnTo>
                  <a:lnTo>
                    <a:pt x="17280" y="21600"/>
                  </a:lnTo>
                  <a:lnTo>
                    <a:pt x="21600" y="15429"/>
                  </a:lnTo>
                  <a:lnTo>
                    <a:pt x="17280" y="9257"/>
                  </a:lnTo>
                  <a:lnTo>
                    <a:pt x="17280" y="12343"/>
                  </a:lnTo>
                  <a:lnTo>
                    <a:pt x="12960" y="12343"/>
                  </a:lnTo>
                  <a:lnTo>
                    <a:pt x="12960" y="6171"/>
                  </a:lnTo>
                  <a:lnTo>
                    <a:pt x="15120" y="6171"/>
                  </a:lnTo>
                  <a:close/>
                </a:path>
              </a:pathLst>
            </a:cu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 flipV="1">
              <a:off x="4128" y="1440"/>
              <a:ext cx="48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43600" y="5486400"/>
            <a:ext cx="2667000" cy="984885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</a:pPr>
            <a:r>
              <a:rPr lang="en-US" b="1" dirty="0">
                <a:solidFill>
                  <a:srgbClr val="FF3300"/>
                </a:solidFill>
                <a:latin typeface="Tahoma" pitchFamily="34" charset="0"/>
              </a:rPr>
              <a:t>    </a:t>
            </a:r>
            <a:r>
              <a:rPr lang="en-US" sz="1600" b="1" dirty="0">
                <a:solidFill>
                  <a:srgbClr val="FF3300"/>
                </a:solidFill>
                <a:latin typeface="Tahoma" pitchFamily="34" charset="0"/>
              </a:rPr>
              <a:t>Need good </a:t>
            </a:r>
            <a:r>
              <a:rPr lang="en-US" sz="1600" b="1" dirty="0" smtClean="0">
                <a:solidFill>
                  <a:srgbClr val="FF3300"/>
                </a:solidFill>
                <a:latin typeface="Tahoma" pitchFamily="34" charset="0"/>
              </a:rPr>
              <a:t>additional </a:t>
            </a:r>
            <a:r>
              <a:rPr lang="en-US" sz="1600" b="1" dirty="0">
                <a:solidFill>
                  <a:srgbClr val="FF3300"/>
                </a:solidFill>
                <a:latin typeface="Tahoma" pitchFamily="34" charset="0"/>
              </a:rPr>
              <a:t>knowledge (data</a:t>
            </a:r>
            <a:r>
              <a:rPr lang="en-US" sz="1600" b="1" dirty="0" smtClean="0">
                <a:solidFill>
                  <a:srgbClr val="FF3300"/>
                </a:solidFill>
                <a:latin typeface="Tahoma" pitchFamily="34" charset="0"/>
              </a:rPr>
              <a:t>).</a:t>
            </a:r>
          </a:p>
          <a:p>
            <a:pPr marL="342900" indent="-342900" algn="ctr" eaLnBrk="0" hangingPunct="0">
              <a:spcBef>
                <a:spcPct val="50000"/>
              </a:spcBef>
            </a:pPr>
            <a:r>
              <a:rPr lang="en-US" sz="1600" b="1" dirty="0" smtClean="0">
                <a:solidFill>
                  <a:srgbClr val="FF3300"/>
                </a:solidFill>
                <a:latin typeface="Tahoma" pitchFamily="34" charset="0"/>
              </a:rPr>
              <a:t>Reliable absolute values</a:t>
            </a:r>
            <a:endParaRPr lang="en-US" sz="1600" b="1" dirty="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11" name="Oval 873"/>
          <p:cNvSpPr>
            <a:spLocks noChangeArrowheads="1"/>
          </p:cNvSpPr>
          <p:nvPr/>
        </p:nvSpPr>
        <p:spPr bwMode="auto">
          <a:xfrm>
            <a:off x="228600" y="228600"/>
            <a:ext cx="838200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C2818"/>
                </a:solidFill>
                <a:latin typeface="+mn-lt"/>
                <a:cs typeface="+mn-cs"/>
              </a:rPr>
              <a:t>1</a:t>
            </a:r>
            <a:endParaRPr lang="en-US" sz="2800" b="1" dirty="0">
              <a:solidFill>
                <a:srgbClr val="FC2818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TECSA </a:t>
            </a:r>
            <a:r>
              <a:rPr lang="en-US" dirty="0" smtClean="0"/>
              <a:t>– d(</a:t>
            </a:r>
            <a:r>
              <a:rPr lang="en-US" baseline="30000" dirty="0" smtClean="0"/>
              <a:t>14</a:t>
            </a:r>
            <a:r>
              <a:rPr lang="en-US" dirty="0" smtClean="0"/>
              <a:t>C,p)</a:t>
            </a:r>
            <a:r>
              <a:rPr lang="en-US" baseline="30000" dirty="0" smtClean="0"/>
              <a:t>15</a:t>
            </a:r>
            <a:r>
              <a:rPr lang="en-US" dirty="0" smtClean="0"/>
              <a:t>C results</a:t>
            </a:r>
            <a:endParaRPr lang="en-US" dirty="0"/>
          </a:p>
        </p:txBody>
      </p:sp>
      <p:pic>
        <p:nvPicPr>
          <p:cNvPr id="12" name="Content Placeholder 11" descr="TECSA_AngleVsEngLab_12cm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4038600" cy="3784247"/>
          </a:xfrm>
        </p:spPr>
      </p:pic>
      <p:pic>
        <p:nvPicPr>
          <p:cNvPr id="11" name="Content Placeholder 10" descr="TECSA_XY_Pos_12cm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6400"/>
            <a:ext cx="4038600" cy="3784247"/>
          </a:xfrm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819488" y="6172200"/>
            <a:ext cx="4010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BT Roeder </a:t>
            </a:r>
            <a:r>
              <a:rPr lang="en-US" b="1" dirty="0" smtClean="0">
                <a:solidFill>
                  <a:srgbClr val="FF0000"/>
                </a:solidFill>
              </a:rPr>
              <a:t>et al, NIM A634 (2011)71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7B0D85-0A68-47E8-B013-CD974B14D11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MMC-defense2 11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71720" y="274638"/>
            <a:ext cx="7800560" cy="58515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1DC13-B3F9-4290-8AC9-7CDD59A73A9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ctr"/>
            <a:r>
              <a:rPr lang="en-US" dirty="0" smtClean="0"/>
              <a:t>Results </a:t>
            </a:r>
            <a:r>
              <a:rPr lang="en-US" baseline="30000" dirty="0" smtClean="0"/>
              <a:t>14</a:t>
            </a:r>
            <a:r>
              <a:rPr lang="en-US" dirty="0" smtClean="0"/>
              <a:t>C(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15</a:t>
            </a:r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21" name="Content Placeholder 20" descr="MMC-defense2_Page_15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457200" y="4408952"/>
            <a:ext cx="4038600" cy="19156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1DC13-B3F9-4290-8AC9-7CDD59A73A9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8" name="Content Placeholder 17" descr="MMC-defense2_Page_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76800" y="4114800"/>
            <a:ext cx="3200400" cy="2187575"/>
          </a:xfrm>
        </p:spPr>
      </p:pic>
      <p:pic>
        <p:nvPicPr>
          <p:cNvPr id="20" name="Content Placeholder 19" descr="MMC-defense2_Page_17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029200" y="1447800"/>
            <a:ext cx="2923813" cy="2642584"/>
          </a:xfrm>
        </p:spPr>
      </p:pic>
      <p:pic>
        <p:nvPicPr>
          <p:cNvPr id="23" name="Content Placeholder 22" descr="MMC-defense2_Page_08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533400" y="1523999"/>
            <a:ext cx="3657600" cy="2819399"/>
          </a:xfrm>
        </p:spPr>
      </p:pic>
      <p:sp>
        <p:nvSpPr>
          <p:cNvPr id="24" name="TextBox 23"/>
          <p:cNvSpPr txBox="1"/>
          <p:nvPr/>
        </p:nvSpPr>
        <p:spPr>
          <a:xfrm>
            <a:off x="838200" y="4419600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7800" y="1066800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14</a:t>
            </a:r>
            <a:r>
              <a:rPr lang="en-US" dirty="0" smtClean="0"/>
              <a:t>C(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15</a:t>
            </a:r>
            <a:r>
              <a:rPr lang="en-US" dirty="0" smtClean="0"/>
              <a:t>C exp-theory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429029" y="6336268"/>
            <a:ext cx="480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Matthew McCleskey, thesis, TAMU, Aug 2011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13475" y="11430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14</a:t>
            </a:r>
            <a:r>
              <a:rPr lang="en-US" dirty="0" smtClean="0"/>
              <a:t>C+</a:t>
            </a:r>
            <a:r>
              <a:rPr lang="en-US" baseline="30000" dirty="0" smtClean="0"/>
              <a:t>13</a:t>
            </a:r>
            <a:r>
              <a:rPr lang="en-US" dirty="0" smtClean="0"/>
              <a:t>C elastic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4267200" y="5334000"/>
            <a:ext cx="1066800" cy="2286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16200000">
            <a:off x="6400800" y="3810001"/>
            <a:ext cx="495300" cy="1905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C2E95D-3148-4FB6-BB46-26BFDCF24A0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/>
          </a:p>
        </p:txBody>
      </p:sp>
      <p:sp>
        <p:nvSpPr>
          <p:cNvPr id="118787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/>
              <a:t>Breakup (one-nucleon removal r.)</a:t>
            </a:r>
          </a:p>
        </p:txBody>
      </p:sp>
      <p:pic>
        <p:nvPicPr>
          <p:cNvPr id="118788" name="Picture 3" descr="Breakup-f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914400"/>
            <a:ext cx="4572000" cy="3200400"/>
          </a:xfrm>
        </p:spPr>
      </p:pic>
      <p:pic>
        <p:nvPicPr>
          <p:cNvPr id="118789" name="Picture 4" descr="fig3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505200"/>
            <a:ext cx="2916238" cy="3124200"/>
          </a:xfrm>
          <a:solidFill>
            <a:schemeClr val="bg1"/>
          </a:solidFill>
        </p:spPr>
      </p:pic>
      <p:pic>
        <p:nvPicPr>
          <p:cNvPr id="118790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62600" y="896938"/>
            <a:ext cx="3048000" cy="3370262"/>
          </a:xfrm>
        </p:spPr>
      </p:pic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4865688" y="4876800"/>
            <a:ext cx="32877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sz="1600" b="1">
                <a:solidFill>
                  <a:srgbClr val="3333CC"/>
                </a:solidFill>
                <a:latin typeface="Tahoma" pitchFamily="34" charset="0"/>
              </a:rPr>
              <a:t>Momentum distributions → </a:t>
            </a:r>
            <a:r>
              <a:rPr lang="en-US" sz="1600" b="1" i="1">
                <a:solidFill>
                  <a:srgbClr val="3333CC"/>
                </a:solidFill>
                <a:latin typeface="Tahoma" pitchFamily="34" charset="0"/>
              </a:rPr>
              <a:t>nlj</a:t>
            </a:r>
          </a:p>
          <a:p>
            <a:pPr marL="342900" indent="-342900" eaLnBrk="0" hangingPunct="0"/>
            <a:r>
              <a:rPr lang="en-US" sz="1600" b="1">
                <a:solidFill>
                  <a:srgbClr val="3333CC"/>
                </a:solidFill>
                <a:latin typeface="Tahoma" pitchFamily="34" charset="0"/>
              </a:rPr>
              <a:t>Cross section</a:t>
            </a:r>
            <a:r>
              <a:rPr lang="en-US" sz="1600" b="1" i="1">
                <a:solidFill>
                  <a:srgbClr val="3333CC"/>
                </a:solidFill>
                <a:latin typeface="Tahoma" pitchFamily="34" charset="0"/>
              </a:rPr>
              <a:t> </a:t>
            </a:r>
            <a:r>
              <a:rPr lang="en-US" sz="1600" b="1">
                <a:solidFill>
                  <a:srgbClr val="3333CC"/>
                </a:solidFill>
                <a:latin typeface="Tahoma" pitchFamily="34" charset="0"/>
              </a:rPr>
              <a:t>→ ANC </a:t>
            </a:r>
            <a:r>
              <a:rPr lang="en-US" sz="1600" b="1">
                <a:solidFill>
                  <a:srgbClr val="FF0000"/>
                </a:solidFill>
                <a:latin typeface="Tahoma" pitchFamily="34" charset="0"/>
              </a:rPr>
              <a:t>(only!!!)</a:t>
            </a:r>
          </a:p>
          <a:p>
            <a:pPr marL="342900" indent="-342900" eaLnBrk="0" hangingPunct="0"/>
            <a:r>
              <a:rPr lang="en-US" sz="1600" b="1">
                <a:solidFill>
                  <a:srgbClr val="3333CC"/>
                </a:solidFill>
                <a:latin typeface="Tahoma" pitchFamily="34" charset="0"/>
              </a:rPr>
              <a:t>Gamma rays → config mixing</a:t>
            </a:r>
            <a:r>
              <a:rPr lang="en-US" sz="1600">
                <a:solidFill>
                  <a:srgbClr val="00264C"/>
                </a:solidFill>
                <a:latin typeface="Tahoma" pitchFamily="34" charset="0"/>
              </a:rPr>
              <a:t> </a:t>
            </a:r>
            <a:endParaRPr lang="en-US" sz="1600">
              <a:solidFill>
                <a:srgbClr val="FF3300"/>
              </a:solidFill>
              <a:latin typeface="Tahoma" pitchFamily="34" charset="0"/>
            </a:endParaRP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4876800" y="5791200"/>
            <a:ext cx="2771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Need: V</a:t>
            </a:r>
            <a:r>
              <a:rPr lang="en-US" sz="1600" b="1" baseline="-25000">
                <a:solidFill>
                  <a:srgbClr val="FF3300"/>
                </a:solidFill>
                <a:latin typeface="Tahoma" pitchFamily="34" charset="0"/>
              </a:rPr>
              <a:t>p-target</a:t>
            </a:r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 &amp; V</a:t>
            </a:r>
            <a:r>
              <a:rPr lang="en-US" sz="1600" b="1" baseline="-25000">
                <a:solidFill>
                  <a:srgbClr val="FF3300"/>
                </a:solidFill>
                <a:latin typeface="Tahoma" pitchFamily="34" charset="0"/>
              </a:rPr>
              <a:t>core-target</a:t>
            </a:r>
          </a:p>
          <a:p>
            <a:pPr marL="342900" indent="-342900" algn="ctr" eaLnBrk="0" hangingPunct="0"/>
            <a:r>
              <a:rPr lang="en-US" sz="1600" b="1">
                <a:solidFill>
                  <a:srgbClr val="FF3300"/>
                </a:solidFill>
                <a:latin typeface="Tahoma" pitchFamily="34" charset="0"/>
              </a:rPr>
              <a:t>and reaction mechanism</a:t>
            </a:r>
          </a:p>
        </p:txBody>
      </p:sp>
      <p:sp>
        <p:nvSpPr>
          <p:cNvPr id="118793" name="Text Box 8"/>
          <p:cNvSpPr txBox="1">
            <a:spLocks noChangeArrowheads="1"/>
          </p:cNvSpPr>
          <p:nvPr/>
        </p:nvSpPr>
        <p:spPr bwMode="auto">
          <a:xfrm>
            <a:off x="3581400" y="6400800"/>
            <a:ext cx="3067050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sz="1400" b="1">
                <a:solidFill>
                  <a:srgbClr val="2E697E"/>
                </a:solidFill>
                <a:latin typeface="Tahoma" pitchFamily="34" charset="0"/>
              </a:rPr>
              <a:t>Calc: F. Carstoiu; Data: see later</a:t>
            </a:r>
          </a:p>
        </p:txBody>
      </p:sp>
      <p:sp>
        <p:nvSpPr>
          <p:cNvPr id="118794" name="Oval 9"/>
          <p:cNvSpPr>
            <a:spLocks noChangeArrowheads="1"/>
          </p:cNvSpPr>
          <p:nvPr/>
        </p:nvSpPr>
        <p:spPr bwMode="auto">
          <a:xfrm>
            <a:off x="228600" y="152400"/>
            <a:ext cx="838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C2818"/>
                </a:solidFill>
              </a:rPr>
              <a:t>3 d</a:t>
            </a:r>
            <a:endParaRPr lang="en-US" sz="2800" b="1" dirty="0">
              <a:solidFill>
                <a:srgbClr val="FC281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/>
      <p:bldP spid="1495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47EC4C-CA26-44EA-BFB5-9211F619C2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/>
          </a:p>
        </p:txBody>
      </p:sp>
      <p:sp>
        <p:nvSpPr>
          <p:cNvPr id="119811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rgbClr val="CC0000"/>
                </a:solidFill>
              </a:rPr>
              <a:t>One-nucleon removal = spectroscopic tool</a:t>
            </a:r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371600"/>
            <a:ext cx="3505200" cy="2514600"/>
          </a:xfrm>
        </p:spPr>
        <p:txBody>
          <a:bodyPr/>
          <a:lstStyle/>
          <a:p>
            <a:pPr eaLnBrk="1" hangingPunct="1"/>
            <a:r>
              <a:rPr lang="en-US" sz="2000" smtClean="0"/>
              <a:t>Example of momentum distributions – all types!</a:t>
            </a:r>
          </a:p>
          <a:p>
            <a:pPr eaLnBrk="1" hangingPunct="1"/>
            <a:r>
              <a:rPr lang="en-US" sz="2000" b="1" i="1" smtClean="0"/>
              <a:t>E. Sauvan et al. – PRC 69, 044503 (2004).</a:t>
            </a:r>
          </a:p>
          <a:p>
            <a:pPr eaLnBrk="1" hangingPunct="1"/>
            <a:r>
              <a:rPr lang="en-US" sz="2000" smtClean="0"/>
              <a:t>Cocktail beam: </a:t>
            </a:r>
            <a:r>
              <a:rPr lang="en-US" sz="2000" baseline="30000" smtClean="0"/>
              <a:t>12-15</a:t>
            </a:r>
            <a:r>
              <a:rPr lang="en-US" sz="2000" smtClean="0"/>
              <a:t>B, </a:t>
            </a:r>
            <a:r>
              <a:rPr lang="en-US" sz="2000" baseline="30000" smtClean="0"/>
              <a:t>14-18</a:t>
            </a:r>
            <a:r>
              <a:rPr lang="en-US" sz="2000" smtClean="0"/>
              <a:t>C, </a:t>
            </a:r>
            <a:r>
              <a:rPr lang="en-US" sz="2000" baseline="30000" smtClean="0"/>
              <a:t>17-21</a:t>
            </a:r>
            <a:r>
              <a:rPr lang="en-US" sz="2000" smtClean="0"/>
              <a:t>N, </a:t>
            </a:r>
            <a:r>
              <a:rPr lang="en-US" sz="2000" baseline="30000" smtClean="0"/>
              <a:t>19-23</a:t>
            </a:r>
            <a:r>
              <a:rPr lang="en-US" sz="2000" smtClean="0"/>
              <a:t>O, </a:t>
            </a:r>
            <a:r>
              <a:rPr lang="en-US" sz="2000" baseline="30000" smtClean="0"/>
              <a:t>22-25</a:t>
            </a:r>
            <a:r>
              <a:rPr lang="en-US" sz="2000" smtClean="0"/>
              <a:t>F</a:t>
            </a:r>
          </a:p>
          <a:p>
            <a:pPr eaLnBrk="1" hangingPunct="1">
              <a:buFontTx/>
              <a:buNone/>
            </a:pPr>
            <a:r>
              <a:rPr lang="en-US" sz="2000" smtClean="0"/>
              <a:t>	@ 43-68 MeV/nucleon.</a:t>
            </a:r>
          </a:p>
        </p:txBody>
      </p:sp>
      <p:pic>
        <p:nvPicPr>
          <p:cNvPr id="119813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5" y="914400"/>
            <a:ext cx="4486275" cy="5638800"/>
          </a:xfrm>
        </p:spPr>
      </p:pic>
      <p:sp>
        <p:nvSpPr>
          <p:cNvPr id="151557" name="Line 5"/>
          <p:cNvSpPr>
            <a:spLocks noChangeShapeType="1"/>
          </p:cNvSpPr>
          <p:nvPr/>
        </p:nvSpPr>
        <p:spPr bwMode="auto">
          <a:xfrm>
            <a:off x="1905000" y="2971800"/>
            <a:ext cx="0" cy="1066800"/>
          </a:xfrm>
          <a:prstGeom prst="line">
            <a:avLst/>
          </a:prstGeom>
          <a:noFill/>
          <a:ln w="76200">
            <a:solidFill>
              <a:srgbClr val="3333CC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3505200" y="3048000"/>
            <a:ext cx="0" cy="1066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1559" name="Line 7"/>
          <p:cNvSpPr>
            <a:spLocks noChangeShapeType="1"/>
          </p:cNvSpPr>
          <p:nvPr/>
        </p:nvSpPr>
        <p:spPr bwMode="auto">
          <a:xfrm>
            <a:off x="6629400" y="3124200"/>
            <a:ext cx="0" cy="10668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33400" y="4191000"/>
            <a:ext cx="8610600" cy="2622550"/>
            <a:chOff x="336" y="2640"/>
            <a:chExt cx="5424" cy="1652"/>
          </a:xfrm>
        </p:grpSpPr>
        <p:pic>
          <p:nvPicPr>
            <p:cNvPr id="119818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" y="2640"/>
              <a:ext cx="5424" cy="1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819" name="Text Box 10"/>
            <p:cNvSpPr txBox="1">
              <a:spLocks noChangeArrowheads="1"/>
            </p:cNvSpPr>
            <p:nvPr/>
          </p:nvSpPr>
          <p:spPr bwMode="auto">
            <a:xfrm>
              <a:off x="697" y="3956"/>
              <a:ext cx="6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b="1">
                  <a:solidFill>
                    <a:srgbClr val="3333CC"/>
                  </a:solidFill>
                  <a:latin typeface="Tahoma" pitchFamily="34" charset="0"/>
                </a:rPr>
                <a:t>normal</a:t>
              </a:r>
            </a:p>
          </p:txBody>
        </p:sp>
        <p:sp>
          <p:nvSpPr>
            <p:cNvPr id="119820" name="Text Box 11"/>
            <p:cNvSpPr txBox="1">
              <a:spLocks noChangeArrowheads="1"/>
            </p:cNvSpPr>
            <p:nvPr/>
          </p:nvSpPr>
          <p:spPr bwMode="auto">
            <a:xfrm>
              <a:off x="1952" y="3888"/>
              <a:ext cx="45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b="1">
                  <a:solidFill>
                    <a:srgbClr val="CC0000"/>
                  </a:solidFill>
                  <a:latin typeface="Tahoma" pitchFamily="34" charset="0"/>
                </a:rPr>
                <a:t>halo</a:t>
              </a:r>
            </a:p>
            <a:p>
              <a:pPr marL="342900" indent="-342900" algn="ctr" eaLnBrk="0" hangingPunct="0"/>
              <a:r>
                <a:rPr lang="en-US" b="1">
                  <a:solidFill>
                    <a:srgbClr val="CC0000"/>
                  </a:solidFill>
                  <a:latin typeface="Tahoma" pitchFamily="34" charset="0"/>
                </a:rPr>
                <a:t>2s</a:t>
              </a:r>
              <a:r>
                <a:rPr lang="en-US" b="1" baseline="-25000">
                  <a:solidFill>
                    <a:srgbClr val="CC0000"/>
                  </a:solidFill>
                  <a:latin typeface="Tahoma" pitchFamily="34" charset="0"/>
                </a:rPr>
                <a:t>1/2</a:t>
              </a:r>
            </a:p>
          </p:txBody>
        </p:sp>
        <p:sp>
          <p:nvSpPr>
            <p:cNvPr id="119821" name="Text Box 12"/>
            <p:cNvSpPr txBox="1">
              <a:spLocks noChangeArrowheads="1"/>
            </p:cNvSpPr>
            <p:nvPr/>
          </p:nvSpPr>
          <p:spPr bwMode="auto">
            <a:xfrm>
              <a:off x="2949" y="4004"/>
              <a:ext cx="111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b="1">
                  <a:solidFill>
                    <a:srgbClr val="2E697E"/>
                  </a:solidFill>
                  <a:latin typeface="Tahoma" pitchFamily="34" charset="0"/>
                </a:rPr>
                <a:t>Config mixing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7" grpId="0" animBg="1"/>
      <p:bldP spid="151558" grpId="0" animBg="1"/>
      <p:bldP spid="1515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E90164-5A65-44C5-A45D-C74775300A2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mtClean="0"/>
          </a:p>
        </p:txBody>
      </p:sp>
      <p:sp>
        <p:nvSpPr>
          <p:cNvPr id="12083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066800" y="360363"/>
            <a:ext cx="7772400" cy="554037"/>
          </a:xfrm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en-US" sz="2600" b="1" smtClean="0">
                <a:cs typeface="Times New Roman" pitchFamily="18" charset="0"/>
              </a:rPr>
              <a:t>Example: Summary of the </a:t>
            </a:r>
            <a:r>
              <a:rPr lang="en-US" sz="2600" b="1" smtClean="0">
                <a:solidFill>
                  <a:srgbClr val="FF0000"/>
                </a:solidFill>
                <a:cs typeface="Times New Roman" pitchFamily="18" charset="0"/>
              </a:rPr>
              <a:t>ANC</a:t>
            </a:r>
            <a:r>
              <a:rPr lang="en-US" sz="2600" b="1" smtClean="0">
                <a:cs typeface="Times New Roman" pitchFamily="18" charset="0"/>
              </a:rPr>
              <a:t> extracted from </a:t>
            </a:r>
            <a:br>
              <a:rPr lang="en-US" sz="2600" b="1" smtClean="0">
                <a:cs typeface="Times New Roman" pitchFamily="18" charset="0"/>
              </a:rPr>
            </a:br>
            <a:r>
              <a:rPr lang="en-US" sz="2600" b="1" baseline="30000" smtClean="0">
                <a:solidFill>
                  <a:srgbClr val="FF0000"/>
                </a:solidFill>
                <a:cs typeface="Times New Roman" pitchFamily="18" charset="0"/>
              </a:rPr>
              <a:t>8</a:t>
            </a:r>
            <a:r>
              <a:rPr lang="en-US" sz="2600" b="1" smtClean="0">
                <a:solidFill>
                  <a:srgbClr val="FF0000"/>
                </a:solidFill>
                <a:cs typeface="Times New Roman" pitchFamily="18" charset="0"/>
              </a:rPr>
              <a:t>B breakup</a:t>
            </a:r>
            <a:r>
              <a:rPr lang="en-US" sz="2600" b="1" smtClean="0">
                <a:cs typeface="Times New Roman" pitchFamily="18" charset="0"/>
              </a:rPr>
              <a:t> with different interactions</a:t>
            </a:r>
            <a:r>
              <a:rPr lang="en-US" smtClean="0"/>
              <a:t> </a:t>
            </a: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76400"/>
            <a:ext cx="3810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smtClean="0">
                <a:cs typeface="Times New Roman" pitchFamily="18" charset="0"/>
              </a:rPr>
              <a:t>    Data from:</a:t>
            </a:r>
            <a:endParaRPr lang="en-US" sz="1400" b="1" u="sng" smtClean="0">
              <a:latin typeface="Haettenschweiler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smtClean="0">
                <a:solidFill>
                  <a:srgbClr val="0000FF"/>
                </a:solidFill>
                <a:cs typeface="Times New Roman" pitchFamily="18" charset="0"/>
              </a:rPr>
              <a:t>F. Negoita et al, Phys Rev C 54, </a:t>
            </a:r>
            <a:r>
              <a:rPr lang="en-US" sz="1400" smtClean="0">
                <a:solidFill>
                  <a:srgbClr val="0000FF"/>
                </a:solidFill>
                <a:cs typeface="Times New Roman" pitchFamily="18" charset="0"/>
              </a:rPr>
              <a:t>1787 (1996)</a:t>
            </a:r>
            <a:endParaRPr lang="en-US" sz="1400" b="1" u="sng" smtClean="0">
              <a:latin typeface="Haettenschweiler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smtClean="0">
                <a:solidFill>
                  <a:srgbClr val="0000FF"/>
                </a:solidFill>
                <a:cs typeface="Times New Roman" pitchFamily="18" charset="0"/>
              </a:rPr>
              <a:t>B. Blank et al, Nucl Phys A624, </a:t>
            </a:r>
            <a:r>
              <a:rPr lang="en-US" sz="1400" smtClean="0">
                <a:solidFill>
                  <a:srgbClr val="0000FF"/>
                </a:solidFill>
                <a:cs typeface="Times New Roman" pitchFamily="18" charset="0"/>
              </a:rPr>
              <a:t>242 (1997)</a:t>
            </a:r>
            <a:endParaRPr lang="en-US" sz="1400" b="1" u="sng" smtClean="0">
              <a:latin typeface="Haettenschweiler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smtClean="0">
                <a:solidFill>
                  <a:srgbClr val="0000FF"/>
                </a:solidFill>
                <a:cs typeface="Times New Roman" pitchFamily="18" charset="0"/>
              </a:rPr>
              <a:t>D. Cortina-Gil e a, EuroPhys J. 10A, </a:t>
            </a:r>
            <a:r>
              <a:rPr lang="en-US" sz="1400" smtClean="0">
                <a:solidFill>
                  <a:srgbClr val="0000FF"/>
                </a:solidFill>
                <a:cs typeface="Times New Roman" pitchFamily="18" charset="0"/>
              </a:rPr>
              <a:t>49</a:t>
            </a:r>
            <a:r>
              <a:rPr lang="en-US" sz="1400" b="1" smtClean="0">
                <a:solidFill>
                  <a:srgbClr val="0000FF"/>
                </a:solidFill>
                <a:cs typeface="Times New Roman" pitchFamily="18" charset="0"/>
              </a:rPr>
              <a:t> (</a:t>
            </a:r>
            <a:r>
              <a:rPr lang="en-US" sz="1400" smtClean="0">
                <a:solidFill>
                  <a:srgbClr val="0000FF"/>
                </a:solidFill>
                <a:cs typeface="Times New Roman" pitchFamily="18" charset="0"/>
              </a:rPr>
              <a:t>2001).</a:t>
            </a:r>
            <a:endParaRPr lang="en-US" sz="1400" b="1" u="sng" smtClean="0">
              <a:latin typeface="Haettenschweiler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400" b="1" smtClean="0">
                <a:solidFill>
                  <a:srgbClr val="0000FF"/>
                </a:solidFill>
              </a:rPr>
              <a:t>R. E. Warner et al. – BAPS 47, </a:t>
            </a:r>
            <a:r>
              <a:rPr lang="en-US" sz="1400" smtClean="0">
                <a:solidFill>
                  <a:srgbClr val="0000FF"/>
                </a:solidFill>
              </a:rPr>
              <a:t>59 (2002).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400" b="1" smtClean="0">
                <a:solidFill>
                  <a:srgbClr val="0000FF"/>
                </a:solidFill>
              </a:rPr>
              <a:t>J. Enders e.a., Phys Rev C 67,</a:t>
            </a:r>
            <a:r>
              <a:rPr lang="en-US" sz="1400" smtClean="0">
                <a:solidFill>
                  <a:srgbClr val="0000FF"/>
                </a:solidFill>
              </a:rPr>
              <a:t> 064302 (2003)</a:t>
            </a:r>
            <a:endParaRPr lang="en-US" sz="1400" b="1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4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600" smtClean="0">
                <a:cs typeface="Times New Roman" pitchFamily="18" charset="0"/>
              </a:rPr>
              <a:t>All available breakup cross sections on targets from C to Pb and energies 27-1000 MeV/u give consistent ANC values!</a:t>
            </a:r>
            <a:r>
              <a:rPr lang="en-US" sz="1400" smtClean="0">
                <a:cs typeface="Times New Roman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smtClean="0">
                <a:cs typeface="Times New Roman" pitchFamily="18" charset="0"/>
              </a:rPr>
              <a:t>Summary of results: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0000CC"/>
                </a:solidFill>
              </a:rPr>
              <a:t>LT ea, PRL 87, 2001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0000CC"/>
                </a:solidFill>
              </a:rPr>
              <a:t>LT ea, PRC 67, 2004</a:t>
            </a:r>
          </a:p>
        </p:txBody>
      </p:sp>
      <p:pic>
        <p:nvPicPr>
          <p:cNvPr id="1536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990600"/>
            <a:ext cx="3575050" cy="5715000"/>
          </a:xfrm>
        </p:spPr>
      </p:pic>
      <p:pic>
        <p:nvPicPr>
          <p:cNvPr id="15360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1444625"/>
            <a:ext cx="4724400" cy="449897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84238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3300"/>
                </a:solidFill>
              </a:rPr>
              <a:t>Calc w various </a:t>
            </a:r>
            <a:r>
              <a:rPr lang="en-US" sz="3200" b="1" dirty="0">
                <a:solidFill>
                  <a:srgbClr val="FF3300"/>
                </a:solidFill>
              </a:rPr>
              <a:t>effective interactions</a:t>
            </a:r>
          </a:p>
        </p:txBody>
      </p:sp>
      <p:sp>
        <p:nvSpPr>
          <p:cNvPr id="206852" name="Rectangle 4" descr="Large confetti"/>
          <p:cNvSpPr>
            <a:spLocks noChangeArrowheads="1"/>
          </p:cNvSpPr>
          <p:nvPr/>
        </p:nvSpPr>
        <p:spPr bwMode="auto">
          <a:xfrm>
            <a:off x="0" y="2055813"/>
            <a:ext cx="9144000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20750" indent="-460375">
              <a:tabLst>
                <a:tab pos="228600" algn="l"/>
              </a:tabLs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Glauber model with folded potentials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0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>
              <a:tabLst>
                <a:tab pos="228600" algn="l"/>
              </a:tabLst>
            </a:pPr>
            <a:r>
              <a:rPr lang="en-US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b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F00000"/>
                </a:solidFill>
                <a:latin typeface="Times New Roman" pitchFamily="18" charset="0"/>
                <a:cs typeface="Times New Roman" pitchFamily="18" charset="0"/>
              </a:rPr>
              <a:t>JLM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uses the G-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matrix effective interaction of </a:t>
            </a:r>
            <a:r>
              <a:rPr lang="en-US" sz="160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Jeukenne, Lejeune and Mahaux</a:t>
            </a:r>
            <a:r>
              <a:rPr lang="en-US" sz="1600">
                <a:solidFill>
                  <a:srgbClr val="993366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PRC 16, 1977) 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tested before</a:t>
            </a:r>
            <a:r>
              <a:rPr lang="en-US" sz="1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because:</a:t>
            </a:r>
            <a:endParaRPr lang="en-US" sz="10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>
              <a:tabLst>
                <a:tab pos="228600" algn="l"/>
              </a:tabLst>
            </a:pPr>
            <a:r>
              <a:rPr lang="en-US" sz="1600">
                <a:solidFill>
                  <a:srgbClr val="993366"/>
                </a:solidFill>
                <a:latin typeface="Symbol" pitchFamily="18" charset="2"/>
                <a:cs typeface="Courier New" pitchFamily="49" charset="0"/>
              </a:rPr>
              <a:t>·</a:t>
            </a:r>
            <a:r>
              <a:rPr lang="en-US" sz="7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       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independent geometry for imaginary part</a:t>
            </a:r>
            <a:endParaRPr lang="en-US" sz="10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>
              <a:tabLst>
                <a:tab pos="228600" algn="l"/>
              </a:tabLst>
            </a:pPr>
            <a:r>
              <a:rPr lang="en-US" sz="1600">
                <a:solidFill>
                  <a:srgbClr val="993366"/>
                </a:solidFill>
                <a:latin typeface="Symbol" pitchFamily="18" charset="2"/>
                <a:cs typeface="Courier New" pitchFamily="49" charset="0"/>
              </a:rPr>
              <a:t>·</a:t>
            </a:r>
            <a:r>
              <a:rPr lang="en-US" sz="7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       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normalization independent of partners and energy</a:t>
            </a:r>
            <a:endParaRPr lang="en-US" sz="10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>
              <a:tabLst>
                <a:tab pos="228600" algn="l"/>
              </a:tabLst>
            </a:pPr>
            <a:r>
              <a:rPr lang="en-US" sz="1600">
                <a:solidFill>
                  <a:srgbClr val="993366"/>
                </a:solidFill>
                <a:latin typeface="Symbol" pitchFamily="18" charset="2"/>
                <a:cs typeface="Courier New" pitchFamily="49" charset="0"/>
              </a:rPr>
              <a:t>·</a:t>
            </a:r>
            <a:r>
              <a:rPr lang="en-US" sz="7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       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reproduces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ELASTIC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endParaRPr lang="en-US" sz="10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>
              <a:tabLst>
                <a:tab pos="228600" algn="l"/>
              </a:tabLst>
            </a:pP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for loosely bound p-shell nuclei with experimentally determined renormalizations (</a:t>
            </a:r>
            <a:r>
              <a:rPr lang="en-US" sz="1600" baseline="300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Be, </a:t>
            </a:r>
            <a:r>
              <a:rPr lang="en-US" sz="1600" baseline="300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1600" baseline="300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C and </a:t>
            </a:r>
            <a:r>
              <a:rPr lang="en-US" sz="1600" baseline="300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N on </a:t>
            </a:r>
            <a:r>
              <a:rPr lang="en-US" sz="1600" baseline="300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1600" baseline="300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N)</a:t>
            </a: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206853" name="Object 5"/>
          <p:cNvGraphicFramePr>
            <a:graphicFrameLocks noChangeAspect="1"/>
          </p:cNvGraphicFramePr>
          <p:nvPr/>
        </p:nvGraphicFramePr>
        <p:xfrm>
          <a:off x="879475" y="4191000"/>
          <a:ext cx="6927850" cy="1284288"/>
        </p:xfrm>
        <a:graphic>
          <a:graphicData uri="http://schemas.openxmlformats.org/presentationml/2006/ole">
            <p:oleObj spid="_x0000_s88066" name="Equation" r:id="rId4" imgW="3835080" imgH="711000" progId="Equation.3">
              <p:embed/>
            </p:oleObj>
          </a:graphicData>
        </a:graphic>
      </p:graphicFrame>
      <p:sp>
        <p:nvSpPr>
          <p:cNvPr id="206854" name="Text Box 6" descr="Large confetti"/>
          <p:cNvSpPr txBox="1">
            <a:spLocks noChangeArrowheads="1"/>
          </p:cNvSpPr>
          <p:nvPr/>
        </p:nvSpPr>
        <p:spPr bwMode="auto">
          <a:xfrm>
            <a:off x="0" y="5562600"/>
            <a:ext cx="91440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20750" indent="-460375"/>
            <a:r>
              <a:rPr lang="en-US" sz="1600" b="1" i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found</a:t>
            </a:r>
            <a:r>
              <a:rPr lang="en-US" sz="16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 renorm for imaginary pot Nw=1.0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at 10 MeV/u. Assumed correct at all energies !!!</a:t>
            </a:r>
          </a:p>
          <a:p>
            <a:pPr marL="920750" indent="-460375"/>
            <a:endParaRPr lang="en-US" sz="16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/>
            <a:r>
              <a:rPr lang="en-US" b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>
                <a:solidFill>
                  <a:srgbClr val="E02B00"/>
                </a:solidFill>
                <a:latin typeface="Times New Roman" pitchFamily="18" charset="0"/>
                <a:cs typeface="Times New Roman" pitchFamily="18" charset="0"/>
              </a:rPr>
              <a:t>free t-matrix NN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interactions of </a:t>
            </a:r>
            <a:r>
              <a:rPr lang="en-US" sz="16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Franey and Love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(PRC 31, 1985)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6855" name="Object 7"/>
          <p:cNvGraphicFramePr>
            <a:graphicFrameLocks noChangeAspect="1"/>
          </p:cNvGraphicFramePr>
          <p:nvPr/>
        </p:nvGraphicFramePr>
        <p:xfrm>
          <a:off x="1689100" y="1066800"/>
          <a:ext cx="5080000" cy="989013"/>
        </p:xfrm>
        <a:graphic>
          <a:graphicData uri="http://schemas.openxmlformats.org/presentationml/2006/ole">
            <p:oleObj spid="_x0000_s88067" name="Equation" r:id="rId5" imgW="262872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3300"/>
                </a:solidFill>
              </a:rPr>
              <a:t>Various effective interactions</a:t>
            </a:r>
            <a:r>
              <a:rPr lang="en-US" sz="3600">
                <a:solidFill>
                  <a:srgbClr val="FF3300"/>
                </a:solidFill>
              </a:rPr>
              <a:t> (cont’d)</a:t>
            </a:r>
          </a:p>
        </p:txBody>
      </p:sp>
      <p:sp>
        <p:nvSpPr>
          <p:cNvPr id="208899" name="Text Box 3" descr="Large confetti"/>
          <p:cNvSpPr txBox="1">
            <a:spLocks noChangeArrowheads="1"/>
          </p:cNvSpPr>
          <p:nvPr/>
        </p:nvSpPr>
        <p:spPr bwMode="auto">
          <a:xfrm>
            <a:off x="228600" y="1981200"/>
            <a:ext cx="85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208900" name="Rectangle 4" descr="Large confetti"/>
          <p:cNvSpPr>
            <a:spLocks noChangeArrowheads="1"/>
          </p:cNvSpPr>
          <p:nvPr/>
        </p:nvSpPr>
        <p:spPr bwMode="auto">
          <a:xfrm>
            <a:off x="0" y="1905000"/>
            <a:ext cx="9144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20750" indent="-460375"/>
            <a:r>
              <a:rPr lang="en-US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Glauber model calc in the optical limit</a:t>
            </a:r>
            <a:endParaRPr lang="en-US" sz="20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/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Use three ranges for interactions, to check the sensitivity:</a:t>
            </a:r>
            <a:endParaRPr lang="en-US" sz="16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/>
            <a:r>
              <a:rPr lang="en-US" b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zero-range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993366"/>
                </a:solidFill>
                <a:latin typeface="Symbol" pitchFamily="18" charset="2"/>
                <a:cs typeface="Courier New" pitchFamily="49" charset="0"/>
              </a:rPr>
              <a:t>m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→0</a:t>
            </a:r>
            <a:endParaRPr lang="en-US" sz="16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/>
            <a:r>
              <a:rPr lang="en-US" b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“standard”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993366"/>
                </a:solidFill>
                <a:latin typeface="Symbol" pitchFamily="18" charset="2"/>
                <a:cs typeface="Courier New" pitchFamily="49" charset="0"/>
              </a:rPr>
              <a:t>m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=1.5 fm for all terms</a:t>
            </a:r>
            <a:endParaRPr lang="en-US" sz="1600">
              <a:solidFill>
                <a:srgbClr val="993366"/>
              </a:solidFill>
              <a:latin typeface="Courier New" pitchFamily="49" charset="0"/>
              <a:cs typeface="Courier New" pitchFamily="49" charset="0"/>
            </a:endParaRPr>
          </a:p>
          <a:p>
            <a:pPr marL="920750" indent="-460375" eaLnBrk="0" hangingPunct="0"/>
            <a:r>
              <a:rPr lang="en-US" b="1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5)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“Ray”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, ranges for each term, as determined by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L.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Ray</a:t>
            </a:r>
            <a:r>
              <a:rPr lang="en-US" sz="160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 (PRC 20, 1979)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208901" name="Rectangle 5" descr="Large confetti"/>
          <p:cNvSpPr>
            <a:spLocks noChangeArrowheads="1"/>
          </p:cNvSpPr>
          <p:nvPr/>
        </p:nvSpPr>
        <p:spPr bwMode="auto">
          <a:xfrm>
            <a:off x="203835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8902" name="Object 6"/>
          <p:cNvGraphicFramePr>
            <a:graphicFrameLocks noChangeAspect="1"/>
          </p:cNvGraphicFramePr>
          <p:nvPr/>
        </p:nvGraphicFramePr>
        <p:xfrm>
          <a:off x="1524000" y="3429000"/>
          <a:ext cx="5067300" cy="657225"/>
        </p:xfrm>
        <a:graphic>
          <a:graphicData uri="http://schemas.openxmlformats.org/presentationml/2006/ole">
            <p:oleObj spid="_x0000_s89090" r:id="rId4" imgW="3314700" imgH="393700" progId="Equation.3">
              <p:embed/>
            </p:oleObj>
          </a:graphicData>
        </a:graphic>
      </p:graphicFrame>
      <p:sp>
        <p:nvSpPr>
          <p:cNvPr id="208903" name="Rectangle 7" descr="Large confetti"/>
          <p:cNvSpPr>
            <a:spLocks noChangeArrowheads="1"/>
          </p:cNvSpPr>
          <p:nvPr/>
        </p:nvSpPr>
        <p:spPr bwMode="auto">
          <a:xfrm>
            <a:off x="3429000" y="3024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208904" name="Object 8"/>
          <p:cNvGraphicFramePr>
            <a:graphicFrameLocks noChangeAspect="1"/>
          </p:cNvGraphicFramePr>
          <p:nvPr/>
        </p:nvGraphicFramePr>
        <p:xfrm>
          <a:off x="1524000" y="4191000"/>
          <a:ext cx="2286000" cy="809625"/>
        </p:xfrm>
        <a:graphic>
          <a:graphicData uri="http://schemas.openxmlformats.org/presentationml/2006/ole">
            <p:oleObj spid="_x0000_s89091" r:id="rId5" imgW="1168400" imgH="508000" progId="Equation.3">
              <p:embed/>
            </p:oleObj>
          </a:graphicData>
        </a:graphic>
      </p:graphicFrame>
      <p:sp>
        <p:nvSpPr>
          <p:cNvPr id="208905" name="Text Box 9" descr="Large confetti"/>
          <p:cNvSpPr txBox="1">
            <a:spLocks noChangeArrowheads="1"/>
          </p:cNvSpPr>
          <p:nvPr/>
        </p:nvSpPr>
        <p:spPr bwMode="auto">
          <a:xfrm>
            <a:off x="0" y="5105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9163" indent="-458788">
              <a:tabLst>
                <a:tab pos="7832725" algn="l"/>
              </a:tabLst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Test how the calculations reproduce other observables: reaction cross-sections </a:t>
            </a:r>
          </a:p>
          <a:p>
            <a:pPr marL="919163" indent="-458788">
              <a:tabLst>
                <a:tab pos="7832725" algn="l"/>
              </a:tabLst>
            </a:pP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 and 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 on a 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target) and total cross sections (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on </a:t>
            </a:r>
            <a:r>
              <a:rPr lang="en-US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C).</a:t>
            </a:r>
          </a:p>
          <a:p>
            <a:pPr marL="919163" indent="-458788" algn="just">
              <a:tabLst>
                <a:tab pos="7832725" algn="l"/>
              </a:tabLst>
            </a:pPr>
            <a:r>
              <a:rPr lang="en-US" sz="2400">
                <a:latin typeface="Times New Roman" pitchFamily="18" charset="0"/>
              </a:rPr>
              <a:t>No new parameters!!!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20060920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3058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1295400" y="5181600"/>
            <a:ext cx="2971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endParaRPr lang="en-US" baseline="30000"/>
          </a:p>
          <a:p>
            <a:pPr algn="ctr"/>
            <a:r>
              <a:rPr lang="en-US" sz="2000" b="1" baseline="30000">
                <a:solidFill>
                  <a:srgbClr val="0000FF"/>
                </a:solidFill>
              </a:rPr>
              <a:t>32</a:t>
            </a:r>
            <a:r>
              <a:rPr lang="en-US" sz="2000" b="1">
                <a:solidFill>
                  <a:srgbClr val="0000FF"/>
                </a:solidFill>
              </a:rPr>
              <a:t>S primary beam</a:t>
            </a:r>
          </a:p>
          <a:p>
            <a:pPr algn="ctr"/>
            <a:endParaRPr lang="en-US" sz="2000" b="1"/>
          </a:p>
          <a:p>
            <a:pPr algn="ctr"/>
            <a:endParaRPr lang="en-US" sz="2000" b="1"/>
          </a:p>
          <a:p>
            <a:pPr algn="ctr"/>
            <a:endParaRPr lang="en-US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8458200" y="914400"/>
            <a:ext cx="2286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685800" y="21336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2798763" y="42672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444</a:t>
            </a:r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7086600" y="1371600"/>
            <a:ext cx="30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183</a:t>
            </a:r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1736725" y="5446713"/>
            <a:ext cx="2159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95 MeV/u, ~ 400 W</a:t>
            </a:r>
          </a:p>
        </p:txBody>
      </p:sp>
      <p:sp>
        <p:nvSpPr>
          <p:cNvPr id="47114" name="Rectangle 9"/>
          <p:cNvSpPr>
            <a:spLocks noChangeArrowheads="1"/>
          </p:cNvSpPr>
          <p:nvPr/>
        </p:nvSpPr>
        <p:spPr bwMode="auto">
          <a:xfrm>
            <a:off x="2743200" y="3352800"/>
            <a:ext cx="76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Text Box 10"/>
          <p:cNvSpPr txBox="1">
            <a:spLocks noChangeArrowheads="1"/>
          </p:cNvSpPr>
          <p:nvPr/>
        </p:nvSpPr>
        <p:spPr bwMode="auto">
          <a:xfrm>
            <a:off x="2328863" y="30353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MCP</a:t>
            </a:r>
          </a:p>
        </p:txBody>
      </p:sp>
      <p:sp>
        <p:nvSpPr>
          <p:cNvPr id="47116" name="Rectangle 11"/>
          <p:cNvSpPr>
            <a:spLocks noChangeArrowheads="1"/>
          </p:cNvSpPr>
          <p:nvPr/>
        </p:nvSpPr>
        <p:spPr bwMode="auto">
          <a:xfrm rot="1026877">
            <a:off x="6324600" y="1654175"/>
            <a:ext cx="228600" cy="457200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Text Box 12"/>
          <p:cNvSpPr txBox="1">
            <a:spLocks noChangeArrowheads="1"/>
          </p:cNvSpPr>
          <p:nvPr/>
        </p:nvSpPr>
        <p:spPr bwMode="auto">
          <a:xfrm>
            <a:off x="6172200" y="1219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LDC</a:t>
            </a:r>
          </a:p>
        </p:txBody>
      </p:sp>
      <p:sp>
        <p:nvSpPr>
          <p:cNvPr id="47118" name="Rectangle 13"/>
          <p:cNvSpPr>
            <a:spLocks noChangeArrowheads="1"/>
          </p:cNvSpPr>
          <p:nvPr/>
        </p:nvSpPr>
        <p:spPr bwMode="auto">
          <a:xfrm rot="1140877">
            <a:off x="6096000" y="1600200"/>
            <a:ext cx="762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Text Box 14"/>
          <p:cNvSpPr txBox="1">
            <a:spLocks noChangeArrowheads="1"/>
          </p:cNvSpPr>
          <p:nvPr/>
        </p:nvSpPr>
        <p:spPr bwMode="auto">
          <a:xfrm>
            <a:off x="5394325" y="1484313"/>
            <a:ext cx="74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Trifoil</a:t>
            </a:r>
          </a:p>
        </p:txBody>
      </p:sp>
      <p:sp>
        <p:nvSpPr>
          <p:cNvPr id="47120" name="Text Box 15"/>
          <p:cNvSpPr txBox="1">
            <a:spLocks noChangeArrowheads="1"/>
          </p:cNvSpPr>
          <p:nvPr/>
        </p:nvSpPr>
        <p:spPr bwMode="auto">
          <a:xfrm>
            <a:off x="6008688" y="317500"/>
            <a:ext cx="3059112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sz="1600" b="1">
                <a:solidFill>
                  <a:srgbClr val="006600"/>
                </a:solidFill>
                <a:latin typeface="Tahoma" pitchFamily="34" charset="0"/>
              </a:rPr>
              <a:t>Gamma-ray detectors:</a:t>
            </a:r>
          </a:p>
          <a:p>
            <a:pPr marL="342900" indent="-342900" eaLnBrk="0" hangingPunct="0"/>
            <a:r>
              <a:rPr lang="en-US" sz="1600" b="1">
                <a:solidFill>
                  <a:srgbClr val="006600"/>
                </a:solidFill>
                <a:latin typeface="Tahoma" pitchFamily="34" charset="0"/>
              </a:rPr>
              <a:t>8 EXOGAM clovers 4% effic.</a:t>
            </a:r>
          </a:p>
          <a:p>
            <a:pPr marL="342900" indent="-342900" eaLnBrk="0" hangingPunct="0"/>
            <a:r>
              <a:rPr lang="en-US" sz="1600" b="1">
                <a:solidFill>
                  <a:srgbClr val="006600"/>
                </a:solidFill>
                <a:latin typeface="Tahoma" pitchFamily="34" charset="0"/>
              </a:rPr>
              <a:t>12 NaI crystals 6% effic.</a:t>
            </a:r>
          </a:p>
        </p:txBody>
      </p:sp>
      <p:sp>
        <p:nvSpPr>
          <p:cNvPr id="47121" name="Rectangle 16"/>
          <p:cNvSpPr>
            <a:spLocks noChangeArrowheads="1"/>
          </p:cNvSpPr>
          <p:nvPr/>
        </p:nvSpPr>
        <p:spPr bwMode="auto">
          <a:xfrm>
            <a:off x="2819400" y="2057400"/>
            <a:ext cx="19050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152400" y="69850"/>
            <a:ext cx="4122738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baseline="30000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E491 exp.</a:t>
            </a:r>
            <a:r>
              <a:rPr lang="en-US" sz="4000" b="1" i="1">
                <a:solidFill>
                  <a:srgbClr val="99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@ GANIL</a:t>
            </a:r>
          </a:p>
        </p:txBody>
      </p:sp>
      <p:sp>
        <p:nvSpPr>
          <p:cNvPr id="47123" name="Rectangle 18"/>
          <p:cNvSpPr>
            <a:spLocks noChangeArrowheads="1"/>
          </p:cNvSpPr>
          <p:nvPr/>
        </p:nvSpPr>
        <p:spPr bwMode="auto">
          <a:xfrm>
            <a:off x="2743200" y="2286000"/>
            <a:ext cx="18288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39" name="Text Box 19"/>
          <p:cNvSpPr txBox="1">
            <a:spLocks noChangeArrowheads="1"/>
          </p:cNvSpPr>
          <p:nvPr/>
        </p:nvSpPr>
        <p:spPr bwMode="auto">
          <a:xfrm>
            <a:off x="3124200" y="1905000"/>
            <a:ext cx="2819400" cy="2014538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en-US" b="1">
                <a:solidFill>
                  <a:schemeClr val="tx2"/>
                </a:solidFill>
                <a:latin typeface="Times New Roman" pitchFamily="18" charset="0"/>
              </a:rPr>
              <a:t>Cocktail beam</a:t>
            </a:r>
          </a:p>
          <a:p>
            <a:pPr marL="342900" indent="-342900" algn="ctr" eaLnBrk="0" hangingPunct="0"/>
            <a:r>
              <a:rPr lang="en-US" b="1">
                <a:solidFill>
                  <a:schemeClr val="tx2"/>
                </a:solidFill>
                <a:latin typeface="Times New Roman" pitchFamily="18" charset="0"/>
              </a:rPr>
              <a:t>(mid-target energies):</a:t>
            </a:r>
          </a:p>
          <a:p>
            <a:pPr marL="342900" indent="-342900" algn="ctr" eaLnBrk="0" hangingPunct="0"/>
            <a:r>
              <a:rPr lang="en-US" b="1" baseline="30000">
                <a:solidFill>
                  <a:srgbClr val="FF3300"/>
                </a:solidFill>
                <a:latin typeface="Times New Roman" pitchFamily="18" charset="0"/>
              </a:rPr>
              <a:t>24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Si 53 MeV/u </a:t>
            </a:r>
          </a:p>
          <a:p>
            <a:pPr marL="342900" indent="-342900" algn="ctr" eaLnBrk="0" hangingPunct="0"/>
            <a:r>
              <a:rPr lang="en-US" b="1" baseline="30000">
                <a:solidFill>
                  <a:srgbClr val="FF3300"/>
                </a:solidFill>
                <a:latin typeface="Times New Roman" pitchFamily="18" charset="0"/>
              </a:rPr>
              <a:t>23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Al 50 MeV/u</a:t>
            </a:r>
          </a:p>
          <a:p>
            <a:pPr marL="342900" indent="-342900" algn="ctr" eaLnBrk="0" hangingPunct="0"/>
            <a:r>
              <a:rPr lang="en-US" b="1" baseline="30000">
                <a:solidFill>
                  <a:srgbClr val="FF3300"/>
                </a:solidFill>
                <a:latin typeface="Times New Roman" pitchFamily="18" charset="0"/>
              </a:rPr>
              <a:t>22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Mg 47 MeV/u</a:t>
            </a:r>
          </a:p>
          <a:p>
            <a:pPr marL="342900" indent="-342900" algn="ctr" eaLnBrk="0" hangingPunct="0"/>
            <a:r>
              <a:rPr lang="en-US" b="1" baseline="30000">
                <a:solidFill>
                  <a:srgbClr val="FF3300"/>
                </a:solidFill>
                <a:latin typeface="Times New Roman" pitchFamily="18" charset="0"/>
              </a:rPr>
              <a:t>21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Na 43 MeV/u</a:t>
            </a:r>
          </a:p>
          <a:p>
            <a:pPr marL="342900" indent="-342900" algn="ctr" eaLnBrk="0" hangingPunct="0"/>
            <a:r>
              <a:rPr lang="en-US" b="1" baseline="30000">
                <a:solidFill>
                  <a:srgbClr val="FF3300"/>
                </a:solidFill>
                <a:latin typeface="Times New Roman" pitchFamily="18" charset="0"/>
              </a:rPr>
              <a:t>20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Ne 39 MeV/u</a:t>
            </a:r>
          </a:p>
        </p:txBody>
      </p:sp>
      <p:sp>
        <p:nvSpPr>
          <p:cNvPr id="47125" name="Rectangle 20"/>
          <p:cNvSpPr>
            <a:spLocks noChangeArrowheads="1"/>
          </p:cNvSpPr>
          <p:nvPr/>
        </p:nvSpPr>
        <p:spPr bwMode="auto">
          <a:xfrm>
            <a:off x="4419600" y="4572000"/>
            <a:ext cx="4572000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Rectangle 21"/>
          <p:cNvSpPr>
            <a:spLocks noChangeArrowheads="1"/>
          </p:cNvSpPr>
          <p:nvPr/>
        </p:nvSpPr>
        <p:spPr bwMode="auto">
          <a:xfrm>
            <a:off x="4953000" y="4648200"/>
            <a:ext cx="37846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just">
              <a:buFontTx/>
              <a:buChar char="•"/>
            </a:pPr>
            <a:r>
              <a:rPr lang="en-US"/>
              <a:t> large angular acceptances:</a:t>
            </a:r>
          </a:p>
          <a:p>
            <a:pPr algn="just"/>
            <a:r>
              <a:rPr lang="en-US"/>
              <a:t>  4</a:t>
            </a:r>
            <a:r>
              <a:rPr lang="en-US">
                <a:sym typeface="Symbol" pitchFamily="18" charset="2"/>
              </a:rPr>
              <a:t> (horiz. &amp; vertic. planes)</a:t>
            </a:r>
          </a:p>
          <a:p>
            <a:pPr algn="just">
              <a:buFontTx/>
              <a:buChar char="•"/>
            </a:pPr>
            <a:r>
              <a:rPr lang="en-US">
                <a:sym typeface="Symbol" pitchFamily="18" charset="2"/>
              </a:rPr>
              <a:t> broad momentum acceptance:</a:t>
            </a:r>
          </a:p>
          <a:p>
            <a:pPr algn="just"/>
            <a:r>
              <a:rPr lang="en-US">
                <a:sym typeface="Symbol" pitchFamily="18" charset="2"/>
              </a:rPr>
              <a:t>  p/p = 7% </a:t>
            </a:r>
          </a:p>
        </p:txBody>
      </p:sp>
      <p:sp>
        <p:nvSpPr>
          <p:cNvPr id="47127" name="Text Box 22"/>
          <p:cNvSpPr txBox="1">
            <a:spLocks noChangeArrowheads="1"/>
          </p:cNvSpPr>
          <p:nvPr/>
        </p:nvSpPr>
        <p:spPr bwMode="auto">
          <a:xfrm>
            <a:off x="304800" y="6203950"/>
            <a:ext cx="4114800" cy="59372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lIns="104397" tIns="52198" rIns="104397" bIns="52198">
            <a:spAutoFit/>
          </a:bodyPr>
          <a:lstStyle/>
          <a:p>
            <a:pPr marL="342900" indent="-342900" algn="just" defTabSz="1042988" eaLnBrk="0" hangingPunct="0">
              <a:buAutoNum type="alphaUcPeriod"/>
            </a:pPr>
            <a:r>
              <a:rPr lang="en-US" sz="1600" b="1" dirty="0" smtClean="0">
                <a:solidFill>
                  <a:srgbClr val="990099"/>
                </a:solidFill>
                <a:latin typeface="Tahoma" pitchFamily="34" charset="0"/>
              </a:rPr>
              <a:t>Banu </a:t>
            </a:r>
            <a:r>
              <a:rPr lang="en-US" sz="1600" b="1" dirty="0">
                <a:solidFill>
                  <a:srgbClr val="990099"/>
                </a:solidFill>
                <a:latin typeface="Tahoma" pitchFamily="34" charset="0"/>
              </a:rPr>
              <a:t>et al.,  NIC10 </a:t>
            </a:r>
            <a:r>
              <a:rPr lang="en-US" sz="1600" b="1" dirty="0" smtClean="0">
                <a:solidFill>
                  <a:srgbClr val="990099"/>
                </a:solidFill>
                <a:latin typeface="Tahoma" pitchFamily="34" charset="0"/>
              </a:rPr>
              <a:t>2008 </a:t>
            </a:r>
            <a:r>
              <a:rPr lang="en-US" sz="1600" b="1" dirty="0">
                <a:solidFill>
                  <a:srgbClr val="990099"/>
                </a:solidFill>
                <a:latin typeface="Tahoma" pitchFamily="34" charset="0"/>
              </a:rPr>
              <a:t>&amp; </a:t>
            </a:r>
            <a:endParaRPr lang="en-US" sz="1600" b="1" dirty="0" smtClean="0">
              <a:solidFill>
                <a:srgbClr val="990099"/>
              </a:solidFill>
              <a:latin typeface="Tahoma" pitchFamily="34" charset="0"/>
            </a:endParaRPr>
          </a:p>
          <a:p>
            <a:pPr marL="342900" indent="-342900" algn="r" defTabSz="1042988" eaLnBrk="0" hangingPunct="0"/>
            <a:r>
              <a:rPr lang="en-US" sz="1600" b="1" dirty="0" smtClean="0">
                <a:solidFill>
                  <a:srgbClr val="990099"/>
                </a:solidFill>
                <a:latin typeface="Tahoma" pitchFamily="34" charset="0"/>
              </a:rPr>
              <a:t>PRC 84, 015803 (2011)</a:t>
            </a:r>
            <a:endParaRPr lang="en-US" sz="1600" b="1" dirty="0">
              <a:solidFill>
                <a:srgbClr val="990099"/>
              </a:solidFill>
              <a:latin typeface="Tahoma" pitchFamily="34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8100FA-CC83-473E-B1BD-7185B025958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F227D-6598-47EA-84A7-0EDE99201895}" type="slidenum">
              <a:rPr lang="en-US"/>
              <a:pPr/>
              <a:t>39</a:t>
            </a:fld>
            <a:endParaRPr lang="en-US"/>
          </a:p>
        </p:txBody>
      </p:sp>
      <p:pic>
        <p:nvPicPr>
          <p:cNvPr id="125954" name="Picture 2" descr="DE_vs_X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76200"/>
            <a:ext cx="3352800" cy="2771775"/>
          </a:xfrm>
          <a:noFill/>
          <a:ln/>
        </p:spPr>
      </p:pic>
      <p:pic>
        <p:nvPicPr>
          <p:cNvPr id="125955" name="Picture 3" descr="DE_vs_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0" y="152400"/>
            <a:ext cx="3352800" cy="2743200"/>
          </a:xfrm>
          <a:noFill/>
          <a:ln/>
        </p:spPr>
      </p:pic>
      <p:pic>
        <p:nvPicPr>
          <p:cNvPr id="125956" name="Picture 4" descr="22Na_gammaLines_figur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971800" y="2895600"/>
            <a:ext cx="3606800" cy="2446338"/>
          </a:xfrm>
          <a:noFill/>
          <a:ln/>
        </p:spPr>
      </p:pic>
      <p:pic>
        <p:nvPicPr>
          <p:cNvPr id="125957" name="Picture 5" descr="TOF_vs_X"/>
          <p:cNvPicPr>
            <a:picLocks noChangeAspect="1" noChangeArrowheads="1"/>
          </p:cNvPicPr>
          <p:nvPr/>
        </p:nvPicPr>
        <p:blipFill>
          <a:blip r:embed="rId6" cstate="print"/>
          <a:srcRect r="13333"/>
          <a:stretch>
            <a:fillRect/>
          </a:stretch>
        </p:blipFill>
        <p:spPr bwMode="auto">
          <a:xfrm>
            <a:off x="76200" y="3505200"/>
            <a:ext cx="2971800" cy="2743200"/>
          </a:xfrm>
          <a:prstGeom prst="rect">
            <a:avLst/>
          </a:prstGeom>
          <a:noFill/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343400" y="5638800"/>
            <a:ext cx="15716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b="1" baseline="30000">
                <a:solidFill>
                  <a:srgbClr val="FF3300"/>
                </a:solidFill>
                <a:latin typeface="Tahoma" pitchFamily="34" charset="0"/>
              </a:rPr>
              <a:t>23</a:t>
            </a:r>
            <a:r>
              <a:rPr lang="en-US" b="1">
                <a:solidFill>
                  <a:srgbClr val="FF3300"/>
                </a:solidFill>
                <a:latin typeface="Tahoma" pitchFamily="34" charset="0"/>
              </a:rPr>
              <a:t>Al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b="1" baseline="30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Mg+p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4038600" y="6019800"/>
            <a:ext cx="22098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en-US" sz="1400" b="1">
                <a:solidFill>
                  <a:srgbClr val="FF0000"/>
                </a:solidFill>
                <a:latin typeface="Tahoma" pitchFamily="34" charset="0"/>
              </a:rPr>
              <a:t>Proton removal</a:t>
            </a:r>
          </a:p>
          <a:p>
            <a:pPr marL="342900" indent="-342900" algn="ctr" eaLnBrk="0" hangingPunct="0"/>
            <a:r>
              <a:rPr lang="en-US" sz="1400" b="1">
                <a:solidFill>
                  <a:srgbClr val="FF0000"/>
                </a:solidFill>
                <a:latin typeface="Tahoma" pitchFamily="34" charset="0"/>
              </a:rPr>
              <a:t>(sought)</a:t>
            </a: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7007225" y="152400"/>
            <a:ext cx="2060575" cy="36671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 eaLnBrk="0" hangingPunct="0"/>
            <a:r>
              <a:rPr lang="en-US" b="1">
                <a:solidFill>
                  <a:srgbClr val="0033CC"/>
                </a:solidFill>
                <a:latin typeface="Tahoma" pitchFamily="34" charset="0"/>
              </a:rPr>
              <a:t>GANIL E491 exp</a:t>
            </a:r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>
            <a:off x="2209800" y="1371600"/>
            <a:ext cx="76200" cy="2286000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 flipV="1">
            <a:off x="1676400" y="3505200"/>
            <a:ext cx="1905000" cy="13716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307138" y="3048000"/>
            <a:ext cx="2227262" cy="898525"/>
            <a:chOff x="3973" y="1920"/>
            <a:chExt cx="1403" cy="566"/>
          </a:xfrm>
        </p:grpSpPr>
        <p:sp>
          <p:nvSpPr>
            <p:cNvPr id="125964" name="Text Box 12"/>
            <p:cNvSpPr txBox="1">
              <a:spLocks noChangeArrowheads="1"/>
            </p:cNvSpPr>
            <p:nvPr/>
          </p:nvSpPr>
          <p:spPr bwMode="auto">
            <a:xfrm>
              <a:off x="3973" y="1920"/>
              <a:ext cx="140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b="1" baseline="30000">
                  <a:solidFill>
                    <a:srgbClr val="FF3300"/>
                  </a:solidFill>
                  <a:latin typeface="Tahoma" pitchFamily="34" charset="0"/>
                </a:rPr>
                <a:t>12</a:t>
              </a:r>
              <a:r>
                <a:rPr lang="en-US" b="1">
                  <a:solidFill>
                    <a:srgbClr val="FF3300"/>
                  </a:solidFill>
                  <a:latin typeface="Tahoma" pitchFamily="34" charset="0"/>
                </a:rPr>
                <a:t>C(</a:t>
              </a:r>
              <a:r>
                <a:rPr lang="en-US" b="1" baseline="30000">
                  <a:solidFill>
                    <a:srgbClr val="FF3300"/>
                  </a:solidFill>
                  <a:latin typeface="Tahoma" pitchFamily="34" charset="0"/>
                </a:rPr>
                <a:t>22</a:t>
              </a:r>
              <a:r>
                <a:rPr lang="en-US" b="1">
                  <a:solidFill>
                    <a:srgbClr val="FF3300"/>
                  </a:solidFill>
                  <a:latin typeface="Tahoma" pitchFamily="34" charset="0"/>
                </a:rPr>
                <a:t>Mg,</a:t>
              </a:r>
              <a:r>
                <a:rPr lang="en-US" b="1" baseline="30000">
                  <a:solidFill>
                    <a:srgbClr val="0033CC"/>
                  </a:solidFill>
                  <a:latin typeface="Tahoma" pitchFamily="34" charset="0"/>
                </a:rPr>
                <a:t>22</a:t>
              </a:r>
              <a:r>
                <a:rPr lang="en-US" b="1">
                  <a:solidFill>
                    <a:srgbClr val="0033CC"/>
                  </a:solidFill>
                  <a:latin typeface="Tahoma" pitchFamily="34" charset="0"/>
                </a:rPr>
                <a:t>Na</a:t>
              </a:r>
              <a:r>
                <a:rPr lang="en-US" b="1">
                  <a:solidFill>
                    <a:srgbClr val="FF3300"/>
                  </a:solidFill>
                  <a:latin typeface="Tahoma" pitchFamily="34" charset="0"/>
                </a:rPr>
                <a:t>)</a:t>
              </a:r>
              <a:r>
                <a:rPr lang="en-US" b="1" baseline="30000">
                  <a:solidFill>
                    <a:srgbClr val="FF3300"/>
                  </a:solidFill>
                  <a:latin typeface="Tahoma" pitchFamily="34" charset="0"/>
                </a:rPr>
                <a:t>12</a:t>
              </a:r>
              <a:r>
                <a:rPr lang="en-US" b="1">
                  <a:solidFill>
                    <a:srgbClr val="FF3300"/>
                  </a:solidFill>
                  <a:latin typeface="Tahoma" pitchFamily="34" charset="0"/>
                </a:rPr>
                <a:t>N</a:t>
              </a:r>
            </a:p>
          </p:txBody>
        </p:sp>
        <p:sp>
          <p:nvSpPr>
            <p:cNvPr id="125965" name="Text Box 13"/>
            <p:cNvSpPr txBox="1">
              <a:spLocks noChangeArrowheads="1"/>
            </p:cNvSpPr>
            <p:nvPr/>
          </p:nvSpPr>
          <p:spPr bwMode="auto">
            <a:xfrm>
              <a:off x="4032" y="2160"/>
              <a:ext cx="1270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ctr" eaLnBrk="0" hangingPunct="0"/>
              <a:r>
                <a:rPr lang="en-US" sz="1400" b="1">
                  <a:solidFill>
                    <a:srgbClr val="0033CC"/>
                  </a:solidFill>
                  <a:latin typeface="Tahoma" pitchFamily="34" charset="0"/>
                </a:rPr>
                <a:t>Charge exchange</a:t>
              </a:r>
            </a:p>
            <a:p>
              <a:pPr marL="342900" indent="-342900" algn="ctr" eaLnBrk="0" hangingPunct="0"/>
              <a:r>
                <a:rPr lang="en-US" sz="1400" b="1">
                  <a:solidFill>
                    <a:srgbClr val="0033CC"/>
                  </a:solidFill>
                  <a:latin typeface="Tahoma" pitchFamily="34" charset="0"/>
                </a:rPr>
                <a:t>(new &amp; unexpected)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867400" y="4357688"/>
            <a:ext cx="3276600" cy="2500312"/>
            <a:chOff x="3696" y="2745"/>
            <a:chExt cx="2064" cy="1575"/>
          </a:xfrm>
        </p:grpSpPr>
        <p:pic>
          <p:nvPicPr>
            <p:cNvPr id="125967" name="Picture 15" descr="22Mg_gammaLines_figure"/>
            <p:cNvPicPr>
              <a:picLocks noChangeAspect="1" noChangeArrowheads="1"/>
            </p:cNvPicPr>
            <p:nvPr/>
          </p:nvPicPr>
          <p:blipFill>
            <a:blip r:embed="rId7" cstate="print"/>
            <a:srcRect r="7086"/>
            <a:stretch>
              <a:fillRect/>
            </a:stretch>
          </p:blipFill>
          <p:spPr bwMode="auto">
            <a:xfrm>
              <a:off x="3696" y="2745"/>
              <a:ext cx="2064" cy="157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5968" name="Rectangle 16"/>
            <p:cNvSpPr>
              <a:spLocks noChangeArrowheads="1"/>
            </p:cNvSpPr>
            <p:nvPr/>
          </p:nvSpPr>
          <p:spPr bwMode="auto">
            <a:xfrm>
              <a:off x="4656" y="2928"/>
              <a:ext cx="864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5969" name="Line 17"/>
          <p:cNvSpPr>
            <a:spLocks noChangeShapeType="1"/>
          </p:cNvSpPr>
          <p:nvPr/>
        </p:nvSpPr>
        <p:spPr bwMode="auto">
          <a:xfrm flipV="1">
            <a:off x="1752600" y="5486400"/>
            <a:ext cx="4876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239000" cy="48736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/>
              <a:t>Nuclear reactions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2638"/>
            <a:ext cx="8229600" cy="3001962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Projectile + target -&gt; reaction product(s)+ r. residue(s)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smtClean="0"/>
              <a:t>Scattering: 1+2-&gt; 1+2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smtClean="0"/>
              <a:t>Two-body reactions: 1+2 -&gt;3*+4*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err="1" smtClean="0"/>
              <a:t>Multifragmentation</a:t>
            </a:r>
            <a:r>
              <a:rPr lang="en-US" sz="2000" dirty="0" smtClean="0"/>
              <a:t> r: 1+2 -&gt; 3+4+5+ …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Kinematic conditions: incident energy , scattering (react) angle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smtClean="0"/>
              <a:t>Normal kinematics: Mp&lt;Mt. Inverse kinematics: Mp&gt;Mt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000" dirty="0" err="1" smtClean="0"/>
              <a:t>E</a:t>
            </a:r>
            <a:r>
              <a:rPr lang="en-US" sz="2000" baseline="-25000" dirty="0" err="1" smtClean="0"/>
              <a:t>lab</a:t>
            </a:r>
            <a:r>
              <a:rPr lang="en-US" sz="2000" baseline="-25000" dirty="0" smtClean="0"/>
              <a:t>  </a:t>
            </a:r>
            <a:r>
              <a:rPr lang="en-US" sz="2000" dirty="0" smtClean="0"/>
              <a:t> -&gt;  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cm</a:t>
            </a:r>
            <a:r>
              <a:rPr lang="en-US" sz="2000" dirty="0" smtClean="0"/>
              <a:t>= (Mt/(</a:t>
            </a:r>
            <a:r>
              <a:rPr lang="en-US" sz="2000" dirty="0" err="1" smtClean="0"/>
              <a:t>Mp+Mt</a:t>
            </a:r>
            <a:r>
              <a:rPr lang="en-US" sz="2000" dirty="0" smtClean="0"/>
              <a:t>))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lab</a:t>
            </a:r>
            <a:r>
              <a:rPr lang="en-US" sz="2000" dirty="0" smtClean="0"/>
              <a:t> (non-relativistic)</a:t>
            </a:r>
            <a:endParaRPr lang="en-US" sz="2000" baseline="-250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Measure cross section: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=nr detected/incident p per area/nr target nuclei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Spectra: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=f(</a:t>
            </a:r>
            <a:r>
              <a:rPr lang="en-US" sz="2400" dirty="0" err="1" smtClean="0"/>
              <a:t>Q</a:t>
            </a:r>
            <a:r>
              <a:rPr lang="en-US" sz="2400" baseline="-25000" dirty="0" err="1" smtClean="0"/>
              <a:t>fi</a:t>
            </a:r>
            <a:r>
              <a:rPr lang="en-US" sz="2400" dirty="0" smtClean="0"/>
              <a:t>) (reveal states of quantum system(s))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Angular distributions: </a:t>
            </a:r>
            <a:r>
              <a:rPr lang="en-US" sz="2400" dirty="0" err="1" smtClean="0"/>
              <a:t>d</a:t>
            </a:r>
            <a:r>
              <a:rPr lang="en-US" sz="2400" dirty="0" err="1" smtClean="0">
                <a:latin typeface="Symbol" pitchFamily="18" charset="2"/>
              </a:rPr>
              <a:t>s</a:t>
            </a:r>
            <a:r>
              <a:rPr lang="en-US" sz="2400" dirty="0" smtClean="0"/>
              <a:t>/</a:t>
            </a:r>
            <a:r>
              <a:rPr lang="en-US" sz="2400" dirty="0" err="1" smtClean="0"/>
              <a:t>d</a:t>
            </a:r>
            <a:r>
              <a:rPr lang="en-US" sz="2400" dirty="0" err="1" smtClean="0">
                <a:latin typeface="Symbol" pitchFamily="18" charset="2"/>
              </a:rPr>
              <a:t>W</a:t>
            </a:r>
            <a:r>
              <a:rPr lang="en-US" sz="2400" dirty="0" smtClean="0"/>
              <a:t>= f(</a:t>
            </a:r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dirty="0" smtClean="0"/>
              <a:t>) </a:t>
            </a:r>
            <a:r>
              <a:rPr lang="en-US" sz="2400" dirty="0" smtClean="0">
                <a:solidFill>
                  <a:schemeClr val="tx2"/>
                </a:solidFill>
              </a:rPr>
              <a:t>(info on space </a:t>
            </a:r>
            <a:r>
              <a:rPr lang="en-US" sz="2400" dirty="0" err="1" smtClean="0">
                <a:solidFill>
                  <a:schemeClr val="tx2"/>
                </a:solidFill>
              </a:rPr>
              <a:t>charact</a:t>
            </a:r>
            <a:r>
              <a:rPr lang="en-US" sz="2400" dirty="0" smtClean="0">
                <a:solidFill>
                  <a:schemeClr val="tx2"/>
                </a:solidFill>
              </a:rPr>
              <a:t> of inter region)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Excitation functions: </a:t>
            </a:r>
            <a:r>
              <a:rPr lang="en-US" sz="2400" dirty="0" smtClean="0">
                <a:latin typeface="Symbol" pitchFamily="18" charset="2"/>
              </a:rPr>
              <a:t>s</a:t>
            </a:r>
            <a:r>
              <a:rPr lang="en-US" sz="2400" dirty="0" smtClean="0"/>
              <a:t>=f(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inc</a:t>
            </a:r>
            <a:r>
              <a:rPr lang="en-US" sz="2400" dirty="0" smtClean="0"/>
              <a:t>)   </a:t>
            </a:r>
            <a:r>
              <a:rPr lang="en-US" sz="2400" dirty="0" smtClean="0">
                <a:solidFill>
                  <a:schemeClr val="tx2"/>
                </a:solidFill>
              </a:rPr>
              <a:t>(info on time </a:t>
            </a:r>
            <a:r>
              <a:rPr lang="en-US" sz="2400" dirty="0" err="1" smtClean="0">
                <a:solidFill>
                  <a:schemeClr val="tx2"/>
                </a:solidFill>
              </a:rPr>
              <a:t>charact</a:t>
            </a:r>
            <a:r>
              <a:rPr lang="en-US" sz="2400" dirty="0" smtClean="0">
                <a:solidFill>
                  <a:schemeClr val="tx2"/>
                </a:solidFill>
              </a:rPr>
              <a:t> of interaction)</a:t>
            </a: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Momentum distributions (info on size)</a:t>
            </a:r>
          </a:p>
        </p:txBody>
      </p: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762000" y="990600"/>
            <a:ext cx="6394450" cy="2209800"/>
            <a:chOff x="762000" y="990600"/>
            <a:chExt cx="6395213" cy="2209800"/>
          </a:xfrm>
        </p:grpSpPr>
        <p:sp>
          <p:nvSpPr>
            <p:cNvPr id="101385" name="Text Box 4"/>
            <p:cNvSpPr txBox="1">
              <a:spLocks noChangeArrowheads="1"/>
            </p:cNvSpPr>
            <p:nvPr/>
          </p:nvSpPr>
          <p:spPr bwMode="auto">
            <a:xfrm>
              <a:off x="1790700" y="1851025"/>
              <a:ext cx="0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1386" name="Text Box 5"/>
            <p:cNvSpPr txBox="1">
              <a:spLocks noChangeArrowheads="1"/>
            </p:cNvSpPr>
            <p:nvPr/>
          </p:nvSpPr>
          <p:spPr bwMode="auto">
            <a:xfrm>
              <a:off x="2730500" y="1782763"/>
              <a:ext cx="89535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1387" name="Text Box 10"/>
            <p:cNvSpPr txBox="1">
              <a:spLocks noChangeArrowheads="1"/>
            </p:cNvSpPr>
            <p:nvPr/>
          </p:nvSpPr>
          <p:spPr bwMode="auto">
            <a:xfrm>
              <a:off x="1790700" y="1852613"/>
              <a:ext cx="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1388" name="Text Box 16"/>
            <p:cNvSpPr txBox="1">
              <a:spLocks noChangeArrowheads="1"/>
            </p:cNvSpPr>
            <p:nvPr/>
          </p:nvSpPr>
          <p:spPr bwMode="auto">
            <a:xfrm>
              <a:off x="2703513" y="2047875"/>
              <a:ext cx="261937" cy="317500"/>
            </a:xfrm>
            <a:prstGeom prst="rect">
              <a:avLst/>
            </a:prstGeom>
            <a:noFill/>
            <a:ln w="9525">
              <a:noFill/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>
              <a:spAutoFit/>
            </a:bodyPr>
            <a:lstStyle/>
            <a:p>
              <a:pPr hangingPunct="0">
                <a:lnSpc>
                  <a:spcPct val="97000"/>
                </a:lnSpc>
                <a:buClr>
                  <a:srgbClr val="FFFFFF"/>
                </a:buClr>
                <a:buSzPct val="45000"/>
                <a:buFont typeface="StarSymbol"/>
                <a:buNone/>
              </a:pPr>
              <a:r>
                <a:rPr lang="en-GB" sz="2400">
                  <a:solidFill>
                    <a:srgbClr val="FFFFFF"/>
                  </a:solidFill>
                  <a:latin typeface="Times New Roman" pitchFamily="18" charset="0"/>
                </a:rPr>
                <a:t>+</a:t>
              </a:r>
            </a:p>
          </p:txBody>
        </p: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143000" y="2400300"/>
              <a:ext cx="315913" cy="342900"/>
              <a:chOff x="2082800" y="2006600"/>
              <a:chExt cx="315913" cy="342900"/>
            </a:xfrm>
          </p:grpSpPr>
          <p:pic>
            <p:nvPicPr>
              <p:cNvPr id="101422" name="Picture 1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90738" y="2006600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23" name="Picture 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92338" y="2101850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24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82800" y="2143125"/>
                <a:ext cx="204788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2895600" y="2357438"/>
              <a:ext cx="376237" cy="385762"/>
              <a:chOff x="3135313" y="1989138"/>
              <a:chExt cx="376237" cy="385762"/>
            </a:xfrm>
          </p:grpSpPr>
          <p:pic>
            <p:nvPicPr>
              <p:cNvPr id="101415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13100" y="2170113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6" name="Picture 1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63900" y="1989138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7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151188" y="2032000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8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55963" y="212566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9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144838" y="2170113"/>
                <a:ext cx="206375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20" name="Picture 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35313" y="2082800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21" name="Picture 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06763" y="204946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1391" name="Line 22"/>
            <p:cNvSpPr>
              <a:spLocks noChangeShapeType="1"/>
            </p:cNvSpPr>
            <p:nvPr/>
          </p:nvSpPr>
          <p:spPr bwMode="auto">
            <a:xfrm>
              <a:off x="3606800" y="2201863"/>
              <a:ext cx="414338" cy="158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2" name="Line 32"/>
            <p:cNvSpPr>
              <a:spLocks noChangeShapeType="1"/>
            </p:cNvSpPr>
            <p:nvPr/>
          </p:nvSpPr>
          <p:spPr bwMode="auto">
            <a:xfrm flipV="1">
              <a:off x="4768850" y="1866900"/>
              <a:ext cx="458788" cy="20796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3" name="Line 33"/>
            <p:cNvSpPr>
              <a:spLocks noChangeShapeType="1"/>
            </p:cNvSpPr>
            <p:nvPr/>
          </p:nvSpPr>
          <p:spPr bwMode="auto">
            <a:xfrm>
              <a:off x="4724400" y="2590800"/>
              <a:ext cx="723900" cy="635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1394" name="Picture 3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68913" y="1706563"/>
              <a:ext cx="206375" cy="20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3733800" y="2362200"/>
              <a:ext cx="374650" cy="436562"/>
              <a:chOff x="5389563" y="2427288"/>
              <a:chExt cx="374650" cy="436562"/>
            </a:xfrm>
          </p:grpSpPr>
          <p:pic>
            <p:nvPicPr>
              <p:cNvPr id="101408" name="Picture 3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7038" y="2563813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09" name="Picture 3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430838" y="2647950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0" name="Picture 3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448300" y="2427288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1" name="Picture 3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549900" y="2520950"/>
                <a:ext cx="204788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2" name="Picture 3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89563" y="2581275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3" name="Picture 4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29250" y="2476500"/>
                <a:ext cx="207963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414" name="Picture 4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57838" y="2657475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45" name="Straight Connector 44"/>
            <p:cNvCxnSpPr/>
            <p:nvPr/>
          </p:nvCxnSpPr>
          <p:spPr>
            <a:xfrm flipV="1">
              <a:off x="2286182" y="2565400"/>
              <a:ext cx="4744016" cy="111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0800000" flipH="1">
              <a:off x="3173701" y="1828800"/>
              <a:ext cx="2160845" cy="654050"/>
            </a:xfrm>
            <a:prstGeom prst="straightConnector1">
              <a:avLst/>
            </a:prstGeom>
            <a:ln w="3175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ight Arrow 49"/>
            <p:cNvSpPr/>
            <p:nvPr/>
          </p:nvSpPr>
          <p:spPr>
            <a:xfrm>
              <a:off x="1524091" y="2489200"/>
              <a:ext cx="838300" cy="1905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399" name="TextBox 53"/>
            <p:cNvSpPr txBox="1">
              <a:spLocks noChangeArrowheads="1"/>
            </p:cNvSpPr>
            <p:nvPr/>
          </p:nvSpPr>
          <p:spPr bwMode="auto">
            <a:xfrm>
              <a:off x="762000" y="1828800"/>
              <a:ext cx="10706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projectile</a:t>
              </a:r>
            </a:p>
          </p:txBody>
        </p:sp>
        <p:sp>
          <p:nvSpPr>
            <p:cNvPr id="101400" name="TextBox 54"/>
            <p:cNvSpPr txBox="1">
              <a:spLocks noChangeArrowheads="1"/>
            </p:cNvSpPr>
            <p:nvPr/>
          </p:nvSpPr>
          <p:spPr bwMode="auto">
            <a:xfrm>
              <a:off x="2514600" y="1840468"/>
              <a:ext cx="7446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target</a:t>
              </a:r>
            </a:p>
          </p:txBody>
        </p:sp>
        <p:sp>
          <p:nvSpPr>
            <p:cNvPr id="56" name="Can 55"/>
            <p:cNvSpPr/>
            <p:nvPr/>
          </p:nvSpPr>
          <p:spPr>
            <a:xfrm rot="15238644">
              <a:off x="5501281" y="1423956"/>
              <a:ext cx="457200" cy="533464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1402" name="TextBox 56"/>
            <p:cNvSpPr txBox="1">
              <a:spLocks noChangeArrowheads="1"/>
            </p:cNvSpPr>
            <p:nvPr/>
          </p:nvSpPr>
          <p:spPr bwMode="auto">
            <a:xfrm>
              <a:off x="6172200" y="1371600"/>
              <a:ext cx="9850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detector</a:t>
              </a:r>
            </a:p>
          </p:txBody>
        </p:sp>
        <p:sp>
          <p:nvSpPr>
            <p:cNvPr id="101403" name="TextBox 57"/>
            <p:cNvSpPr txBox="1">
              <a:spLocks noChangeArrowheads="1"/>
            </p:cNvSpPr>
            <p:nvPr/>
          </p:nvSpPr>
          <p:spPr bwMode="auto">
            <a:xfrm>
              <a:off x="4114800" y="2667000"/>
              <a:ext cx="16328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Residue (recoil)</a:t>
              </a:r>
            </a:p>
          </p:txBody>
        </p:sp>
        <p:sp>
          <p:nvSpPr>
            <p:cNvPr id="101404" name="TextBox 58"/>
            <p:cNvSpPr txBox="1">
              <a:spLocks noChangeArrowheads="1"/>
            </p:cNvSpPr>
            <p:nvPr/>
          </p:nvSpPr>
          <p:spPr bwMode="auto">
            <a:xfrm>
              <a:off x="4331033" y="1535668"/>
              <a:ext cx="9231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product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5400000">
              <a:off x="2514927" y="2209800"/>
              <a:ext cx="1981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406" name="TextBox 61"/>
            <p:cNvSpPr txBox="1">
              <a:spLocks noChangeArrowheads="1"/>
            </p:cNvSpPr>
            <p:nvPr/>
          </p:nvSpPr>
          <p:spPr bwMode="auto">
            <a:xfrm>
              <a:off x="1628242" y="990600"/>
              <a:ext cx="8101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  <a:latin typeface="Calibri" pitchFamily="34" charset="0"/>
                </a:rPr>
                <a:t>before</a:t>
              </a:r>
            </a:p>
          </p:txBody>
        </p:sp>
        <p:sp>
          <p:nvSpPr>
            <p:cNvPr id="101407" name="TextBox 62"/>
            <p:cNvSpPr txBox="1">
              <a:spLocks noChangeArrowheads="1"/>
            </p:cNvSpPr>
            <p:nvPr/>
          </p:nvSpPr>
          <p:spPr bwMode="auto">
            <a:xfrm>
              <a:off x="4495800" y="990600"/>
              <a:ext cx="64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  <a:latin typeface="Calibri" pitchFamily="34" charset="0"/>
                </a:rPr>
                <a:t>after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>
            <a:off x="4125913" y="2540000"/>
            <a:ext cx="457200" cy="1016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Arc 70"/>
          <p:cNvSpPr/>
          <p:nvPr/>
        </p:nvSpPr>
        <p:spPr>
          <a:xfrm>
            <a:off x="4572000" y="2019300"/>
            <a:ext cx="304800" cy="1143000"/>
          </a:xfrm>
          <a:prstGeom prst="arc">
            <a:avLst/>
          </a:prstGeom>
          <a:noFill/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383" name="TextBox 71"/>
          <p:cNvSpPr txBox="1">
            <a:spLocks noChangeArrowheads="1"/>
          </p:cNvSpPr>
          <p:nvPr/>
        </p:nvSpPr>
        <p:spPr bwMode="auto">
          <a:xfrm>
            <a:off x="4876800" y="2144713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2A3980-876B-4186-B4EA-4752EFBCE1CD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E47E99AB-83C3-4AEB-A826-CA12C6E7A985}" type="slidenum">
              <a:rPr lang="en-US"/>
              <a:pPr/>
              <a:t>40</a:t>
            </a:fld>
            <a:endParaRPr lang="en-US"/>
          </a:p>
        </p:txBody>
      </p:sp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025650" y="76200"/>
            <a:ext cx="4679950" cy="476250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800" b="1">
                <a:latin typeface="Comic Sans MS" pitchFamily="66" charset="0"/>
              </a:rPr>
              <a:t>Results from </a:t>
            </a:r>
            <a:r>
              <a:rPr lang="en-US" sz="2800" b="1" baseline="30000">
                <a:latin typeface="Comic Sans MS" pitchFamily="66" charset="0"/>
              </a:rPr>
              <a:t>23</a:t>
            </a:r>
            <a:r>
              <a:rPr lang="en-US" sz="2800" b="1">
                <a:latin typeface="Comic Sans MS" pitchFamily="66" charset="0"/>
              </a:rPr>
              <a:t>Al breakup</a:t>
            </a:r>
          </a:p>
        </p:txBody>
      </p:sp>
      <p:graphicFrame>
        <p:nvGraphicFramePr>
          <p:cNvPr id="66563" name="Object 3"/>
          <p:cNvGraphicFramePr>
            <a:graphicFrameLocks noChangeAspect="1"/>
          </p:cNvGraphicFramePr>
          <p:nvPr/>
        </p:nvGraphicFramePr>
        <p:xfrm>
          <a:off x="0" y="762000"/>
          <a:ext cx="4343400" cy="3594100"/>
        </p:xfrm>
        <a:graphic>
          <a:graphicData uri="http://schemas.openxmlformats.org/presentationml/2006/ole">
            <p:oleObj spid="_x0000_s91138" name="Chart" r:id="rId4" imgW="3743449" imgH="3209790" progId="Excel.Sheet.8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14800" y="3200400"/>
            <a:ext cx="5029200" cy="3657600"/>
            <a:chOff x="2640" y="1884"/>
            <a:chExt cx="2976" cy="224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688" y="1884"/>
              <a:ext cx="2928" cy="2235"/>
              <a:chOff x="2688" y="1884"/>
              <a:chExt cx="2928" cy="2235"/>
            </a:xfrm>
          </p:grpSpPr>
          <p:pic>
            <p:nvPicPr>
              <p:cNvPr id="66566" name="Picture 6" descr="22Mg_gammaLines_figur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7086"/>
              <a:stretch>
                <a:fillRect/>
              </a:stretch>
            </p:blipFill>
            <p:spPr bwMode="auto">
              <a:xfrm>
                <a:off x="2688" y="1884"/>
                <a:ext cx="2928" cy="2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67" name="Rectangle 7"/>
              <p:cNvSpPr>
                <a:spLocks noChangeArrowheads="1"/>
              </p:cNvSpPr>
              <p:nvPr/>
            </p:nvSpPr>
            <p:spPr bwMode="auto">
              <a:xfrm>
                <a:off x="4080" y="2208"/>
                <a:ext cx="1152" cy="6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6568" name="Text Box 8"/>
            <p:cNvSpPr txBox="1">
              <a:spLocks noChangeArrowheads="1"/>
            </p:cNvSpPr>
            <p:nvPr/>
          </p:nvSpPr>
          <p:spPr bwMode="auto">
            <a:xfrm>
              <a:off x="4048" y="2112"/>
              <a:ext cx="1440" cy="43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config. mixing of </a:t>
              </a:r>
              <a:r>
                <a:rPr lang="en-US" sz="2000" b="1" baseline="30000">
                  <a:solidFill>
                    <a:srgbClr val="FF0000"/>
                  </a:solidFill>
                </a:rPr>
                <a:t>23</a:t>
              </a:r>
              <a:r>
                <a:rPr lang="en-US" sz="2000" b="1">
                  <a:solidFill>
                    <a:srgbClr val="FF0000"/>
                  </a:solidFill>
                </a:rPr>
                <a:t>Al ground state</a:t>
              </a:r>
              <a:endParaRPr lang="en-GB" sz="2000" b="1">
                <a:solidFill>
                  <a:srgbClr val="FF0000"/>
                </a:solidFill>
              </a:endParaRPr>
            </a:p>
          </p:txBody>
        </p:sp>
        <p:sp>
          <p:nvSpPr>
            <p:cNvPr id="66569" name="Rectangle 9"/>
            <p:cNvSpPr>
              <a:spLocks noChangeArrowheads="1"/>
            </p:cNvSpPr>
            <p:nvPr/>
          </p:nvSpPr>
          <p:spPr bwMode="auto">
            <a:xfrm>
              <a:off x="3648" y="3264"/>
              <a:ext cx="67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0" name="Text Box 10"/>
            <p:cNvSpPr txBox="1">
              <a:spLocks noChangeArrowheads="1"/>
            </p:cNvSpPr>
            <p:nvPr/>
          </p:nvSpPr>
          <p:spPr bwMode="auto">
            <a:xfrm>
              <a:off x="3638" y="3285"/>
              <a:ext cx="453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6600"/>
                  </a:solidFill>
                </a:rPr>
                <a:t>4</a:t>
              </a:r>
              <a:r>
                <a:rPr lang="en-US" sz="1200" b="1" baseline="-25000">
                  <a:solidFill>
                    <a:srgbClr val="336600"/>
                  </a:solidFill>
                </a:rPr>
                <a:t>2</a:t>
              </a:r>
              <a:r>
                <a:rPr lang="en-US" sz="1200" b="1" baseline="30000">
                  <a:solidFill>
                    <a:srgbClr val="336600"/>
                  </a:solidFill>
                </a:rPr>
                <a:t>+</a:t>
              </a:r>
              <a:r>
                <a:rPr lang="en-US" sz="1200" b="1">
                  <a:solidFill>
                    <a:srgbClr val="336600"/>
                  </a:solidFill>
                </a:rPr>
                <a:t>-&gt; 4</a:t>
              </a:r>
              <a:r>
                <a:rPr lang="en-US" sz="1200" b="1" baseline="-25000">
                  <a:solidFill>
                    <a:srgbClr val="336600"/>
                  </a:solidFill>
                </a:rPr>
                <a:t>1</a:t>
              </a:r>
              <a:r>
                <a:rPr lang="en-US" sz="1200" b="1" baseline="30000">
                  <a:solidFill>
                    <a:srgbClr val="336600"/>
                  </a:solidFill>
                </a:rPr>
                <a:t>+</a:t>
              </a:r>
              <a:endParaRPr lang="en-GB" sz="1200" b="1" baseline="30000">
                <a:solidFill>
                  <a:srgbClr val="336600"/>
                </a:solidFill>
              </a:endParaRPr>
            </a:p>
          </p:txBody>
        </p:sp>
        <p:sp>
          <p:nvSpPr>
            <p:cNvPr id="66571" name="Text Box 11"/>
            <p:cNvSpPr txBox="1">
              <a:spLocks noChangeArrowheads="1"/>
            </p:cNvSpPr>
            <p:nvPr/>
          </p:nvSpPr>
          <p:spPr bwMode="auto">
            <a:xfrm>
              <a:off x="4130" y="3425"/>
              <a:ext cx="143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baseline="-25000"/>
                <a:t>1</a:t>
              </a:r>
              <a:endParaRPr lang="en-GB" sz="1200" b="1" baseline="-25000"/>
            </a:p>
          </p:txBody>
        </p:sp>
        <p:sp>
          <p:nvSpPr>
            <p:cNvPr id="66572" name="Rectangle 12"/>
            <p:cNvSpPr>
              <a:spLocks noChangeArrowheads="1"/>
            </p:cNvSpPr>
            <p:nvPr/>
          </p:nvSpPr>
          <p:spPr bwMode="auto">
            <a:xfrm>
              <a:off x="2640" y="4032"/>
              <a:ext cx="768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3" name="Text Box 13"/>
            <p:cNvSpPr txBox="1">
              <a:spLocks noChangeArrowheads="1"/>
            </p:cNvSpPr>
            <p:nvPr/>
          </p:nvSpPr>
          <p:spPr bwMode="auto">
            <a:xfrm>
              <a:off x="3640" y="2440"/>
              <a:ext cx="387" cy="1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</a:rPr>
                <a:t>2</a:t>
              </a:r>
              <a:r>
                <a:rPr lang="en-US" sz="1200" b="1" baseline="30000">
                  <a:solidFill>
                    <a:srgbClr val="FF0000"/>
                  </a:solidFill>
                </a:rPr>
                <a:t>+</a:t>
              </a:r>
              <a:r>
                <a:rPr lang="en-US" sz="1200" b="1">
                  <a:solidFill>
                    <a:srgbClr val="FF0000"/>
                  </a:solidFill>
                </a:rPr>
                <a:t>-&gt; 0</a:t>
              </a:r>
              <a:r>
                <a:rPr lang="en-US" sz="1200" b="1" baseline="30000">
                  <a:solidFill>
                    <a:srgbClr val="FF0000"/>
                  </a:solidFill>
                </a:rPr>
                <a:t>+</a:t>
              </a:r>
              <a:endParaRPr lang="en-GB" sz="12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66574" name="Line 14"/>
            <p:cNvSpPr>
              <a:spLocks noChangeShapeType="1"/>
            </p:cNvSpPr>
            <p:nvPr/>
          </p:nvSpPr>
          <p:spPr bwMode="auto">
            <a:xfrm flipH="1">
              <a:off x="3648" y="2592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75" name="Text Box 15"/>
            <p:cNvSpPr txBox="1">
              <a:spLocks noChangeArrowheads="1"/>
            </p:cNvSpPr>
            <p:nvPr/>
          </p:nvSpPr>
          <p:spPr bwMode="auto">
            <a:xfrm>
              <a:off x="4077" y="3381"/>
              <a:ext cx="420" cy="1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0000CC"/>
                  </a:solidFill>
                </a:rPr>
                <a:t>4</a:t>
              </a:r>
              <a:r>
                <a:rPr lang="en-US" sz="1200" b="1" baseline="-25000">
                  <a:solidFill>
                    <a:srgbClr val="0000CC"/>
                  </a:solidFill>
                </a:rPr>
                <a:t>1</a:t>
              </a:r>
              <a:r>
                <a:rPr lang="en-US" sz="1200" b="1" baseline="30000">
                  <a:solidFill>
                    <a:srgbClr val="0000CC"/>
                  </a:solidFill>
                </a:rPr>
                <a:t>+</a:t>
              </a:r>
              <a:r>
                <a:rPr lang="en-US" sz="1200" b="1">
                  <a:solidFill>
                    <a:srgbClr val="0000CC"/>
                  </a:solidFill>
                </a:rPr>
                <a:t>-&gt; 2</a:t>
              </a:r>
              <a:r>
                <a:rPr lang="en-US" sz="1200" b="1" baseline="30000">
                  <a:solidFill>
                    <a:srgbClr val="0000CC"/>
                  </a:solidFill>
                </a:rPr>
                <a:t>+</a:t>
              </a:r>
              <a:endParaRPr lang="en-GB" sz="1200" b="1" baseline="30000">
                <a:solidFill>
                  <a:srgbClr val="0000CC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010400" y="838200"/>
            <a:ext cx="1503363" cy="2424113"/>
            <a:chOff x="4560" y="455"/>
            <a:chExt cx="947" cy="1527"/>
          </a:xfrm>
        </p:grpSpPr>
        <p:sp>
          <p:nvSpPr>
            <p:cNvPr id="66577" name="Line 17"/>
            <p:cNvSpPr>
              <a:spLocks noChangeShapeType="1"/>
            </p:cNvSpPr>
            <p:nvPr/>
          </p:nvSpPr>
          <p:spPr bwMode="auto">
            <a:xfrm>
              <a:off x="4821" y="96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78" name="Line 18"/>
            <p:cNvSpPr>
              <a:spLocks noChangeShapeType="1"/>
            </p:cNvSpPr>
            <p:nvPr/>
          </p:nvSpPr>
          <p:spPr bwMode="auto">
            <a:xfrm>
              <a:off x="4830" y="13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79" name="Line 19"/>
            <p:cNvSpPr>
              <a:spLocks noChangeShapeType="1"/>
            </p:cNvSpPr>
            <p:nvPr/>
          </p:nvSpPr>
          <p:spPr bwMode="auto">
            <a:xfrm>
              <a:off x="4848" y="17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>
              <a:off x="4800" y="5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81" name="Line 21"/>
            <p:cNvSpPr>
              <a:spLocks noChangeShapeType="1"/>
            </p:cNvSpPr>
            <p:nvPr/>
          </p:nvSpPr>
          <p:spPr bwMode="auto">
            <a:xfrm>
              <a:off x="4992" y="1392"/>
              <a:ext cx="0" cy="336"/>
            </a:xfrm>
            <a:prstGeom prst="line">
              <a:avLst/>
            </a:prstGeom>
            <a:noFill/>
            <a:ln w="698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82" name="Line 22"/>
            <p:cNvSpPr>
              <a:spLocks noChangeShapeType="1"/>
            </p:cNvSpPr>
            <p:nvPr/>
          </p:nvSpPr>
          <p:spPr bwMode="auto">
            <a:xfrm>
              <a:off x="4992" y="960"/>
              <a:ext cx="0" cy="432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83" name="Line 23"/>
            <p:cNvSpPr>
              <a:spLocks noChangeShapeType="1"/>
            </p:cNvSpPr>
            <p:nvPr/>
          </p:nvSpPr>
          <p:spPr bwMode="auto">
            <a:xfrm>
              <a:off x="4992" y="558"/>
              <a:ext cx="0" cy="402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Text Box 24"/>
            <p:cNvSpPr txBox="1">
              <a:spLocks noChangeArrowheads="1"/>
            </p:cNvSpPr>
            <p:nvPr/>
          </p:nvSpPr>
          <p:spPr bwMode="auto">
            <a:xfrm>
              <a:off x="4800" y="1751"/>
              <a:ext cx="4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baseline="30000"/>
                <a:t>22</a:t>
              </a:r>
              <a:r>
                <a:rPr lang="en-US" b="1"/>
                <a:t>Mg</a:t>
              </a:r>
              <a:endParaRPr lang="en-GB" b="1"/>
            </a:p>
          </p:txBody>
        </p:sp>
        <p:sp>
          <p:nvSpPr>
            <p:cNvPr id="66585" name="Text Box 25"/>
            <p:cNvSpPr txBox="1">
              <a:spLocks noChangeArrowheads="1"/>
            </p:cNvSpPr>
            <p:nvPr/>
          </p:nvSpPr>
          <p:spPr bwMode="auto">
            <a:xfrm>
              <a:off x="5174" y="1607"/>
              <a:ext cx="2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0+</a:t>
              </a:r>
              <a:endParaRPr lang="en-GB" b="1"/>
            </a:p>
          </p:txBody>
        </p:sp>
        <p:sp>
          <p:nvSpPr>
            <p:cNvPr id="66586" name="Text Box 26"/>
            <p:cNvSpPr txBox="1">
              <a:spLocks noChangeArrowheads="1"/>
            </p:cNvSpPr>
            <p:nvPr/>
          </p:nvSpPr>
          <p:spPr bwMode="auto">
            <a:xfrm>
              <a:off x="5174" y="1175"/>
              <a:ext cx="2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2+</a:t>
              </a:r>
              <a:endParaRPr lang="en-GB" b="1"/>
            </a:p>
          </p:txBody>
        </p:sp>
        <p:sp>
          <p:nvSpPr>
            <p:cNvPr id="66587" name="Text Box 27"/>
            <p:cNvSpPr txBox="1">
              <a:spLocks noChangeArrowheads="1"/>
            </p:cNvSpPr>
            <p:nvPr/>
          </p:nvSpPr>
          <p:spPr bwMode="auto">
            <a:xfrm>
              <a:off x="5174" y="839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4</a:t>
              </a:r>
              <a:r>
                <a:rPr lang="en-US" b="1" baseline="-25000"/>
                <a:t>1</a:t>
              </a:r>
              <a:r>
                <a:rPr lang="en-US" b="1"/>
                <a:t>+</a:t>
              </a:r>
              <a:endParaRPr lang="en-GB" b="1"/>
            </a:p>
          </p:txBody>
        </p:sp>
        <p:sp>
          <p:nvSpPr>
            <p:cNvPr id="66588" name="Text Box 28"/>
            <p:cNvSpPr txBox="1">
              <a:spLocks noChangeArrowheads="1"/>
            </p:cNvSpPr>
            <p:nvPr/>
          </p:nvSpPr>
          <p:spPr bwMode="auto">
            <a:xfrm>
              <a:off x="5174" y="455"/>
              <a:ext cx="33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4</a:t>
              </a:r>
              <a:r>
                <a:rPr lang="en-US" b="1" baseline="-25000"/>
                <a:t>2</a:t>
              </a:r>
              <a:r>
                <a:rPr lang="en-US" b="1"/>
                <a:t>+</a:t>
              </a:r>
              <a:endParaRPr lang="en-GB" b="1"/>
            </a:p>
          </p:txBody>
        </p:sp>
        <p:sp>
          <p:nvSpPr>
            <p:cNvPr id="66589" name="Text Box 29"/>
            <p:cNvSpPr txBox="1">
              <a:spLocks noChangeArrowheads="1"/>
            </p:cNvSpPr>
            <p:nvPr/>
          </p:nvSpPr>
          <p:spPr bwMode="auto">
            <a:xfrm>
              <a:off x="4560" y="1449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1"/>
                <a:t>1247</a:t>
              </a:r>
              <a:endParaRPr lang="en-GB" b="1" i="1"/>
            </a:p>
          </p:txBody>
        </p:sp>
        <p:sp>
          <p:nvSpPr>
            <p:cNvPr id="66590" name="Text Box 30"/>
            <p:cNvSpPr txBox="1">
              <a:spLocks noChangeArrowheads="1"/>
            </p:cNvSpPr>
            <p:nvPr/>
          </p:nvSpPr>
          <p:spPr bwMode="auto">
            <a:xfrm>
              <a:off x="4560" y="1031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1"/>
                <a:t>2061</a:t>
              </a:r>
              <a:endParaRPr lang="en-GB" b="1" i="1"/>
            </a:p>
          </p:txBody>
        </p:sp>
        <p:sp>
          <p:nvSpPr>
            <p:cNvPr id="66591" name="Text Box 31"/>
            <p:cNvSpPr txBox="1">
              <a:spLocks noChangeArrowheads="1"/>
            </p:cNvSpPr>
            <p:nvPr/>
          </p:nvSpPr>
          <p:spPr bwMode="auto">
            <a:xfrm>
              <a:off x="4560" y="647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1"/>
                <a:t>1985</a:t>
              </a:r>
              <a:endParaRPr lang="en-GB" b="1" i="1"/>
            </a:p>
          </p:txBody>
        </p:sp>
      </p:grpSp>
      <p:sp>
        <p:nvSpPr>
          <p:cNvPr id="66593" name="Text Box 33"/>
          <p:cNvSpPr txBox="1">
            <a:spLocks noChangeArrowheads="1"/>
          </p:cNvSpPr>
          <p:nvPr/>
        </p:nvSpPr>
        <p:spPr bwMode="auto">
          <a:xfrm>
            <a:off x="152400" y="4572000"/>
            <a:ext cx="4490332" cy="369332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b="1" dirty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(</a:t>
            </a:r>
            <a:r>
              <a:rPr lang="en-US" sz="2000" b="1" baseline="30000" dirty="0">
                <a:solidFill>
                  <a:srgbClr val="FF0000"/>
                </a:solidFill>
                <a:latin typeface="Tahoma" pitchFamily="34" charset="0"/>
              </a:rPr>
              <a:t>23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Al)~200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</a:rPr>
              <a:t>MeV/c 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 and </a:t>
            </a:r>
            <a:r>
              <a:rPr lang="en-US" sz="2000" b="1" dirty="0" err="1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J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p</a:t>
            </a:r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=5/2</a:t>
            </a:r>
            <a:r>
              <a:rPr lang="en-US" sz="2000" b="1" baseline="300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+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47700"/>
            <a:ext cx="41529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152400" y="5165229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If </a:t>
            </a:r>
            <a:r>
              <a:rPr lang="en-US" sz="2000" i="1" dirty="0" smtClean="0"/>
              <a:t>b</a:t>
            </a:r>
            <a:r>
              <a:rPr lang="en-US" sz="2000" i="1" baseline="30000" dirty="0" smtClean="0"/>
              <a:t>2</a:t>
            </a:r>
            <a:r>
              <a:rPr lang="en-US" sz="2000" dirty="0" smtClean="0"/>
              <a:t> is  </a:t>
            </a:r>
            <a:r>
              <a:rPr lang="en-US" sz="2000" dirty="0" err="1" smtClean="0"/>
              <a:t>s.p</a:t>
            </a:r>
            <a:r>
              <a:rPr lang="en-US" sz="2000" dirty="0" smtClean="0"/>
              <a:t>. ANC:</a:t>
            </a:r>
            <a:endParaRPr lang="en-US" sz="2000" baseline="30000" dirty="0" smtClean="0"/>
          </a:p>
          <a:p>
            <a:r>
              <a:rPr lang="en-US" sz="2800" dirty="0" smtClean="0"/>
              <a:t>C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=</a:t>
            </a:r>
            <a:r>
              <a:rPr lang="en-US" sz="2800" i="1" dirty="0" smtClean="0"/>
              <a:t>b</a:t>
            </a:r>
            <a:r>
              <a:rPr lang="en-US" sz="2800" i="1" baseline="30000" dirty="0" smtClean="0"/>
              <a:t>2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Symbol" pitchFamily="18" charset="2"/>
              </a:rPr>
              <a:t>s</a:t>
            </a:r>
            <a:r>
              <a:rPr lang="en-US" sz="2800" baseline="-25000" dirty="0" err="1" smtClean="0"/>
              <a:t>exp</a:t>
            </a:r>
            <a:r>
              <a:rPr lang="en-US" sz="2800" dirty="0" smtClean="0"/>
              <a:t>/</a:t>
            </a:r>
            <a:r>
              <a:rPr lang="en-US" sz="2800" dirty="0" err="1" smtClean="0">
                <a:latin typeface="Symbol" pitchFamily="18" charset="2"/>
              </a:rPr>
              <a:t>s</a:t>
            </a:r>
            <a:r>
              <a:rPr lang="en-US" sz="2800" baseline="-25000" dirty="0" err="1" smtClean="0"/>
              <a:t>calc</a:t>
            </a:r>
            <a:r>
              <a:rPr lang="en-US" sz="2800" baseline="-25000" dirty="0" smtClean="0"/>
              <a:t> </a:t>
            </a:r>
          </a:p>
          <a:p>
            <a:r>
              <a:rPr lang="en-US" sz="2400" dirty="0" smtClean="0"/>
              <a:t>=3</a:t>
            </a:r>
            <a:r>
              <a:rPr lang="en-US" sz="2400" i="1" dirty="0" smtClean="0"/>
              <a:t>.90 ± 0.44 × 10</a:t>
            </a:r>
            <a:r>
              <a:rPr lang="en-US" sz="2400" i="1" baseline="30000" dirty="0" smtClean="0"/>
              <a:t>3</a:t>
            </a:r>
            <a:r>
              <a:rPr lang="en-US" sz="2400" i="1" dirty="0" smtClean="0"/>
              <a:t> fm</a:t>
            </a:r>
            <a:r>
              <a:rPr lang="en-US" sz="2400" i="1" baseline="30000" dirty="0" smtClean="0"/>
              <a:t>−1</a:t>
            </a:r>
            <a:endParaRPr lang="en-US" sz="24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55D77F66-6263-487A-9B1C-BB8E9721F24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152400"/>
            <a:ext cx="3614670" cy="4876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352800" y="1371600"/>
            <a:ext cx="2743200" cy="1219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876800" y="3886200"/>
            <a:ext cx="20574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85236" y="76200"/>
            <a:ext cx="716016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Complementarities: Coulomb  and nuclear dissociation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609600"/>
            <a:ext cx="594359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Similar results from mirror system: 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Ne+n-&gt;</a:t>
            </a:r>
            <a:r>
              <a:rPr lang="en-US" sz="2000" baseline="30000" dirty="0" smtClean="0"/>
              <a:t>23</a:t>
            </a:r>
            <a:r>
              <a:rPr lang="en-US" sz="2000" dirty="0" smtClean="0"/>
              <a:t>Ne </a:t>
            </a:r>
          </a:p>
          <a:p>
            <a:pPr algn="ctr"/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Ne,</a:t>
            </a:r>
            <a:r>
              <a:rPr lang="en-US" sz="2000" baseline="30000" dirty="0" smtClean="0"/>
              <a:t>23</a:t>
            </a:r>
            <a:r>
              <a:rPr lang="en-US" sz="2000" dirty="0" smtClean="0"/>
              <a:t>Ne)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n-transfer @12MeV/u </a:t>
            </a:r>
          </a:p>
          <a:p>
            <a:pPr algn="ctr"/>
            <a:r>
              <a:rPr lang="en-US" sz="2000" dirty="0" smtClean="0"/>
              <a:t>assuming 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=S</a:t>
            </a:r>
            <a:r>
              <a:rPr lang="en-US" sz="2000" baseline="-25000" dirty="0" smtClean="0"/>
              <a:t>p</a:t>
            </a:r>
            <a:endParaRPr lang="en-US" sz="2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60588" y="76200"/>
            <a:ext cx="4668837" cy="476250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800" b="1" dirty="0">
                <a:latin typeface="Comic Sans MS" pitchFamily="66" charset="0"/>
              </a:rPr>
              <a:t>Results from </a:t>
            </a:r>
            <a:r>
              <a:rPr lang="en-US" sz="2800" b="1" baseline="30000" dirty="0">
                <a:latin typeface="Comic Sans MS" pitchFamily="66" charset="0"/>
              </a:rPr>
              <a:t>24</a:t>
            </a:r>
            <a:r>
              <a:rPr lang="en-US" sz="2800" b="1" dirty="0">
                <a:latin typeface="Comic Sans MS" pitchFamily="66" charset="0"/>
              </a:rPr>
              <a:t>Si breakup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4789488" y="914400"/>
            <a:ext cx="3211512" cy="784225"/>
            <a:chOff x="750888" y="4419600"/>
            <a:chExt cx="3211512" cy="784225"/>
          </a:xfrm>
        </p:grpSpPr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750888" y="4419600"/>
              <a:ext cx="3211512" cy="422275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C</a:t>
              </a:r>
              <a:r>
                <a:rPr lang="en-US" sz="2000" b="1" baseline="30000" dirty="0"/>
                <a:t>2</a:t>
              </a:r>
              <a:r>
                <a:rPr lang="en-US" sz="2000" b="1" dirty="0"/>
                <a:t>(</a:t>
              </a:r>
              <a:r>
                <a:rPr lang="en-US" sz="2000" b="1" baseline="30000" dirty="0"/>
                <a:t>24</a:t>
              </a:r>
              <a:r>
                <a:rPr lang="en-US" sz="2000" b="1" dirty="0"/>
                <a:t>Si</a:t>
              </a:r>
              <a:r>
                <a:rPr lang="en-US" sz="2000" b="1" baseline="-25000" dirty="0"/>
                <a:t>gs</a:t>
              </a:r>
              <a:r>
                <a:rPr lang="en-US" sz="2000" b="1" dirty="0"/>
                <a:t>) = 62.4 </a:t>
              </a:r>
              <a:r>
                <a:rPr lang="en-US" sz="2000" b="1" dirty="0">
                  <a:sym typeface="Symbol" pitchFamily="18" charset="2"/>
                </a:rPr>
                <a:t> 7.1 fm</a:t>
              </a:r>
              <a:r>
                <a:rPr lang="en-US" sz="2000" b="1" baseline="30000" dirty="0">
                  <a:sym typeface="Symbol" pitchFamily="18" charset="2"/>
                </a:rPr>
                <a:t>-1</a:t>
              </a: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822325" y="4837113"/>
              <a:ext cx="151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1">
                  <a:solidFill>
                    <a:srgbClr val="3333CC"/>
                  </a:solidFill>
                </a:rPr>
                <a:t>SF = 2.5 -2.9</a:t>
              </a:r>
              <a:endParaRPr lang="en-GB" b="1" i="1">
                <a:solidFill>
                  <a:srgbClr val="3333CC"/>
                </a:solidFill>
              </a:endParaRPr>
            </a:p>
          </p:txBody>
        </p:sp>
      </p:grpSp>
      <p:pic>
        <p:nvPicPr>
          <p:cNvPr id="10" name="Picture 9" descr="Figure3_Si24_gamma_Momdist_version1.png"/>
          <p:cNvPicPr>
            <a:picLocks noChangeAspect="1"/>
          </p:cNvPicPr>
          <p:nvPr/>
        </p:nvPicPr>
        <p:blipFill>
          <a:blip r:embed="rId2" cstate="print"/>
          <a:srcRect l="25101" t="17778" r="13081" b="24444"/>
          <a:stretch>
            <a:fillRect/>
          </a:stretch>
        </p:blipFill>
        <p:spPr>
          <a:xfrm>
            <a:off x="0" y="609600"/>
            <a:ext cx="4642338" cy="335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057" y="5029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exp made with 30 </a:t>
            </a:r>
            <a:r>
              <a:rPr lang="en-US" dirty="0" err="1" smtClean="0"/>
              <a:t>pps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0" y="419100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baseline="30000" dirty="0" smtClean="0">
                <a:solidFill>
                  <a:srgbClr val="FF0000"/>
                </a:solidFill>
                <a:sym typeface="Symbol" pitchFamily="18" charset="2"/>
              </a:rPr>
              <a:t>22</a:t>
            </a:r>
            <a:r>
              <a:rPr lang="en-US" b="1" dirty="0" smtClean="0">
                <a:solidFill>
                  <a:srgbClr val="FF0000"/>
                </a:solidFill>
                <a:sym typeface="Symbol" pitchFamily="18" charset="2"/>
              </a:rPr>
              <a:t>Mg(p,)</a:t>
            </a:r>
            <a:r>
              <a:rPr lang="en-US" b="1" i="1" baseline="30000" dirty="0" smtClean="0">
                <a:solidFill>
                  <a:srgbClr val="FF0000"/>
                </a:solidFill>
                <a:sym typeface="Symbol" pitchFamily="18" charset="2"/>
              </a:rPr>
              <a:t>23</a:t>
            </a:r>
            <a:r>
              <a:rPr lang="en-US" b="1" i="1" dirty="0" smtClean="0">
                <a:solidFill>
                  <a:srgbClr val="FF0000"/>
                </a:solidFill>
                <a:sym typeface="Symbol" pitchFamily="18" charset="2"/>
              </a:rPr>
              <a:t>Al(p</a:t>
            </a:r>
            <a:r>
              <a:rPr lang="en-US" b="1" i="1" dirty="0">
                <a:solidFill>
                  <a:srgbClr val="FF0000"/>
                </a:solidFill>
                <a:sym typeface="Symbol" pitchFamily="18" charset="2"/>
              </a:rPr>
              <a:t>,)</a:t>
            </a:r>
            <a:r>
              <a:rPr lang="en-US" b="1" i="1" baseline="30000" dirty="0" smtClean="0">
                <a:solidFill>
                  <a:srgbClr val="FF0000"/>
                </a:solidFill>
                <a:sym typeface="Symbol" pitchFamily="18" charset="2"/>
              </a:rPr>
              <a:t>24</a:t>
            </a:r>
            <a:r>
              <a:rPr lang="en-US" b="1" i="1" dirty="0" smtClean="0">
                <a:solidFill>
                  <a:srgbClr val="FF0000"/>
                </a:solidFill>
                <a:sym typeface="Symbol" pitchFamily="18" charset="2"/>
              </a:rPr>
              <a:t>Si</a:t>
            </a:r>
            <a:r>
              <a:rPr lang="en-US" b="1" i="1" dirty="0" smtClean="0">
                <a:solidFill>
                  <a:srgbClr val="0000FF"/>
                </a:solidFill>
                <a:sym typeface="Symbol" pitchFamily="18" charset="2"/>
              </a:rPr>
              <a:t> </a:t>
            </a:r>
          </a:p>
          <a:p>
            <a:pPr algn="ctr"/>
            <a:r>
              <a:rPr lang="en-US" b="1" i="1" dirty="0" smtClean="0">
                <a:solidFill>
                  <a:srgbClr val="0000FF"/>
                </a:solidFill>
                <a:sym typeface="Symbol" pitchFamily="18" charset="2"/>
              </a:rPr>
              <a:t>seq. 2p capture imp in XRB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594360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Banu et al, PRC 85 (2012)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05200"/>
            <a:ext cx="2757488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71438" y="6445250"/>
            <a:ext cx="2032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</a:pPr>
            <a:fld id="{52EA99E2-A034-4ABE-801C-CF10F2D276EB}" type="slidenum">
              <a:rPr lang="en-GB" sz="2400">
                <a:solidFill>
                  <a:srgbClr val="FFFFFF"/>
                </a:solidFill>
                <a:latin typeface="Times New Roman" pitchFamily="18" charset="0"/>
              </a:rPr>
              <a:pPr hangingPunct="0">
                <a:lnSpc>
                  <a:spcPct val="97000"/>
                </a:lnSpc>
                <a:buClr>
                  <a:srgbClr val="FFFFFF"/>
                </a:buClr>
                <a:buSzPct val="45000"/>
                <a:buFont typeface="StarSymbol"/>
                <a:buNone/>
              </a:pPr>
              <a:t>43</a:t>
            </a:fld>
            <a:endParaRPr lang="en-GB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903413" y="479425"/>
            <a:ext cx="5640387" cy="358775"/>
          </a:xfrm>
          <a:prstGeom prst="rect">
            <a:avLst/>
          </a:prstGeom>
          <a:noFill/>
          <a:ln w="9525">
            <a:noFill/>
            <a:miter lim="800000"/>
            <a:headEnd type="triangle" w="med" len="med"/>
            <a:tailEnd type="triangle" w="med" len="med"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400">
                <a:solidFill>
                  <a:srgbClr val="002060"/>
                </a:solidFill>
                <a:latin typeface="Bitstream Vera Sans"/>
              </a:rPr>
              <a:t>Resonant elastic scattering: TTIK method</a:t>
            </a:r>
          </a:p>
        </p:txBody>
      </p:sp>
      <p:sp>
        <p:nvSpPr>
          <p:cNvPr id="3079" name="Text Box 42"/>
          <p:cNvSpPr txBox="1">
            <a:spLocks noChangeArrowheads="1"/>
          </p:cNvSpPr>
          <p:nvPr/>
        </p:nvSpPr>
        <p:spPr bwMode="auto">
          <a:xfrm>
            <a:off x="228600" y="3429000"/>
            <a:ext cx="5791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97000"/>
              </a:lnSpc>
              <a:buSzPct val="10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solidFill>
                  <a:schemeClr val="accent2"/>
                </a:solidFill>
                <a:latin typeface="Bitstream Vera Sans"/>
              </a:rPr>
              <a:t>“Standard” excitation functions:</a:t>
            </a:r>
          </a:p>
          <a:p>
            <a:pPr lvl="1" hangingPunct="0">
              <a:lnSpc>
                <a:spcPct val="97000"/>
              </a:lnSpc>
              <a:buSzPct val="10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solidFill>
                  <a:schemeClr val="accent2"/>
                </a:solidFill>
                <a:latin typeface="Bitstream Vera Sans"/>
              </a:rPr>
              <a:t> measure, change energy and measure again…</a:t>
            </a:r>
          </a:p>
          <a:p>
            <a:pPr hangingPunct="0">
              <a:lnSpc>
                <a:spcPct val="97000"/>
              </a:lnSpc>
              <a:buSzPct val="10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GB" dirty="0">
              <a:solidFill>
                <a:schemeClr val="accent2"/>
              </a:solidFill>
              <a:latin typeface="Bitstream Vera Sans"/>
            </a:endParaRPr>
          </a:p>
          <a:p>
            <a:pPr hangingPunct="0">
              <a:lnSpc>
                <a:spcPct val="97000"/>
              </a:lnSpc>
              <a:buSzPct val="10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latin typeface="Bitstream Vera Sans"/>
              </a:rPr>
              <a:t>Thick Target Inverse Kinematics (TTIK) method: scattering on p gas =&gt;measure the excitation function for elastic scattering (at 180</a:t>
            </a:r>
            <a:r>
              <a:rPr lang="en-GB" baseline="30000" dirty="0">
                <a:latin typeface="Bitstream Vera Sans"/>
              </a:rPr>
              <a:t>o</a:t>
            </a:r>
            <a:r>
              <a:rPr lang="en-GB" dirty="0">
                <a:latin typeface="Bitstream Vera Sans"/>
              </a:rPr>
              <a:t>) in one single measurement. </a:t>
            </a:r>
          </a:p>
          <a:p>
            <a:pPr hangingPunct="0">
              <a:lnSpc>
                <a:spcPct val="97000"/>
              </a:lnSpc>
              <a:buSzPct val="100000"/>
              <a:buFont typeface="Wingdings" pitchFamily="2" charset="2"/>
              <a:buChar char="§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dirty="0">
                <a:latin typeface="Bitstream Vera Sans"/>
              </a:rPr>
              <a:t>Can study the properties (level structure) of the compound nucleus</a:t>
            </a:r>
          </a:p>
        </p:txBody>
      </p:sp>
      <p:graphicFrame>
        <p:nvGraphicFramePr>
          <p:cNvPr id="3074" name="Object 44"/>
          <p:cNvGraphicFramePr>
            <a:graphicFrameLocks noChangeAspect="1"/>
          </p:cNvGraphicFramePr>
          <p:nvPr>
            <p:ph/>
          </p:nvPr>
        </p:nvGraphicFramePr>
        <p:xfrm>
          <a:off x="6635750" y="5368925"/>
          <a:ext cx="1974850" cy="803275"/>
        </p:xfrm>
        <a:graphic>
          <a:graphicData uri="http://schemas.openxmlformats.org/presentationml/2006/ole">
            <p:oleObj spid="_x0000_s3074" name="Equation" r:id="rId5" imgW="1447560" imgH="583920" progId="">
              <p:embed/>
            </p:oleObj>
          </a:graphicData>
        </a:graphic>
      </p:graphicFrame>
      <p:sp>
        <p:nvSpPr>
          <p:cNvPr id="3080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FA3DAE-6C24-4F77-92E0-67345ADEBF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mtClean="0"/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533400" y="820738"/>
            <a:ext cx="5715000" cy="2227262"/>
            <a:chOff x="533400" y="820738"/>
            <a:chExt cx="5715000" cy="2227262"/>
          </a:xfrm>
        </p:grpSpPr>
        <p:sp>
          <p:nvSpPr>
            <p:cNvPr id="52" name="Rectangle 51"/>
            <p:cNvSpPr/>
            <p:nvPr/>
          </p:nvSpPr>
          <p:spPr>
            <a:xfrm>
              <a:off x="1447800" y="1143000"/>
              <a:ext cx="4800600" cy="19050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99" name="Text Box 4"/>
            <p:cNvSpPr txBox="1">
              <a:spLocks noChangeArrowheads="1"/>
            </p:cNvSpPr>
            <p:nvPr/>
          </p:nvSpPr>
          <p:spPr bwMode="auto">
            <a:xfrm>
              <a:off x="1181100" y="1851025"/>
              <a:ext cx="0" cy="315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0" name="Text Box 5"/>
            <p:cNvSpPr txBox="1">
              <a:spLocks noChangeArrowheads="1"/>
            </p:cNvSpPr>
            <p:nvPr/>
          </p:nvSpPr>
          <p:spPr bwMode="auto">
            <a:xfrm>
              <a:off x="2120900" y="1782763"/>
              <a:ext cx="89535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1" name="Line 6"/>
            <p:cNvSpPr>
              <a:spLocks noChangeShapeType="1"/>
            </p:cNvSpPr>
            <p:nvPr/>
          </p:nvSpPr>
          <p:spPr bwMode="auto">
            <a:xfrm>
              <a:off x="1524000" y="2209800"/>
              <a:ext cx="3733800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Text Box 10"/>
            <p:cNvSpPr txBox="1">
              <a:spLocks noChangeArrowheads="1"/>
            </p:cNvSpPr>
            <p:nvPr/>
          </p:nvSpPr>
          <p:spPr bwMode="auto">
            <a:xfrm>
              <a:off x="1181100" y="1852613"/>
              <a:ext cx="0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533400" y="1981200"/>
              <a:ext cx="376237" cy="385762"/>
              <a:chOff x="3135313" y="1989138"/>
              <a:chExt cx="376237" cy="385762"/>
            </a:xfrm>
          </p:grpSpPr>
          <p:pic>
            <p:nvPicPr>
              <p:cNvPr id="3138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13100" y="2170113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39" name="Picture 1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63900" y="1989138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40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51188" y="2032000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41" name="Picture 1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55963" y="212566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42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44838" y="2170113"/>
                <a:ext cx="206375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43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135313" y="2082800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44" name="Picture 2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06763" y="204946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73"/>
            <p:cNvGrpSpPr>
              <a:grpSpLocks/>
            </p:cNvGrpSpPr>
            <p:nvPr/>
          </p:nvGrpSpPr>
          <p:grpSpPr bwMode="auto">
            <a:xfrm>
              <a:off x="2161638" y="820738"/>
              <a:ext cx="771525" cy="703262"/>
              <a:chOff x="838200" y="533400"/>
              <a:chExt cx="771525" cy="703262"/>
            </a:xfrm>
          </p:grpSpPr>
          <p:sp>
            <p:nvSpPr>
              <p:cNvPr id="3126" name="Freeform 7"/>
              <p:cNvSpPr>
                <a:spLocks noChangeArrowheads="1"/>
              </p:cNvSpPr>
              <p:nvPr/>
            </p:nvSpPr>
            <p:spPr bwMode="auto">
              <a:xfrm>
                <a:off x="838200" y="533400"/>
                <a:ext cx="771525" cy="703262"/>
              </a:xfrm>
              <a:custGeom>
                <a:avLst/>
                <a:gdLst>
                  <a:gd name="T0" fmla="*/ 279637 w 2370"/>
                  <a:gd name="T1" fmla="*/ 368453 h 2153"/>
                  <a:gd name="T2" fmla="*/ 389994 w 2370"/>
                  <a:gd name="T3" fmla="*/ 0 h 2153"/>
                  <a:gd name="T4" fmla="*/ 449242 w 2370"/>
                  <a:gd name="T5" fmla="*/ 394258 h 2153"/>
                  <a:gd name="T6" fmla="*/ 652378 w 2370"/>
                  <a:gd name="T7" fmla="*/ 385765 h 2153"/>
                  <a:gd name="T8" fmla="*/ 508490 w 2370"/>
                  <a:gd name="T9" fmla="*/ 488658 h 2153"/>
                  <a:gd name="T10" fmla="*/ 771199 w 2370"/>
                  <a:gd name="T11" fmla="*/ 617028 h 2153"/>
                  <a:gd name="T12" fmla="*/ 440778 w 2370"/>
                  <a:gd name="T13" fmla="*/ 582731 h 2153"/>
                  <a:gd name="T14" fmla="*/ 305029 w 2370"/>
                  <a:gd name="T15" fmla="*/ 702935 h 2153"/>
                  <a:gd name="T16" fmla="*/ 245781 w 2370"/>
                  <a:gd name="T17" fmla="*/ 565745 h 2153"/>
                  <a:gd name="T18" fmla="*/ 0 w 2370"/>
                  <a:gd name="T19" fmla="*/ 462853 h 2153"/>
                  <a:gd name="T20" fmla="*/ 262709 w 2370"/>
                  <a:gd name="T21" fmla="*/ 376946 h 2153"/>
                  <a:gd name="T22" fmla="*/ 245781 w 2370"/>
                  <a:gd name="T23" fmla="*/ 376946 h 2153"/>
                  <a:gd name="T24" fmla="*/ 279637 w 2370"/>
                  <a:gd name="T25" fmla="*/ 368453 h 21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70"/>
                  <a:gd name="T40" fmla="*/ 0 h 2153"/>
                  <a:gd name="T41" fmla="*/ 2370 w 2370"/>
                  <a:gd name="T42" fmla="*/ 2153 h 21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70" h="2153">
                    <a:moveTo>
                      <a:pt x="859" y="1128"/>
                    </a:moveTo>
                    <a:lnTo>
                      <a:pt x="1198" y="0"/>
                    </a:lnTo>
                    <a:lnTo>
                      <a:pt x="1380" y="1207"/>
                    </a:lnTo>
                    <a:lnTo>
                      <a:pt x="2004" y="1181"/>
                    </a:lnTo>
                    <a:lnTo>
                      <a:pt x="1562" y="1496"/>
                    </a:lnTo>
                    <a:lnTo>
                      <a:pt x="2369" y="1889"/>
                    </a:lnTo>
                    <a:lnTo>
                      <a:pt x="1354" y="1784"/>
                    </a:lnTo>
                    <a:lnTo>
                      <a:pt x="937" y="2152"/>
                    </a:lnTo>
                    <a:lnTo>
                      <a:pt x="755" y="1732"/>
                    </a:lnTo>
                    <a:lnTo>
                      <a:pt x="0" y="1417"/>
                    </a:lnTo>
                    <a:lnTo>
                      <a:pt x="807" y="1154"/>
                    </a:lnTo>
                    <a:lnTo>
                      <a:pt x="755" y="1154"/>
                    </a:lnTo>
                    <a:lnTo>
                      <a:pt x="859" y="1128"/>
                    </a:ln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" name="Group 46"/>
              <p:cNvGrpSpPr>
                <a:grpSpLocks/>
              </p:cNvGrpSpPr>
              <p:nvPr/>
            </p:nvGrpSpPr>
            <p:grpSpPr bwMode="auto">
              <a:xfrm>
                <a:off x="990600" y="762000"/>
                <a:ext cx="466725" cy="473075"/>
                <a:chOff x="4183063" y="1979613"/>
                <a:chExt cx="466725" cy="473075"/>
              </a:xfrm>
            </p:grpSpPr>
            <p:pic>
              <p:nvPicPr>
                <p:cNvPr id="3128" name="Picture 8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325938" y="2246313"/>
                  <a:ext cx="207962" cy="206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29" name="Picture 23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84663" y="2160588"/>
                  <a:ext cx="204787" cy="204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0" name="Picture 24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335463" y="1979613"/>
                  <a:ext cx="204787" cy="206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1" name="Picture 2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224338" y="2022475"/>
                  <a:ext cx="206375" cy="206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2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325938" y="2117725"/>
                  <a:ext cx="206375" cy="206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3" name="Picture 27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216400" y="2160588"/>
                  <a:ext cx="204788" cy="204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4" name="Picture 28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05288" y="2074863"/>
                  <a:ext cx="206375" cy="204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5" name="Picture 2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376738" y="2041525"/>
                  <a:ext cx="206375" cy="204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6" name="Picture 30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183063" y="2185988"/>
                  <a:ext cx="204787" cy="206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37" name="Picture 3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445000" y="2117725"/>
                  <a:ext cx="204788" cy="206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105" name="Line 32"/>
            <p:cNvSpPr>
              <a:spLocks noChangeShapeType="1"/>
            </p:cNvSpPr>
            <p:nvPr/>
          </p:nvSpPr>
          <p:spPr bwMode="auto">
            <a:xfrm>
              <a:off x="4191000" y="2209800"/>
              <a:ext cx="990600" cy="152400"/>
            </a:xfrm>
            <a:prstGeom prst="line">
              <a:avLst/>
            </a:prstGeom>
            <a:noFill/>
            <a:ln w="952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6" name="Line 33"/>
            <p:cNvSpPr>
              <a:spLocks noChangeShapeType="1"/>
            </p:cNvSpPr>
            <p:nvPr/>
          </p:nvSpPr>
          <p:spPr bwMode="auto">
            <a:xfrm>
              <a:off x="2514600" y="2209800"/>
              <a:ext cx="1600200" cy="76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91200" y="1676400"/>
              <a:ext cx="152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Right Arrow 52"/>
            <p:cNvSpPr/>
            <p:nvPr/>
          </p:nvSpPr>
          <p:spPr>
            <a:xfrm>
              <a:off x="990600" y="2133600"/>
              <a:ext cx="609600" cy="1524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" name="Group 54"/>
            <p:cNvGrpSpPr>
              <a:grpSpLocks/>
            </p:cNvGrpSpPr>
            <p:nvPr/>
          </p:nvGrpSpPr>
          <p:grpSpPr bwMode="auto">
            <a:xfrm>
              <a:off x="4953000" y="1981200"/>
              <a:ext cx="381000" cy="381000"/>
              <a:chOff x="3135313" y="1989138"/>
              <a:chExt cx="376237" cy="385762"/>
            </a:xfrm>
          </p:grpSpPr>
          <p:pic>
            <p:nvPicPr>
              <p:cNvPr id="3119" name="Picture 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213100" y="2170113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20" name="Picture 1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63900" y="1989138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21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51188" y="2032000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22" name="Picture 1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55963" y="212566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23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144838" y="2170113"/>
                <a:ext cx="206375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24" name="Picture 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135313" y="2082800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25" name="Picture 2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306763" y="204946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110" name="TextBox 62"/>
            <p:cNvSpPr txBox="1">
              <a:spLocks noChangeArrowheads="1"/>
            </p:cNvSpPr>
            <p:nvPr/>
          </p:nvSpPr>
          <p:spPr bwMode="auto">
            <a:xfrm>
              <a:off x="533424" y="152400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</a:t>
              </a:r>
              <a:r>
                <a:rPr lang="en-US" baseline="-25000"/>
                <a:t>in</a:t>
              </a:r>
            </a:p>
          </p:txBody>
        </p:sp>
        <p:sp>
          <p:nvSpPr>
            <p:cNvPr id="3111" name="TextBox 63"/>
            <p:cNvSpPr txBox="1">
              <a:spLocks noChangeArrowheads="1"/>
            </p:cNvSpPr>
            <p:nvPr/>
          </p:nvSpPr>
          <p:spPr bwMode="auto">
            <a:xfrm>
              <a:off x="2080324" y="1524000"/>
              <a:ext cx="9396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</a:t>
              </a:r>
              <a:r>
                <a:rPr lang="en-US" baseline="-25000"/>
                <a:t>in</a:t>
              </a:r>
              <a:r>
                <a:rPr lang="en-US"/>
                <a:t>-</a:t>
              </a:r>
              <a:r>
                <a:rPr lang="en-US">
                  <a:latin typeface="Symbol" pitchFamily="18" charset="2"/>
                </a:rPr>
                <a:t>D</a:t>
              </a:r>
              <a:r>
                <a:rPr lang="en-US"/>
                <a:t>E</a:t>
              </a:r>
              <a:r>
                <a:rPr lang="en-US" baseline="-25000"/>
                <a:t>1</a:t>
              </a:r>
            </a:p>
          </p:txBody>
        </p:sp>
        <p:sp>
          <p:nvSpPr>
            <p:cNvPr id="3112" name="TextBox 64"/>
            <p:cNvSpPr txBox="1">
              <a:spLocks noChangeArrowheads="1"/>
            </p:cNvSpPr>
            <p:nvPr/>
          </p:nvSpPr>
          <p:spPr bwMode="auto">
            <a:xfrm>
              <a:off x="3756724" y="1524000"/>
              <a:ext cx="9140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</a:t>
              </a:r>
              <a:r>
                <a:rPr lang="en-US" baseline="-25000"/>
                <a:t>in</a:t>
              </a:r>
              <a:r>
                <a:rPr lang="en-US"/>
                <a:t>-</a:t>
              </a:r>
              <a:r>
                <a:rPr lang="en-US">
                  <a:latin typeface="Symbol" pitchFamily="18" charset="2"/>
                </a:rPr>
                <a:t>D</a:t>
              </a:r>
              <a:r>
                <a:rPr lang="en-US"/>
                <a:t>E</a:t>
              </a:r>
              <a:r>
                <a:rPr lang="en-US" baseline="-25000"/>
                <a:t>2</a:t>
              </a:r>
            </a:p>
          </p:txBody>
        </p:sp>
        <p:sp>
          <p:nvSpPr>
            <p:cNvPr id="3113" name="TextBox 65"/>
            <p:cNvSpPr txBox="1">
              <a:spLocks noChangeArrowheads="1"/>
            </p:cNvSpPr>
            <p:nvPr/>
          </p:nvSpPr>
          <p:spPr bwMode="auto">
            <a:xfrm>
              <a:off x="4419600" y="1219200"/>
              <a:ext cx="14414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 beam stops</a:t>
              </a:r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5029200" y="1600200"/>
              <a:ext cx="152400" cy="304800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3115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14800" y="2133600"/>
              <a:ext cx="198437" cy="19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6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38400" y="2133600"/>
              <a:ext cx="198437" cy="198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Down Arrow 71"/>
            <p:cNvSpPr/>
            <p:nvPr/>
          </p:nvSpPr>
          <p:spPr>
            <a:xfrm>
              <a:off x="4152900" y="1879600"/>
              <a:ext cx="76200" cy="228600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3" name="Down Arrow 72"/>
            <p:cNvSpPr/>
            <p:nvPr/>
          </p:nvSpPr>
          <p:spPr>
            <a:xfrm>
              <a:off x="2501900" y="1879600"/>
              <a:ext cx="76200" cy="228600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7561263" y="2741613"/>
            <a:ext cx="771525" cy="703262"/>
            <a:chOff x="838200" y="533400"/>
            <a:chExt cx="771525" cy="703262"/>
          </a:xfrm>
        </p:grpSpPr>
        <p:sp>
          <p:nvSpPr>
            <p:cNvPr id="3086" name="Freeform 7"/>
            <p:cNvSpPr>
              <a:spLocks noChangeArrowheads="1"/>
            </p:cNvSpPr>
            <p:nvPr/>
          </p:nvSpPr>
          <p:spPr bwMode="auto">
            <a:xfrm>
              <a:off x="838200" y="533400"/>
              <a:ext cx="771525" cy="703262"/>
            </a:xfrm>
            <a:custGeom>
              <a:avLst/>
              <a:gdLst>
                <a:gd name="T0" fmla="*/ 279637 w 2370"/>
                <a:gd name="T1" fmla="*/ 368453 h 2153"/>
                <a:gd name="T2" fmla="*/ 389994 w 2370"/>
                <a:gd name="T3" fmla="*/ 0 h 2153"/>
                <a:gd name="T4" fmla="*/ 449242 w 2370"/>
                <a:gd name="T5" fmla="*/ 394258 h 2153"/>
                <a:gd name="T6" fmla="*/ 652378 w 2370"/>
                <a:gd name="T7" fmla="*/ 385765 h 2153"/>
                <a:gd name="T8" fmla="*/ 508490 w 2370"/>
                <a:gd name="T9" fmla="*/ 488658 h 2153"/>
                <a:gd name="T10" fmla="*/ 771199 w 2370"/>
                <a:gd name="T11" fmla="*/ 617028 h 2153"/>
                <a:gd name="T12" fmla="*/ 440778 w 2370"/>
                <a:gd name="T13" fmla="*/ 582731 h 2153"/>
                <a:gd name="T14" fmla="*/ 305029 w 2370"/>
                <a:gd name="T15" fmla="*/ 702935 h 2153"/>
                <a:gd name="T16" fmla="*/ 245781 w 2370"/>
                <a:gd name="T17" fmla="*/ 565745 h 2153"/>
                <a:gd name="T18" fmla="*/ 0 w 2370"/>
                <a:gd name="T19" fmla="*/ 462853 h 2153"/>
                <a:gd name="T20" fmla="*/ 262709 w 2370"/>
                <a:gd name="T21" fmla="*/ 376946 h 2153"/>
                <a:gd name="T22" fmla="*/ 245781 w 2370"/>
                <a:gd name="T23" fmla="*/ 376946 h 2153"/>
                <a:gd name="T24" fmla="*/ 279637 w 2370"/>
                <a:gd name="T25" fmla="*/ 368453 h 21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70"/>
                <a:gd name="T40" fmla="*/ 0 h 2153"/>
                <a:gd name="T41" fmla="*/ 2370 w 2370"/>
                <a:gd name="T42" fmla="*/ 2153 h 21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70" h="2153">
                  <a:moveTo>
                    <a:pt x="859" y="1128"/>
                  </a:moveTo>
                  <a:lnTo>
                    <a:pt x="1198" y="0"/>
                  </a:lnTo>
                  <a:lnTo>
                    <a:pt x="1380" y="1207"/>
                  </a:lnTo>
                  <a:lnTo>
                    <a:pt x="2004" y="1181"/>
                  </a:lnTo>
                  <a:lnTo>
                    <a:pt x="1562" y="1496"/>
                  </a:lnTo>
                  <a:lnTo>
                    <a:pt x="2369" y="1889"/>
                  </a:lnTo>
                  <a:lnTo>
                    <a:pt x="1354" y="1784"/>
                  </a:lnTo>
                  <a:lnTo>
                    <a:pt x="937" y="2152"/>
                  </a:lnTo>
                  <a:lnTo>
                    <a:pt x="755" y="1732"/>
                  </a:lnTo>
                  <a:lnTo>
                    <a:pt x="0" y="1417"/>
                  </a:lnTo>
                  <a:lnTo>
                    <a:pt x="807" y="1154"/>
                  </a:lnTo>
                  <a:lnTo>
                    <a:pt x="755" y="1154"/>
                  </a:lnTo>
                  <a:lnTo>
                    <a:pt x="859" y="1128"/>
                  </a:lnTo>
                </a:path>
              </a:pathLst>
            </a:custGeom>
            <a:solidFill>
              <a:srgbClr val="FFFF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990600" y="762000"/>
              <a:ext cx="466725" cy="473075"/>
              <a:chOff x="4183063" y="1979613"/>
              <a:chExt cx="466725" cy="473075"/>
            </a:xfrm>
          </p:grpSpPr>
          <p:pic>
            <p:nvPicPr>
              <p:cNvPr id="3088" name="Picture 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25938" y="2246313"/>
                <a:ext cx="207962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89" name="Picture 2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84663" y="2160588"/>
                <a:ext cx="204787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0" name="Picture 2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35463" y="1979613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1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24338" y="2022475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2" name="Picture 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25938" y="2117725"/>
                <a:ext cx="206375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3" name="Picture 2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16400" y="2160588"/>
                <a:ext cx="204788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4" name="Picture 2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05288" y="2074863"/>
                <a:ext cx="206375" cy="204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5" name="Picture 2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76738" y="2041525"/>
                <a:ext cx="206375" cy="204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6" name="Picture 3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83063" y="2185988"/>
                <a:ext cx="204787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7" name="Picture 3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445000" y="2117725"/>
                <a:ext cx="204788" cy="206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83" name="Text Box 12"/>
          <p:cNvSpPr txBox="1">
            <a:spLocks noChangeArrowheads="1"/>
          </p:cNvSpPr>
          <p:nvPr/>
        </p:nvSpPr>
        <p:spPr bwMode="auto">
          <a:xfrm>
            <a:off x="1416050" y="5911850"/>
            <a:ext cx="338455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altLang="ko-KR">
                <a:solidFill>
                  <a:srgbClr val="FF9900"/>
                </a:solidFill>
                <a:latin typeface="Times New Roman" pitchFamily="18" charset="0"/>
                <a:ea typeface="Gulim" pitchFamily="34" charset="-127"/>
              </a:rPr>
              <a:t>K.P.Artemov et al., </a:t>
            </a:r>
          </a:p>
          <a:p>
            <a:pPr eaLnBrk="0" hangingPunct="0"/>
            <a:r>
              <a:rPr lang="fr-FR" altLang="ko-KR">
                <a:solidFill>
                  <a:srgbClr val="FF9900"/>
                </a:solidFill>
                <a:latin typeface="Times New Roman" pitchFamily="18" charset="0"/>
                <a:ea typeface="Gulim" pitchFamily="34" charset="-127"/>
              </a:rPr>
              <a:t>Sov. J. Nucl. Phys. </a:t>
            </a:r>
            <a:r>
              <a:rPr lang="fr-FR" altLang="ko-KR" b="1">
                <a:solidFill>
                  <a:srgbClr val="FF9900"/>
                </a:solidFill>
                <a:latin typeface="Times New Roman" pitchFamily="18" charset="0"/>
                <a:ea typeface="Gulim" pitchFamily="34" charset="-127"/>
              </a:rPr>
              <a:t>52</a:t>
            </a:r>
            <a:r>
              <a:rPr lang="fr-FR" altLang="ko-KR">
                <a:solidFill>
                  <a:srgbClr val="FF9900"/>
                </a:solidFill>
                <a:latin typeface="Times New Roman" pitchFamily="18" charset="0"/>
                <a:ea typeface="Gulim" pitchFamily="34" charset="-127"/>
              </a:rPr>
              <a:t>, 408 (1990)</a:t>
            </a:r>
            <a:r>
              <a:rPr lang="en-US" altLang="ko-KR">
                <a:solidFill>
                  <a:srgbClr val="FFFFFF"/>
                </a:solidFill>
                <a:latin typeface="Times New Roman" pitchFamily="18" charset="0"/>
                <a:ea typeface="Gulim" pitchFamily="34" charset="-127"/>
              </a:rPr>
              <a:t> </a:t>
            </a:r>
            <a:endParaRPr 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4" name="Oval 873"/>
          <p:cNvSpPr>
            <a:spLocks noChangeArrowheads="1"/>
          </p:cNvSpPr>
          <p:nvPr/>
        </p:nvSpPr>
        <p:spPr bwMode="auto">
          <a:xfrm>
            <a:off x="228600" y="228600"/>
            <a:ext cx="838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FC2818"/>
                </a:solidFill>
              </a:rPr>
              <a:t>3e</a:t>
            </a:r>
            <a:endParaRPr lang="en-US" sz="2800" b="1" dirty="0">
              <a:solidFill>
                <a:srgbClr val="FC2818"/>
              </a:solidFill>
            </a:endParaRPr>
          </a:p>
        </p:txBody>
      </p:sp>
      <p:pic>
        <p:nvPicPr>
          <p:cNvPr id="3085" name="Picture 3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8963" y="2324100"/>
            <a:ext cx="1984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491288" y="2760663"/>
            <a:ext cx="2324100" cy="1311275"/>
          </a:xfrm>
          <a:prstGeom prst="roundRect">
            <a:avLst>
              <a:gd name="adj" fmla="val 88"/>
            </a:avLst>
          </a:prstGeom>
          <a:solidFill>
            <a:schemeClr val="tx1"/>
          </a:solidFill>
          <a:ln w="90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1517650" y="3622675"/>
            <a:ext cx="2635250" cy="284163"/>
          </a:xfrm>
          <a:prstGeom prst="roundRect">
            <a:avLst>
              <a:gd name="adj" fmla="val 417"/>
            </a:avLst>
          </a:prstGeom>
          <a:solidFill>
            <a:schemeClr val="tx1"/>
          </a:solidFill>
          <a:ln w="90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60713" y="1530350"/>
            <a:ext cx="1587" cy="261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160838" y="2347913"/>
            <a:ext cx="1317625" cy="261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836738" y="2922588"/>
            <a:ext cx="3175" cy="2741612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820863" y="5670550"/>
            <a:ext cx="2047875" cy="0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854450" y="2922588"/>
            <a:ext cx="1588" cy="2741612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1841500" y="50609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841500" y="473710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841500" y="437038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841500" y="415607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1841500" y="39941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1841500" y="385921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1830388" y="2989263"/>
            <a:ext cx="2011362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1841500" y="377666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1855788" y="3568700"/>
            <a:ext cx="2011362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1841500" y="36957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1841500" y="364172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>
            <a:off x="1841500" y="322262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>
            <a:off x="1879600" y="33845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1804988" y="3098800"/>
            <a:ext cx="2011362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1841500" y="356076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>
            <a:off x="1841500" y="350837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5" name="Line 25"/>
          <p:cNvSpPr>
            <a:spLocks noChangeShapeType="1"/>
          </p:cNvSpPr>
          <p:nvPr/>
        </p:nvSpPr>
        <p:spPr bwMode="auto">
          <a:xfrm>
            <a:off x="1841500" y="3589338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1841500" y="3427413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>
            <a:off x="1841500" y="33464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8" name="Line 28"/>
          <p:cNvSpPr>
            <a:spLocks noChangeShapeType="1"/>
          </p:cNvSpPr>
          <p:nvPr/>
        </p:nvSpPr>
        <p:spPr bwMode="auto">
          <a:xfrm>
            <a:off x="1841500" y="339883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>
            <a:off x="1841500" y="350837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0" name="Line 30"/>
          <p:cNvSpPr>
            <a:spLocks noChangeShapeType="1"/>
          </p:cNvSpPr>
          <p:nvPr/>
        </p:nvSpPr>
        <p:spPr bwMode="auto">
          <a:xfrm>
            <a:off x="1841500" y="345281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1" name="Line 31"/>
          <p:cNvSpPr>
            <a:spLocks noChangeShapeType="1"/>
          </p:cNvSpPr>
          <p:nvPr/>
        </p:nvSpPr>
        <p:spPr bwMode="auto">
          <a:xfrm>
            <a:off x="1841500" y="339883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2" name="Line 32"/>
          <p:cNvSpPr>
            <a:spLocks noChangeShapeType="1"/>
          </p:cNvSpPr>
          <p:nvPr/>
        </p:nvSpPr>
        <p:spPr bwMode="auto">
          <a:xfrm>
            <a:off x="1841500" y="34798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1841500" y="331787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1841500" y="323691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>
            <a:off x="1841500" y="329088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>
            <a:off x="1841500" y="33464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>
            <a:off x="1841500" y="323691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>
            <a:off x="1841500" y="318452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>
            <a:off x="1841500" y="312896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0" name="Line 40"/>
          <p:cNvSpPr>
            <a:spLocks noChangeShapeType="1"/>
          </p:cNvSpPr>
          <p:nvPr/>
        </p:nvSpPr>
        <p:spPr bwMode="auto">
          <a:xfrm>
            <a:off x="1841500" y="320992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>
            <a:off x="1841500" y="30480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2" name="Line 42"/>
          <p:cNvSpPr>
            <a:spLocks noChangeShapeType="1"/>
          </p:cNvSpPr>
          <p:nvPr/>
        </p:nvSpPr>
        <p:spPr bwMode="auto">
          <a:xfrm>
            <a:off x="1841500" y="296703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3" name="Line 43"/>
          <p:cNvSpPr>
            <a:spLocks noChangeShapeType="1"/>
          </p:cNvSpPr>
          <p:nvPr/>
        </p:nvSpPr>
        <p:spPr bwMode="auto">
          <a:xfrm>
            <a:off x="1841500" y="302260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4" name="Line 44"/>
          <p:cNvSpPr>
            <a:spLocks noChangeShapeType="1"/>
          </p:cNvSpPr>
          <p:nvPr/>
        </p:nvSpPr>
        <p:spPr bwMode="auto">
          <a:xfrm>
            <a:off x="4408488" y="4232275"/>
            <a:ext cx="836612" cy="0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5" name="Line 45"/>
          <p:cNvSpPr>
            <a:spLocks noChangeShapeType="1"/>
          </p:cNvSpPr>
          <p:nvPr/>
        </p:nvSpPr>
        <p:spPr bwMode="auto">
          <a:xfrm>
            <a:off x="5943600" y="4232275"/>
            <a:ext cx="836613" cy="0"/>
          </a:xfrm>
          <a:prstGeom prst="line">
            <a:avLst/>
          </a:prstGeom>
          <a:noFill/>
          <a:ln w="9144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6" name="Line 46"/>
          <p:cNvSpPr>
            <a:spLocks noChangeShapeType="1"/>
          </p:cNvSpPr>
          <p:nvPr/>
        </p:nvSpPr>
        <p:spPr bwMode="auto">
          <a:xfrm>
            <a:off x="6805613" y="2928938"/>
            <a:ext cx="1587" cy="1536700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7" name="Line 47"/>
          <p:cNvSpPr>
            <a:spLocks noChangeShapeType="1"/>
          </p:cNvSpPr>
          <p:nvPr/>
        </p:nvSpPr>
        <p:spPr bwMode="auto">
          <a:xfrm>
            <a:off x="8532813" y="2928938"/>
            <a:ext cx="1587" cy="1536700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8" name="Line 48"/>
          <p:cNvSpPr>
            <a:spLocks noChangeShapeType="1"/>
          </p:cNvSpPr>
          <p:nvPr/>
        </p:nvSpPr>
        <p:spPr bwMode="auto">
          <a:xfrm>
            <a:off x="6805613" y="4454525"/>
            <a:ext cx="1722437" cy="1588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9" name="Line 49"/>
          <p:cNvSpPr>
            <a:spLocks noChangeShapeType="1"/>
          </p:cNvSpPr>
          <p:nvPr/>
        </p:nvSpPr>
        <p:spPr bwMode="auto">
          <a:xfrm>
            <a:off x="6805613" y="3935413"/>
            <a:ext cx="1735137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0" name="Line 50"/>
          <p:cNvSpPr>
            <a:spLocks noChangeShapeType="1"/>
          </p:cNvSpPr>
          <p:nvPr/>
        </p:nvSpPr>
        <p:spPr bwMode="auto">
          <a:xfrm>
            <a:off x="6805613" y="3638550"/>
            <a:ext cx="1735137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1" name="Line 51"/>
          <p:cNvSpPr>
            <a:spLocks noChangeShapeType="1"/>
          </p:cNvSpPr>
          <p:nvPr/>
        </p:nvSpPr>
        <p:spPr bwMode="auto">
          <a:xfrm>
            <a:off x="6805613" y="3395663"/>
            <a:ext cx="1735137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2" name="Line 52"/>
          <p:cNvSpPr>
            <a:spLocks noChangeShapeType="1"/>
          </p:cNvSpPr>
          <p:nvPr/>
        </p:nvSpPr>
        <p:spPr bwMode="auto">
          <a:xfrm>
            <a:off x="6805613" y="3206750"/>
            <a:ext cx="1735137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3" name="Freeform 53"/>
          <p:cNvSpPr>
            <a:spLocks noChangeArrowheads="1"/>
          </p:cNvSpPr>
          <p:nvPr/>
        </p:nvSpPr>
        <p:spPr bwMode="auto">
          <a:xfrm>
            <a:off x="3890963" y="2916238"/>
            <a:ext cx="530225" cy="700087"/>
          </a:xfrm>
          <a:custGeom>
            <a:avLst/>
            <a:gdLst>
              <a:gd name="T0" fmla="*/ 0 w 1105"/>
              <a:gd name="T1" fmla="*/ 72 h 2592"/>
              <a:gd name="T2" fmla="*/ 677 w 1105"/>
              <a:gd name="T3" fmla="*/ 386 h 2592"/>
              <a:gd name="T4" fmla="*/ 651 w 1105"/>
              <a:gd name="T5" fmla="*/ 1174 h 2592"/>
              <a:gd name="T6" fmla="*/ 495 w 1105"/>
              <a:gd name="T7" fmla="*/ 1882 h 2592"/>
              <a:gd name="T8" fmla="*/ 599 w 1105"/>
              <a:gd name="T9" fmla="*/ 2564 h 2592"/>
              <a:gd name="T10" fmla="*/ 339 w 1105"/>
              <a:gd name="T11" fmla="*/ 2591 h 2592"/>
              <a:gd name="T12" fmla="*/ 104 w 1105"/>
              <a:gd name="T13" fmla="*/ 2591 h 25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5"/>
              <a:gd name="T22" fmla="*/ 0 h 2592"/>
              <a:gd name="T23" fmla="*/ 1105 w 1105"/>
              <a:gd name="T24" fmla="*/ 2592 h 25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5" h="2592">
                <a:moveTo>
                  <a:pt x="0" y="72"/>
                </a:moveTo>
                <a:cubicBezTo>
                  <a:pt x="250" y="0"/>
                  <a:pt x="678" y="45"/>
                  <a:pt x="677" y="386"/>
                </a:cubicBezTo>
                <a:cubicBezTo>
                  <a:pt x="676" y="655"/>
                  <a:pt x="184" y="864"/>
                  <a:pt x="651" y="1174"/>
                </a:cubicBezTo>
                <a:cubicBezTo>
                  <a:pt x="1104" y="1474"/>
                  <a:pt x="55" y="1562"/>
                  <a:pt x="495" y="1882"/>
                </a:cubicBezTo>
                <a:cubicBezTo>
                  <a:pt x="717" y="2044"/>
                  <a:pt x="1103" y="2469"/>
                  <a:pt x="599" y="2564"/>
                </a:cubicBezTo>
                <a:lnTo>
                  <a:pt x="339" y="2591"/>
                </a:lnTo>
                <a:lnTo>
                  <a:pt x="104" y="2591"/>
                </a:lnTo>
              </a:path>
            </a:pathLst>
          </a:custGeom>
          <a:solidFill>
            <a:schemeClr val="tx1"/>
          </a:solidFill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4" name="Freeform 54"/>
          <p:cNvSpPr>
            <a:spLocks noChangeArrowheads="1"/>
          </p:cNvSpPr>
          <p:nvPr/>
        </p:nvSpPr>
        <p:spPr bwMode="auto">
          <a:xfrm>
            <a:off x="3852863" y="3921125"/>
            <a:ext cx="285750" cy="301625"/>
          </a:xfrm>
          <a:custGeom>
            <a:avLst/>
            <a:gdLst>
              <a:gd name="T0" fmla="*/ 52 w 596"/>
              <a:gd name="T1" fmla="*/ 0 h 1117"/>
              <a:gd name="T2" fmla="*/ 495 w 596"/>
              <a:gd name="T3" fmla="*/ 472 h 1117"/>
              <a:gd name="T4" fmla="*/ 209 w 596"/>
              <a:gd name="T5" fmla="*/ 1050 h 1117"/>
              <a:gd name="T6" fmla="*/ 0 w 596"/>
              <a:gd name="T7" fmla="*/ 1050 h 1117"/>
              <a:gd name="T8" fmla="*/ 0 60000 65536"/>
              <a:gd name="T9" fmla="*/ 0 60000 65536"/>
              <a:gd name="T10" fmla="*/ 0 60000 65536"/>
              <a:gd name="T11" fmla="*/ 0 60000 65536"/>
              <a:gd name="T12" fmla="*/ 0 w 596"/>
              <a:gd name="T13" fmla="*/ 0 h 1117"/>
              <a:gd name="T14" fmla="*/ 596 w 596"/>
              <a:gd name="T15" fmla="*/ 1117 h 11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6" h="1117">
                <a:moveTo>
                  <a:pt x="52" y="0"/>
                </a:moveTo>
                <a:cubicBezTo>
                  <a:pt x="255" y="22"/>
                  <a:pt x="397" y="14"/>
                  <a:pt x="495" y="472"/>
                </a:cubicBezTo>
                <a:cubicBezTo>
                  <a:pt x="595" y="940"/>
                  <a:pt x="493" y="1116"/>
                  <a:pt x="209" y="1050"/>
                </a:cubicBezTo>
                <a:lnTo>
                  <a:pt x="0" y="1050"/>
                </a:lnTo>
              </a:path>
            </a:pathLst>
          </a:custGeom>
          <a:solidFill>
            <a:schemeClr val="tx1"/>
          </a:solidFill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5" name="Freeform 55"/>
          <p:cNvSpPr>
            <a:spLocks noChangeArrowheads="1"/>
          </p:cNvSpPr>
          <p:nvPr/>
        </p:nvSpPr>
        <p:spPr bwMode="auto">
          <a:xfrm>
            <a:off x="1112838" y="4198938"/>
            <a:ext cx="684212" cy="1514475"/>
          </a:xfrm>
          <a:custGeom>
            <a:avLst/>
            <a:gdLst>
              <a:gd name="T0" fmla="*/ 1370 w 1423"/>
              <a:gd name="T1" fmla="*/ 57 h 5615"/>
              <a:gd name="T2" fmla="*/ 589 w 1423"/>
              <a:gd name="T3" fmla="*/ 241 h 5615"/>
              <a:gd name="T4" fmla="*/ 511 w 1423"/>
              <a:gd name="T5" fmla="*/ 1028 h 5615"/>
              <a:gd name="T6" fmla="*/ 537 w 1423"/>
              <a:gd name="T7" fmla="*/ 1815 h 5615"/>
              <a:gd name="T8" fmla="*/ 121 w 1423"/>
              <a:gd name="T9" fmla="*/ 2602 h 5615"/>
              <a:gd name="T10" fmla="*/ 381 w 1423"/>
              <a:gd name="T11" fmla="*/ 3389 h 5615"/>
              <a:gd name="T12" fmla="*/ 511 w 1423"/>
              <a:gd name="T13" fmla="*/ 4177 h 5615"/>
              <a:gd name="T14" fmla="*/ 459 w 1423"/>
              <a:gd name="T15" fmla="*/ 4964 h 5615"/>
              <a:gd name="T16" fmla="*/ 876 w 1423"/>
              <a:gd name="T17" fmla="*/ 5567 h 5615"/>
              <a:gd name="T18" fmla="*/ 1136 w 1423"/>
              <a:gd name="T19" fmla="*/ 5541 h 5615"/>
              <a:gd name="T20" fmla="*/ 1396 w 1423"/>
              <a:gd name="T21" fmla="*/ 5515 h 5615"/>
              <a:gd name="T22" fmla="*/ 1422 w 1423"/>
              <a:gd name="T23" fmla="*/ 5515 h 56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23"/>
              <a:gd name="T37" fmla="*/ 0 h 5615"/>
              <a:gd name="T38" fmla="*/ 1423 w 1423"/>
              <a:gd name="T39" fmla="*/ 5615 h 56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23" h="5615">
                <a:moveTo>
                  <a:pt x="1370" y="57"/>
                </a:moveTo>
                <a:cubicBezTo>
                  <a:pt x="1091" y="0"/>
                  <a:pt x="799" y="81"/>
                  <a:pt x="589" y="241"/>
                </a:cubicBezTo>
                <a:cubicBezTo>
                  <a:pt x="357" y="418"/>
                  <a:pt x="517" y="767"/>
                  <a:pt x="511" y="1028"/>
                </a:cubicBezTo>
                <a:cubicBezTo>
                  <a:pt x="505" y="1289"/>
                  <a:pt x="506" y="1551"/>
                  <a:pt x="537" y="1815"/>
                </a:cubicBezTo>
                <a:cubicBezTo>
                  <a:pt x="582" y="2195"/>
                  <a:pt x="229" y="2298"/>
                  <a:pt x="121" y="2602"/>
                </a:cubicBezTo>
                <a:cubicBezTo>
                  <a:pt x="0" y="2942"/>
                  <a:pt x="334" y="3109"/>
                  <a:pt x="381" y="3389"/>
                </a:cubicBezTo>
                <a:cubicBezTo>
                  <a:pt x="425" y="3650"/>
                  <a:pt x="498" y="3909"/>
                  <a:pt x="511" y="4177"/>
                </a:cubicBezTo>
                <a:cubicBezTo>
                  <a:pt x="524" y="4445"/>
                  <a:pt x="470" y="4701"/>
                  <a:pt x="459" y="4964"/>
                </a:cubicBezTo>
                <a:cubicBezTo>
                  <a:pt x="449" y="5207"/>
                  <a:pt x="529" y="5614"/>
                  <a:pt x="876" y="5567"/>
                </a:cubicBezTo>
                <a:lnTo>
                  <a:pt x="1136" y="5541"/>
                </a:lnTo>
                <a:lnTo>
                  <a:pt x="1396" y="5515"/>
                </a:lnTo>
                <a:lnTo>
                  <a:pt x="1422" y="5515"/>
                </a:lnTo>
              </a:path>
            </a:pathLst>
          </a:custGeom>
          <a:solidFill>
            <a:schemeClr val="tx1"/>
          </a:solidFill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6" name="Text Box 56"/>
          <p:cNvSpPr txBox="1">
            <a:spLocks noChangeArrowheads="1"/>
          </p:cNvSpPr>
          <p:nvPr/>
        </p:nvSpPr>
        <p:spPr bwMode="auto">
          <a:xfrm>
            <a:off x="2459038" y="5756275"/>
            <a:ext cx="914400" cy="265113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400">
                <a:solidFill>
                  <a:srgbClr val="FFFFFF"/>
                </a:solidFill>
                <a:latin typeface="Times New Roman" pitchFamily="18" charset="0"/>
              </a:rPr>
              <a:t>(N,Z)</a:t>
            </a:r>
          </a:p>
        </p:txBody>
      </p:sp>
      <p:sp>
        <p:nvSpPr>
          <p:cNvPr id="5177" name="Text Box 57"/>
          <p:cNvSpPr txBox="1">
            <a:spLocks noChangeArrowheads="1"/>
          </p:cNvSpPr>
          <p:nvPr/>
        </p:nvSpPr>
        <p:spPr bwMode="auto">
          <a:xfrm>
            <a:off x="7105650" y="4579938"/>
            <a:ext cx="914400" cy="265112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400">
                <a:solidFill>
                  <a:srgbClr val="FFFFFF"/>
                </a:solidFill>
                <a:latin typeface="Times New Roman" pitchFamily="18" charset="0"/>
              </a:rPr>
              <a:t>(N,Z)</a:t>
            </a:r>
          </a:p>
        </p:txBody>
      </p:sp>
      <p:sp>
        <p:nvSpPr>
          <p:cNvPr id="5178" name="AutoShape 58"/>
          <p:cNvSpPr>
            <a:spLocks noChangeArrowheads="1"/>
          </p:cNvSpPr>
          <p:nvPr/>
        </p:nvSpPr>
        <p:spPr bwMode="auto">
          <a:xfrm>
            <a:off x="6565900" y="2755900"/>
            <a:ext cx="2322513" cy="1309688"/>
          </a:xfrm>
          <a:prstGeom prst="roundRect">
            <a:avLst>
              <a:gd name="adj" fmla="val 88"/>
            </a:avLst>
          </a:prstGeom>
          <a:solidFill>
            <a:schemeClr val="accent1"/>
          </a:solidFill>
          <a:ln w="9017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79" name="AutoShape 59"/>
          <p:cNvSpPr>
            <a:spLocks noChangeArrowheads="1"/>
          </p:cNvSpPr>
          <p:nvPr/>
        </p:nvSpPr>
        <p:spPr bwMode="auto">
          <a:xfrm>
            <a:off x="1511300" y="3617913"/>
            <a:ext cx="2635250" cy="282575"/>
          </a:xfrm>
          <a:prstGeom prst="roundRect">
            <a:avLst>
              <a:gd name="adj" fmla="val 417"/>
            </a:avLst>
          </a:prstGeom>
          <a:solidFill>
            <a:schemeClr val="accent1"/>
          </a:solidFill>
          <a:ln w="9017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0" name="Text Box 60"/>
          <p:cNvSpPr txBox="1">
            <a:spLocks noChangeArrowheads="1"/>
          </p:cNvSpPr>
          <p:nvPr/>
        </p:nvSpPr>
        <p:spPr bwMode="auto">
          <a:xfrm>
            <a:off x="4154488" y="2341563"/>
            <a:ext cx="1317625" cy="261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1" name="Text Box 61"/>
          <p:cNvSpPr txBox="1">
            <a:spLocks noChangeArrowheads="1"/>
          </p:cNvSpPr>
          <p:nvPr/>
        </p:nvSpPr>
        <p:spPr bwMode="auto">
          <a:xfrm>
            <a:off x="347663" y="860425"/>
            <a:ext cx="8543925" cy="4429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>
                <a:solidFill>
                  <a:srgbClr val="FFFFFF"/>
                </a:solidFill>
                <a:latin typeface="Bitstream Vera Sans" charset="0"/>
              </a:rPr>
              <a:t>Resonance scattering in the valley of stability</a:t>
            </a:r>
          </a:p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>
                <a:solidFill>
                  <a:srgbClr val="FFFFFF"/>
                </a:solidFill>
                <a:latin typeface="Bitstream Vera Sans" charset="0"/>
              </a:rPr>
              <a:t> and at the drip line</a:t>
            </a:r>
          </a:p>
        </p:txBody>
      </p:sp>
      <p:sp>
        <p:nvSpPr>
          <p:cNvPr id="5182" name="Line 62"/>
          <p:cNvSpPr>
            <a:spLocks noChangeShapeType="1"/>
          </p:cNvSpPr>
          <p:nvPr/>
        </p:nvSpPr>
        <p:spPr bwMode="auto">
          <a:xfrm>
            <a:off x="1830388" y="2916238"/>
            <a:ext cx="3175" cy="2741612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3" name="Line 63"/>
          <p:cNvSpPr>
            <a:spLocks noChangeShapeType="1"/>
          </p:cNvSpPr>
          <p:nvPr/>
        </p:nvSpPr>
        <p:spPr bwMode="auto">
          <a:xfrm>
            <a:off x="1814513" y="5664200"/>
            <a:ext cx="2047875" cy="1588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>
            <a:off x="3848100" y="2916238"/>
            <a:ext cx="1588" cy="2741612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>
            <a:off x="1835150" y="50546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1835150" y="473075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1835150" y="436562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1835150" y="414972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>
            <a:off x="1835150" y="39878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835150" y="385286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1" name="Line 71"/>
          <p:cNvSpPr>
            <a:spLocks noChangeShapeType="1"/>
          </p:cNvSpPr>
          <p:nvPr/>
        </p:nvSpPr>
        <p:spPr bwMode="auto">
          <a:xfrm>
            <a:off x="1824038" y="2982913"/>
            <a:ext cx="2011362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>
            <a:off x="1835150" y="377031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>
            <a:off x="1849438" y="3562350"/>
            <a:ext cx="2011362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4" name="Line 74"/>
          <p:cNvSpPr>
            <a:spLocks noChangeShapeType="1"/>
          </p:cNvSpPr>
          <p:nvPr/>
        </p:nvSpPr>
        <p:spPr bwMode="auto">
          <a:xfrm>
            <a:off x="1835150" y="368935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5" name="Line 75"/>
          <p:cNvSpPr>
            <a:spLocks noChangeShapeType="1"/>
          </p:cNvSpPr>
          <p:nvPr/>
        </p:nvSpPr>
        <p:spPr bwMode="auto">
          <a:xfrm>
            <a:off x="1835150" y="3636963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6" name="Line 76"/>
          <p:cNvSpPr>
            <a:spLocks noChangeShapeType="1"/>
          </p:cNvSpPr>
          <p:nvPr/>
        </p:nvSpPr>
        <p:spPr bwMode="auto">
          <a:xfrm>
            <a:off x="1835150" y="3217863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7" name="Line 77"/>
          <p:cNvSpPr>
            <a:spLocks noChangeShapeType="1"/>
          </p:cNvSpPr>
          <p:nvPr/>
        </p:nvSpPr>
        <p:spPr bwMode="auto">
          <a:xfrm>
            <a:off x="1873250" y="33782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8" name="Line 78"/>
          <p:cNvSpPr>
            <a:spLocks noChangeShapeType="1"/>
          </p:cNvSpPr>
          <p:nvPr/>
        </p:nvSpPr>
        <p:spPr bwMode="auto">
          <a:xfrm>
            <a:off x="1798638" y="3092450"/>
            <a:ext cx="2011362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99" name="Line 79"/>
          <p:cNvSpPr>
            <a:spLocks noChangeShapeType="1"/>
          </p:cNvSpPr>
          <p:nvPr/>
        </p:nvSpPr>
        <p:spPr bwMode="auto">
          <a:xfrm>
            <a:off x="1835150" y="355600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0" name="Line 80"/>
          <p:cNvSpPr>
            <a:spLocks noChangeShapeType="1"/>
          </p:cNvSpPr>
          <p:nvPr/>
        </p:nvSpPr>
        <p:spPr bwMode="auto">
          <a:xfrm>
            <a:off x="1835150" y="350202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1" name="Line 81"/>
          <p:cNvSpPr>
            <a:spLocks noChangeShapeType="1"/>
          </p:cNvSpPr>
          <p:nvPr/>
        </p:nvSpPr>
        <p:spPr bwMode="auto">
          <a:xfrm>
            <a:off x="1835150" y="358298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2" name="Line 82"/>
          <p:cNvSpPr>
            <a:spLocks noChangeShapeType="1"/>
          </p:cNvSpPr>
          <p:nvPr/>
        </p:nvSpPr>
        <p:spPr bwMode="auto">
          <a:xfrm>
            <a:off x="1835150" y="342106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3" name="Line 83"/>
          <p:cNvSpPr>
            <a:spLocks noChangeShapeType="1"/>
          </p:cNvSpPr>
          <p:nvPr/>
        </p:nvSpPr>
        <p:spPr bwMode="auto">
          <a:xfrm>
            <a:off x="1835150" y="33401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4" name="Line 84"/>
          <p:cNvSpPr>
            <a:spLocks noChangeShapeType="1"/>
          </p:cNvSpPr>
          <p:nvPr/>
        </p:nvSpPr>
        <p:spPr bwMode="auto">
          <a:xfrm>
            <a:off x="1835150" y="339407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5" name="Line 85"/>
          <p:cNvSpPr>
            <a:spLocks noChangeShapeType="1"/>
          </p:cNvSpPr>
          <p:nvPr/>
        </p:nvSpPr>
        <p:spPr bwMode="auto">
          <a:xfrm>
            <a:off x="1835150" y="350202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6" name="Line 86"/>
          <p:cNvSpPr>
            <a:spLocks noChangeShapeType="1"/>
          </p:cNvSpPr>
          <p:nvPr/>
        </p:nvSpPr>
        <p:spPr bwMode="auto">
          <a:xfrm>
            <a:off x="1835150" y="344646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7" name="Line 87"/>
          <p:cNvSpPr>
            <a:spLocks noChangeShapeType="1"/>
          </p:cNvSpPr>
          <p:nvPr/>
        </p:nvSpPr>
        <p:spPr bwMode="auto">
          <a:xfrm>
            <a:off x="1835150" y="3394075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8" name="Line 88"/>
          <p:cNvSpPr>
            <a:spLocks noChangeShapeType="1"/>
          </p:cNvSpPr>
          <p:nvPr/>
        </p:nvSpPr>
        <p:spPr bwMode="auto">
          <a:xfrm>
            <a:off x="1835150" y="3475038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09" name="Line 89"/>
          <p:cNvSpPr>
            <a:spLocks noChangeShapeType="1"/>
          </p:cNvSpPr>
          <p:nvPr/>
        </p:nvSpPr>
        <p:spPr bwMode="auto">
          <a:xfrm>
            <a:off x="1835150" y="3313113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0" name="Line 90"/>
          <p:cNvSpPr>
            <a:spLocks noChangeShapeType="1"/>
          </p:cNvSpPr>
          <p:nvPr/>
        </p:nvSpPr>
        <p:spPr bwMode="auto">
          <a:xfrm>
            <a:off x="1835150" y="32321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1" name="Line 91"/>
          <p:cNvSpPr>
            <a:spLocks noChangeShapeType="1"/>
          </p:cNvSpPr>
          <p:nvPr/>
        </p:nvSpPr>
        <p:spPr bwMode="auto">
          <a:xfrm>
            <a:off x="1835150" y="328453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2" name="Line 92"/>
          <p:cNvSpPr>
            <a:spLocks noChangeShapeType="1"/>
          </p:cNvSpPr>
          <p:nvPr/>
        </p:nvSpPr>
        <p:spPr bwMode="auto">
          <a:xfrm>
            <a:off x="1835150" y="334010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3" name="Line 93"/>
          <p:cNvSpPr>
            <a:spLocks noChangeShapeType="1"/>
          </p:cNvSpPr>
          <p:nvPr/>
        </p:nvSpPr>
        <p:spPr bwMode="auto">
          <a:xfrm>
            <a:off x="1835150" y="3232150"/>
            <a:ext cx="2011363" cy="0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4" name="Line 94"/>
          <p:cNvSpPr>
            <a:spLocks noChangeShapeType="1"/>
          </p:cNvSpPr>
          <p:nvPr/>
        </p:nvSpPr>
        <p:spPr bwMode="auto">
          <a:xfrm>
            <a:off x="1835150" y="317817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5" name="Line 95"/>
          <p:cNvSpPr>
            <a:spLocks noChangeShapeType="1"/>
          </p:cNvSpPr>
          <p:nvPr/>
        </p:nvSpPr>
        <p:spPr bwMode="auto">
          <a:xfrm>
            <a:off x="1835150" y="3122613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6" name="Line 96"/>
          <p:cNvSpPr>
            <a:spLocks noChangeShapeType="1"/>
          </p:cNvSpPr>
          <p:nvPr/>
        </p:nvSpPr>
        <p:spPr bwMode="auto">
          <a:xfrm>
            <a:off x="1835150" y="3203575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7" name="Line 97"/>
          <p:cNvSpPr>
            <a:spLocks noChangeShapeType="1"/>
          </p:cNvSpPr>
          <p:nvPr/>
        </p:nvSpPr>
        <p:spPr bwMode="auto">
          <a:xfrm>
            <a:off x="1835150" y="304165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8" name="Line 98"/>
          <p:cNvSpPr>
            <a:spLocks noChangeShapeType="1"/>
          </p:cNvSpPr>
          <p:nvPr/>
        </p:nvSpPr>
        <p:spPr bwMode="auto">
          <a:xfrm>
            <a:off x="1835150" y="2960688"/>
            <a:ext cx="2011363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19" name="Line 99"/>
          <p:cNvSpPr>
            <a:spLocks noChangeShapeType="1"/>
          </p:cNvSpPr>
          <p:nvPr/>
        </p:nvSpPr>
        <p:spPr bwMode="auto">
          <a:xfrm>
            <a:off x="1835150" y="3016250"/>
            <a:ext cx="2011363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220" name="Picture 10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688" y="4211638"/>
            <a:ext cx="576262" cy="1511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5221" name="Line 101"/>
          <p:cNvSpPr>
            <a:spLocks noChangeShapeType="1"/>
          </p:cNvSpPr>
          <p:nvPr/>
        </p:nvSpPr>
        <p:spPr bwMode="auto">
          <a:xfrm>
            <a:off x="6799263" y="2922588"/>
            <a:ext cx="1587" cy="1538287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>
            <a:off x="8526463" y="2922588"/>
            <a:ext cx="1587" cy="1538287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>
            <a:off x="6799263" y="4448175"/>
            <a:ext cx="1722437" cy="1588"/>
          </a:xfrm>
          <a:prstGeom prst="line">
            <a:avLst/>
          </a:prstGeom>
          <a:noFill/>
          <a:ln w="4572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4" name="Line 104"/>
          <p:cNvSpPr>
            <a:spLocks noChangeShapeType="1"/>
          </p:cNvSpPr>
          <p:nvPr/>
        </p:nvSpPr>
        <p:spPr bwMode="auto">
          <a:xfrm>
            <a:off x="6799263" y="3929063"/>
            <a:ext cx="1735137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>
            <a:off x="6799263" y="3632200"/>
            <a:ext cx="1735137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6" name="Line 106"/>
          <p:cNvSpPr>
            <a:spLocks noChangeShapeType="1"/>
          </p:cNvSpPr>
          <p:nvPr/>
        </p:nvSpPr>
        <p:spPr bwMode="auto">
          <a:xfrm>
            <a:off x="6799263" y="3389313"/>
            <a:ext cx="1735137" cy="1587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7" name="Line 107"/>
          <p:cNvSpPr>
            <a:spLocks noChangeShapeType="1"/>
          </p:cNvSpPr>
          <p:nvPr/>
        </p:nvSpPr>
        <p:spPr bwMode="auto">
          <a:xfrm>
            <a:off x="6799263" y="3200400"/>
            <a:ext cx="1735137" cy="1588"/>
          </a:xfrm>
          <a:prstGeom prst="line">
            <a:avLst/>
          </a:prstGeom>
          <a:noFill/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8" name="Text Box 108"/>
          <p:cNvSpPr txBox="1">
            <a:spLocks noChangeArrowheads="1"/>
          </p:cNvSpPr>
          <p:nvPr/>
        </p:nvSpPr>
        <p:spPr bwMode="auto">
          <a:xfrm>
            <a:off x="1219200" y="2241550"/>
            <a:ext cx="3465513" cy="220663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2000">
                <a:solidFill>
                  <a:srgbClr val="FFFFFF"/>
                </a:solidFill>
                <a:latin typeface="Bitstream Vera Sans" charset="0"/>
              </a:rPr>
              <a:t>Stable nucleus case</a:t>
            </a:r>
          </a:p>
        </p:txBody>
      </p:sp>
      <p:sp>
        <p:nvSpPr>
          <p:cNvPr id="5229" name="Text Box 109"/>
          <p:cNvSpPr txBox="1">
            <a:spLocks noChangeArrowheads="1"/>
          </p:cNvSpPr>
          <p:nvPr/>
        </p:nvSpPr>
        <p:spPr bwMode="auto">
          <a:xfrm>
            <a:off x="5053013" y="2236788"/>
            <a:ext cx="3902075" cy="220662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GB" sz="2000">
                <a:solidFill>
                  <a:srgbClr val="FFFFFF"/>
                </a:solidFill>
                <a:latin typeface="Bitstream Vera Sans" charset="0"/>
              </a:rPr>
              <a:t>Drip line nucleus case</a:t>
            </a:r>
          </a:p>
        </p:txBody>
      </p:sp>
      <p:sp>
        <p:nvSpPr>
          <p:cNvPr id="5230" name="Freeform 110"/>
          <p:cNvSpPr>
            <a:spLocks noChangeArrowheads="1"/>
          </p:cNvSpPr>
          <p:nvPr/>
        </p:nvSpPr>
        <p:spPr bwMode="auto">
          <a:xfrm>
            <a:off x="3884613" y="2909888"/>
            <a:ext cx="530225" cy="700087"/>
          </a:xfrm>
          <a:custGeom>
            <a:avLst/>
            <a:gdLst>
              <a:gd name="T0" fmla="*/ 0 w 1105"/>
              <a:gd name="T1" fmla="*/ 72 h 2592"/>
              <a:gd name="T2" fmla="*/ 677 w 1105"/>
              <a:gd name="T3" fmla="*/ 386 h 2592"/>
              <a:gd name="T4" fmla="*/ 651 w 1105"/>
              <a:gd name="T5" fmla="*/ 1174 h 2592"/>
              <a:gd name="T6" fmla="*/ 495 w 1105"/>
              <a:gd name="T7" fmla="*/ 1882 h 2592"/>
              <a:gd name="T8" fmla="*/ 599 w 1105"/>
              <a:gd name="T9" fmla="*/ 2564 h 2592"/>
              <a:gd name="T10" fmla="*/ 339 w 1105"/>
              <a:gd name="T11" fmla="*/ 2591 h 2592"/>
              <a:gd name="T12" fmla="*/ 104 w 1105"/>
              <a:gd name="T13" fmla="*/ 2591 h 25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05"/>
              <a:gd name="T22" fmla="*/ 0 h 2592"/>
              <a:gd name="T23" fmla="*/ 1105 w 1105"/>
              <a:gd name="T24" fmla="*/ 2592 h 25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05" h="2592">
                <a:moveTo>
                  <a:pt x="0" y="72"/>
                </a:moveTo>
                <a:cubicBezTo>
                  <a:pt x="250" y="0"/>
                  <a:pt x="678" y="45"/>
                  <a:pt x="677" y="386"/>
                </a:cubicBezTo>
                <a:cubicBezTo>
                  <a:pt x="676" y="655"/>
                  <a:pt x="184" y="864"/>
                  <a:pt x="651" y="1174"/>
                </a:cubicBezTo>
                <a:cubicBezTo>
                  <a:pt x="1104" y="1474"/>
                  <a:pt x="55" y="1562"/>
                  <a:pt x="495" y="1882"/>
                </a:cubicBezTo>
                <a:cubicBezTo>
                  <a:pt x="717" y="2044"/>
                  <a:pt x="1103" y="2469"/>
                  <a:pt x="599" y="2564"/>
                </a:cubicBezTo>
                <a:lnTo>
                  <a:pt x="339" y="2591"/>
                </a:lnTo>
                <a:lnTo>
                  <a:pt x="104" y="2591"/>
                </a:lnTo>
              </a:path>
            </a:pathLst>
          </a:custGeom>
          <a:solidFill>
            <a:schemeClr val="tx1"/>
          </a:solidFill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31" name="Text Box 111"/>
          <p:cNvSpPr txBox="1">
            <a:spLocks noChangeArrowheads="1"/>
          </p:cNvSpPr>
          <p:nvPr/>
        </p:nvSpPr>
        <p:spPr bwMode="auto">
          <a:xfrm>
            <a:off x="4284663" y="3170238"/>
            <a:ext cx="1343025" cy="309562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Level density </a:t>
            </a:r>
          </a:p>
          <a:p>
            <a:pPr algn="ctr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is too high</a:t>
            </a:r>
          </a:p>
        </p:txBody>
      </p:sp>
      <p:sp>
        <p:nvSpPr>
          <p:cNvPr id="5232" name="Freeform 112"/>
          <p:cNvSpPr>
            <a:spLocks noChangeArrowheads="1"/>
          </p:cNvSpPr>
          <p:nvPr/>
        </p:nvSpPr>
        <p:spPr bwMode="auto">
          <a:xfrm>
            <a:off x="3846513" y="3914775"/>
            <a:ext cx="285750" cy="301625"/>
          </a:xfrm>
          <a:custGeom>
            <a:avLst/>
            <a:gdLst>
              <a:gd name="T0" fmla="*/ 52 w 596"/>
              <a:gd name="T1" fmla="*/ 0 h 1117"/>
              <a:gd name="T2" fmla="*/ 495 w 596"/>
              <a:gd name="T3" fmla="*/ 472 h 1117"/>
              <a:gd name="T4" fmla="*/ 209 w 596"/>
              <a:gd name="T5" fmla="*/ 1050 h 1117"/>
              <a:gd name="T6" fmla="*/ 0 w 596"/>
              <a:gd name="T7" fmla="*/ 1050 h 1117"/>
              <a:gd name="T8" fmla="*/ 0 60000 65536"/>
              <a:gd name="T9" fmla="*/ 0 60000 65536"/>
              <a:gd name="T10" fmla="*/ 0 60000 65536"/>
              <a:gd name="T11" fmla="*/ 0 60000 65536"/>
              <a:gd name="T12" fmla="*/ 0 w 596"/>
              <a:gd name="T13" fmla="*/ 0 h 1117"/>
              <a:gd name="T14" fmla="*/ 596 w 596"/>
              <a:gd name="T15" fmla="*/ 1117 h 11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6" h="1117">
                <a:moveTo>
                  <a:pt x="52" y="0"/>
                </a:moveTo>
                <a:cubicBezTo>
                  <a:pt x="255" y="22"/>
                  <a:pt x="397" y="14"/>
                  <a:pt x="495" y="472"/>
                </a:cubicBezTo>
                <a:cubicBezTo>
                  <a:pt x="595" y="940"/>
                  <a:pt x="493" y="1116"/>
                  <a:pt x="209" y="1050"/>
                </a:cubicBezTo>
                <a:lnTo>
                  <a:pt x="0" y="1050"/>
                </a:lnTo>
              </a:path>
            </a:pathLst>
          </a:custGeom>
          <a:solidFill>
            <a:schemeClr val="tx1"/>
          </a:solidFill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33" name="Text Box 113"/>
          <p:cNvSpPr txBox="1">
            <a:spLocks noChangeArrowheads="1"/>
          </p:cNvSpPr>
          <p:nvPr/>
        </p:nvSpPr>
        <p:spPr bwMode="auto">
          <a:xfrm>
            <a:off x="3995738" y="3879850"/>
            <a:ext cx="1231900" cy="309563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Too close to</a:t>
            </a:r>
          </a:p>
          <a:p>
            <a:pPr algn="ctr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the threshold</a:t>
            </a:r>
          </a:p>
        </p:txBody>
      </p:sp>
      <p:sp>
        <p:nvSpPr>
          <p:cNvPr id="5234" name="Freeform 114"/>
          <p:cNvSpPr>
            <a:spLocks noChangeArrowheads="1"/>
          </p:cNvSpPr>
          <p:nvPr/>
        </p:nvSpPr>
        <p:spPr bwMode="auto">
          <a:xfrm>
            <a:off x="1106488" y="4192588"/>
            <a:ext cx="684212" cy="1516062"/>
          </a:xfrm>
          <a:custGeom>
            <a:avLst/>
            <a:gdLst>
              <a:gd name="T0" fmla="*/ 1370 w 1423"/>
              <a:gd name="T1" fmla="*/ 57 h 5615"/>
              <a:gd name="T2" fmla="*/ 589 w 1423"/>
              <a:gd name="T3" fmla="*/ 241 h 5615"/>
              <a:gd name="T4" fmla="*/ 511 w 1423"/>
              <a:gd name="T5" fmla="*/ 1028 h 5615"/>
              <a:gd name="T6" fmla="*/ 537 w 1423"/>
              <a:gd name="T7" fmla="*/ 1815 h 5615"/>
              <a:gd name="T8" fmla="*/ 121 w 1423"/>
              <a:gd name="T9" fmla="*/ 2602 h 5615"/>
              <a:gd name="T10" fmla="*/ 381 w 1423"/>
              <a:gd name="T11" fmla="*/ 3389 h 5615"/>
              <a:gd name="T12" fmla="*/ 511 w 1423"/>
              <a:gd name="T13" fmla="*/ 4177 h 5615"/>
              <a:gd name="T14" fmla="*/ 459 w 1423"/>
              <a:gd name="T15" fmla="*/ 4964 h 5615"/>
              <a:gd name="T16" fmla="*/ 876 w 1423"/>
              <a:gd name="T17" fmla="*/ 5567 h 5615"/>
              <a:gd name="T18" fmla="*/ 1136 w 1423"/>
              <a:gd name="T19" fmla="*/ 5541 h 5615"/>
              <a:gd name="T20" fmla="*/ 1396 w 1423"/>
              <a:gd name="T21" fmla="*/ 5515 h 5615"/>
              <a:gd name="T22" fmla="*/ 1422 w 1423"/>
              <a:gd name="T23" fmla="*/ 5515 h 56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23"/>
              <a:gd name="T37" fmla="*/ 0 h 5615"/>
              <a:gd name="T38" fmla="*/ 1423 w 1423"/>
              <a:gd name="T39" fmla="*/ 5615 h 561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23" h="5615">
                <a:moveTo>
                  <a:pt x="1370" y="57"/>
                </a:moveTo>
                <a:cubicBezTo>
                  <a:pt x="1091" y="0"/>
                  <a:pt x="799" y="81"/>
                  <a:pt x="589" y="241"/>
                </a:cubicBezTo>
                <a:cubicBezTo>
                  <a:pt x="357" y="418"/>
                  <a:pt x="517" y="767"/>
                  <a:pt x="511" y="1028"/>
                </a:cubicBezTo>
                <a:cubicBezTo>
                  <a:pt x="505" y="1289"/>
                  <a:pt x="506" y="1551"/>
                  <a:pt x="537" y="1815"/>
                </a:cubicBezTo>
                <a:cubicBezTo>
                  <a:pt x="582" y="2195"/>
                  <a:pt x="229" y="2298"/>
                  <a:pt x="121" y="2602"/>
                </a:cubicBezTo>
                <a:cubicBezTo>
                  <a:pt x="0" y="2942"/>
                  <a:pt x="334" y="3109"/>
                  <a:pt x="381" y="3389"/>
                </a:cubicBezTo>
                <a:cubicBezTo>
                  <a:pt x="425" y="3650"/>
                  <a:pt x="498" y="3909"/>
                  <a:pt x="511" y="4177"/>
                </a:cubicBezTo>
                <a:cubicBezTo>
                  <a:pt x="524" y="4445"/>
                  <a:pt x="470" y="4701"/>
                  <a:pt x="459" y="4964"/>
                </a:cubicBezTo>
                <a:cubicBezTo>
                  <a:pt x="449" y="5207"/>
                  <a:pt x="529" y="5614"/>
                  <a:pt x="876" y="5567"/>
                </a:cubicBezTo>
                <a:lnTo>
                  <a:pt x="1136" y="5541"/>
                </a:lnTo>
                <a:lnTo>
                  <a:pt x="1396" y="5515"/>
                </a:lnTo>
                <a:lnTo>
                  <a:pt x="1422" y="5515"/>
                </a:lnTo>
              </a:path>
            </a:pathLst>
          </a:custGeom>
          <a:solidFill>
            <a:schemeClr val="tx1"/>
          </a:solidFill>
          <a:ln w="90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35" name="Text Box 115"/>
          <p:cNvSpPr txBox="1">
            <a:spLocks noChangeArrowheads="1"/>
          </p:cNvSpPr>
          <p:nvPr/>
        </p:nvSpPr>
        <p:spPr bwMode="auto">
          <a:xfrm>
            <a:off x="153988" y="4254500"/>
            <a:ext cx="1254125" cy="619125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Cannot be </a:t>
            </a:r>
          </a:p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populated </a:t>
            </a:r>
          </a:p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in resonance </a:t>
            </a:r>
          </a:p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400">
                <a:solidFill>
                  <a:srgbClr val="FFFFFF"/>
                </a:solidFill>
                <a:latin typeface="Times New Roman" pitchFamily="18" charset="0"/>
              </a:rPr>
              <a:t>scattering </a:t>
            </a:r>
          </a:p>
        </p:txBody>
      </p:sp>
      <p:sp>
        <p:nvSpPr>
          <p:cNvPr id="5236" name="Text Box 116"/>
          <p:cNvSpPr txBox="1">
            <a:spLocks noChangeArrowheads="1"/>
          </p:cNvSpPr>
          <p:nvPr/>
        </p:nvSpPr>
        <p:spPr bwMode="auto">
          <a:xfrm>
            <a:off x="3516313" y="1651000"/>
            <a:ext cx="1684337" cy="266700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</a:pPr>
            <a:r>
              <a:rPr lang="en-GB" sz="2400">
                <a:solidFill>
                  <a:srgbClr val="FFFFFF"/>
                </a:solidFill>
                <a:latin typeface="Times New Roman" pitchFamily="18" charset="0"/>
              </a:rPr>
              <a:t>(N,Z-1)+p</a:t>
            </a:r>
          </a:p>
        </p:txBody>
      </p:sp>
      <p:sp>
        <p:nvSpPr>
          <p:cNvPr id="5237" name="Text Box 117"/>
          <p:cNvSpPr txBox="1">
            <a:spLocks noChangeArrowheads="1"/>
          </p:cNvSpPr>
          <p:nvPr/>
        </p:nvSpPr>
        <p:spPr bwMode="auto">
          <a:xfrm>
            <a:off x="7099300" y="4573588"/>
            <a:ext cx="914400" cy="265112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400">
                <a:solidFill>
                  <a:srgbClr val="FFFFFF"/>
                </a:solidFill>
                <a:latin typeface="Times New Roman" pitchFamily="18" charset="0"/>
              </a:rPr>
              <a:t>(N,Z)</a:t>
            </a:r>
          </a:p>
        </p:txBody>
      </p:sp>
      <p:sp>
        <p:nvSpPr>
          <p:cNvPr id="5238" name="Text Box 118"/>
          <p:cNvSpPr txBox="1">
            <a:spLocks noChangeArrowheads="1"/>
          </p:cNvSpPr>
          <p:nvPr/>
        </p:nvSpPr>
        <p:spPr bwMode="auto">
          <a:xfrm>
            <a:off x="4954588" y="4564063"/>
            <a:ext cx="1638300" cy="354012"/>
          </a:xfrm>
          <a:prstGeom prst="rect">
            <a:avLst/>
          </a:prstGeom>
          <a:solidFill>
            <a:schemeClr val="tx1"/>
          </a:solidFill>
          <a:ln w="90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600">
                <a:solidFill>
                  <a:srgbClr val="FFFFFF"/>
                </a:solidFill>
                <a:latin typeface="Times New Roman" pitchFamily="18" charset="0"/>
              </a:rPr>
              <a:t>(N,Z-1)+p threshold</a:t>
            </a:r>
          </a:p>
        </p:txBody>
      </p:sp>
      <p:sp>
        <p:nvSpPr>
          <p:cNvPr id="5239" name="Line 119"/>
          <p:cNvSpPr>
            <a:spLocks noChangeShapeType="1"/>
          </p:cNvSpPr>
          <p:nvPr/>
        </p:nvSpPr>
        <p:spPr bwMode="auto">
          <a:xfrm flipV="1">
            <a:off x="6011863" y="4249738"/>
            <a:ext cx="425450" cy="242887"/>
          </a:xfrm>
          <a:prstGeom prst="line">
            <a:avLst/>
          </a:prstGeom>
          <a:noFill/>
          <a:ln w="2736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40" name="Line 120"/>
          <p:cNvSpPr>
            <a:spLocks noChangeShapeType="1"/>
          </p:cNvSpPr>
          <p:nvPr/>
        </p:nvSpPr>
        <p:spPr bwMode="auto">
          <a:xfrm flipH="1" flipV="1">
            <a:off x="4954588" y="4322763"/>
            <a:ext cx="315912" cy="195262"/>
          </a:xfrm>
          <a:prstGeom prst="line">
            <a:avLst/>
          </a:prstGeom>
          <a:noFill/>
          <a:ln w="2736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41" name="Text Box 121"/>
          <p:cNvSpPr txBox="1">
            <a:spLocks noChangeArrowheads="1"/>
          </p:cNvSpPr>
          <p:nvPr/>
        </p:nvSpPr>
        <p:spPr bwMode="auto">
          <a:xfrm>
            <a:off x="223838" y="6289675"/>
            <a:ext cx="415925" cy="296863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242" name="Text Box 122"/>
          <p:cNvSpPr txBox="1">
            <a:spLocks noChangeArrowheads="1"/>
          </p:cNvSpPr>
          <p:nvPr/>
        </p:nvSpPr>
        <p:spPr bwMode="auto">
          <a:xfrm>
            <a:off x="223838" y="6235700"/>
            <a:ext cx="415925" cy="296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sm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5243" name="Text Box 123"/>
          <p:cNvSpPr txBox="1">
            <a:spLocks noChangeArrowheads="1"/>
          </p:cNvSpPr>
          <p:nvPr/>
        </p:nvSpPr>
        <p:spPr bwMode="auto">
          <a:xfrm>
            <a:off x="252413" y="6399213"/>
            <a:ext cx="414337" cy="298450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sm"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25" name="Slide Number Placeholder 12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E9611EF-43DF-4A13-987B-7EC391171B5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0188" y="6313488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74C4E2-4AA0-41CE-9785-A243020BE39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85750"/>
            <a:ext cx="6705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Motivation</a:t>
            </a:r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62400"/>
            <a:ext cx="8458200" cy="2514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aseline="30000" smtClean="0"/>
              <a:t>14</a:t>
            </a:r>
            <a:r>
              <a:rPr lang="en-US" sz="2400" smtClean="0"/>
              <a:t>F, </a:t>
            </a:r>
            <a:r>
              <a:rPr lang="en-US" sz="2400" baseline="30000" smtClean="0"/>
              <a:t>15</a:t>
            </a:r>
            <a:r>
              <a:rPr lang="en-US" sz="2400" smtClean="0"/>
              <a:t>F are unbound; 2-3 nucleons beyond proton-dripline Have not been previously studied (difficult to access).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Study of light, exotic nuclei provides a good test of         </a:t>
            </a:r>
            <a:r>
              <a:rPr lang="en-US" sz="2400" i="1" smtClean="0"/>
              <a:t>ab-initio</a:t>
            </a:r>
            <a:r>
              <a:rPr lang="en-US" sz="2400" smtClean="0"/>
              <a:t> (NCSM) shell model calculations.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Addition of a single nucleon can significantly change properties of a light nucleus (e.g. proton separation </a:t>
            </a:r>
            <a:r>
              <a:rPr lang="en-US" sz="2400" i="1" smtClean="0"/>
              <a:t>E</a:t>
            </a:r>
            <a:r>
              <a:rPr lang="en-US" sz="240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Search for </a:t>
            </a:r>
            <a:r>
              <a:rPr lang="en-US" sz="2400" baseline="30000" smtClean="0"/>
              <a:t>14,15</a:t>
            </a:r>
            <a:r>
              <a:rPr lang="en-US" sz="2400" smtClean="0"/>
              <a:t>F with </a:t>
            </a:r>
            <a:r>
              <a:rPr lang="en-US" sz="2400" baseline="30000" smtClean="0"/>
              <a:t>13,14</a:t>
            </a:r>
            <a:r>
              <a:rPr lang="en-US" sz="2400" smtClean="0"/>
              <a:t>O+p resonant elastic scattering.</a:t>
            </a:r>
          </a:p>
        </p:txBody>
      </p:sp>
      <p:sp>
        <p:nvSpPr>
          <p:cNvPr id="123909" name="Rectangle 4"/>
          <p:cNvSpPr>
            <a:spLocks noChangeArrowheads="1"/>
          </p:cNvSpPr>
          <p:nvPr/>
        </p:nvSpPr>
        <p:spPr bwMode="auto">
          <a:xfrm>
            <a:off x="4191000" y="2209800"/>
            <a:ext cx="685800" cy="685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19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F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+7.9</a:t>
            </a:r>
          </a:p>
        </p:txBody>
      </p:sp>
      <p:sp>
        <p:nvSpPr>
          <p:cNvPr id="123910" name="Rectangle 5"/>
          <p:cNvSpPr>
            <a:spLocks noChangeArrowheads="1"/>
          </p:cNvSpPr>
          <p:nvPr/>
        </p:nvSpPr>
        <p:spPr bwMode="auto">
          <a:xfrm>
            <a:off x="4191000" y="2895600"/>
            <a:ext cx="685800" cy="685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18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+15.9</a:t>
            </a:r>
          </a:p>
        </p:txBody>
      </p:sp>
      <p:sp>
        <p:nvSpPr>
          <p:cNvPr id="123911" name="Rectangle 6"/>
          <p:cNvSpPr>
            <a:spLocks noChangeArrowheads="1"/>
          </p:cNvSpPr>
          <p:nvPr/>
        </p:nvSpPr>
        <p:spPr bwMode="auto">
          <a:xfrm>
            <a:off x="3505200" y="2895600"/>
            <a:ext cx="685800" cy="685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17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+13.8</a:t>
            </a:r>
          </a:p>
        </p:txBody>
      </p:sp>
      <p:sp>
        <p:nvSpPr>
          <p:cNvPr id="123912" name="Rectangle 7"/>
          <p:cNvSpPr>
            <a:spLocks noChangeArrowheads="1"/>
          </p:cNvSpPr>
          <p:nvPr/>
        </p:nvSpPr>
        <p:spPr bwMode="auto">
          <a:xfrm>
            <a:off x="2819400" y="2895600"/>
            <a:ext cx="685800" cy="685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16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+12.1</a:t>
            </a:r>
          </a:p>
        </p:txBody>
      </p:sp>
      <p:sp>
        <p:nvSpPr>
          <p:cNvPr id="123913" name="Rectangle 8"/>
          <p:cNvSpPr>
            <a:spLocks noChangeArrowheads="1"/>
          </p:cNvSpPr>
          <p:nvPr/>
        </p:nvSpPr>
        <p:spPr bwMode="auto">
          <a:xfrm>
            <a:off x="2133600" y="2209800"/>
            <a:ext cx="685800" cy="685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16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F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0.54</a:t>
            </a:r>
          </a:p>
        </p:txBody>
      </p:sp>
      <p:sp>
        <p:nvSpPr>
          <p:cNvPr id="123914" name="Rectangle 9"/>
          <p:cNvSpPr>
            <a:spLocks noChangeArrowheads="1"/>
          </p:cNvSpPr>
          <p:nvPr/>
        </p:nvSpPr>
        <p:spPr bwMode="auto">
          <a:xfrm>
            <a:off x="3505200" y="22098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18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F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+5.6</a:t>
            </a:r>
          </a:p>
        </p:txBody>
      </p:sp>
      <p:sp>
        <p:nvSpPr>
          <p:cNvPr id="123915" name="Rectangle 10"/>
          <p:cNvSpPr>
            <a:spLocks noChangeArrowheads="1"/>
          </p:cNvSpPr>
          <p:nvPr/>
        </p:nvSpPr>
        <p:spPr bwMode="auto">
          <a:xfrm>
            <a:off x="2819400" y="22098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17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F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+0.6</a:t>
            </a:r>
          </a:p>
        </p:txBody>
      </p:sp>
      <p:sp>
        <p:nvSpPr>
          <p:cNvPr id="123916" name="Rectangle 11"/>
          <p:cNvSpPr>
            <a:spLocks noChangeArrowheads="1"/>
          </p:cNvSpPr>
          <p:nvPr/>
        </p:nvSpPr>
        <p:spPr bwMode="auto">
          <a:xfrm>
            <a:off x="2133600" y="28956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15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+7.3</a:t>
            </a:r>
          </a:p>
        </p:txBody>
      </p:sp>
      <p:sp>
        <p:nvSpPr>
          <p:cNvPr id="123917" name="Rectangle 12"/>
          <p:cNvSpPr>
            <a:spLocks noChangeArrowheads="1"/>
          </p:cNvSpPr>
          <p:nvPr/>
        </p:nvSpPr>
        <p:spPr bwMode="auto">
          <a:xfrm>
            <a:off x="1447800" y="28956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14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+4.6</a:t>
            </a:r>
          </a:p>
        </p:txBody>
      </p:sp>
      <p:sp>
        <p:nvSpPr>
          <p:cNvPr id="123918" name="Rectangle 13"/>
          <p:cNvSpPr>
            <a:spLocks noChangeArrowheads="1"/>
          </p:cNvSpPr>
          <p:nvPr/>
        </p:nvSpPr>
        <p:spPr bwMode="auto">
          <a:xfrm>
            <a:off x="762000" y="2209800"/>
            <a:ext cx="6858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baseline="30000">
                <a:solidFill>
                  <a:srgbClr val="000000"/>
                </a:solidFill>
                <a:latin typeface="Times New Roman" pitchFamily="18" charset="0"/>
              </a:rPr>
              <a:t>14</a:t>
            </a: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F</a:t>
            </a:r>
          </a:p>
          <a:p>
            <a:pPr algn="ctr" eaLnBrk="0" hangingPunct="0"/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3919" name="Rectangle 14"/>
          <p:cNvSpPr>
            <a:spLocks noChangeArrowheads="1"/>
          </p:cNvSpPr>
          <p:nvPr/>
        </p:nvSpPr>
        <p:spPr bwMode="auto">
          <a:xfrm>
            <a:off x="762000" y="28956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13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+1.5</a:t>
            </a:r>
          </a:p>
        </p:txBody>
      </p:sp>
      <p:sp>
        <p:nvSpPr>
          <p:cNvPr id="123920" name="Rectangle 15"/>
          <p:cNvSpPr>
            <a:spLocks noChangeArrowheads="1"/>
          </p:cNvSpPr>
          <p:nvPr/>
        </p:nvSpPr>
        <p:spPr bwMode="auto">
          <a:xfrm>
            <a:off x="4191000" y="1524000"/>
            <a:ext cx="685800" cy="685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20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Ne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+12.8</a:t>
            </a:r>
          </a:p>
        </p:txBody>
      </p:sp>
      <p:sp>
        <p:nvSpPr>
          <p:cNvPr id="123921" name="Rectangle 16"/>
          <p:cNvSpPr>
            <a:spLocks noChangeArrowheads="1"/>
          </p:cNvSpPr>
          <p:nvPr/>
        </p:nvSpPr>
        <p:spPr bwMode="auto">
          <a:xfrm>
            <a:off x="3505200" y="15240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19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Ne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+6.4</a:t>
            </a:r>
          </a:p>
        </p:txBody>
      </p:sp>
      <p:sp>
        <p:nvSpPr>
          <p:cNvPr id="123922" name="Rectangle 17"/>
          <p:cNvSpPr>
            <a:spLocks noChangeArrowheads="1"/>
          </p:cNvSpPr>
          <p:nvPr/>
        </p:nvSpPr>
        <p:spPr bwMode="auto">
          <a:xfrm>
            <a:off x="2819400" y="15240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18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Ne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+3.9</a:t>
            </a:r>
          </a:p>
        </p:txBody>
      </p:sp>
      <p:sp>
        <p:nvSpPr>
          <p:cNvPr id="123923" name="Rectangle 18"/>
          <p:cNvSpPr>
            <a:spLocks noChangeArrowheads="1"/>
          </p:cNvSpPr>
          <p:nvPr/>
        </p:nvSpPr>
        <p:spPr bwMode="auto">
          <a:xfrm>
            <a:off x="2133600" y="1524000"/>
            <a:ext cx="685800" cy="685800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17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Ne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+1.5</a:t>
            </a:r>
          </a:p>
        </p:txBody>
      </p:sp>
      <p:sp>
        <p:nvSpPr>
          <p:cNvPr id="123924" name="Rectangle 19"/>
          <p:cNvSpPr>
            <a:spLocks noChangeArrowheads="1"/>
          </p:cNvSpPr>
          <p:nvPr/>
        </p:nvSpPr>
        <p:spPr bwMode="auto">
          <a:xfrm>
            <a:off x="1447800" y="1524000"/>
            <a:ext cx="685800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16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Ne</a:t>
            </a:r>
          </a:p>
          <a:p>
            <a:pPr algn="ctr" eaLnBrk="0" hangingPunct="0"/>
            <a:r>
              <a:rPr lang="en-US" sz="2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1.4</a:t>
            </a:r>
          </a:p>
        </p:txBody>
      </p:sp>
      <p:sp>
        <p:nvSpPr>
          <p:cNvPr id="123925" name="Rectangle 20"/>
          <p:cNvSpPr>
            <a:spLocks noChangeArrowheads="1"/>
          </p:cNvSpPr>
          <p:nvPr/>
        </p:nvSpPr>
        <p:spPr bwMode="auto">
          <a:xfrm>
            <a:off x="76200" y="2895600"/>
            <a:ext cx="685800" cy="6858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aseline="30000">
                <a:solidFill>
                  <a:srgbClr val="FFFFFF"/>
                </a:solidFill>
                <a:latin typeface="Times New Roman" pitchFamily="18" charset="0"/>
              </a:rPr>
              <a:t>12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  <a:p>
            <a:pPr algn="ctr" eaLnBrk="0" hangingPunct="0"/>
            <a:r>
              <a:rPr 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1.8</a:t>
            </a:r>
          </a:p>
        </p:txBody>
      </p:sp>
      <p:sp>
        <p:nvSpPr>
          <p:cNvPr id="123926" name="Line 21"/>
          <p:cNvSpPr>
            <a:spLocks noChangeShapeType="1"/>
          </p:cNvSpPr>
          <p:nvPr/>
        </p:nvSpPr>
        <p:spPr bwMode="auto">
          <a:xfrm>
            <a:off x="762000" y="2895600"/>
            <a:ext cx="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7" name="Line 22"/>
          <p:cNvSpPr>
            <a:spLocks noChangeShapeType="1"/>
          </p:cNvSpPr>
          <p:nvPr/>
        </p:nvSpPr>
        <p:spPr bwMode="auto">
          <a:xfrm>
            <a:off x="2819400" y="2209800"/>
            <a:ext cx="0" cy="6858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8" name="Line 23"/>
          <p:cNvSpPr>
            <a:spLocks noChangeShapeType="1"/>
          </p:cNvSpPr>
          <p:nvPr/>
        </p:nvSpPr>
        <p:spPr bwMode="auto">
          <a:xfrm>
            <a:off x="2133600" y="2895600"/>
            <a:ext cx="685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29" name="Rectangle 24"/>
          <p:cNvSpPr>
            <a:spLocks noChangeArrowheads="1"/>
          </p:cNvSpPr>
          <p:nvPr/>
        </p:nvSpPr>
        <p:spPr bwMode="auto">
          <a:xfrm>
            <a:off x="1447800" y="2209800"/>
            <a:ext cx="685800" cy="685800"/>
          </a:xfrm>
          <a:prstGeom prst="rect">
            <a:avLst/>
          </a:prstGeom>
          <a:solidFill>
            <a:srgbClr val="FFCC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 baseline="30000">
                <a:solidFill>
                  <a:srgbClr val="FFFFFF"/>
                </a:solidFill>
                <a:latin typeface="Times New Roman" pitchFamily="18" charset="0"/>
              </a:rPr>
              <a:t>15</a:t>
            </a:r>
            <a:r>
              <a:rPr lang="en-US" sz="2000" b="1">
                <a:solidFill>
                  <a:srgbClr val="FFFFFF"/>
                </a:solidFill>
                <a:latin typeface="Times New Roman" pitchFamily="18" charset="0"/>
              </a:rPr>
              <a:t>F</a:t>
            </a:r>
          </a:p>
          <a:p>
            <a:pPr algn="ctr" eaLnBrk="0" hangingPunct="0"/>
            <a:r>
              <a:rPr lang="en-US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000" b="1">
                <a:solidFill>
                  <a:srgbClr val="FFFFFF"/>
                </a:solidFill>
                <a:latin typeface="Times New Roman" pitchFamily="18" charset="0"/>
              </a:rPr>
              <a:t>1.5</a:t>
            </a:r>
          </a:p>
        </p:txBody>
      </p:sp>
      <p:sp>
        <p:nvSpPr>
          <p:cNvPr id="123930" name="Line 25"/>
          <p:cNvSpPr>
            <a:spLocks noChangeShapeType="1"/>
          </p:cNvSpPr>
          <p:nvPr/>
        </p:nvSpPr>
        <p:spPr bwMode="auto">
          <a:xfrm>
            <a:off x="762000" y="2895600"/>
            <a:ext cx="685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1" name="Line 26"/>
          <p:cNvSpPr>
            <a:spLocks noChangeShapeType="1"/>
          </p:cNvSpPr>
          <p:nvPr/>
        </p:nvSpPr>
        <p:spPr bwMode="auto">
          <a:xfrm>
            <a:off x="2133600" y="2209800"/>
            <a:ext cx="6858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2" name="Line 27"/>
          <p:cNvSpPr>
            <a:spLocks noChangeShapeType="1"/>
          </p:cNvSpPr>
          <p:nvPr/>
        </p:nvSpPr>
        <p:spPr bwMode="auto">
          <a:xfrm>
            <a:off x="2133600" y="1524000"/>
            <a:ext cx="0" cy="6858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3" name="Line 28"/>
          <p:cNvSpPr>
            <a:spLocks noChangeShapeType="1"/>
          </p:cNvSpPr>
          <p:nvPr/>
        </p:nvSpPr>
        <p:spPr bwMode="auto">
          <a:xfrm>
            <a:off x="2133600" y="990600"/>
            <a:ext cx="0" cy="53340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934" name="Text Box 29"/>
          <p:cNvSpPr txBox="1">
            <a:spLocks noChangeArrowheads="1"/>
          </p:cNvSpPr>
          <p:nvPr/>
        </p:nvSpPr>
        <p:spPr bwMode="auto">
          <a:xfrm>
            <a:off x="152400" y="1066800"/>
            <a:ext cx="1638300" cy="392113"/>
          </a:xfrm>
          <a:prstGeom prst="rect">
            <a:avLst/>
          </a:prstGeom>
          <a:solidFill>
            <a:srgbClr val="0070C0"/>
          </a:solidFill>
          <a:ln w="254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rgbClr val="FFFFFF"/>
                </a:solidFill>
                <a:latin typeface="Times New Roman" pitchFamily="18" charset="0"/>
              </a:rPr>
              <a:t>Proton </a:t>
            </a:r>
            <a:r>
              <a:rPr lang="en-US" dirty="0" err="1">
                <a:solidFill>
                  <a:srgbClr val="FFFFFF"/>
                </a:solidFill>
                <a:latin typeface="Times New Roman" pitchFamily="18" charset="0"/>
              </a:rPr>
              <a:t>Dripline</a:t>
            </a:r>
            <a:endParaRPr lang="en-US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3935" name="Line 30"/>
          <p:cNvSpPr>
            <a:spLocks noChangeShapeType="1"/>
          </p:cNvSpPr>
          <p:nvPr/>
        </p:nvSpPr>
        <p:spPr bwMode="auto">
          <a:xfrm>
            <a:off x="1447800" y="2895600"/>
            <a:ext cx="685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6" name="Text Box 31"/>
          <p:cNvSpPr txBox="1">
            <a:spLocks noChangeArrowheads="1"/>
          </p:cNvSpPr>
          <p:nvPr/>
        </p:nvSpPr>
        <p:spPr bwMode="auto">
          <a:xfrm>
            <a:off x="5181600" y="1600200"/>
            <a:ext cx="3352800" cy="15525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Black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– Stable</a:t>
            </a:r>
          </a:p>
          <a:p>
            <a:pPr eaLnBrk="0" hangingPunct="0"/>
            <a:r>
              <a:rPr lang="en-US" sz="2400" b="1">
                <a:solidFill>
                  <a:srgbClr val="FF9999"/>
                </a:solidFill>
                <a:latin typeface="Times New Roman" pitchFamily="18" charset="0"/>
              </a:rPr>
              <a:t>Pink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– EC or </a:t>
            </a:r>
            <a:r>
              <a:rPr lang="el-GR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400" baseline="30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Decay</a:t>
            </a:r>
          </a:p>
          <a:p>
            <a:pPr eaLnBrk="0" hangingPunct="0"/>
            <a:r>
              <a:rPr lang="en-US" sz="2400" b="1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Yellow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 p Decay</a:t>
            </a:r>
          </a:p>
          <a:p>
            <a:pPr eaLnBrk="0" hangingPunct="0"/>
            <a:r>
              <a:rPr lang="en-US" sz="2400" b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Orange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– 2p Decay</a:t>
            </a:r>
            <a:endParaRPr lang="el-GR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0188" y="6313488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DE8A72-3F02-4B76-8182-CF11013A65B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mtClean="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17500"/>
            <a:ext cx="7772400" cy="584200"/>
          </a:xfrm>
        </p:spPr>
        <p:txBody>
          <a:bodyPr/>
          <a:lstStyle/>
          <a:p>
            <a:pPr eaLnBrk="1" hangingPunct="1"/>
            <a:r>
              <a:rPr lang="en-US" sz="3200" smtClean="0"/>
              <a:t>Experiments – Search for </a:t>
            </a:r>
            <a:r>
              <a:rPr lang="en-US" sz="3200" baseline="30000" smtClean="0"/>
              <a:t>14,15</a:t>
            </a:r>
            <a:r>
              <a:rPr lang="en-US" sz="3200" smtClean="0"/>
              <a:t>F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00600"/>
            <a:ext cx="84582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aseline="30000" smtClean="0"/>
              <a:t>13</a:t>
            </a:r>
            <a:r>
              <a:rPr lang="en-US" sz="2400" smtClean="0"/>
              <a:t>O beam ~ 5000 pps from </a:t>
            </a:r>
            <a:r>
              <a:rPr lang="en-US" sz="2400" i="1" smtClean="0"/>
              <a:t>p(</a:t>
            </a:r>
            <a:r>
              <a:rPr lang="en-US" sz="2400" i="1" baseline="30000" smtClean="0"/>
              <a:t>14</a:t>
            </a:r>
            <a:r>
              <a:rPr lang="en-US" sz="2400" i="1" smtClean="0"/>
              <a:t>N,</a:t>
            </a:r>
            <a:r>
              <a:rPr lang="en-US" sz="2400" i="1" baseline="30000" smtClean="0"/>
              <a:t>13</a:t>
            </a:r>
            <a:r>
              <a:rPr lang="en-US" sz="2400" i="1" smtClean="0"/>
              <a:t>O)2n (Q</a:t>
            </a:r>
            <a:r>
              <a:rPr lang="en-US" sz="2400" i="1" baseline="-25000" smtClean="0"/>
              <a:t> </a:t>
            </a:r>
            <a:r>
              <a:rPr lang="en-US" sz="2400" i="1" smtClean="0"/>
              <a:t>=-29.1 MeV).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Purity 80%, main contaminants – </a:t>
            </a:r>
            <a:r>
              <a:rPr lang="en-US" sz="2400" baseline="30000" smtClean="0"/>
              <a:t>10</a:t>
            </a:r>
            <a:r>
              <a:rPr lang="en-US" sz="2400" smtClean="0"/>
              <a:t>C (10%), </a:t>
            </a:r>
            <a:r>
              <a:rPr lang="en-US" sz="2400" baseline="30000" smtClean="0"/>
              <a:t>8</a:t>
            </a:r>
            <a:r>
              <a:rPr lang="en-US" sz="2400" smtClean="0"/>
              <a:t>B (4 %).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aseline="30000" smtClean="0"/>
              <a:t>14</a:t>
            </a:r>
            <a:r>
              <a:rPr lang="en-US" sz="2400" smtClean="0"/>
              <a:t>O beam ~ 10</a:t>
            </a:r>
            <a:r>
              <a:rPr lang="en-US" sz="2400" baseline="30000" smtClean="0"/>
              <a:t>4 </a:t>
            </a:r>
            <a:r>
              <a:rPr lang="en-US" sz="2400" smtClean="0"/>
              <a:t>pps from </a:t>
            </a:r>
            <a:r>
              <a:rPr lang="en-US" sz="2400" i="1" smtClean="0"/>
              <a:t>p(</a:t>
            </a:r>
            <a:r>
              <a:rPr lang="en-US" sz="2400" i="1" baseline="30000" smtClean="0"/>
              <a:t>14</a:t>
            </a:r>
            <a:r>
              <a:rPr lang="en-US" sz="2400" i="1" smtClean="0"/>
              <a:t>N,</a:t>
            </a:r>
            <a:r>
              <a:rPr lang="en-US" sz="2400" i="1" baseline="30000" smtClean="0"/>
              <a:t>14</a:t>
            </a:r>
            <a:r>
              <a:rPr lang="en-US" sz="2400" i="1" smtClean="0"/>
              <a:t>O)n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Purity 80%, main contaminant – </a:t>
            </a:r>
            <a:r>
              <a:rPr lang="en-US" sz="2400" baseline="30000" smtClean="0"/>
              <a:t>7</a:t>
            </a:r>
            <a:r>
              <a:rPr lang="en-US" sz="2400" smtClean="0"/>
              <a:t>Be (20%).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2743200" y="990600"/>
          <a:ext cx="6324600" cy="2332038"/>
        </p:xfrm>
        <a:graphic>
          <a:graphicData uri="http://schemas.openxmlformats.org/presentationml/2006/ole">
            <p:oleObj spid="_x0000_s4098" name="CorelDRAW" r:id="rId3" imgW="8274600" imgH="5186520" progId="">
              <p:embed/>
            </p:oleObj>
          </a:graphicData>
        </a:graphic>
      </p:graphicFrame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679700" y="2819400"/>
            <a:ext cx="149225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30 MeV/u </a:t>
            </a:r>
            <a:r>
              <a:rPr lang="en-US" baseline="30000" dirty="0">
                <a:solidFill>
                  <a:schemeClr val="bg1"/>
                </a:solidFill>
                <a:latin typeface="Times New Roman" pitchFamily="18" charset="0"/>
              </a:rPr>
              <a:t>13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O</a:t>
            </a:r>
          </a:p>
          <a:p>
            <a:pPr eaLnBrk="0" hangingPunct="0"/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80% pure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8001000" y="2438400"/>
            <a:ext cx="114300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aseline="30000" dirty="0">
                <a:solidFill>
                  <a:schemeClr val="bg1"/>
                </a:solidFill>
                <a:latin typeface="Times New Roman" pitchFamily="18" charset="0"/>
              </a:rPr>
              <a:t>14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N Beam</a:t>
            </a:r>
          </a:p>
          <a:p>
            <a:pPr eaLnBrk="0" hangingPunct="0"/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38 MeV/u</a:t>
            </a:r>
          </a:p>
        </p:txBody>
      </p:sp>
      <p:pic>
        <p:nvPicPr>
          <p:cNvPr id="67593" name="Picture 9" descr="Ox14_TargetDet_dE-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90600"/>
            <a:ext cx="45720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10" descr="Ox13_TargDet_P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0600"/>
            <a:ext cx="4572000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0188" y="6313488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05454D-2BBE-46CD-9BB6-66D8FAD5D52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mtClean="0"/>
          </a:p>
        </p:txBody>
      </p:sp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41350"/>
          </a:xfrm>
        </p:spPr>
        <p:txBody>
          <a:bodyPr/>
          <a:lstStyle/>
          <a:p>
            <a:pPr eaLnBrk="1" hangingPunct="1"/>
            <a:r>
              <a:rPr lang="en-US" sz="3600" smtClean="0"/>
              <a:t>Experiment – </a:t>
            </a:r>
            <a:r>
              <a:rPr lang="en-US" sz="3600" baseline="30000" smtClean="0"/>
              <a:t>13</a:t>
            </a:r>
            <a:r>
              <a:rPr lang="en-US" sz="3600" smtClean="0"/>
              <a:t>O+p → </a:t>
            </a:r>
            <a:r>
              <a:rPr lang="en-US" sz="3600" baseline="30000" smtClean="0"/>
              <a:t>14</a:t>
            </a:r>
            <a:r>
              <a:rPr lang="en-US" sz="3600" smtClean="0"/>
              <a:t>F</a:t>
            </a:r>
          </a:p>
        </p:txBody>
      </p:sp>
      <p:pic>
        <p:nvPicPr>
          <p:cNvPr id="124932" name="Picture 4" descr="Resonance Experiment Setu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85800"/>
            <a:ext cx="49530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3" name="Text Box 5"/>
          <p:cNvSpPr txBox="1">
            <a:spLocks noChangeArrowheads="1"/>
          </p:cNvSpPr>
          <p:nvPr/>
        </p:nvSpPr>
        <p:spPr bwMode="auto">
          <a:xfrm rot="5400000">
            <a:off x="7830344" y="1632744"/>
            <a:ext cx="241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eaLnBrk="0" hangingPunct="0"/>
            <a:r>
              <a:rPr lang="en-US">
                <a:solidFill>
                  <a:srgbClr val="FF9900"/>
                </a:solidFill>
                <a:latin typeface="Times New Roman" pitchFamily="18" charset="0"/>
              </a:rPr>
              <a:t>Figure : G.G. Chubarian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aseline="30000" smtClean="0"/>
              <a:t>13</a:t>
            </a:r>
            <a:r>
              <a:rPr lang="en-US" sz="2400" smtClean="0"/>
              <a:t>O beam from MARS; E</a:t>
            </a:r>
            <a:r>
              <a:rPr lang="en-US" sz="2400" baseline="-25000" smtClean="0"/>
              <a:t>in</a:t>
            </a:r>
            <a:r>
              <a:rPr lang="en-US" sz="2400" smtClean="0"/>
              <a:t> =149 MeV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CH</a:t>
            </a:r>
            <a:r>
              <a:rPr lang="en-US" sz="2400" baseline="-25000" smtClean="0"/>
              <a:t>4</a:t>
            </a:r>
            <a:r>
              <a:rPr lang="en-US" sz="2400" smtClean="0"/>
              <a:t> pressure: 13.6 psi and 15.0 psi.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aseline="30000" smtClean="0"/>
              <a:t>13</a:t>
            </a:r>
            <a:r>
              <a:rPr lang="en-US" sz="2400" smtClean="0"/>
              <a:t>O beam stops in CH</a:t>
            </a:r>
            <a:r>
              <a:rPr lang="en-US" sz="2400" baseline="-25000" smtClean="0"/>
              <a:t>4</a:t>
            </a:r>
            <a:r>
              <a:rPr lang="en-US" sz="2400" smtClean="0"/>
              <a:t> gas, scatters protons.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Check calibration with </a:t>
            </a:r>
            <a:r>
              <a:rPr lang="en-US" sz="2400" baseline="30000" smtClean="0"/>
              <a:t>14</a:t>
            </a:r>
            <a:r>
              <a:rPr lang="en-US" sz="2400" smtClean="0"/>
              <a:t>O+p </a:t>
            </a:r>
            <a:r>
              <a:rPr lang="en-US" sz="2400" smtClean="0">
                <a:cs typeface="Arial" pitchFamily="34" charset="0"/>
              </a:rPr>
              <a:t>→ </a:t>
            </a:r>
            <a:r>
              <a:rPr lang="en-US" sz="2400" baseline="30000" smtClean="0">
                <a:cs typeface="Arial" pitchFamily="34" charset="0"/>
              </a:rPr>
              <a:t>15</a:t>
            </a:r>
            <a:r>
              <a:rPr lang="en-US" sz="2400" smtClean="0">
                <a:cs typeface="Arial" pitchFamily="34" charset="0"/>
              </a:rPr>
              <a:t>F </a:t>
            </a:r>
            <a:r>
              <a:rPr lang="en-US" sz="2000" smtClean="0">
                <a:cs typeface="Arial" pitchFamily="34" charset="0"/>
              </a:rPr>
              <a:t>(measured before).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cs typeface="Arial" pitchFamily="34" charset="0"/>
              </a:rPr>
              <a:t>Check/subtract carbon bkg. with </a:t>
            </a:r>
            <a:r>
              <a:rPr lang="en-US" sz="2400" baseline="30000" smtClean="0">
                <a:cs typeface="Arial" pitchFamily="34" charset="0"/>
              </a:rPr>
              <a:t>13</a:t>
            </a:r>
            <a:r>
              <a:rPr lang="en-US" sz="2400" smtClean="0">
                <a:cs typeface="Arial" pitchFamily="34" charset="0"/>
              </a:rPr>
              <a:t>O+CO</a:t>
            </a:r>
            <a:r>
              <a:rPr lang="en-US" sz="2400" baseline="-25000" smtClean="0">
                <a:cs typeface="Arial" pitchFamily="34" charset="0"/>
              </a:rPr>
              <a:t>2</a:t>
            </a:r>
            <a:endParaRPr lang="en-US" sz="2400" smtClean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76200" y="1797050"/>
            <a:ext cx="3816350" cy="936625"/>
            <a:chOff x="1632" y="672"/>
            <a:chExt cx="2693" cy="662"/>
          </a:xfrm>
        </p:grpSpPr>
        <p:sp>
          <p:nvSpPr>
            <p:cNvPr id="124940" name="AutoShape 8"/>
            <p:cNvSpPr>
              <a:spLocks noChangeAspect="1" noChangeArrowheads="1" noTextEdit="1"/>
            </p:cNvSpPr>
            <p:nvPr/>
          </p:nvSpPr>
          <p:spPr bwMode="auto">
            <a:xfrm>
              <a:off x="1632" y="672"/>
              <a:ext cx="2688" cy="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2494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2" y="672"/>
              <a:ext cx="2693" cy="6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24936" name="Text Box 10"/>
          <p:cNvSpPr txBox="1">
            <a:spLocks noChangeArrowheads="1"/>
          </p:cNvSpPr>
          <p:nvPr/>
        </p:nvSpPr>
        <p:spPr bwMode="auto">
          <a:xfrm>
            <a:off x="609600" y="2438400"/>
            <a:ext cx="990600" cy="4572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aseline="30000">
                <a:solidFill>
                  <a:srgbClr val="FFFFFF"/>
                </a:solidFill>
                <a:latin typeface="Times New Roman" pitchFamily="18" charset="0"/>
              </a:rPr>
              <a:t>13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124937" name="Text Box 11"/>
          <p:cNvSpPr txBox="1">
            <a:spLocks noChangeArrowheads="1"/>
          </p:cNvSpPr>
          <p:nvPr/>
        </p:nvSpPr>
        <p:spPr bwMode="auto">
          <a:xfrm>
            <a:off x="1600200" y="2438400"/>
            <a:ext cx="990600" cy="4572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aseline="30000">
                <a:solidFill>
                  <a:srgbClr val="FFFFFF"/>
                </a:solidFill>
                <a:latin typeface="Times New Roman" pitchFamily="18" charset="0"/>
              </a:rPr>
              <a:t>14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124938" name="Text Box 13"/>
          <p:cNvSpPr txBox="1">
            <a:spLocks noChangeArrowheads="1"/>
          </p:cNvSpPr>
          <p:nvPr/>
        </p:nvSpPr>
        <p:spPr bwMode="auto">
          <a:xfrm>
            <a:off x="3886200" y="6248400"/>
            <a:ext cx="5032375" cy="646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aseline="30000" dirty="0">
                <a:solidFill>
                  <a:srgbClr val="FF9900"/>
                </a:solidFill>
                <a:latin typeface="Times New Roman" pitchFamily="18" charset="0"/>
              </a:rPr>
              <a:t>15</a:t>
            </a:r>
            <a:r>
              <a:rPr lang="en-US" dirty="0">
                <a:solidFill>
                  <a:srgbClr val="FF9900"/>
                </a:solidFill>
                <a:latin typeface="Times New Roman" pitchFamily="18" charset="0"/>
              </a:rPr>
              <a:t>F: V. Goldberg et al. – PRC 69, 031302(R) (2004)</a:t>
            </a:r>
          </a:p>
          <a:p>
            <a:pPr eaLnBrk="0" hangingPunct="0"/>
            <a:r>
              <a:rPr lang="en-US" baseline="30000" dirty="0">
                <a:solidFill>
                  <a:srgbClr val="FF9900"/>
                </a:solidFill>
                <a:latin typeface="Times New Roman" pitchFamily="18" charset="0"/>
              </a:rPr>
              <a:t>14</a:t>
            </a:r>
            <a:r>
              <a:rPr lang="en-US" dirty="0">
                <a:solidFill>
                  <a:srgbClr val="FF9900"/>
                </a:solidFill>
                <a:latin typeface="Times New Roman" pitchFamily="18" charset="0"/>
              </a:rPr>
              <a:t>F: </a:t>
            </a:r>
            <a:r>
              <a:rPr lang="en-US" dirty="0" err="1">
                <a:solidFill>
                  <a:srgbClr val="FF9900"/>
                </a:solidFill>
                <a:latin typeface="Times New Roman" pitchFamily="18" charset="0"/>
              </a:rPr>
              <a:t>ibidem</a:t>
            </a:r>
            <a:r>
              <a:rPr lang="en-US" dirty="0">
                <a:solidFill>
                  <a:srgbClr val="FF9900"/>
                </a:solidFill>
                <a:latin typeface="Times New Roman" pitchFamily="18" charset="0"/>
              </a:rPr>
              <a:t>, </a:t>
            </a:r>
            <a:r>
              <a:rPr lang="en-US" dirty="0" smtClean="0">
                <a:solidFill>
                  <a:srgbClr val="FF9900"/>
                </a:solidFill>
                <a:latin typeface="Times New Roman" pitchFamily="18" charset="0"/>
              </a:rPr>
              <a:t>PL B692, 307 (2010) </a:t>
            </a:r>
            <a:endParaRPr lang="en-US" dirty="0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124939" name="Text Box 14"/>
          <p:cNvSpPr txBox="1">
            <a:spLocks noChangeArrowheads="1"/>
          </p:cNvSpPr>
          <p:nvPr/>
        </p:nvSpPr>
        <p:spPr bwMode="auto">
          <a:xfrm>
            <a:off x="76200" y="1260475"/>
            <a:ext cx="3714750" cy="4572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 pitchFamily="18" charset="0"/>
              </a:rPr>
              <a:t>TTIK method ( &lt; 10 MeV/u)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0188" y="6313488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8D8F07-7A7D-4726-96CB-6D9DF190C5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mtClean="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r>
              <a:rPr lang="en-US" baseline="30000" smtClean="0"/>
              <a:t>14</a:t>
            </a:r>
            <a:r>
              <a:rPr lang="en-US" smtClean="0"/>
              <a:t>O+p→</a:t>
            </a:r>
            <a:r>
              <a:rPr lang="en-US" baseline="30000" smtClean="0"/>
              <a:t>15</a:t>
            </a:r>
            <a:r>
              <a:rPr lang="en-US" smtClean="0"/>
              <a:t>F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876800"/>
            <a:ext cx="82296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we slowed down </a:t>
            </a:r>
            <a:r>
              <a:rPr lang="en-US" sz="2400" baseline="30000" smtClean="0"/>
              <a:t>14</a:t>
            </a:r>
            <a:r>
              <a:rPr lang="en-US" sz="2400" smtClean="0"/>
              <a:t>O beam from 30 MeV/u to ~11 MeV/u.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The excitation function was measured E</a:t>
            </a:r>
            <a:r>
              <a:rPr lang="en-US" sz="2400" baseline="-25000" smtClean="0"/>
              <a:t>cm</a:t>
            </a:r>
            <a:r>
              <a:rPr lang="en-US" sz="2400" smtClean="0"/>
              <a:t>=0.8-5 MeV.</a:t>
            </a:r>
          </a:p>
        </p:txBody>
      </p:sp>
      <p:sp>
        <p:nvSpPr>
          <p:cNvPr id="125957" name="Text Box 4"/>
          <p:cNvSpPr txBox="1">
            <a:spLocks noChangeArrowheads="1"/>
          </p:cNvSpPr>
          <p:nvPr/>
        </p:nvSpPr>
        <p:spPr bwMode="auto">
          <a:xfrm>
            <a:off x="4572000" y="6324600"/>
            <a:ext cx="45466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9900"/>
                </a:solidFill>
                <a:latin typeface="Times New Roman" pitchFamily="18" charset="0"/>
              </a:rPr>
              <a:t>V. Goldberg et al. – PRC 69, 031302(R) (2004)</a:t>
            </a:r>
          </a:p>
        </p:txBody>
      </p:sp>
      <p:sp>
        <p:nvSpPr>
          <p:cNvPr id="125958" name="Text Box 5"/>
          <p:cNvSpPr txBox="1">
            <a:spLocks noChangeArrowheads="1"/>
          </p:cNvSpPr>
          <p:nvPr/>
        </p:nvSpPr>
        <p:spPr bwMode="auto">
          <a:xfrm>
            <a:off x="76200" y="6324600"/>
            <a:ext cx="42100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9900"/>
                </a:solidFill>
                <a:latin typeface="Times New Roman" pitchFamily="18" charset="0"/>
              </a:rPr>
              <a:t>W.A. Peters et al. – PRC 68, 034607 (2003)</a:t>
            </a:r>
          </a:p>
        </p:txBody>
      </p:sp>
      <p:pic>
        <p:nvPicPr>
          <p:cNvPr id="125959" name="Picture 6" descr="Ox14_results_120709"/>
          <p:cNvPicPr>
            <a:picLocks noChangeAspect="1" noChangeArrowheads="1"/>
          </p:cNvPicPr>
          <p:nvPr/>
        </p:nvPicPr>
        <p:blipFill>
          <a:blip r:embed="rId2" cstate="print"/>
          <a:srcRect t="8170" b="36928"/>
          <a:stretch>
            <a:fillRect/>
          </a:stretch>
        </p:blipFill>
        <p:spPr bwMode="auto">
          <a:xfrm>
            <a:off x="2095500" y="1597025"/>
            <a:ext cx="70104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7" descr="F15_levelscheme_fig"/>
          <p:cNvPicPr>
            <a:picLocks noChangeAspect="1" noChangeArrowheads="1"/>
          </p:cNvPicPr>
          <p:nvPr/>
        </p:nvPicPr>
        <p:blipFill>
          <a:blip r:embed="rId3" cstate="print"/>
          <a:srcRect l="18553" t="53090" r="60710" b="13797"/>
          <a:stretch>
            <a:fillRect/>
          </a:stretch>
        </p:blipFill>
        <p:spPr bwMode="auto">
          <a:xfrm>
            <a:off x="66675" y="1143000"/>
            <a:ext cx="1990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1" name="Text Box 8"/>
          <p:cNvSpPr txBox="1">
            <a:spLocks noChangeArrowheads="1"/>
          </p:cNvSpPr>
          <p:nvPr/>
        </p:nvSpPr>
        <p:spPr bwMode="auto">
          <a:xfrm>
            <a:off x="3124200" y="2681288"/>
            <a:ext cx="561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44"/>
                </a:solidFill>
                <a:latin typeface="Times New Roman" pitchFamily="18" charset="0"/>
              </a:rPr>
              <a:t>1/2</a:t>
            </a:r>
            <a:r>
              <a:rPr lang="en-US" baseline="30000">
                <a:solidFill>
                  <a:srgbClr val="000044"/>
                </a:solidFill>
                <a:latin typeface="Times New Roman" pitchFamily="18" charset="0"/>
              </a:rPr>
              <a:t>+</a:t>
            </a:r>
            <a:endParaRPr lang="en-US">
              <a:solidFill>
                <a:srgbClr val="000044"/>
              </a:solidFill>
              <a:latin typeface="Times New Roman" pitchFamily="18" charset="0"/>
            </a:endParaRPr>
          </a:p>
        </p:txBody>
      </p:sp>
      <p:sp>
        <p:nvSpPr>
          <p:cNvPr id="125962" name="Text Box 11"/>
          <p:cNvSpPr txBox="1">
            <a:spLocks noChangeArrowheads="1"/>
          </p:cNvSpPr>
          <p:nvPr/>
        </p:nvSpPr>
        <p:spPr bwMode="auto">
          <a:xfrm>
            <a:off x="6705600" y="25146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44"/>
                </a:solidFill>
                <a:latin typeface="Times New Roman" pitchFamily="18" charset="0"/>
              </a:rPr>
              <a:t>1/2</a:t>
            </a:r>
            <a:r>
              <a:rPr lang="en-US" baseline="30000">
                <a:solidFill>
                  <a:srgbClr val="000044"/>
                </a:solidFill>
                <a:latin typeface="Times New Roman" pitchFamily="18" charset="0"/>
              </a:rPr>
              <a:t>+</a:t>
            </a:r>
            <a:endParaRPr lang="en-US">
              <a:solidFill>
                <a:srgbClr val="000044"/>
              </a:solidFill>
              <a:latin typeface="Times New Roman" pitchFamily="18" charset="0"/>
            </a:endParaRPr>
          </a:p>
        </p:txBody>
      </p:sp>
      <p:sp>
        <p:nvSpPr>
          <p:cNvPr id="125963" name="Down Arrow 14"/>
          <p:cNvSpPr>
            <a:spLocks noChangeArrowheads="1"/>
          </p:cNvSpPr>
          <p:nvPr/>
        </p:nvSpPr>
        <p:spPr bwMode="auto">
          <a:xfrm>
            <a:off x="3302000" y="3036888"/>
            <a:ext cx="152400" cy="533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25964" name="Down Arrow 15"/>
          <p:cNvSpPr>
            <a:spLocks noChangeArrowheads="1"/>
          </p:cNvSpPr>
          <p:nvPr/>
        </p:nvSpPr>
        <p:spPr bwMode="auto">
          <a:xfrm rot="3600000">
            <a:off x="4495800" y="2085975"/>
            <a:ext cx="1524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125965" name="Text Box 8"/>
          <p:cNvSpPr txBox="1">
            <a:spLocks noChangeArrowheads="1"/>
          </p:cNvSpPr>
          <p:nvPr/>
        </p:nvSpPr>
        <p:spPr bwMode="auto">
          <a:xfrm>
            <a:off x="4724400" y="2220913"/>
            <a:ext cx="566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44"/>
                </a:solidFill>
                <a:latin typeface="Times New Roman" pitchFamily="18" charset="0"/>
              </a:rPr>
              <a:t>5/2</a:t>
            </a:r>
            <a:r>
              <a:rPr lang="en-US" baseline="30000">
                <a:solidFill>
                  <a:srgbClr val="000044"/>
                </a:solidFill>
                <a:latin typeface="Times New Roman" pitchFamily="18" charset="0"/>
              </a:rPr>
              <a:t>+</a:t>
            </a:r>
            <a:endParaRPr lang="en-US">
              <a:solidFill>
                <a:srgbClr val="000044"/>
              </a:solidFill>
              <a:latin typeface="Times New Roman" pitchFamily="18" charset="0"/>
            </a:endParaRPr>
          </a:p>
        </p:txBody>
      </p:sp>
      <p:sp>
        <p:nvSpPr>
          <p:cNvPr id="125966" name="Down Arrow 18"/>
          <p:cNvSpPr>
            <a:spLocks noChangeArrowheads="1"/>
          </p:cNvSpPr>
          <p:nvPr/>
        </p:nvSpPr>
        <p:spPr bwMode="auto">
          <a:xfrm>
            <a:off x="6705600" y="3111500"/>
            <a:ext cx="152400" cy="533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0188" y="6313488"/>
            <a:ext cx="1905000" cy="45720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7BF87B-7486-4098-AAE0-965CACC2C2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mtClean="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19088"/>
            <a:ext cx="8458200" cy="579437"/>
          </a:xfrm>
        </p:spPr>
        <p:txBody>
          <a:bodyPr/>
          <a:lstStyle/>
          <a:p>
            <a:pPr eaLnBrk="1" hangingPunct="1"/>
            <a:r>
              <a:rPr lang="en-US" sz="3200" smtClean="0"/>
              <a:t>Expectations: R-matrix calculations</a:t>
            </a:r>
          </a:p>
        </p:txBody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83058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Evident resonant structures in the spectrum.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R-matrix parameters for expected single-particle structure.</a:t>
            </a:r>
          </a:p>
        </p:txBody>
      </p:sp>
      <p:pic>
        <p:nvPicPr>
          <p:cNvPr id="126981" name="Picture 44" descr="F14_A0123_LowP_noVeto_ElScatonly_121109"/>
          <p:cNvPicPr>
            <a:picLocks noChangeAspect="1" noChangeArrowheads="1"/>
          </p:cNvPicPr>
          <p:nvPr/>
        </p:nvPicPr>
        <p:blipFill>
          <a:blip r:embed="rId2" cstate="print"/>
          <a:srcRect l="2525" t="8170" r="8586" b="6863"/>
          <a:stretch>
            <a:fillRect/>
          </a:stretch>
        </p:blipFill>
        <p:spPr bwMode="auto">
          <a:xfrm>
            <a:off x="2057400" y="896938"/>
            <a:ext cx="5181600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6" name="Picture 46" descr="F14_A0123_LowP_noVeto_GSonly_121109"/>
          <p:cNvPicPr>
            <a:picLocks noChangeAspect="1" noChangeArrowheads="1"/>
          </p:cNvPicPr>
          <p:nvPr/>
        </p:nvPicPr>
        <p:blipFill>
          <a:blip r:embed="rId3" cstate="print"/>
          <a:srcRect l="3535" t="8170" r="8586" b="8170"/>
          <a:stretch>
            <a:fillRect/>
          </a:stretch>
        </p:blipFill>
        <p:spPr bwMode="auto">
          <a:xfrm>
            <a:off x="2057400" y="838200"/>
            <a:ext cx="52578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7" name="Picture 47" descr="F14_A0123_LowP_noVeto_1stExStonly_121109"/>
          <p:cNvPicPr>
            <a:picLocks noChangeAspect="1" noChangeArrowheads="1"/>
          </p:cNvPicPr>
          <p:nvPr/>
        </p:nvPicPr>
        <p:blipFill>
          <a:blip r:embed="rId4" cstate="print"/>
          <a:srcRect l="3535" t="8170" r="8586" b="8170"/>
          <a:stretch>
            <a:fillRect/>
          </a:stretch>
        </p:blipFill>
        <p:spPr bwMode="auto">
          <a:xfrm>
            <a:off x="2057400" y="838200"/>
            <a:ext cx="52578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8" name="Picture 48" descr="F14_A0123_LowP_noVeto_totalCalc_121109"/>
          <p:cNvPicPr>
            <a:picLocks noChangeAspect="1" noChangeArrowheads="1"/>
          </p:cNvPicPr>
          <p:nvPr/>
        </p:nvPicPr>
        <p:blipFill>
          <a:blip r:embed="rId5" cstate="print"/>
          <a:srcRect l="3535" t="8170" r="8586" b="6863"/>
          <a:stretch>
            <a:fillRect/>
          </a:stretch>
        </p:blipFill>
        <p:spPr bwMode="auto">
          <a:xfrm>
            <a:off x="2057400" y="838200"/>
            <a:ext cx="525780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1093788" y="152400"/>
            <a:ext cx="7772400" cy="554037"/>
          </a:xfrm>
        </p:spPr>
        <p:txBody>
          <a:bodyPr/>
          <a:lstStyle/>
          <a:p>
            <a:pPr algn="ctr"/>
            <a:r>
              <a:rPr lang="en-US" dirty="0" smtClean="0"/>
              <a:t>Typical measurements</a:t>
            </a:r>
            <a:endParaRPr lang="en-US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08" y="1371600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Content Placeholder 9"/>
          <p:cNvGrpSpPr>
            <a:grpSpLocks noGrp="1"/>
          </p:cNvGrpSpPr>
          <p:nvPr>
            <p:ph sz="quarter" idx="3"/>
          </p:nvPr>
        </p:nvGrpSpPr>
        <p:grpSpPr>
          <a:xfrm>
            <a:off x="762000" y="4191000"/>
            <a:ext cx="3962400" cy="2286000"/>
            <a:chOff x="2090738" y="1671638"/>
            <a:chExt cx="4962525" cy="3514725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90738" y="1671638"/>
              <a:ext cx="4962525" cy="351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962400" y="1905000"/>
              <a:ext cx="1989941" cy="5678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aseline="30000" dirty="0" smtClean="0"/>
                <a:t>21</a:t>
              </a:r>
              <a:r>
                <a:rPr lang="en-US" dirty="0" smtClean="0"/>
                <a:t>Na(</a:t>
              </a:r>
              <a:r>
                <a:rPr lang="en-US" dirty="0" err="1" smtClean="0"/>
                <a:t>p,p</a:t>
              </a:r>
              <a:r>
                <a:rPr lang="en-US" dirty="0" smtClean="0"/>
                <a:t>)</a:t>
              </a:r>
              <a:r>
                <a:rPr lang="en-US" baseline="30000" dirty="0" smtClean="0"/>
                <a:t>21</a:t>
              </a:r>
              <a:r>
                <a:rPr lang="en-US" dirty="0" smtClean="0"/>
                <a:t>Na</a:t>
              </a:r>
              <a:endParaRPr lang="en-US" dirty="0"/>
            </a:p>
          </p:txBody>
        </p:sp>
      </p:grpSp>
      <p:pic>
        <p:nvPicPr>
          <p:cNvPr id="13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885" y="1371600"/>
            <a:ext cx="206103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0945" y="4191000"/>
            <a:ext cx="251690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90600" y="990600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spectrum: </a:t>
            </a:r>
            <a:r>
              <a:rPr lang="en-US" baseline="30000" dirty="0" smtClean="0"/>
              <a:t>13</a:t>
            </a:r>
            <a:r>
              <a:rPr lang="en-US" dirty="0" smtClean="0"/>
              <a:t>C(</a:t>
            </a:r>
            <a:r>
              <a:rPr lang="en-US" baseline="30000" dirty="0" smtClean="0"/>
              <a:t>14</a:t>
            </a:r>
            <a:r>
              <a:rPr lang="en-US" dirty="0" smtClean="0"/>
              <a:t>N,</a:t>
            </a:r>
            <a:r>
              <a:rPr lang="en-US" baseline="30000" dirty="0" smtClean="0"/>
              <a:t>13</a:t>
            </a:r>
            <a:r>
              <a:rPr lang="en-US" dirty="0" smtClean="0"/>
              <a:t>C)</a:t>
            </a:r>
            <a:r>
              <a:rPr lang="en-US" baseline="30000" dirty="0" smtClean="0"/>
              <a:t>14</a:t>
            </a:r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990600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distribution </a:t>
            </a:r>
            <a:r>
              <a:rPr lang="en-US" baseline="30000" dirty="0" smtClean="0"/>
              <a:t>13</a:t>
            </a:r>
            <a:r>
              <a:rPr lang="en-US" dirty="0" smtClean="0"/>
              <a:t>C(</a:t>
            </a:r>
            <a:r>
              <a:rPr lang="en-US" baseline="30000" dirty="0" smtClean="0"/>
              <a:t>7</a:t>
            </a:r>
            <a:r>
              <a:rPr lang="en-US" dirty="0" smtClean="0"/>
              <a:t>Li,</a:t>
            </a:r>
            <a:r>
              <a:rPr lang="en-US" baseline="30000" dirty="0" smtClean="0"/>
              <a:t>8</a:t>
            </a:r>
            <a:r>
              <a:rPr lang="en-US" dirty="0" smtClean="0"/>
              <a:t>Li)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41439" y="3810000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</a:t>
            </a:r>
            <a:r>
              <a:rPr lang="en-US" dirty="0" err="1" smtClean="0"/>
              <a:t>fct</a:t>
            </a:r>
            <a:r>
              <a:rPr lang="en-US" dirty="0" smtClean="0"/>
              <a:t>: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>
                <a:latin typeface="+mj-lt"/>
              </a:rPr>
              <a:t>=f</a:t>
            </a:r>
            <a:r>
              <a:rPr lang="en-US" dirty="0" smtClean="0"/>
              <a:t>(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inc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3810000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</a:t>
            </a:r>
            <a:r>
              <a:rPr lang="en-US" dirty="0" err="1" smtClean="0"/>
              <a:t>distrib</a:t>
            </a:r>
            <a:r>
              <a:rPr lang="en-US" dirty="0" smtClean="0"/>
              <a:t>: </a:t>
            </a:r>
            <a:r>
              <a:rPr lang="en-US" dirty="0" err="1" smtClean="0"/>
              <a:t>d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dirty="0" smtClean="0"/>
              <a:t>/</a:t>
            </a:r>
            <a:r>
              <a:rPr lang="en-US" dirty="0" err="1" smtClean="0"/>
              <a:t>dp</a:t>
            </a:r>
            <a:r>
              <a:rPr lang="en-US" dirty="0" smtClean="0"/>
              <a:t> </a:t>
            </a:r>
            <a:r>
              <a:rPr lang="en-US" baseline="30000" dirty="0" smtClean="0"/>
              <a:t>23</a:t>
            </a:r>
            <a:r>
              <a:rPr lang="en-US" dirty="0" smtClean="0"/>
              <a:t>Al-&gt; </a:t>
            </a:r>
            <a:r>
              <a:rPr lang="en-US" baseline="30000" dirty="0" smtClean="0"/>
              <a:t>22</a:t>
            </a:r>
            <a:r>
              <a:rPr lang="en-US" dirty="0" smtClean="0"/>
              <a:t>Mg+p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838200"/>
            <a:ext cx="3048556" cy="292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4495800"/>
            <a:ext cx="2757488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93038" cy="838200"/>
          </a:xfrm>
        </p:spPr>
        <p:txBody>
          <a:bodyPr/>
          <a:lstStyle/>
          <a:p>
            <a:pPr eaLnBrk="1" hangingPunct="1"/>
            <a:r>
              <a:rPr lang="en-US" altLang="zh-CN" sz="2800" smtClean="0">
                <a:ea typeface="SimSun" pitchFamily="2" charset="-122"/>
              </a:rPr>
              <a:t>TTIK method</a:t>
            </a:r>
            <a:br>
              <a:rPr lang="en-US" altLang="zh-CN" sz="2800" smtClean="0">
                <a:ea typeface="SimSun" pitchFamily="2" charset="-122"/>
              </a:rPr>
            </a:br>
            <a:r>
              <a:rPr lang="en-US" altLang="zh-CN" sz="2800" smtClean="0">
                <a:ea typeface="SimSun" pitchFamily="2" charset="-122"/>
              </a:rPr>
              <a:t>Scattering Chamber/Target</a:t>
            </a:r>
          </a:p>
        </p:txBody>
      </p:sp>
      <p:pic>
        <p:nvPicPr>
          <p:cNvPr id="128003" name="Picture 3" descr="Resonance Experiment Setup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828800"/>
            <a:ext cx="8229600" cy="4327525"/>
          </a:xfrm>
        </p:spPr>
      </p:pic>
      <p:sp>
        <p:nvSpPr>
          <p:cNvPr id="128004" name="Text Box 5"/>
          <p:cNvSpPr txBox="1">
            <a:spLocks noChangeArrowheads="1"/>
          </p:cNvSpPr>
          <p:nvPr/>
        </p:nvSpPr>
        <p:spPr bwMode="auto">
          <a:xfrm>
            <a:off x="0" y="4343400"/>
            <a:ext cx="1631950" cy="639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baseline="30000">
                <a:solidFill>
                  <a:srgbClr val="000000"/>
                </a:solidFill>
                <a:latin typeface="Tahoma" pitchFamily="34" charset="0"/>
              </a:rPr>
              <a:t>14</a:t>
            </a:r>
            <a:r>
              <a:rPr lang="en-US" sz="2400" b="1">
                <a:solidFill>
                  <a:srgbClr val="000000"/>
                </a:solidFill>
                <a:latin typeface="Tahoma" pitchFamily="34" charset="0"/>
              </a:rPr>
              <a:t>O Beam</a:t>
            </a:r>
          </a:p>
          <a:p>
            <a:pPr eaLnBrk="0" hangingPunct="0"/>
            <a:r>
              <a:rPr lang="en-US" sz="1200" b="1">
                <a:solidFill>
                  <a:srgbClr val="000000"/>
                </a:solidFill>
                <a:latin typeface="Tahoma" pitchFamily="34" charset="0"/>
              </a:rPr>
              <a:t>57 MeV ~2*10</a:t>
            </a:r>
            <a:r>
              <a:rPr lang="en-US" sz="1200" b="1" baseline="30000">
                <a:solidFill>
                  <a:srgbClr val="000000"/>
                </a:solidFill>
                <a:latin typeface="Tahoma" pitchFamily="34" charset="0"/>
              </a:rPr>
              <a:t>5 </a:t>
            </a:r>
            <a:r>
              <a:rPr lang="en-US" sz="1200" b="1">
                <a:solidFill>
                  <a:srgbClr val="000000"/>
                </a:solidFill>
                <a:latin typeface="Tahoma" pitchFamily="34" charset="0"/>
              </a:rPr>
              <a:t>Hz</a:t>
            </a:r>
          </a:p>
        </p:txBody>
      </p:sp>
      <p:sp>
        <p:nvSpPr>
          <p:cNvPr id="128005" name="Text Box 6"/>
          <p:cNvSpPr txBox="1">
            <a:spLocks noChangeArrowheads="1"/>
          </p:cNvSpPr>
          <p:nvPr/>
        </p:nvSpPr>
        <p:spPr bwMode="auto">
          <a:xfrm>
            <a:off x="4114800" y="5281613"/>
            <a:ext cx="15319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baseline="30000">
                <a:solidFill>
                  <a:srgbClr val="000000"/>
                </a:solidFill>
                <a:latin typeface="Tahoma" pitchFamily="34" charset="0"/>
              </a:rPr>
              <a:t>14</a:t>
            </a:r>
            <a:r>
              <a:rPr lang="en-US" sz="1600" b="1">
                <a:solidFill>
                  <a:srgbClr val="000000"/>
                </a:solidFill>
                <a:latin typeface="Tahoma" pitchFamily="34" charset="0"/>
              </a:rPr>
              <a:t>O 32.5 MeV</a:t>
            </a:r>
          </a:p>
        </p:txBody>
      </p:sp>
      <p:sp>
        <p:nvSpPr>
          <p:cNvPr id="128006" name="Line 7"/>
          <p:cNvSpPr>
            <a:spLocks noChangeShapeType="1"/>
          </p:cNvSpPr>
          <p:nvPr/>
        </p:nvSpPr>
        <p:spPr bwMode="auto">
          <a:xfrm flipV="1">
            <a:off x="4648200" y="4800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007" name="Text Box 8"/>
          <p:cNvSpPr txBox="1">
            <a:spLocks noChangeArrowheads="1"/>
          </p:cNvSpPr>
          <p:nvPr/>
        </p:nvSpPr>
        <p:spPr bwMode="auto">
          <a:xfrm>
            <a:off x="4953000" y="4419600"/>
            <a:ext cx="18303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  <a:latin typeface="Tahoma" pitchFamily="34" charset="0"/>
              </a:rPr>
              <a:t>Helium ~0.8atm</a:t>
            </a:r>
          </a:p>
        </p:txBody>
      </p:sp>
      <p:sp>
        <p:nvSpPr>
          <p:cNvPr id="128008" name="Rectangle 9"/>
          <p:cNvSpPr>
            <a:spLocks noChangeArrowheads="1"/>
          </p:cNvSpPr>
          <p:nvPr/>
        </p:nvSpPr>
        <p:spPr bwMode="auto">
          <a:xfrm>
            <a:off x="2819400" y="3200400"/>
            <a:ext cx="304800" cy="6096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09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F501E3-BCDA-43FF-AC1B-6C0DCB16B34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Types of reactions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Elastic scattering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Inelastic scattering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Direct reactions: one nucleon transfer, few nucleons 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Breakup at intermediate energies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Resonant elastic scattering – TTIK method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In-flight decay spectroscopy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Multifragmentation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Oval 873"/>
          <p:cNvSpPr>
            <a:spLocks noChangeArrowheads="1"/>
          </p:cNvSpPr>
          <p:nvPr/>
        </p:nvSpPr>
        <p:spPr bwMode="auto">
          <a:xfrm>
            <a:off x="228600" y="228600"/>
            <a:ext cx="838200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C2818"/>
                </a:solidFill>
                <a:latin typeface="+mn-lt"/>
                <a:cs typeface="+mn-cs"/>
              </a:rPr>
              <a:t>3</a:t>
            </a:r>
            <a:endParaRPr lang="en-US" sz="2800" b="1" dirty="0">
              <a:solidFill>
                <a:srgbClr val="FC2818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inaia_Charity-short_Page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85513"/>
            <a:ext cx="8534400" cy="63962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3f) In flight decay spectroscopy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6488668"/>
            <a:ext cx="6737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smtClean="0">
                <a:solidFill>
                  <a:srgbClr val="0070C0"/>
                </a:solidFill>
              </a:rPr>
              <a:t>from R. Charity (Wash </a:t>
            </a:r>
            <a:r>
              <a:rPr lang="en-US" sz="1400" dirty="0" err="1" smtClean="0">
                <a:solidFill>
                  <a:srgbClr val="0070C0"/>
                </a:solidFill>
              </a:rPr>
              <a:t>Univ</a:t>
            </a:r>
            <a:r>
              <a:rPr lang="en-US" sz="1400" dirty="0" smtClean="0">
                <a:solidFill>
                  <a:srgbClr val="0070C0"/>
                </a:solidFill>
              </a:rPr>
              <a:t>) – at CSSP12, Sinaia, Romania, June 24-July 7, 2012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sz="quarter"/>
          </p:nvPr>
        </p:nvSpPr>
        <p:spPr>
          <a:xfrm>
            <a:off x="1066800" y="228600"/>
            <a:ext cx="7086600" cy="401637"/>
          </a:xfrm>
        </p:spPr>
        <p:txBody>
          <a:bodyPr/>
          <a:lstStyle/>
          <a:p>
            <a:pPr algn="ctr"/>
            <a:r>
              <a:rPr lang="en-US" dirty="0" smtClean="0"/>
              <a:t>Basics of method</a:t>
            </a:r>
            <a:endParaRPr lang="en-US" dirty="0"/>
          </a:p>
        </p:txBody>
      </p:sp>
      <p:pic>
        <p:nvPicPr>
          <p:cNvPr id="11" name="Content Placeholder 7" descr="Sinaia_Charity-short_Page_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687897"/>
            <a:ext cx="3962400" cy="2969704"/>
          </a:xfrm>
        </p:spPr>
      </p:pic>
      <p:pic>
        <p:nvPicPr>
          <p:cNvPr id="18" name="Content Placeholder 17" descr="Sinaia_Charity-short_Page_0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685800"/>
            <a:ext cx="3810000" cy="2971800"/>
          </a:xfrm>
        </p:spPr>
      </p:pic>
      <p:pic>
        <p:nvPicPr>
          <p:cNvPr id="16" name="Content Placeholder 15" descr="Sinaia_Charity-short_Page_04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609600" y="3810000"/>
            <a:ext cx="3965196" cy="2819400"/>
          </a:xfrm>
        </p:spPr>
      </p:pic>
      <p:pic>
        <p:nvPicPr>
          <p:cNvPr id="17" name="Content Placeholder 16" descr="Sinaia_Charity-short_Page_0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3788734"/>
            <a:ext cx="3810000" cy="2855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sz="quarter"/>
          </p:nvPr>
        </p:nvSpPr>
        <p:spPr>
          <a:xfrm>
            <a:off x="1066800" y="228600"/>
            <a:ext cx="7086600" cy="401637"/>
          </a:xfrm>
        </p:spPr>
        <p:txBody>
          <a:bodyPr/>
          <a:lstStyle/>
          <a:p>
            <a:pPr algn="ctr"/>
            <a:r>
              <a:rPr lang="en-US" dirty="0" smtClean="0"/>
              <a:t>2p decay of nuclei (</a:t>
            </a:r>
            <a:r>
              <a:rPr lang="en-US" dirty="0" err="1" smtClean="0"/>
              <a:t>gs</a:t>
            </a:r>
            <a:r>
              <a:rPr lang="en-US" dirty="0" smtClean="0"/>
              <a:t>) and states</a:t>
            </a:r>
            <a:endParaRPr lang="en-US" dirty="0"/>
          </a:p>
        </p:txBody>
      </p:sp>
      <p:pic>
        <p:nvPicPr>
          <p:cNvPr id="11" name="Content Placeholder 7" descr="Sinaia_Charity-short_Page_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799" y="741063"/>
            <a:ext cx="3810001" cy="2855486"/>
          </a:xfrm>
        </p:spPr>
      </p:pic>
      <p:pic>
        <p:nvPicPr>
          <p:cNvPr id="18" name="Content Placeholder 17" descr="Sinaia_Charity-short_Page_0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743957"/>
            <a:ext cx="3810000" cy="2855485"/>
          </a:xfrm>
        </p:spPr>
      </p:pic>
      <p:pic>
        <p:nvPicPr>
          <p:cNvPr id="16" name="Content Placeholder 15" descr="Sinaia_Charity-short_Page_04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711272" y="3810000"/>
            <a:ext cx="3761852" cy="2819400"/>
          </a:xfrm>
        </p:spPr>
      </p:pic>
      <p:pic>
        <p:nvPicPr>
          <p:cNvPr id="17" name="Content Placeholder 16" descr="Sinaia_Charity-short_Page_0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3788734"/>
            <a:ext cx="3809999" cy="2855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sz="quarter"/>
          </p:nvPr>
        </p:nvSpPr>
        <p:spPr>
          <a:xfrm>
            <a:off x="1066800" y="228600"/>
            <a:ext cx="7086600" cy="401637"/>
          </a:xfrm>
        </p:spPr>
        <p:txBody>
          <a:bodyPr/>
          <a:lstStyle/>
          <a:p>
            <a:pPr algn="ctr"/>
            <a:r>
              <a:rPr lang="en-US" dirty="0" smtClean="0"/>
              <a:t>(some) results</a:t>
            </a:r>
            <a:endParaRPr lang="en-US" dirty="0"/>
          </a:p>
        </p:txBody>
      </p:sp>
      <p:pic>
        <p:nvPicPr>
          <p:cNvPr id="11" name="Content Placeholder 7" descr="Sinaia_Charity-short_Page_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5801" y="745006"/>
            <a:ext cx="3810000" cy="2855485"/>
          </a:xfrm>
        </p:spPr>
      </p:pic>
      <p:pic>
        <p:nvPicPr>
          <p:cNvPr id="18" name="Content Placeholder 17" descr="Sinaia_Charity-short_Page_0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743957"/>
            <a:ext cx="3809999" cy="2855485"/>
          </a:xfrm>
        </p:spPr>
      </p:pic>
      <p:pic>
        <p:nvPicPr>
          <p:cNvPr id="16" name="Content Placeholder 15" descr="Sinaia_Charity-short_Page_04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711272" y="3810000"/>
            <a:ext cx="3761852" cy="2819399"/>
          </a:xfrm>
        </p:spPr>
      </p:pic>
      <p:pic>
        <p:nvPicPr>
          <p:cNvPr id="17" name="Content Placeholder 16" descr="Sinaia_Charity-short_Page_0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24400" y="3788734"/>
            <a:ext cx="3809999" cy="28554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49933"/>
            <a:ext cx="7010400" cy="47577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455683" name="Picture 3" descr="NStar_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0725" y="0"/>
            <a:ext cx="2073275" cy="2590800"/>
          </a:xfrm>
          <a:prstGeom prst="rect">
            <a:avLst/>
          </a:prstGeom>
          <a:noFill/>
        </p:spPr>
      </p:pic>
      <p:sp>
        <p:nvSpPr>
          <p:cNvPr id="455687" name="Text Box 7"/>
          <p:cNvSpPr txBox="1">
            <a:spLocks noChangeArrowheads="1"/>
          </p:cNvSpPr>
          <p:nvPr/>
        </p:nvSpPr>
        <p:spPr bwMode="auto">
          <a:xfrm>
            <a:off x="440267" y="6231467"/>
            <a:ext cx="3429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>
                <a:latin typeface="Arial Narrow" pitchFamily="-84" charset="0"/>
              </a:rPr>
              <a:t>A. Steiner  et al, Phys. Rept.  411 (2005) 325</a:t>
            </a:r>
          </a:p>
        </p:txBody>
      </p:sp>
      <p:sp>
        <p:nvSpPr>
          <p:cNvPr id="455689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6324600" cy="685800"/>
          </a:xfrm>
        </p:spPr>
        <p:txBody>
          <a:bodyPr/>
          <a:lstStyle/>
          <a:p>
            <a:pPr algn="ctr"/>
            <a:r>
              <a:rPr lang="en-US" sz="1800" dirty="0"/>
              <a:t>Nuclear Equation of State</a:t>
            </a:r>
            <a:br>
              <a:rPr lang="en-US" sz="1800" dirty="0"/>
            </a:br>
            <a:r>
              <a:rPr lang="en-US" sz="1800" dirty="0"/>
              <a:t>(from atomic nuclei to neutron stars)</a:t>
            </a:r>
          </a:p>
        </p:txBody>
      </p:sp>
      <p:pic>
        <p:nvPicPr>
          <p:cNvPr id="455684" name="Picture 4" descr="atomic_nucle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49870"/>
            <a:ext cx="1943100" cy="2590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0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a typeface="ＭＳ Ｐゴシック" pitchFamily="-84" charset="-128"/>
                <a:cs typeface="ＭＳ Ｐゴシック" pitchFamily="-84" charset="-128"/>
              </a:rPr>
              <a:t>3g) </a:t>
            </a:r>
            <a:r>
              <a:rPr lang="en-US" sz="3600" dirty="0" err="1" smtClean="0">
                <a:ea typeface="ＭＳ Ｐゴシック" pitchFamily="-84" charset="-128"/>
                <a:cs typeface="ＭＳ Ｐゴシック" pitchFamily="-84" charset="-128"/>
              </a:rPr>
              <a:t>Multifragmentation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6400800"/>
            <a:ext cx="299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from SJ </a:t>
            </a:r>
            <a:r>
              <a:rPr lang="en-US" dirty="0" err="1" smtClean="0">
                <a:solidFill>
                  <a:srgbClr val="FF0000"/>
                </a:solidFill>
              </a:rPr>
              <a:t>Yennello</a:t>
            </a:r>
            <a:r>
              <a:rPr lang="en-US" dirty="0" smtClean="0">
                <a:solidFill>
                  <a:srgbClr val="FF0000"/>
                </a:solidFill>
              </a:rPr>
              <a:t>, CSSP12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rrowheads="1"/>
          </p:cNvPicPr>
          <p:nvPr/>
        </p:nvPicPr>
        <p:blipFill>
          <a:blip r:embed="rId3" cstate="print"/>
          <a:srcRect b="8136"/>
          <a:stretch>
            <a:fillRect/>
          </a:stretch>
        </p:blipFill>
        <p:spPr bwMode="auto">
          <a:xfrm>
            <a:off x="-1" y="639451"/>
            <a:ext cx="4264971" cy="34922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0"/>
            <a:ext cx="5223934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chemeClr val="tx2"/>
                </a:solidFill>
                <a:latin typeface="+mj-lt"/>
              </a:rPr>
              <a:t>phase diagram of water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429000" y="2700170"/>
            <a:ext cx="5463683" cy="3853030"/>
            <a:chOff x="-9828" y="581028"/>
            <a:chExt cx="9250666" cy="6523639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auto">
            <a:xfrm>
              <a:off x="696913" y="595313"/>
              <a:ext cx="0" cy="5762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696913" y="6357938"/>
              <a:ext cx="7518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711201" y="581028"/>
              <a:ext cx="7823206" cy="5776916"/>
              <a:chOff x="448" y="1829"/>
              <a:chExt cx="4928" cy="2176"/>
            </a:xfrm>
          </p:grpSpPr>
          <p:sp>
            <p:nvSpPr>
              <p:cNvPr id="15" name="Line 4"/>
              <p:cNvSpPr>
                <a:spLocks noChangeShapeType="1"/>
              </p:cNvSpPr>
              <p:nvPr/>
            </p:nvSpPr>
            <p:spPr bwMode="auto">
              <a:xfrm flipV="1">
                <a:off x="448" y="3694"/>
                <a:ext cx="393" cy="311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>
                <a:off x="841" y="3694"/>
                <a:ext cx="878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 flipV="1">
                <a:off x="1719" y="2953"/>
                <a:ext cx="1381" cy="73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3090" y="2962"/>
                <a:ext cx="1317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 flipV="1">
                <a:off x="4398" y="1829"/>
                <a:ext cx="978" cy="1142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3652837" y="6323013"/>
              <a:ext cx="3065028" cy="78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Heat Input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 rot="16200000">
              <a:off x="-1395243" y="2677980"/>
              <a:ext cx="3552484" cy="78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Temperature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938214" y="5685762"/>
              <a:ext cx="1851841" cy="140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Ice (Solid)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3913188" y="4421188"/>
              <a:ext cx="2020887" cy="140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Water (Liquid)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7542213" y="2287587"/>
              <a:ext cx="1698625" cy="140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/>
                <a:t>Steam (Gas)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1251801" y="4110733"/>
              <a:ext cx="1893887" cy="140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Ice</a:t>
              </a:r>
              <a:r>
                <a:rPr lang="en-US" dirty="0" smtClean="0"/>
                <a:t> &amp; Water</a:t>
              </a:r>
              <a:endParaRPr lang="en-US" dirty="0"/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4854303" y="2095328"/>
              <a:ext cx="2121592" cy="140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/>
                <a:t>Water</a:t>
              </a:r>
              <a:r>
                <a:rPr lang="en-US" dirty="0" smtClean="0"/>
                <a:t> &amp; Steam</a:t>
              </a:r>
              <a:endParaRPr lang="en-US" dirty="0"/>
            </a:p>
          </p:txBody>
        </p:sp>
      </p:grp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419600" y="1210336"/>
            <a:ext cx="45720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chemeClr val="tx2"/>
                </a:solidFill>
                <a:latin typeface="+mj-lt"/>
              </a:rPr>
              <a:t>caloric curve of water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78866" y="101025"/>
            <a:ext cx="280237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nuclear matter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609846" y="1371600"/>
            <a:ext cx="21531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nuclear matter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03200"/>
            <a:ext cx="7772400" cy="635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Large granularity arrays: NIMROD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-84" charset="-128"/>
                <a:cs typeface="ＭＳ Ｐゴシック" pitchFamily="-84" charset="-128"/>
              </a:rPr>
              <a:t>228 modules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Si/CsI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Some Si/Si/CsI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/>
              <a:t>Ion Chambers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-84" charset="-128"/>
                <a:cs typeface="ＭＳ Ｐゴシック" pitchFamily="-84" charset="-128"/>
              </a:rPr>
              <a:t>14 rings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-84" charset="-128"/>
                <a:cs typeface="ＭＳ Ｐゴシック" pitchFamily="-84" charset="-128"/>
              </a:rPr>
              <a:t>3.6</a:t>
            </a:r>
            <a:r>
              <a:rPr lang="en-US" sz="2000" baseline="30000">
                <a:ea typeface="ＭＳ Ｐゴシック" pitchFamily="-84" charset="-128"/>
                <a:cs typeface="ＭＳ Ｐゴシック" pitchFamily="-84" charset="-128"/>
              </a:rPr>
              <a:t>o</a:t>
            </a:r>
            <a:r>
              <a:rPr lang="en-US" sz="2000">
                <a:ea typeface="ＭＳ Ｐゴシック" pitchFamily="-84" charset="-128"/>
                <a:cs typeface="ＭＳ Ｐゴシック" pitchFamily="-84" charset="-128"/>
              </a:rPr>
              <a:t>-167</a:t>
            </a:r>
            <a:r>
              <a:rPr lang="en-US" sz="2000" baseline="30000">
                <a:ea typeface="ＭＳ Ｐゴシック" pitchFamily="-84" charset="-128"/>
                <a:cs typeface="ＭＳ Ｐゴシック" pitchFamily="-84" charset="-128"/>
              </a:rPr>
              <a:t>o</a:t>
            </a:r>
            <a:endParaRPr lang="en-US" sz="200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>
                <a:ea typeface="ＭＳ Ｐゴシック" pitchFamily="-84" charset="-128"/>
                <a:cs typeface="ＭＳ Ｐゴシック" pitchFamily="-84" charset="-128"/>
              </a:rPr>
              <a:t>Neutron Ball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56324" name="Picture 5" descr="Nimrod-OLD"/>
          <p:cNvPicPr>
            <a:picLocks noChangeAspect="1" noChangeArrowheads="1"/>
          </p:cNvPicPr>
          <p:nvPr/>
        </p:nvPicPr>
        <p:blipFill>
          <a:blip r:embed="rId3" cstate="print"/>
          <a:srcRect t="24573"/>
          <a:stretch>
            <a:fillRect/>
          </a:stretch>
        </p:blipFill>
        <p:spPr bwMode="auto">
          <a:xfrm>
            <a:off x="3335866" y="1049864"/>
            <a:ext cx="54864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10" descr="IMG_76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800" y="3175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419600"/>
            <a:ext cx="22098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 Box 12"/>
          <p:cNvSpPr txBox="1">
            <a:spLocks noChangeArrowheads="1"/>
          </p:cNvSpPr>
          <p:nvPr/>
        </p:nvSpPr>
        <p:spPr bwMode="auto">
          <a:xfrm>
            <a:off x="-76200" y="6491288"/>
            <a:ext cx="7315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600"/>
              <a:t>S. Wuenschel et al. NIMA </a:t>
            </a:r>
            <a:r>
              <a:rPr lang="en-US" sz="1400"/>
              <a:t>doi:10.1016/j.nima.2009.03.187</a:t>
            </a:r>
            <a:r>
              <a:rPr lang="en-US">
                <a:latin typeface="Arial" pitchFamily="-8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dirty="0" smtClean="0"/>
              <a:t>4. Instrumentation (very incomplete!)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High efficiency detector systems</a:t>
            </a:r>
          </a:p>
          <a:p>
            <a:pPr lvl="1">
              <a:defRPr/>
            </a:pPr>
            <a:r>
              <a:rPr lang="en-US" dirty="0" smtClean="0"/>
              <a:t>Example HIRA (MSU, WU, IU) 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 smtClean="0"/>
              <a:t>Complex systems: measure different types of reaction products (charged part, neutrons, gammas)</a:t>
            </a:r>
          </a:p>
          <a:p>
            <a:pPr lvl="1">
              <a:defRPr/>
            </a:pPr>
            <a:r>
              <a:rPr lang="en-US" dirty="0" smtClean="0"/>
              <a:t> e.g. </a:t>
            </a:r>
            <a:r>
              <a:rPr lang="en-US" dirty="0" smtClean="0">
                <a:solidFill>
                  <a:srgbClr val="C00000"/>
                </a:solidFill>
              </a:rPr>
              <a:t>SAMURAI @ RIBF</a:t>
            </a:r>
          </a:p>
          <a:p>
            <a:pPr>
              <a:defRPr/>
            </a:pPr>
            <a:r>
              <a:rPr lang="en-US" dirty="0" smtClean="0"/>
              <a:t>high granularity detector systems</a:t>
            </a:r>
          </a:p>
          <a:p>
            <a:pPr lvl="1">
              <a:defRPr/>
            </a:pPr>
            <a:r>
              <a:rPr lang="en-US" dirty="0" smtClean="0"/>
              <a:t>HIRA, ORRUBA, ANASEN, TUDA, </a:t>
            </a:r>
            <a:r>
              <a:rPr lang="en-US" dirty="0" smtClean="0">
                <a:solidFill>
                  <a:srgbClr val="C00000"/>
                </a:solidFill>
              </a:rPr>
              <a:t>TECSA at TAMU</a:t>
            </a:r>
          </a:p>
          <a:p>
            <a:pPr>
              <a:defRPr/>
            </a:pPr>
            <a:r>
              <a:rPr lang="en-US" dirty="0" smtClean="0"/>
              <a:t>Large amount of data to handle =&gt; fast, compact analog and digital electronics, </a:t>
            </a:r>
            <a:r>
              <a:rPr lang="en-US" dirty="0" err="1" smtClean="0"/>
              <a:t>acq</a:t>
            </a:r>
            <a:r>
              <a:rPr lang="en-US" dirty="0" smtClean="0"/>
              <a:t> and data handling computers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902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114237-7914-4C5E-938F-BCF421E67A5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ctr"/>
            <a:r>
              <a:rPr lang="en-US" sz="3200" dirty="0" smtClean="0"/>
              <a:t>2. Exotic nuclear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EB or RIB (Rare Isotope Beams)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RIB production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ISOL technique: prod by reactions -&gt; separation -&gt; reacceleration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In-flight: reaction prod separated -&gt; secondary beams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Fragmentation reactions (E/A&gt; 25-50 MeV/u)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Reactions in inverse kinematics (fusion-evaporation, direct reactions)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RIB specifics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Lower intensities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Stable beams: 1-100 </a:t>
            </a:r>
            <a:r>
              <a:rPr lang="en-US" dirty="0" err="1" smtClean="0"/>
              <a:t>pnA</a:t>
            </a:r>
            <a:r>
              <a:rPr lang="en-US" dirty="0" smtClean="0"/>
              <a:t> =&gt; 10</a:t>
            </a:r>
            <a:r>
              <a:rPr lang="en-US" baseline="30000" dirty="0" smtClean="0"/>
              <a:t>9</a:t>
            </a:r>
            <a:r>
              <a:rPr lang="en-US" dirty="0" smtClean="0"/>
              <a:t> – 10</a:t>
            </a:r>
            <a:r>
              <a:rPr lang="en-US" baseline="30000" dirty="0" smtClean="0"/>
              <a:t>11 </a:t>
            </a:r>
            <a:r>
              <a:rPr lang="en-US" dirty="0" err="1" smtClean="0"/>
              <a:t>pps</a:t>
            </a:r>
            <a:endParaRPr lang="en-US" dirty="0" smtClean="0"/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RIB: 1-10</a:t>
            </a:r>
            <a:r>
              <a:rPr lang="en-US" baseline="30000" dirty="0" smtClean="0"/>
              <a:t>7 </a:t>
            </a:r>
            <a:r>
              <a:rPr lang="en-US" dirty="0" err="1" smtClean="0"/>
              <a:t>pps</a:t>
            </a: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Lower resolutions: energy, angle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Large background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Imply: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Detectors w higher efficiency (4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coverage?!)</a:t>
            </a: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Clean data with coincidences (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-part, part-part, etc)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Beam identification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Full kinematics reconstruction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New instruments, new experimental methods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70406CA-E8CF-4EB1-96F9-EA731830FB92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5" descr="\\homedir\home1\wallace\My Documents\Backed_up\HiRA\good_pictures\hira_newChamb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5334000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8"/>
          <p:cNvSpPr>
            <a:spLocks noChangeArrowheads="1"/>
          </p:cNvSpPr>
          <p:nvPr/>
        </p:nvSpPr>
        <p:spPr bwMode="auto">
          <a:xfrm>
            <a:off x="2454275" y="6118225"/>
            <a:ext cx="6543675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0052" name="Picture 13" descr="F:\poster\betty_picture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8600"/>
            <a:ext cx="3124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57200" y="4419600"/>
            <a:ext cx="2849563" cy="2209800"/>
            <a:chOff x="864" y="2496"/>
            <a:chExt cx="1824" cy="1632"/>
          </a:xfrm>
        </p:grpSpPr>
        <p:sp>
          <p:nvSpPr>
            <p:cNvPr id="130056" name="Rectangle 16"/>
            <p:cNvSpPr>
              <a:spLocks noChangeArrowheads="1"/>
            </p:cNvSpPr>
            <p:nvPr/>
          </p:nvSpPr>
          <p:spPr bwMode="auto">
            <a:xfrm>
              <a:off x="864" y="2496"/>
              <a:ext cx="1824" cy="16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864" y="2640"/>
              <a:ext cx="1776" cy="1365"/>
              <a:chOff x="960" y="2448"/>
              <a:chExt cx="1945" cy="1562"/>
            </a:xfrm>
          </p:grpSpPr>
          <p:sp>
            <p:nvSpPr>
              <p:cNvPr id="130058" name="Freeform 18"/>
              <p:cNvSpPr>
                <a:spLocks noChangeAspect="1"/>
              </p:cNvSpPr>
              <p:nvPr/>
            </p:nvSpPr>
            <p:spPr bwMode="auto">
              <a:xfrm>
                <a:off x="1748" y="3384"/>
                <a:ext cx="113" cy="116"/>
              </a:xfrm>
              <a:custGeom>
                <a:avLst/>
                <a:gdLst>
                  <a:gd name="T0" fmla="*/ 0 w 424"/>
                  <a:gd name="T1" fmla="*/ 0 h 436"/>
                  <a:gd name="T2" fmla="*/ 0 w 424"/>
                  <a:gd name="T3" fmla="*/ 0 h 436"/>
                  <a:gd name="T4" fmla="*/ 0 w 424"/>
                  <a:gd name="T5" fmla="*/ 0 h 436"/>
                  <a:gd name="T6" fmla="*/ 0 w 424"/>
                  <a:gd name="T7" fmla="*/ 0 h 436"/>
                  <a:gd name="T8" fmla="*/ 0 w 424"/>
                  <a:gd name="T9" fmla="*/ 0 h 436"/>
                  <a:gd name="T10" fmla="*/ 0 w 424"/>
                  <a:gd name="T11" fmla="*/ 0 h 436"/>
                  <a:gd name="T12" fmla="*/ 0 w 424"/>
                  <a:gd name="T13" fmla="*/ 0 h 436"/>
                  <a:gd name="T14" fmla="*/ 0 w 424"/>
                  <a:gd name="T15" fmla="*/ 0 h 436"/>
                  <a:gd name="T16" fmla="*/ 0 w 424"/>
                  <a:gd name="T17" fmla="*/ 0 h 436"/>
                  <a:gd name="T18" fmla="*/ 0 w 424"/>
                  <a:gd name="T19" fmla="*/ 0 h 436"/>
                  <a:gd name="T20" fmla="*/ 0 w 424"/>
                  <a:gd name="T21" fmla="*/ 0 h 436"/>
                  <a:gd name="T22" fmla="*/ 0 w 424"/>
                  <a:gd name="T23" fmla="*/ 0 h 436"/>
                  <a:gd name="T24" fmla="*/ 0 w 424"/>
                  <a:gd name="T25" fmla="*/ 0 h 436"/>
                  <a:gd name="T26" fmla="*/ 0 w 424"/>
                  <a:gd name="T27" fmla="*/ 0 h 436"/>
                  <a:gd name="T28" fmla="*/ 0 w 424"/>
                  <a:gd name="T29" fmla="*/ 0 h 436"/>
                  <a:gd name="T30" fmla="*/ 0 w 424"/>
                  <a:gd name="T31" fmla="*/ 0 h 436"/>
                  <a:gd name="T32" fmla="*/ 0 w 424"/>
                  <a:gd name="T33" fmla="*/ 0 h 436"/>
                  <a:gd name="T34" fmla="*/ 0 w 424"/>
                  <a:gd name="T35" fmla="*/ 0 h 436"/>
                  <a:gd name="T36" fmla="*/ 0 w 424"/>
                  <a:gd name="T37" fmla="*/ 0 h 436"/>
                  <a:gd name="T38" fmla="*/ 0 w 424"/>
                  <a:gd name="T39" fmla="*/ 0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4"/>
                  <a:gd name="T61" fmla="*/ 0 h 436"/>
                  <a:gd name="T62" fmla="*/ 424 w 424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4" h="436">
                    <a:moveTo>
                      <a:pt x="64" y="80"/>
                    </a:moveTo>
                    <a:lnTo>
                      <a:pt x="68" y="0"/>
                    </a:lnTo>
                    <a:lnTo>
                      <a:pt x="372" y="0"/>
                    </a:lnTo>
                    <a:lnTo>
                      <a:pt x="372" y="84"/>
                    </a:lnTo>
                    <a:lnTo>
                      <a:pt x="388" y="88"/>
                    </a:lnTo>
                    <a:lnTo>
                      <a:pt x="404" y="132"/>
                    </a:lnTo>
                    <a:lnTo>
                      <a:pt x="424" y="184"/>
                    </a:lnTo>
                    <a:lnTo>
                      <a:pt x="424" y="332"/>
                    </a:lnTo>
                    <a:lnTo>
                      <a:pt x="408" y="384"/>
                    </a:lnTo>
                    <a:lnTo>
                      <a:pt x="388" y="436"/>
                    </a:lnTo>
                    <a:lnTo>
                      <a:pt x="56" y="432"/>
                    </a:lnTo>
                    <a:lnTo>
                      <a:pt x="48" y="428"/>
                    </a:lnTo>
                    <a:lnTo>
                      <a:pt x="16" y="352"/>
                    </a:lnTo>
                    <a:lnTo>
                      <a:pt x="0" y="284"/>
                    </a:lnTo>
                    <a:lnTo>
                      <a:pt x="0" y="224"/>
                    </a:lnTo>
                    <a:lnTo>
                      <a:pt x="12" y="176"/>
                    </a:lnTo>
                    <a:lnTo>
                      <a:pt x="36" y="108"/>
                    </a:lnTo>
                    <a:lnTo>
                      <a:pt x="44" y="88"/>
                    </a:lnTo>
                    <a:lnTo>
                      <a:pt x="64" y="80"/>
                    </a:lnTo>
                    <a:close/>
                  </a:path>
                </a:pathLst>
              </a:custGeom>
              <a:solidFill>
                <a:srgbClr val="FFE3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59" name="Freeform 19"/>
              <p:cNvSpPr>
                <a:spLocks noChangeAspect="1"/>
              </p:cNvSpPr>
              <p:nvPr/>
            </p:nvSpPr>
            <p:spPr bwMode="auto">
              <a:xfrm>
                <a:off x="1748" y="3384"/>
                <a:ext cx="113" cy="116"/>
              </a:xfrm>
              <a:custGeom>
                <a:avLst/>
                <a:gdLst>
                  <a:gd name="T0" fmla="*/ 0 w 424"/>
                  <a:gd name="T1" fmla="*/ 0 h 436"/>
                  <a:gd name="T2" fmla="*/ 0 w 424"/>
                  <a:gd name="T3" fmla="*/ 0 h 436"/>
                  <a:gd name="T4" fmla="*/ 0 w 424"/>
                  <a:gd name="T5" fmla="*/ 0 h 436"/>
                  <a:gd name="T6" fmla="*/ 0 w 424"/>
                  <a:gd name="T7" fmla="*/ 0 h 436"/>
                  <a:gd name="T8" fmla="*/ 0 w 424"/>
                  <a:gd name="T9" fmla="*/ 0 h 436"/>
                  <a:gd name="T10" fmla="*/ 0 w 424"/>
                  <a:gd name="T11" fmla="*/ 0 h 436"/>
                  <a:gd name="T12" fmla="*/ 0 w 424"/>
                  <a:gd name="T13" fmla="*/ 0 h 436"/>
                  <a:gd name="T14" fmla="*/ 0 w 424"/>
                  <a:gd name="T15" fmla="*/ 0 h 436"/>
                  <a:gd name="T16" fmla="*/ 0 w 424"/>
                  <a:gd name="T17" fmla="*/ 0 h 436"/>
                  <a:gd name="T18" fmla="*/ 0 w 424"/>
                  <a:gd name="T19" fmla="*/ 0 h 436"/>
                  <a:gd name="T20" fmla="*/ 0 w 424"/>
                  <a:gd name="T21" fmla="*/ 0 h 436"/>
                  <a:gd name="T22" fmla="*/ 0 w 424"/>
                  <a:gd name="T23" fmla="*/ 0 h 436"/>
                  <a:gd name="T24" fmla="*/ 0 w 424"/>
                  <a:gd name="T25" fmla="*/ 0 h 436"/>
                  <a:gd name="T26" fmla="*/ 0 w 424"/>
                  <a:gd name="T27" fmla="*/ 0 h 436"/>
                  <a:gd name="T28" fmla="*/ 0 w 424"/>
                  <a:gd name="T29" fmla="*/ 0 h 436"/>
                  <a:gd name="T30" fmla="*/ 0 w 424"/>
                  <a:gd name="T31" fmla="*/ 0 h 436"/>
                  <a:gd name="T32" fmla="*/ 0 w 424"/>
                  <a:gd name="T33" fmla="*/ 0 h 436"/>
                  <a:gd name="T34" fmla="*/ 0 w 424"/>
                  <a:gd name="T35" fmla="*/ 0 h 436"/>
                  <a:gd name="T36" fmla="*/ 0 w 424"/>
                  <a:gd name="T37" fmla="*/ 0 h 4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4"/>
                  <a:gd name="T58" fmla="*/ 0 h 436"/>
                  <a:gd name="T59" fmla="*/ 424 w 424"/>
                  <a:gd name="T60" fmla="*/ 436 h 4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4" h="436">
                    <a:moveTo>
                      <a:pt x="64" y="80"/>
                    </a:moveTo>
                    <a:lnTo>
                      <a:pt x="68" y="0"/>
                    </a:lnTo>
                    <a:lnTo>
                      <a:pt x="372" y="0"/>
                    </a:lnTo>
                    <a:lnTo>
                      <a:pt x="372" y="84"/>
                    </a:lnTo>
                    <a:lnTo>
                      <a:pt x="388" y="88"/>
                    </a:lnTo>
                    <a:lnTo>
                      <a:pt x="404" y="132"/>
                    </a:lnTo>
                    <a:lnTo>
                      <a:pt x="424" y="184"/>
                    </a:lnTo>
                    <a:lnTo>
                      <a:pt x="424" y="332"/>
                    </a:lnTo>
                    <a:lnTo>
                      <a:pt x="408" y="384"/>
                    </a:lnTo>
                    <a:lnTo>
                      <a:pt x="388" y="436"/>
                    </a:lnTo>
                    <a:lnTo>
                      <a:pt x="56" y="432"/>
                    </a:lnTo>
                    <a:lnTo>
                      <a:pt x="48" y="428"/>
                    </a:lnTo>
                    <a:lnTo>
                      <a:pt x="16" y="352"/>
                    </a:lnTo>
                    <a:lnTo>
                      <a:pt x="0" y="284"/>
                    </a:lnTo>
                    <a:lnTo>
                      <a:pt x="0" y="224"/>
                    </a:lnTo>
                    <a:lnTo>
                      <a:pt x="12" y="176"/>
                    </a:lnTo>
                    <a:lnTo>
                      <a:pt x="36" y="108"/>
                    </a:lnTo>
                    <a:lnTo>
                      <a:pt x="44" y="88"/>
                    </a:lnTo>
                    <a:lnTo>
                      <a:pt x="64" y="8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0" name="Freeform 20"/>
              <p:cNvSpPr>
                <a:spLocks noChangeAspect="1"/>
              </p:cNvSpPr>
              <p:nvPr/>
            </p:nvSpPr>
            <p:spPr bwMode="auto">
              <a:xfrm>
                <a:off x="1897" y="3220"/>
                <a:ext cx="325" cy="330"/>
              </a:xfrm>
              <a:custGeom>
                <a:avLst/>
                <a:gdLst>
                  <a:gd name="T0" fmla="*/ 0 w 1220"/>
                  <a:gd name="T1" fmla="*/ 0 h 1240"/>
                  <a:gd name="T2" fmla="*/ 0 w 1220"/>
                  <a:gd name="T3" fmla="*/ 0 h 1240"/>
                  <a:gd name="T4" fmla="*/ 0 w 1220"/>
                  <a:gd name="T5" fmla="*/ 0 h 1240"/>
                  <a:gd name="T6" fmla="*/ 0 w 1220"/>
                  <a:gd name="T7" fmla="*/ 0 h 1240"/>
                  <a:gd name="T8" fmla="*/ 0 w 1220"/>
                  <a:gd name="T9" fmla="*/ 0 h 1240"/>
                  <a:gd name="T10" fmla="*/ 0 w 1220"/>
                  <a:gd name="T11" fmla="*/ 0 h 1240"/>
                  <a:gd name="T12" fmla="*/ 0 w 1220"/>
                  <a:gd name="T13" fmla="*/ 0 h 1240"/>
                  <a:gd name="T14" fmla="*/ 0 w 1220"/>
                  <a:gd name="T15" fmla="*/ 0 h 1240"/>
                  <a:gd name="T16" fmla="*/ 0 w 1220"/>
                  <a:gd name="T17" fmla="*/ 0 h 1240"/>
                  <a:gd name="T18" fmla="*/ 0 w 1220"/>
                  <a:gd name="T19" fmla="*/ 0 h 1240"/>
                  <a:gd name="T20" fmla="*/ 0 w 1220"/>
                  <a:gd name="T21" fmla="*/ 0 h 1240"/>
                  <a:gd name="T22" fmla="*/ 0 w 1220"/>
                  <a:gd name="T23" fmla="*/ 0 h 1240"/>
                  <a:gd name="T24" fmla="*/ 0 w 1220"/>
                  <a:gd name="T25" fmla="*/ 0 h 1240"/>
                  <a:gd name="T26" fmla="*/ 0 w 1220"/>
                  <a:gd name="T27" fmla="*/ 0 h 1240"/>
                  <a:gd name="T28" fmla="*/ 0 w 1220"/>
                  <a:gd name="T29" fmla="*/ 0 h 1240"/>
                  <a:gd name="T30" fmla="*/ 0 w 1220"/>
                  <a:gd name="T31" fmla="*/ 0 h 1240"/>
                  <a:gd name="T32" fmla="*/ 0 w 1220"/>
                  <a:gd name="T33" fmla="*/ 0 h 1240"/>
                  <a:gd name="T34" fmla="*/ 0 w 1220"/>
                  <a:gd name="T35" fmla="*/ 0 h 1240"/>
                  <a:gd name="T36" fmla="*/ 0 w 1220"/>
                  <a:gd name="T37" fmla="*/ 0 h 1240"/>
                  <a:gd name="T38" fmla="*/ 0 w 1220"/>
                  <a:gd name="T39" fmla="*/ 0 h 1240"/>
                  <a:gd name="T40" fmla="*/ 0 w 1220"/>
                  <a:gd name="T41" fmla="*/ 0 h 124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20"/>
                  <a:gd name="T64" fmla="*/ 0 h 1240"/>
                  <a:gd name="T65" fmla="*/ 1220 w 1220"/>
                  <a:gd name="T66" fmla="*/ 1240 h 124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20" h="1240">
                    <a:moveTo>
                      <a:pt x="4" y="472"/>
                    </a:moveTo>
                    <a:lnTo>
                      <a:pt x="0" y="1240"/>
                    </a:lnTo>
                    <a:lnTo>
                      <a:pt x="168" y="1228"/>
                    </a:lnTo>
                    <a:lnTo>
                      <a:pt x="376" y="1172"/>
                    </a:lnTo>
                    <a:lnTo>
                      <a:pt x="564" y="1092"/>
                    </a:lnTo>
                    <a:lnTo>
                      <a:pt x="728" y="996"/>
                    </a:lnTo>
                    <a:lnTo>
                      <a:pt x="876" y="880"/>
                    </a:lnTo>
                    <a:lnTo>
                      <a:pt x="1036" y="708"/>
                    </a:lnTo>
                    <a:lnTo>
                      <a:pt x="1144" y="548"/>
                    </a:lnTo>
                    <a:lnTo>
                      <a:pt x="1220" y="388"/>
                    </a:lnTo>
                    <a:lnTo>
                      <a:pt x="1040" y="324"/>
                    </a:lnTo>
                    <a:lnTo>
                      <a:pt x="740" y="24"/>
                    </a:lnTo>
                    <a:lnTo>
                      <a:pt x="528" y="0"/>
                    </a:lnTo>
                    <a:lnTo>
                      <a:pt x="500" y="112"/>
                    </a:lnTo>
                    <a:lnTo>
                      <a:pt x="448" y="228"/>
                    </a:lnTo>
                    <a:lnTo>
                      <a:pt x="372" y="316"/>
                    </a:lnTo>
                    <a:lnTo>
                      <a:pt x="272" y="404"/>
                    </a:lnTo>
                    <a:lnTo>
                      <a:pt x="156" y="448"/>
                    </a:lnTo>
                    <a:lnTo>
                      <a:pt x="80" y="468"/>
                    </a:lnTo>
                    <a:lnTo>
                      <a:pt x="4" y="472"/>
                    </a:lnTo>
                    <a:close/>
                  </a:path>
                </a:pathLst>
              </a:custGeom>
              <a:solidFill>
                <a:srgbClr val="7941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1" name="Freeform 21"/>
              <p:cNvSpPr>
                <a:spLocks noChangeAspect="1"/>
              </p:cNvSpPr>
              <p:nvPr/>
            </p:nvSpPr>
            <p:spPr bwMode="auto">
              <a:xfrm>
                <a:off x="1897" y="3220"/>
                <a:ext cx="325" cy="330"/>
              </a:xfrm>
              <a:custGeom>
                <a:avLst/>
                <a:gdLst>
                  <a:gd name="T0" fmla="*/ 0 w 1220"/>
                  <a:gd name="T1" fmla="*/ 0 h 1240"/>
                  <a:gd name="T2" fmla="*/ 0 w 1220"/>
                  <a:gd name="T3" fmla="*/ 0 h 1240"/>
                  <a:gd name="T4" fmla="*/ 0 w 1220"/>
                  <a:gd name="T5" fmla="*/ 0 h 1240"/>
                  <a:gd name="T6" fmla="*/ 0 w 1220"/>
                  <a:gd name="T7" fmla="*/ 0 h 1240"/>
                  <a:gd name="T8" fmla="*/ 0 w 1220"/>
                  <a:gd name="T9" fmla="*/ 0 h 1240"/>
                  <a:gd name="T10" fmla="*/ 0 w 1220"/>
                  <a:gd name="T11" fmla="*/ 0 h 1240"/>
                  <a:gd name="T12" fmla="*/ 0 w 1220"/>
                  <a:gd name="T13" fmla="*/ 0 h 1240"/>
                  <a:gd name="T14" fmla="*/ 0 w 1220"/>
                  <a:gd name="T15" fmla="*/ 0 h 1240"/>
                  <a:gd name="T16" fmla="*/ 0 w 1220"/>
                  <a:gd name="T17" fmla="*/ 0 h 1240"/>
                  <a:gd name="T18" fmla="*/ 0 w 1220"/>
                  <a:gd name="T19" fmla="*/ 0 h 1240"/>
                  <a:gd name="T20" fmla="*/ 0 w 1220"/>
                  <a:gd name="T21" fmla="*/ 0 h 1240"/>
                  <a:gd name="T22" fmla="*/ 0 w 1220"/>
                  <a:gd name="T23" fmla="*/ 0 h 1240"/>
                  <a:gd name="T24" fmla="*/ 0 w 1220"/>
                  <a:gd name="T25" fmla="*/ 0 h 1240"/>
                  <a:gd name="T26" fmla="*/ 0 w 1220"/>
                  <a:gd name="T27" fmla="*/ 0 h 1240"/>
                  <a:gd name="T28" fmla="*/ 0 w 1220"/>
                  <a:gd name="T29" fmla="*/ 0 h 1240"/>
                  <a:gd name="T30" fmla="*/ 0 w 1220"/>
                  <a:gd name="T31" fmla="*/ 0 h 1240"/>
                  <a:gd name="T32" fmla="*/ 0 w 1220"/>
                  <a:gd name="T33" fmla="*/ 0 h 1240"/>
                  <a:gd name="T34" fmla="*/ 0 w 1220"/>
                  <a:gd name="T35" fmla="*/ 0 h 1240"/>
                  <a:gd name="T36" fmla="*/ 0 w 1220"/>
                  <a:gd name="T37" fmla="*/ 0 h 1240"/>
                  <a:gd name="T38" fmla="*/ 0 w 1220"/>
                  <a:gd name="T39" fmla="*/ 0 h 12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220"/>
                  <a:gd name="T61" fmla="*/ 0 h 1240"/>
                  <a:gd name="T62" fmla="*/ 1220 w 1220"/>
                  <a:gd name="T63" fmla="*/ 1240 h 12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220" h="1240">
                    <a:moveTo>
                      <a:pt x="4" y="472"/>
                    </a:moveTo>
                    <a:lnTo>
                      <a:pt x="0" y="1240"/>
                    </a:lnTo>
                    <a:lnTo>
                      <a:pt x="168" y="1228"/>
                    </a:lnTo>
                    <a:lnTo>
                      <a:pt x="376" y="1172"/>
                    </a:lnTo>
                    <a:lnTo>
                      <a:pt x="564" y="1092"/>
                    </a:lnTo>
                    <a:lnTo>
                      <a:pt x="728" y="996"/>
                    </a:lnTo>
                    <a:lnTo>
                      <a:pt x="876" y="880"/>
                    </a:lnTo>
                    <a:lnTo>
                      <a:pt x="1036" y="708"/>
                    </a:lnTo>
                    <a:lnTo>
                      <a:pt x="1144" y="548"/>
                    </a:lnTo>
                    <a:lnTo>
                      <a:pt x="1220" y="388"/>
                    </a:lnTo>
                    <a:lnTo>
                      <a:pt x="1040" y="324"/>
                    </a:lnTo>
                    <a:lnTo>
                      <a:pt x="740" y="24"/>
                    </a:lnTo>
                    <a:lnTo>
                      <a:pt x="528" y="0"/>
                    </a:lnTo>
                    <a:lnTo>
                      <a:pt x="500" y="112"/>
                    </a:lnTo>
                    <a:lnTo>
                      <a:pt x="448" y="228"/>
                    </a:lnTo>
                    <a:lnTo>
                      <a:pt x="372" y="316"/>
                    </a:lnTo>
                    <a:lnTo>
                      <a:pt x="272" y="404"/>
                    </a:lnTo>
                    <a:lnTo>
                      <a:pt x="156" y="448"/>
                    </a:lnTo>
                    <a:lnTo>
                      <a:pt x="80" y="468"/>
                    </a:lnTo>
                    <a:lnTo>
                      <a:pt x="4" y="47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2" name="Freeform 22"/>
              <p:cNvSpPr>
                <a:spLocks noChangeAspect="1"/>
              </p:cNvSpPr>
              <p:nvPr/>
            </p:nvSpPr>
            <p:spPr bwMode="auto">
              <a:xfrm>
                <a:off x="2006" y="2762"/>
                <a:ext cx="274" cy="379"/>
              </a:xfrm>
              <a:custGeom>
                <a:avLst/>
                <a:gdLst>
                  <a:gd name="T0" fmla="*/ 0 w 1024"/>
                  <a:gd name="T1" fmla="*/ 0 h 1420"/>
                  <a:gd name="T2" fmla="*/ 0 w 1024"/>
                  <a:gd name="T3" fmla="*/ 0 h 1420"/>
                  <a:gd name="T4" fmla="*/ 0 w 1024"/>
                  <a:gd name="T5" fmla="*/ 0 h 1420"/>
                  <a:gd name="T6" fmla="*/ 0 w 1024"/>
                  <a:gd name="T7" fmla="*/ 0 h 1420"/>
                  <a:gd name="T8" fmla="*/ 0 w 1024"/>
                  <a:gd name="T9" fmla="*/ 0 h 1420"/>
                  <a:gd name="T10" fmla="*/ 0 w 1024"/>
                  <a:gd name="T11" fmla="*/ 0 h 1420"/>
                  <a:gd name="T12" fmla="*/ 0 w 1024"/>
                  <a:gd name="T13" fmla="*/ 0 h 1420"/>
                  <a:gd name="T14" fmla="*/ 0 w 1024"/>
                  <a:gd name="T15" fmla="*/ 0 h 1420"/>
                  <a:gd name="T16" fmla="*/ 0 w 1024"/>
                  <a:gd name="T17" fmla="*/ 0 h 1420"/>
                  <a:gd name="T18" fmla="*/ 0 w 1024"/>
                  <a:gd name="T19" fmla="*/ 0 h 1420"/>
                  <a:gd name="T20" fmla="*/ 0 w 1024"/>
                  <a:gd name="T21" fmla="*/ 0 h 1420"/>
                  <a:gd name="T22" fmla="*/ 0 w 1024"/>
                  <a:gd name="T23" fmla="*/ 0 h 1420"/>
                  <a:gd name="T24" fmla="*/ 0 w 1024"/>
                  <a:gd name="T25" fmla="*/ 0 h 1420"/>
                  <a:gd name="T26" fmla="*/ 0 w 1024"/>
                  <a:gd name="T27" fmla="*/ 0 h 1420"/>
                  <a:gd name="T28" fmla="*/ 0 w 1024"/>
                  <a:gd name="T29" fmla="*/ 0 h 1420"/>
                  <a:gd name="T30" fmla="*/ 0 w 1024"/>
                  <a:gd name="T31" fmla="*/ 0 h 1420"/>
                  <a:gd name="T32" fmla="*/ 0 w 1024"/>
                  <a:gd name="T33" fmla="*/ 0 h 1420"/>
                  <a:gd name="T34" fmla="*/ 0 w 1024"/>
                  <a:gd name="T35" fmla="*/ 0 h 1420"/>
                  <a:gd name="T36" fmla="*/ 0 w 1024"/>
                  <a:gd name="T37" fmla="*/ 0 h 1420"/>
                  <a:gd name="T38" fmla="*/ 0 w 1024"/>
                  <a:gd name="T39" fmla="*/ 0 h 1420"/>
                  <a:gd name="T40" fmla="*/ 0 w 1024"/>
                  <a:gd name="T41" fmla="*/ 0 h 14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4"/>
                  <a:gd name="T64" fmla="*/ 0 h 1420"/>
                  <a:gd name="T65" fmla="*/ 1024 w 1024"/>
                  <a:gd name="T66" fmla="*/ 1420 h 14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4" h="1420">
                    <a:moveTo>
                      <a:pt x="0" y="664"/>
                    </a:moveTo>
                    <a:lnTo>
                      <a:pt x="380" y="0"/>
                    </a:lnTo>
                    <a:lnTo>
                      <a:pt x="520" y="92"/>
                    </a:lnTo>
                    <a:lnTo>
                      <a:pt x="672" y="244"/>
                    </a:lnTo>
                    <a:lnTo>
                      <a:pt x="796" y="404"/>
                    </a:lnTo>
                    <a:lnTo>
                      <a:pt x="888" y="572"/>
                    </a:lnTo>
                    <a:lnTo>
                      <a:pt x="956" y="748"/>
                    </a:lnTo>
                    <a:lnTo>
                      <a:pt x="1012" y="976"/>
                    </a:lnTo>
                    <a:lnTo>
                      <a:pt x="1024" y="1168"/>
                    </a:lnTo>
                    <a:lnTo>
                      <a:pt x="1008" y="1344"/>
                    </a:lnTo>
                    <a:lnTo>
                      <a:pt x="824" y="1312"/>
                    </a:lnTo>
                    <a:lnTo>
                      <a:pt x="412" y="1420"/>
                    </a:lnTo>
                    <a:lnTo>
                      <a:pt x="216" y="1336"/>
                    </a:lnTo>
                    <a:lnTo>
                      <a:pt x="248" y="1224"/>
                    </a:lnTo>
                    <a:lnTo>
                      <a:pt x="260" y="1096"/>
                    </a:lnTo>
                    <a:lnTo>
                      <a:pt x="240" y="984"/>
                    </a:lnTo>
                    <a:lnTo>
                      <a:pt x="196" y="856"/>
                    </a:lnTo>
                    <a:lnTo>
                      <a:pt x="120" y="760"/>
                    </a:lnTo>
                    <a:lnTo>
                      <a:pt x="60" y="704"/>
                    </a:lnTo>
                    <a:lnTo>
                      <a:pt x="0" y="664"/>
                    </a:lnTo>
                    <a:close/>
                  </a:path>
                </a:pathLst>
              </a:custGeom>
              <a:solidFill>
                <a:srgbClr val="79411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3" name="Freeform 23"/>
              <p:cNvSpPr>
                <a:spLocks noChangeAspect="1"/>
              </p:cNvSpPr>
              <p:nvPr/>
            </p:nvSpPr>
            <p:spPr bwMode="auto">
              <a:xfrm>
                <a:off x="2006" y="2762"/>
                <a:ext cx="274" cy="379"/>
              </a:xfrm>
              <a:custGeom>
                <a:avLst/>
                <a:gdLst>
                  <a:gd name="T0" fmla="*/ 0 w 1024"/>
                  <a:gd name="T1" fmla="*/ 0 h 1420"/>
                  <a:gd name="T2" fmla="*/ 0 w 1024"/>
                  <a:gd name="T3" fmla="*/ 0 h 1420"/>
                  <a:gd name="T4" fmla="*/ 0 w 1024"/>
                  <a:gd name="T5" fmla="*/ 0 h 1420"/>
                  <a:gd name="T6" fmla="*/ 0 w 1024"/>
                  <a:gd name="T7" fmla="*/ 0 h 1420"/>
                  <a:gd name="T8" fmla="*/ 0 w 1024"/>
                  <a:gd name="T9" fmla="*/ 0 h 1420"/>
                  <a:gd name="T10" fmla="*/ 0 w 1024"/>
                  <a:gd name="T11" fmla="*/ 0 h 1420"/>
                  <a:gd name="T12" fmla="*/ 0 w 1024"/>
                  <a:gd name="T13" fmla="*/ 0 h 1420"/>
                  <a:gd name="T14" fmla="*/ 0 w 1024"/>
                  <a:gd name="T15" fmla="*/ 0 h 1420"/>
                  <a:gd name="T16" fmla="*/ 0 w 1024"/>
                  <a:gd name="T17" fmla="*/ 0 h 1420"/>
                  <a:gd name="T18" fmla="*/ 0 w 1024"/>
                  <a:gd name="T19" fmla="*/ 0 h 1420"/>
                  <a:gd name="T20" fmla="*/ 0 w 1024"/>
                  <a:gd name="T21" fmla="*/ 0 h 1420"/>
                  <a:gd name="T22" fmla="*/ 0 w 1024"/>
                  <a:gd name="T23" fmla="*/ 0 h 1420"/>
                  <a:gd name="T24" fmla="*/ 0 w 1024"/>
                  <a:gd name="T25" fmla="*/ 0 h 1420"/>
                  <a:gd name="T26" fmla="*/ 0 w 1024"/>
                  <a:gd name="T27" fmla="*/ 0 h 1420"/>
                  <a:gd name="T28" fmla="*/ 0 w 1024"/>
                  <a:gd name="T29" fmla="*/ 0 h 1420"/>
                  <a:gd name="T30" fmla="*/ 0 w 1024"/>
                  <a:gd name="T31" fmla="*/ 0 h 1420"/>
                  <a:gd name="T32" fmla="*/ 0 w 1024"/>
                  <a:gd name="T33" fmla="*/ 0 h 1420"/>
                  <a:gd name="T34" fmla="*/ 0 w 1024"/>
                  <a:gd name="T35" fmla="*/ 0 h 1420"/>
                  <a:gd name="T36" fmla="*/ 0 w 1024"/>
                  <a:gd name="T37" fmla="*/ 0 h 1420"/>
                  <a:gd name="T38" fmla="*/ 0 w 1024"/>
                  <a:gd name="T39" fmla="*/ 0 h 14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24"/>
                  <a:gd name="T61" fmla="*/ 0 h 1420"/>
                  <a:gd name="T62" fmla="*/ 1024 w 1024"/>
                  <a:gd name="T63" fmla="*/ 1420 h 142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24" h="1420">
                    <a:moveTo>
                      <a:pt x="0" y="664"/>
                    </a:moveTo>
                    <a:lnTo>
                      <a:pt x="380" y="0"/>
                    </a:lnTo>
                    <a:lnTo>
                      <a:pt x="520" y="92"/>
                    </a:lnTo>
                    <a:lnTo>
                      <a:pt x="672" y="244"/>
                    </a:lnTo>
                    <a:lnTo>
                      <a:pt x="796" y="404"/>
                    </a:lnTo>
                    <a:lnTo>
                      <a:pt x="888" y="572"/>
                    </a:lnTo>
                    <a:lnTo>
                      <a:pt x="956" y="748"/>
                    </a:lnTo>
                    <a:lnTo>
                      <a:pt x="1012" y="976"/>
                    </a:lnTo>
                    <a:lnTo>
                      <a:pt x="1024" y="1168"/>
                    </a:lnTo>
                    <a:lnTo>
                      <a:pt x="1008" y="1344"/>
                    </a:lnTo>
                    <a:lnTo>
                      <a:pt x="824" y="1312"/>
                    </a:lnTo>
                    <a:lnTo>
                      <a:pt x="412" y="1420"/>
                    </a:lnTo>
                    <a:lnTo>
                      <a:pt x="216" y="1336"/>
                    </a:lnTo>
                    <a:lnTo>
                      <a:pt x="248" y="1224"/>
                    </a:lnTo>
                    <a:lnTo>
                      <a:pt x="260" y="1096"/>
                    </a:lnTo>
                    <a:lnTo>
                      <a:pt x="240" y="984"/>
                    </a:lnTo>
                    <a:lnTo>
                      <a:pt x="196" y="856"/>
                    </a:lnTo>
                    <a:lnTo>
                      <a:pt x="120" y="760"/>
                    </a:lnTo>
                    <a:lnTo>
                      <a:pt x="60" y="704"/>
                    </a:lnTo>
                    <a:lnTo>
                      <a:pt x="0" y="66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818" y="3414"/>
                <a:ext cx="29" cy="78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1762" y="3425"/>
                <a:ext cx="30" cy="55"/>
              </a:xfrm>
              <a:prstGeom prst="rect">
                <a:avLst/>
              </a:prstGeom>
              <a:noFill/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6" name="Freeform 26"/>
              <p:cNvSpPr>
                <a:spLocks noChangeAspect="1"/>
              </p:cNvSpPr>
              <p:nvPr/>
            </p:nvSpPr>
            <p:spPr bwMode="auto">
              <a:xfrm>
                <a:off x="2038" y="3220"/>
                <a:ext cx="185" cy="103"/>
              </a:xfrm>
              <a:custGeom>
                <a:avLst/>
                <a:gdLst>
                  <a:gd name="T0" fmla="*/ 0 w 692"/>
                  <a:gd name="T1" fmla="*/ 0 h 388"/>
                  <a:gd name="T2" fmla="*/ 0 w 692"/>
                  <a:gd name="T3" fmla="*/ 0 h 388"/>
                  <a:gd name="T4" fmla="*/ 0 w 692"/>
                  <a:gd name="T5" fmla="*/ 0 h 388"/>
                  <a:gd name="T6" fmla="*/ 0 w 692"/>
                  <a:gd name="T7" fmla="*/ 0 h 3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92"/>
                  <a:gd name="T13" fmla="*/ 0 h 388"/>
                  <a:gd name="T14" fmla="*/ 692 w 692"/>
                  <a:gd name="T15" fmla="*/ 388 h 3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92" h="388">
                    <a:moveTo>
                      <a:pt x="0" y="0"/>
                    </a:moveTo>
                    <a:lnTo>
                      <a:pt x="200" y="20"/>
                    </a:lnTo>
                    <a:lnTo>
                      <a:pt x="500" y="316"/>
                    </a:lnTo>
                    <a:lnTo>
                      <a:pt x="692" y="38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7" name="Freeform 27"/>
              <p:cNvSpPr>
                <a:spLocks noChangeAspect="1"/>
              </p:cNvSpPr>
              <p:nvPr/>
            </p:nvSpPr>
            <p:spPr bwMode="auto">
              <a:xfrm>
                <a:off x="1898" y="3346"/>
                <a:ext cx="0" cy="38"/>
              </a:xfrm>
              <a:custGeom>
                <a:avLst/>
                <a:gdLst>
                  <a:gd name="T0" fmla="*/ 0 h 144"/>
                  <a:gd name="T1" fmla="*/ 0 h 144"/>
                  <a:gd name="T2" fmla="*/ 0 h 144"/>
                  <a:gd name="T3" fmla="*/ 0 60000 65536"/>
                  <a:gd name="T4" fmla="*/ 0 60000 65536"/>
                  <a:gd name="T5" fmla="*/ 0 60000 65536"/>
                  <a:gd name="T6" fmla="*/ 0 h 144"/>
                  <a:gd name="T7" fmla="*/ 144 h 144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44">
                    <a:moveTo>
                      <a:pt x="0" y="0"/>
                    </a:moveTo>
                    <a:lnTo>
                      <a:pt x="0" y="144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8" name="Freeform 28"/>
              <p:cNvSpPr>
                <a:spLocks noChangeAspect="1"/>
              </p:cNvSpPr>
              <p:nvPr/>
            </p:nvSpPr>
            <p:spPr bwMode="auto">
              <a:xfrm>
                <a:off x="2038" y="3220"/>
                <a:ext cx="38" cy="3"/>
              </a:xfrm>
              <a:custGeom>
                <a:avLst/>
                <a:gdLst>
                  <a:gd name="T0" fmla="*/ 0 w 140"/>
                  <a:gd name="T1" fmla="*/ 0 h 12"/>
                  <a:gd name="T2" fmla="*/ 0 w 140"/>
                  <a:gd name="T3" fmla="*/ 0 h 12"/>
                  <a:gd name="T4" fmla="*/ 0 w 140"/>
                  <a:gd name="T5" fmla="*/ 0 h 12"/>
                  <a:gd name="T6" fmla="*/ 0 60000 65536"/>
                  <a:gd name="T7" fmla="*/ 0 60000 65536"/>
                  <a:gd name="T8" fmla="*/ 0 60000 65536"/>
                  <a:gd name="T9" fmla="*/ 0 w 140"/>
                  <a:gd name="T10" fmla="*/ 0 h 12"/>
                  <a:gd name="T11" fmla="*/ 140 w 140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0" h="12">
                    <a:moveTo>
                      <a:pt x="0" y="0"/>
                    </a:moveTo>
                    <a:lnTo>
                      <a:pt x="140" y="1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69" name="Freeform 29"/>
              <p:cNvSpPr>
                <a:spLocks noChangeAspect="1"/>
              </p:cNvSpPr>
              <p:nvPr/>
            </p:nvSpPr>
            <p:spPr bwMode="auto">
              <a:xfrm>
                <a:off x="2192" y="3312"/>
                <a:ext cx="31" cy="11"/>
              </a:xfrm>
              <a:custGeom>
                <a:avLst/>
                <a:gdLst>
                  <a:gd name="T0" fmla="*/ 0 w 116"/>
                  <a:gd name="T1" fmla="*/ 0 h 44"/>
                  <a:gd name="T2" fmla="*/ 0 w 116"/>
                  <a:gd name="T3" fmla="*/ 0 h 44"/>
                  <a:gd name="T4" fmla="*/ 0 w 116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116"/>
                  <a:gd name="T10" fmla="*/ 0 h 44"/>
                  <a:gd name="T11" fmla="*/ 116 w 116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" h="44">
                    <a:moveTo>
                      <a:pt x="116" y="44"/>
                    </a:moveTo>
                    <a:lnTo>
                      <a:pt x="0" y="0"/>
                    </a:lnTo>
                    <a:lnTo>
                      <a:pt x="116" y="4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0" name="Freeform 30"/>
              <p:cNvSpPr>
                <a:spLocks noChangeAspect="1"/>
              </p:cNvSpPr>
              <p:nvPr/>
            </p:nvSpPr>
            <p:spPr bwMode="auto">
              <a:xfrm>
                <a:off x="2095" y="3228"/>
                <a:ext cx="79" cy="79"/>
              </a:xfrm>
              <a:custGeom>
                <a:avLst/>
                <a:gdLst>
                  <a:gd name="T0" fmla="*/ 0 w 296"/>
                  <a:gd name="T1" fmla="*/ 0 h 296"/>
                  <a:gd name="T2" fmla="*/ 0 w 296"/>
                  <a:gd name="T3" fmla="*/ 0 h 296"/>
                  <a:gd name="T4" fmla="*/ 0 w 296"/>
                  <a:gd name="T5" fmla="*/ 0 h 296"/>
                  <a:gd name="T6" fmla="*/ 0 w 296"/>
                  <a:gd name="T7" fmla="*/ 0 h 296"/>
                  <a:gd name="T8" fmla="*/ 0 w 296"/>
                  <a:gd name="T9" fmla="*/ 0 h 296"/>
                  <a:gd name="T10" fmla="*/ 0 w 296"/>
                  <a:gd name="T11" fmla="*/ 0 h 296"/>
                  <a:gd name="T12" fmla="*/ 0 w 296"/>
                  <a:gd name="T13" fmla="*/ 0 h 296"/>
                  <a:gd name="T14" fmla="*/ 0 w 296"/>
                  <a:gd name="T15" fmla="*/ 0 h 2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296"/>
                  <a:gd name="T26" fmla="*/ 296 w 296"/>
                  <a:gd name="T27" fmla="*/ 296 h 2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296">
                    <a:moveTo>
                      <a:pt x="296" y="296"/>
                    </a:moveTo>
                    <a:lnTo>
                      <a:pt x="284" y="280"/>
                    </a:lnTo>
                    <a:lnTo>
                      <a:pt x="16" y="12"/>
                    </a:lnTo>
                    <a:lnTo>
                      <a:pt x="0" y="0"/>
                    </a:lnTo>
                    <a:lnTo>
                      <a:pt x="28" y="24"/>
                    </a:lnTo>
                    <a:lnTo>
                      <a:pt x="152" y="152"/>
                    </a:lnTo>
                    <a:lnTo>
                      <a:pt x="272" y="268"/>
                    </a:lnTo>
                    <a:lnTo>
                      <a:pt x="296" y="29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1" name="Freeform 31"/>
              <p:cNvSpPr>
                <a:spLocks noChangeAspect="1"/>
              </p:cNvSpPr>
              <p:nvPr/>
            </p:nvSpPr>
            <p:spPr bwMode="auto">
              <a:xfrm>
                <a:off x="1897" y="3235"/>
                <a:ext cx="205" cy="176"/>
              </a:xfrm>
              <a:custGeom>
                <a:avLst/>
                <a:gdLst>
                  <a:gd name="T0" fmla="*/ 0 w 768"/>
                  <a:gd name="T1" fmla="*/ 0 h 660"/>
                  <a:gd name="T2" fmla="*/ 0 w 768"/>
                  <a:gd name="T3" fmla="*/ 0 h 660"/>
                  <a:gd name="T4" fmla="*/ 0 w 768"/>
                  <a:gd name="T5" fmla="*/ 0 h 660"/>
                  <a:gd name="T6" fmla="*/ 0 w 768"/>
                  <a:gd name="T7" fmla="*/ 0 h 660"/>
                  <a:gd name="T8" fmla="*/ 0 w 768"/>
                  <a:gd name="T9" fmla="*/ 0 h 660"/>
                  <a:gd name="T10" fmla="*/ 0 w 768"/>
                  <a:gd name="T11" fmla="*/ 0 h 660"/>
                  <a:gd name="T12" fmla="*/ 0 w 768"/>
                  <a:gd name="T13" fmla="*/ 0 h 660"/>
                  <a:gd name="T14" fmla="*/ 0 w 768"/>
                  <a:gd name="T15" fmla="*/ 0 h 660"/>
                  <a:gd name="T16" fmla="*/ 0 w 768"/>
                  <a:gd name="T17" fmla="*/ 0 h 660"/>
                  <a:gd name="T18" fmla="*/ 0 w 768"/>
                  <a:gd name="T19" fmla="*/ 0 h 660"/>
                  <a:gd name="T20" fmla="*/ 0 w 768"/>
                  <a:gd name="T21" fmla="*/ 0 h 660"/>
                  <a:gd name="T22" fmla="*/ 0 w 768"/>
                  <a:gd name="T23" fmla="*/ 0 h 660"/>
                  <a:gd name="T24" fmla="*/ 0 w 768"/>
                  <a:gd name="T25" fmla="*/ 0 h 660"/>
                  <a:gd name="T26" fmla="*/ 0 w 768"/>
                  <a:gd name="T27" fmla="*/ 0 h 660"/>
                  <a:gd name="T28" fmla="*/ 0 w 768"/>
                  <a:gd name="T29" fmla="*/ 0 h 660"/>
                  <a:gd name="T30" fmla="*/ 0 w 768"/>
                  <a:gd name="T31" fmla="*/ 0 h 660"/>
                  <a:gd name="T32" fmla="*/ 0 w 768"/>
                  <a:gd name="T33" fmla="*/ 0 h 660"/>
                  <a:gd name="T34" fmla="*/ 0 w 768"/>
                  <a:gd name="T35" fmla="*/ 0 h 660"/>
                  <a:gd name="T36" fmla="*/ 0 w 768"/>
                  <a:gd name="T37" fmla="*/ 0 h 660"/>
                  <a:gd name="T38" fmla="*/ 0 w 768"/>
                  <a:gd name="T39" fmla="*/ 0 h 660"/>
                  <a:gd name="T40" fmla="*/ 0 w 768"/>
                  <a:gd name="T41" fmla="*/ 0 h 660"/>
                  <a:gd name="T42" fmla="*/ 0 w 768"/>
                  <a:gd name="T43" fmla="*/ 0 h 660"/>
                  <a:gd name="T44" fmla="*/ 0 w 768"/>
                  <a:gd name="T45" fmla="*/ 0 h 660"/>
                  <a:gd name="T46" fmla="*/ 0 w 768"/>
                  <a:gd name="T47" fmla="*/ 0 h 660"/>
                  <a:gd name="T48" fmla="*/ 0 w 768"/>
                  <a:gd name="T49" fmla="*/ 0 h 660"/>
                  <a:gd name="T50" fmla="*/ 0 w 768"/>
                  <a:gd name="T51" fmla="*/ 0 h 6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68"/>
                  <a:gd name="T79" fmla="*/ 0 h 660"/>
                  <a:gd name="T80" fmla="*/ 768 w 768"/>
                  <a:gd name="T81" fmla="*/ 660 h 6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68" h="660">
                    <a:moveTo>
                      <a:pt x="0" y="660"/>
                    </a:moveTo>
                    <a:lnTo>
                      <a:pt x="44" y="660"/>
                    </a:lnTo>
                    <a:lnTo>
                      <a:pt x="88" y="656"/>
                    </a:lnTo>
                    <a:lnTo>
                      <a:pt x="132" y="648"/>
                    </a:lnTo>
                    <a:lnTo>
                      <a:pt x="172" y="636"/>
                    </a:lnTo>
                    <a:lnTo>
                      <a:pt x="216" y="628"/>
                    </a:lnTo>
                    <a:lnTo>
                      <a:pt x="256" y="612"/>
                    </a:lnTo>
                    <a:lnTo>
                      <a:pt x="296" y="596"/>
                    </a:lnTo>
                    <a:lnTo>
                      <a:pt x="336" y="576"/>
                    </a:lnTo>
                    <a:lnTo>
                      <a:pt x="376" y="556"/>
                    </a:lnTo>
                    <a:lnTo>
                      <a:pt x="412" y="532"/>
                    </a:lnTo>
                    <a:lnTo>
                      <a:pt x="448" y="508"/>
                    </a:lnTo>
                    <a:lnTo>
                      <a:pt x="484" y="480"/>
                    </a:lnTo>
                    <a:lnTo>
                      <a:pt x="516" y="452"/>
                    </a:lnTo>
                    <a:lnTo>
                      <a:pt x="548" y="420"/>
                    </a:lnTo>
                    <a:lnTo>
                      <a:pt x="580" y="388"/>
                    </a:lnTo>
                    <a:lnTo>
                      <a:pt x="608" y="356"/>
                    </a:lnTo>
                    <a:lnTo>
                      <a:pt x="636" y="320"/>
                    </a:lnTo>
                    <a:lnTo>
                      <a:pt x="660" y="284"/>
                    </a:lnTo>
                    <a:lnTo>
                      <a:pt x="680" y="248"/>
                    </a:lnTo>
                    <a:lnTo>
                      <a:pt x="700" y="208"/>
                    </a:lnTo>
                    <a:lnTo>
                      <a:pt x="720" y="168"/>
                    </a:lnTo>
                    <a:lnTo>
                      <a:pt x="736" y="128"/>
                    </a:lnTo>
                    <a:lnTo>
                      <a:pt x="748" y="84"/>
                    </a:lnTo>
                    <a:lnTo>
                      <a:pt x="760" y="44"/>
                    </a:lnTo>
                    <a:lnTo>
                      <a:pt x="76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2" name="Freeform 32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3" name="Freeform 33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4" name="Freeform 34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5" name="Freeform 35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6" name="Freeform 36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7" name="Freeform 37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8" name="Freeform 38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9" name="Freeform 39"/>
              <p:cNvSpPr>
                <a:spLocks noChangeAspect="1"/>
              </p:cNvSpPr>
              <p:nvPr/>
            </p:nvSpPr>
            <p:spPr bwMode="auto">
              <a:xfrm>
                <a:off x="1897" y="3300"/>
                <a:ext cx="270" cy="191"/>
              </a:xfrm>
              <a:custGeom>
                <a:avLst/>
                <a:gdLst>
                  <a:gd name="T0" fmla="*/ 0 w 1012"/>
                  <a:gd name="T1" fmla="*/ 0 h 716"/>
                  <a:gd name="T2" fmla="*/ 0 w 1012"/>
                  <a:gd name="T3" fmla="*/ 0 h 716"/>
                  <a:gd name="T4" fmla="*/ 0 w 1012"/>
                  <a:gd name="T5" fmla="*/ 0 h 716"/>
                  <a:gd name="T6" fmla="*/ 0 w 1012"/>
                  <a:gd name="T7" fmla="*/ 0 h 716"/>
                  <a:gd name="T8" fmla="*/ 0 w 1012"/>
                  <a:gd name="T9" fmla="*/ 0 h 716"/>
                  <a:gd name="T10" fmla="*/ 0 w 1012"/>
                  <a:gd name="T11" fmla="*/ 0 h 716"/>
                  <a:gd name="T12" fmla="*/ 0 w 1012"/>
                  <a:gd name="T13" fmla="*/ 0 h 716"/>
                  <a:gd name="T14" fmla="*/ 0 w 1012"/>
                  <a:gd name="T15" fmla="*/ 0 h 716"/>
                  <a:gd name="T16" fmla="*/ 0 w 1012"/>
                  <a:gd name="T17" fmla="*/ 0 h 716"/>
                  <a:gd name="T18" fmla="*/ 0 w 1012"/>
                  <a:gd name="T19" fmla="*/ 0 h 716"/>
                  <a:gd name="T20" fmla="*/ 0 w 1012"/>
                  <a:gd name="T21" fmla="*/ 0 h 716"/>
                  <a:gd name="T22" fmla="*/ 0 w 1012"/>
                  <a:gd name="T23" fmla="*/ 0 h 716"/>
                  <a:gd name="T24" fmla="*/ 0 w 1012"/>
                  <a:gd name="T25" fmla="*/ 0 h 716"/>
                  <a:gd name="T26" fmla="*/ 0 w 1012"/>
                  <a:gd name="T27" fmla="*/ 0 h 716"/>
                  <a:gd name="T28" fmla="*/ 0 w 1012"/>
                  <a:gd name="T29" fmla="*/ 0 h 716"/>
                  <a:gd name="T30" fmla="*/ 0 w 1012"/>
                  <a:gd name="T31" fmla="*/ 0 h 716"/>
                  <a:gd name="T32" fmla="*/ 0 w 1012"/>
                  <a:gd name="T33" fmla="*/ 0 h 716"/>
                  <a:gd name="T34" fmla="*/ 0 w 1012"/>
                  <a:gd name="T35" fmla="*/ 0 h 716"/>
                  <a:gd name="T36" fmla="*/ 0 w 1012"/>
                  <a:gd name="T37" fmla="*/ 0 h 716"/>
                  <a:gd name="T38" fmla="*/ 0 w 1012"/>
                  <a:gd name="T39" fmla="*/ 0 h 716"/>
                  <a:gd name="T40" fmla="*/ 0 w 1012"/>
                  <a:gd name="T41" fmla="*/ 0 h 716"/>
                  <a:gd name="T42" fmla="*/ 0 w 1012"/>
                  <a:gd name="T43" fmla="*/ 0 h 716"/>
                  <a:gd name="T44" fmla="*/ 0 w 1012"/>
                  <a:gd name="T45" fmla="*/ 0 h 716"/>
                  <a:gd name="T46" fmla="*/ 0 w 1012"/>
                  <a:gd name="T47" fmla="*/ 0 h 716"/>
                  <a:gd name="T48" fmla="*/ 0 w 1012"/>
                  <a:gd name="T49" fmla="*/ 0 h 716"/>
                  <a:gd name="T50" fmla="*/ 0 w 1012"/>
                  <a:gd name="T51" fmla="*/ 0 h 716"/>
                  <a:gd name="T52" fmla="*/ 0 w 1012"/>
                  <a:gd name="T53" fmla="*/ 0 h 716"/>
                  <a:gd name="T54" fmla="*/ 0 w 1012"/>
                  <a:gd name="T55" fmla="*/ 0 h 716"/>
                  <a:gd name="T56" fmla="*/ 0 w 1012"/>
                  <a:gd name="T57" fmla="*/ 0 h 716"/>
                  <a:gd name="T58" fmla="*/ 0 w 1012"/>
                  <a:gd name="T59" fmla="*/ 0 h 716"/>
                  <a:gd name="T60" fmla="*/ 0 w 1012"/>
                  <a:gd name="T61" fmla="*/ 0 h 71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2"/>
                  <a:gd name="T94" fmla="*/ 0 h 716"/>
                  <a:gd name="T95" fmla="*/ 1012 w 1012"/>
                  <a:gd name="T96" fmla="*/ 716 h 71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2" h="716">
                    <a:moveTo>
                      <a:pt x="0" y="716"/>
                    </a:moveTo>
                    <a:lnTo>
                      <a:pt x="40" y="716"/>
                    </a:lnTo>
                    <a:lnTo>
                      <a:pt x="84" y="712"/>
                    </a:lnTo>
                    <a:lnTo>
                      <a:pt x="124" y="708"/>
                    </a:lnTo>
                    <a:lnTo>
                      <a:pt x="168" y="700"/>
                    </a:lnTo>
                    <a:lnTo>
                      <a:pt x="208" y="692"/>
                    </a:lnTo>
                    <a:lnTo>
                      <a:pt x="252" y="680"/>
                    </a:lnTo>
                    <a:lnTo>
                      <a:pt x="292" y="668"/>
                    </a:lnTo>
                    <a:lnTo>
                      <a:pt x="336" y="652"/>
                    </a:lnTo>
                    <a:lnTo>
                      <a:pt x="376" y="636"/>
                    </a:lnTo>
                    <a:lnTo>
                      <a:pt x="416" y="616"/>
                    </a:lnTo>
                    <a:lnTo>
                      <a:pt x="456" y="600"/>
                    </a:lnTo>
                    <a:lnTo>
                      <a:pt x="496" y="576"/>
                    </a:lnTo>
                    <a:lnTo>
                      <a:pt x="536" y="556"/>
                    </a:lnTo>
                    <a:lnTo>
                      <a:pt x="572" y="532"/>
                    </a:lnTo>
                    <a:lnTo>
                      <a:pt x="608" y="508"/>
                    </a:lnTo>
                    <a:lnTo>
                      <a:pt x="644" y="480"/>
                    </a:lnTo>
                    <a:lnTo>
                      <a:pt x="680" y="452"/>
                    </a:lnTo>
                    <a:lnTo>
                      <a:pt x="716" y="424"/>
                    </a:lnTo>
                    <a:lnTo>
                      <a:pt x="748" y="392"/>
                    </a:lnTo>
                    <a:lnTo>
                      <a:pt x="780" y="360"/>
                    </a:lnTo>
                    <a:lnTo>
                      <a:pt x="812" y="328"/>
                    </a:lnTo>
                    <a:lnTo>
                      <a:pt x="840" y="296"/>
                    </a:lnTo>
                    <a:lnTo>
                      <a:pt x="868" y="260"/>
                    </a:lnTo>
                    <a:lnTo>
                      <a:pt x="892" y="228"/>
                    </a:lnTo>
                    <a:lnTo>
                      <a:pt x="916" y="192"/>
                    </a:lnTo>
                    <a:lnTo>
                      <a:pt x="940" y="152"/>
                    </a:lnTo>
                    <a:lnTo>
                      <a:pt x="960" y="116"/>
                    </a:lnTo>
                    <a:lnTo>
                      <a:pt x="980" y="76"/>
                    </a:lnTo>
                    <a:lnTo>
                      <a:pt x="996" y="40"/>
                    </a:lnTo>
                    <a:lnTo>
                      <a:pt x="101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0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1898" y="3346"/>
                <a:ext cx="0" cy="20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1" name="Freeform 41"/>
              <p:cNvSpPr>
                <a:spLocks noChangeAspect="1"/>
              </p:cNvSpPr>
              <p:nvPr/>
            </p:nvSpPr>
            <p:spPr bwMode="auto">
              <a:xfrm>
                <a:off x="2038" y="3220"/>
                <a:ext cx="185" cy="103"/>
              </a:xfrm>
              <a:custGeom>
                <a:avLst/>
                <a:gdLst>
                  <a:gd name="T0" fmla="*/ 0 w 692"/>
                  <a:gd name="T1" fmla="*/ 0 h 388"/>
                  <a:gd name="T2" fmla="*/ 0 w 692"/>
                  <a:gd name="T3" fmla="*/ 0 h 388"/>
                  <a:gd name="T4" fmla="*/ 0 w 692"/>
                  <a:gd name="T5" fmla="*/ 0 h 388"/>
                  <a:gd name="T6" fmla="*/ 0 w 692"/>
                  <a:gd name="T7" fmla="*/ 0 h 3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92"/>
                  <a:gd name="T13" fmla="*/ 0 h 388"/>
                  <a:gd name="T14" fmla="*/ 692 w 692"/>
                  <a:gd name="T15" fmla="*/ 388 h 3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92" h="388">
                    <a:moveTo>
                      <a:pt x="0" y="0"/>
                    </a:moveTo>
                    <a:lnTo>
                      <a:pt x="200" y="20"/>
                    </a:lnTo>
                    <a:lnTo>
                      <a:pt x="500" y="316"/>
                    </a:lnTo>
                    <a:lnTo>
                      <a:pt x="692" y="38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2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1898" y="3346"/>
                <a:ext cx="0" cy="20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3" name="Freeform 43"/>
              <p:cNvSpPr>
                <a:spLocks noChangeAspect="1"/>
              </p:cNvSpPr>
              <p:nvPr/>
            </p:nvSpPr>
            <p:spPr bwMode="auto">
              <a:xfrm>
                <a:off x="2038" y="3220"/>
                <a:ext cx="185" cy="103"/>
              </a:xfrm>
              <a:custGeom>
                <a:avLst/>
                <a:gdLst>
                  <a:gd name="T0" fmla="*/ 0 w 692"/>
                  <a:gd name="T1" fmla="*/ 0 h 388"/>
                  <a:gd name="T2" fmla="*/ 0 w 692"/>
                  <a:gd name="T3" fmla="*/ 0 h 388"/>
                  <a:gd name="T4" fmla="*/ 0 w 692"/>
                  <a:gd name="T5" fmla="*/ 0 h 388"/>
                  <a:gd name="T6" fmla="*/ 0 w 692"/>
                  <a:gd name="T7" fmla="*/ 0 h 3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92"/>
                  <a:gd name="T13" fmla="*/ 0 h 388"/>
                  <a:gd name="T14" fmla="*/ 692 w 692"/>
                  <a:gd name="T15" fmla="*/ 388 h 3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92" h="388">
                    <a:moveTo>
                      <a:pt x="0" y="0"/>
                    </a:moveTo>
                    <a:lnTo>
                      <a:pt x="200" y="20"/>
                    </a:lnTo>
                    <a:lnTo>
                      <a:pt x="500" y="316"/>
                    </a:lnTo>
                    <a:lnTo>
                      <a:pt x="692" y="38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4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1898" y="3346"/>
                <a:ext cx="0" cy="20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5" name="Freeform 45"/>
              <p:cNvSpPr>
                <a:spLocks noChangeAspect="1"/>
              </p:cNvSpPr>
              <p:nvPr/>
            </p:nvSpPr>
            <p:spPr bwMode="auto">
              <a:xfrm>
                <a:off x="2038" y="3220"/>
                <a:ext cx="185" cy="103"/>
              </a:xfrm>
              <a:custGeom>
                <a:avLst/>
                <a:gdLst>
                  <a:gd name="T0" fmla="*/ 0 w 692"/>
                  <a:gd name="T1" fmla="*/ 0 h 388"/>
                  <a:gd name="T2" fmla="*/ 0 w 692"/>
                  <a:gd name="T3" fmla="*/ 0 h 388"/>
                  <a:gd name="T4" fmla="*/ 0 w 692"/>
                  <a:gd name="T5" fmla="*/ 0 h 388"/>
                  <a:gd name="T6" fmla="*/ 0 w 692"/>
                  <a:gd name="T7" fmla="*/ 0 h 3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92"/>
                  <a:gd name="T13" fmla="*/ 0 h 388"/>
                  <a:gd name="T14" fmla="*/ 692 w 692"/>
                  <a:gd name="T15" fmla="*/ 388 h 3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92" h="388">
                    <a:moveTo>
                      <a:pt x="0" y="0"/>
                    </a:moveTo>
                    <a:lnTo>
                      <a:pt x="200" y="20"/>
                    </a:lnTo>
                    <a:lnTo>
                      <a:pt x="500" y="316"/>
                    </a:lnTo>
                    <a:lnTo>
                      <a:pt x="692" y="38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6" name="Line 46"/>
              <p:cNvSpPr>
                <a:spLocks noChangeAspect="1" noChangeShapeType="1"/>
              </p:cNvSpPr>
              <p:nvPr/>
            </p:nvSpPr>
            <p:spPr bwMode="auto">
              <a:xfrm flipV="1">
                <a:off x="1898" y="3346"/>
                <a:ext cx="0" cy="20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7" name="Freeform 47"/>
              <p:cNvSpPr>
                <a:spLocks noChangeAspect="1"/>
              </p:cNvSpPr>
              <p:nvPr/>
            </p:nvSpPr>
            <p:spPr bwMode="auto">
              <a:xfrm>
                <a:off x="1898" y="3519"/>
                <a:ext cx="0" cy="30"/>
              </a:xfrm>
              <a:custGeom>
                <a:avLst/>
                <a:gdLst>
                  <a:gd name="T0" fmla="*/ 0 h 116"/>
                  <a:gd name="T1" fmla="*/ 0 h 116"/>
                  <a:gd name="T2" fmla="*/ 0 h 116"/>
                  <a:gd name="T3" fmla="*/ 0 60000 65536"/>
                  <a:gd name="T4" fmla="*/ 0 60000 65536"/>
                  <a:gd name="T5" fmla="*/ 0 60000 65536"/>
                  <a:gd name="T6" fmla="*/ 0 h 116"/>
                  <a:gd name="T7" fmla="*/ 116 h 11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T6" r="0" b="T7"/>
                <a:pathLst>
                  <a:path h="116">
                    <a:moveTo>
                      <a:pt x="0" y="116"/>
                    </a:moveTo>
                    <a:lnTo>
                      <a:pt x="0" y="0"/>
                    </a:lnTo>
                    <a:lnTo>
                      <a:pt x="0" y="11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8" name="Freeform 48"/>
              <p:cNvSpPr>
                <a:spLocks noChangeAspect="1"/>
              </p:cNvSpPr>
              <p:nvPr/>
            </p:nvSpPr>
            <p:spPr bwMode="auto">
              <a:xfrm>
                <a:off x="1898" y="3402"/>
                <a:ext cx="0" cy="97"/>
              </a:xfrm>
              <a:custGeom>
                <a:avLst/>
                <a:gdLst>
                  <a:gd name="T0" fmla="*/ 0 h 364"/>
                  <a:gd name="T1" fmla="*/ 0 h 364"/>
                  <a:gd name="T2" fmla="*/ 0 h 364"/>
                  <a:gd name="T3" fmla="*/ 0 h 364"/>
                  <a:gd name="T4" fmla="*/ 0 h 364"/>
                  <a:gd name="T5" fmla="*/ 0 h 364"/>
                  <a:gd name="T6" fmla="*/ 0 h 364"/>
                  <a:gd name="T7" fmla="*/ 0 h 364"/>
                  <a:gd name="T8" fmla="*/ 0 h 364"/>
                  <a:gd name="T9" fmla="*/ 0 h 364"/>
                  <a:gd name="T10" fmla="*/ 0 h 364"/>
                  <a:gd name="T11" fmla="*/ 0 h 364"/>
                  <a:gd name="T12" fmla="*/ 0 h 364"/>
                  <a:gd name="T13" fmla="*/ 0 h 364"/>
                  <a:gd name="T14" fmla="*/ 0 h 364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h 364"/>
                  <a:gd name="T31" fmla="*/ 364 h 364"/>
                </a:gdLst>
                <a:ahLst/>
                <a:cxnLst>
                  <a:cxn ang="T15">
                    <a:pos x="0" y="T0"/>
                  </a:cxn>
                  <a:cxn ang="T16">
                    <a:pos x="0" y="T1"/>
                  </a:cxn>
                  <a:cxn ang="T17">
                    <a:pos x="0" y="T2"/>
                  </a:cxn>
                  <a:cxn ang="T18">
                    <a:pos x="0" y="T3"/>
                  </a:cxn>
                  <a:cxn ang="T19">
                    <a:pos x="0" y="T4"/>
                  </a:cxn>
                  <a:cxn ang="T20">
                    <a:pos x="0" y="T5"/>
                  </a:cxn>
                  <a:cxn ang="T21">
                    <a:pos x="0" y="T6"/>
                  </a:cxn>
                  <a:cxn ang="T22">
                    <a:pos x="0" y="T7"/>
                  </a:cxn>
                  <a:cxn ang="T23">
                    <a:pos x="0" y="T8"/>
                  </a:cxn>
                  <a:cxn ang="T24">
                    <a:pos x="0" y="T9"/>
                  </a:cxn>
                  <a:cxn ang="T25">
                    <a:pos x="0" y="T10"/>
                  </a:cxn>
                  <a:cxn ang="T26">
                    <a:pos x="0" y="T11"/>
                  </a:cxn>
                  <a:cxn ang="T27">
                    <a:pos x="0" y="T12"/>
                  </a:cxn>
                  <a:cxn ang="T28">
                    <a:pos x="0" y="T13"/>
                  </a:cxn>
                  <a:cxn ang="T29">
                    <a:pos x="0" y="T14"/>
                  </a:cxn>
                </a:cxnLst>
                <a:rect l="0" t="T30" r="0" b="T31"/>
                <a:pathLst>
                  <a:path h="364">
                    <a:moveTo>
                      <a:pt x="0" y="344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0" y="32"/>
                    </a:lnTo>
                    <a:lnTo>
                      <a:pt x="0" y="180"/>
                    </a:lnTo>
                    <a:lnTo>
                      <a:pt x="0" y="332"/>
                    </a:lnTo>
                    <a:lnTo>
                      <a:pt x="0" y="360"/>
                    </a:lnTo>
                    <a:lnTo>
                      <a:pt x="0" y="344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0" y="184"/>
                    </a:lnTo>
                    <a:lnTo>
                      <a:pt x="0" y="332"/>
                    </a:lnTo>
                    <a:lnTo>
                      <a:pt x="0" y="364"/>
                    </a:lnTo>
                    <a:lnTo>
                      <a:pt x="0" y="34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9" name="Freeform 49"/>
              <p:cNvSpPr>
                <a:spLocks noChangeAspect="1"/>
              </p:cNvSpPr>
              <p:nvPr/>
            </p:nvSpPr>
            <p:spPr bwMode="auto">
              <a:xfrm>
                <a:off x="2095" y="3228"/>
                <a:ext cx="79" cy="79"/>
              </a:xfrm>
              <a:custGeom>
                <a:avLst/>
                <a:gdLst>
                  <a:gd name="T0" fmla="*/ 0 w 296"/>
                  <a:gd name="T1" fmla="*/ 0 h 296"/>
                  <a:gd name="T2" fmla="*/ 0 w 296"/>
                  <a:gd name="T3" fmla="*/ 0 h 296"/>
                  <a:gd name="T4" fmla="*/ 0 w 296"/>
                  <a:gd name="T5" fmla="*/ 0 h 296"/>
                  <a:gd name="T6" fmla="*/ 0 w 296"/>
                  <a:gd name="T7" fmla="*/ 0 h 296"/>
                  <a:gd name="T8" fmla="*/ 0 w 296"/>
                  <a:gd name="T9" fmla="*/ 0 h 296"/>
                  <a:gd name="T10" fmla="*/ 0 w 296"/>
                  <a:gd name="T11" fmla="*/ 0 h 296"/>
                  <a:gd name="T12" fmla="*/ 0 w 296"/>
                  <a:gd name="T13" fmla="*/ 0 h 296"/>
                  <a:gd name="T14" fmla="*/ 0 w 296"/>
                  <a:gd name="T15" fmla="*/ 0 h 2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6"/>
                  <a:gd name="T25" fmla="*/ 0 h 296"/>
                  <a:gd name="T26" fmla="*/ 296 w 296"/>
                  <a:gd name="T27" fmla="*/ 296 h 2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6" h="296">
                    <a:moveTo>
                      <a:pt x="296" y="296"/>
                    </a:moveTo>
                    <a:lnTo>
                      <a:pt x="284" y="280"/>
                    </a:lnTo>
                    <a:lnTo>
                      <a:pt x="16" y="12"/>
                    </a:lnTo>
                    <a:lnTo>
                      <a:pt x="0" y="0"/>
                    </a:lnTo>
                    <a:lnTo>
                      <a:pt x="28" y="24"/>
                    </a:lnTo>
                    <a:lnTo>
                      <a:pt x="152" y="152"/>
                    </a:lnTo>
                    <a:lnTo>
                      <a:pt x="272" y="268"/>
                    </a:lnTo>
                    <a:lnTo>
                      <a:pt x="296" y="296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0" name="Freeform 50"/>
              <p:cNvSpPr>
                <a:spLocks noChangeAspect="1"/>
              </p:cNvSpPr>
              <p:nvPr/>
            </p:nvSpPr>
            <p:spPr bwMode="auto">
              <a:xfrm>
                <a:off x="1898" y="3402"/>
                <a:ext cx="0" cy="97"/>
              </a:xfrm>
              <a:custGeom>
                <a:avLst/>
                <a:gdLst>
                  <a:gd name="T0" fmla="*/ 0 h 364"/>
                  <a:gd name="T1" fmla="*/ 0 h 364"/>
                  <a:gd name="T2" fmla="*/ 0 h 364"/>
                  <a:gd name="T3" fmla="*/ 0 h 364"/>
                  <a:gd name="T4" fmla="*/ 0 h 364"/>
                  <a:gd name="T5" fmla="*/ 0 h 364"/>
                  <a:gd name="T6" fmla="*/ 0 h 364"/>
                  <a:gd name="T7" fmla="*/ 0 h 364"/>
                  <a:gd name="T8" fmla="*/ 0 h 364"/>
                  <a:gd name="T9" fmla="*/ 0 h 364"/>
                  <a:gd name="T10" fmla="*/ 0 h 364"/>
                  <a:gd name="T11" fmla="*/ 0 h 364"/>
                  <a:gd name="T12" fmla="*/ 0 h 364"/>
                  <a:gd name="T13" fmla="*/ 0 h 364"/>
                  <a:gd name="T14" fmla="*/ 0 h 364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h 364"/>
                  <a:gd name="T31" fmla="*/ 364 h 364"/>
                </a:gdLst>
                <a:ahLst/>
                <a:cxnLst>
                  <a:cxn ang="T15">
                    <a:pos x="0" y="T0"/>
                  </a:cxn>
                  <a:cxn ang="T16">
                    <a:pos x="0" y="T1"/>
                  </a:cxn>
                  <a:cxn ang="T17">
                    <a:pos x="0" y="T2"/>
                  </a:cxn>
                  <a:cxn ang="T18">
                    <a:pos x="0" y="T3"/>
                  </a:cxn>
                  <a:cxn ang="T19">
                    <a:pos x="0" y="T4"/>
                  </a:cxn>
                  <a:cxn ang="T20">
                    <a:pos x="0" y="T5"/>
                  </a:cxn>
                  <a:cxn ang="T21">
                    <a:pos x="0" y="T6"/>
                  </a:cxn>
                  <a:cxn ang="T22">
                    <a:pos x="0" y="T7"/>
                  </a:cxn>
                  <a:cxn ang="T23">
                    <a:pos x="0" y="T8"/>
                  </a:cxn>
                  <a:cxn ang="T24">
                    <a:pos x="0" y="T9"/>
                  </a:cxn>
                  <a:cxn ang="T25">
                    <a:pos x="0" y="T10"/>
                  </a:cxn>
                  <a:cxn ang="T26">
                    <a:pos x="0" y="T11"/>
                  </a:cxn>
                  <a:cxn ang="T27">
                    <a:pos x="0" y="T12"/>
                  </a:cxn>
                  <a:cxn ang="T28">
                    <a:pos x="0" y="T13"/>
                  </a:cxn>
                  <a:cxn ang="T29">
                    <a:pos x="0" y="T14"/>
                  </a:cxn>
                </a:cxnLst>
                <a:rect l="0" t="T30" r="0" b="T31"/>
                <a:pathLst>
                  <a:path h="364">
                    <a:moveTo>
                      <a:pt x="0" y="344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0" y="184"/>
                    </a:lnTo>
                    <a:lnTo>
                      <a:pt x="0" y="332"/>
                    </a:lnTo>
                    <a:lnTo>
                      <a:pt x="0" y="364"/>
                    </a:lnTo>
                    <a:lnTo>
                      <a:pt x="0" y="344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0" y="184"/>
                    </a:lnTo>
                    <a:lnTo>
                      <a:pt x="0" y="332"/>
                    </a:lnTo>
                    <a:lnTo>
                      <a:pt x="0" y="364"/>
                    </a:lnTo>
                    <a:lnTo>
                      <a:pt x="0" y="34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1" name="Freeform 51"/>
              <p:cNvSpPr>
                <a:spLocks noChangeAspect="1"/>
              </p:cNvSpPr>
              <p:nvPr/>
            </p:nvSpPr>
            <p:spPr bwMode="auto">
              <a:xfrm>
                <a:off x="1849" y="3407"/>
                <a:ext cx="2" cy="1"/>
              </a:xfrm>
              <a:custGeom>
                <a:avLst/>
                <a:gdLst>
                  <a:gd name="T0" fmla="*/ 0 w 8"/>
                  <a:gd name="T1" fmla="*/ 0 h 1"/>
                  <a:gd name="T2" fmla="*/ 0 w 8"/>
                  <a:gd name="T3" fmla="*/ 0 h 1"/>
                  <a:gd name="T4" fmla="*/ 0 w 8"/>
                  <a:gd name="T5" fmla="*/ 0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"/>
                  <a:gd name="T14" fmla="*/ 8 w 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">
                    <a:moveTo>
                      <a:pt x="8" y="0"/>
                    </a:move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2" name="Freeform 52"/>
              <p:cNvSpPr>
                <a:spLocks noChangeAspect="1"/>
              </p:cNvSpPr>
              <p:nvPr/>
            </p:nvSpPr>
            <p:spPr bwMode="auto">
              <a:xfrm>
                <a:off x="1849" y="3406"/>
                <a:ext cx="3" cy="1"/>
              </a:xfrm>
              <a:custGeom>
                <a:avLst/>
                <a:gdLst>
                  <a:gd name="T0" fmla="*/ 0 w 12"/>
                  <a:gd name="T1" fmla="*/ 0 h 4"/>
                  <a:gd name="T2" fmla="*/ 0 w 12"/>
                  <a:gd name="T3" fmla="*/ 0 h 4"/>
                  <a:gd name="T4" fmla="*/ 0 w 12"/>
                  <a:gd name="T5" fmla="*/ 0 h 4"/>
                  <a:gd name="T6" fmla="*/ 0 w 12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"/>
                  <a:gd name="T14" fmla="*/ 12 w 12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">
                    <a:moveTo>
                      <a:pt x="12" y="4"/>
                    </a:moveTo>
                    <a:lnTo>
                      <a:pt x="8" y="4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3" name="Freeform 53"/>
              <p:cNvSpPr>
                <a:spLocks noChangeAspect="1"/>
              </p:cNvSpPr>
              <p:nvPr/>
            </p:nvSpPr>
            <p:spPr bwMode="auto">
              <a:xfrm>
                <a:off x="1761" y="3497"/>
                <a:ext cx="2" cy="2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0 w 8"/>
                  <a:gd name="T5" fmla="*/ 0 h 8"/>
                  <a:gd name="T6" fmla="*/ 0 w 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0" y="0"/>
                    </a:moveTo>
                    <a:lnTo>
                      <a:pt x="0" y="4"/>
                    </a:lnTo>
                    <a:lnTo>
                      <a:pt x="4" y="8"/>
                    </a:lnTo>
                    <a:lnTo>
                      <a:pt x="8" y="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4" name="Freeform 54"/>
              <p:cNvSpPr>
                <a:spLocks noChangeAspect="1"/>
              </p:cNvSpPr>
              <p:nvPr/>
            </p:nvSpPr>
            <p:spPr bwMode="auto">
              <a:xfrm>
                <a:off x="1760" y="3498"/>
                <a:ext cx="3" cy="2"/>
              </a:xfrm>
              <a:custGeom>
                <a:avLst/>
                <a:gdLst>
                  <a:gd name="T0" fmla="*/ 0 w 12"/>
                  <a:gd name="T1" fmla="*/ 0 h 8"/>
                  <a:gd name="T2" fmla="*/ 0 w 12"/>
                  <a:gd name="T3" fmla="*/ 0 h 8"/>
                  <a:gd name="T4" fmla="*/ 0 w 12"/>
                  <a:gd name="T5" fmla="*/ 0 h 8"/>
                  <a:gd name="T6" fmla="*/ 0 w 12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8"/>
                  <a:gd name="T14" fmla="*/ 12 w 1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8">
                    <a:moveTo>
                      <a:pt x="0" y="0"/>
                    </a:moveTo>
                    <a:lnTo>
                      <a:pt x="4" y="4"/>
                    </a:lnTo>
                    <a:lnTo>
                      <a:pt x="8" y="8"/>
                    </a:lnTo>
                    <a:lnTo>
                      <a:pt x="12" y="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5" name="Freeform 55"/>
              <p:cNvSpPr>
                <a:spLocks noChangeAspect="1"/>
              </p:cNvSpPr>
              <p:nvPr/>
            </p:nvSpPr>
            <p:spPr bwMode="auto">
              <a:xfrm>
                <a:off x="1851" y="3407"/>
                <a:ext cx="10" cy="25"/>
              </a:xfrm>
              <a:custGeom>
                <a:avLst/>
                <a:gdLst>
                  <a:gd name="T0" fmla="*/ 0 w 36"/>
                  <a:gd name="T1" fmla="*/ 0 h 92"/>
                  <a:gd name="T2" fmla="*/ 0 w 36"/>
                  <a:gd name="T3" fmla="*/ 0 h 92"/>
                  <a:gd name="T4" fmla="*/ 0 w 36"/>
                  <a:gd name="T5" fmla="*/ 0 h 92"/>
                  <a:gd name="T6" fmla="*/ 0 w 36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92"/>
                  <a:gd name="T14" fmla="*/ 36 w 36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92">
                    <a:moveTo>
                      <a:pt x="36" y="92"/>
                    </a:moveTo>
                    <a:lnTo>
                      <a:pt x="24" y="64"/>
                    </a:lnTo>
                    <a:lnTo>
                      <a:pt x="12" y="3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6" name="Freeform 56"/>
              <p:cNvSpPr>
                <a:spLocks noChangeAspect="1"/>
              </p:cNvSpPr>
              <p:nvPr/>
            </p:nvSpPr>
            <p:spPr bwMode="auto">
              <a:xfrm>
                <a:off x="1852" y="3407"/>
                <a:ext cx="9" cy="25"/>
              </a:xfrm>
              <a:custGeom>
                <a:avLst/>
                <a:gdLst>
                  <a:gd name="T0" fmla="*/ 0 w 32"/>
                  <a:gd name="T1" fmla="*/ 0 h 92"/>
                  <a:gd name="T2" fmla="*/ 0 w 32"/>
                  <a:gd name="T3" fmla="*/ 0 h 92"/>
                  <a:gd name="T4" fmla="*/ 0 w 32"/>
                  <a:gd name="T5" fmla="*/ 0 h 92"/>
                  <a:gd name="T6" fmla="*/ 0 w 32"/>
                  <a:gd name="T7" fmla="*/ 0 h 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2"/>
                  <a:gd name="T13" fmla="*/ 0 h 92"/>
                  <a:gd name="T14" fmla="*/ 32 w 32"/>
                  <a:gd name="T15" fmla="*/ 92 h 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2" h="92">
                    <a:moveTo>
                      <a:pt x="32" y="92"/>
                    </a:moveTo>
                    <a:lnTo>
                      <a:pt x="24" y="64"/>
                    </a:lnTo>
                    <a:lnTo>
                      <a:pt x="12" y="28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7" name="Line 57"/>
              <p:cNvSpPr>
                <a:spLocks noChangeAspect="1" noChangeShapeType="1"/>
              </p:cNvSpPr>
              <p:nvPr/>
            </p:nvSpPr>
            <p:spPr bwMode="auto">
              <a:xfrm>
                <a:off x="1763" y="3500"/>
                <a:ext cx="87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8" name="Line 58"/>
              <p:cNvSpPr>
                <a:spLocks noChangeAspect="1" noChangeShapeType="1"/>
              </p:cNvSpPr>
              <p:nvPr/>
            </p:nvSpPr>
            <p:spPr bwMode="auto">
              <a:xfrm>
                <a:off x="1763" y="3499"/>
                <a:ext cx="87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9" name="Line 59"/>
              <p:cNvSpPr>
                <a:spLocks noChangeAspect="1" noChangeShapeType="1"/>
              </p:cNvSpPr>
              <p:nvPr/>
            </p:nvSpPr>
            <p:spPr bwMode="auto">
              <a:xfrm>
                <a:off x="1846" y="3384"/>
                <a:ext cx="1" cy="2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0" name="Line 60"/>
              <p:cNvSpPr>
                <a:spLocks noChangeAspect="1" noChangeShapeType="1"/>
              </p:cNvSpPr>
              <p:nvPr/>
            </p:nvSpPr>
            <p:spPr bwMode="auto">
              <a:xfrm>
                <a:off x="1766" y="3384"/>
                <a:ext cx="0" cy="2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1" name="Line 61"/>
              <p:cNvSpPr>
                <a:spLocks noChangeAspect="1" noChangeShapeType="1"/>
              </p:cNvSpPr>
              <p:nvPr/>
            </p:nvSpPr>
            <p:spPr bwMode="auto">
              <a:xfrm>
                <a:off x="1765" y="3383"/>
                <a:ext cx="0" cy="2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2" name="Line 62"/>
              <p:cNvSpPr>
                <a:spLocks noChangeAspect="1" noChangeShapeType="1"/>
              </p:cNvSpPr>
              <p:nvPr/>
            </p:nvSpPr>
            <p:spPr bwMode="auto">
              <a:xfrm>
                <a:off x="1848" y="3383"/>
                <a:ext cx="1" cy="2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3" name="Line 63"/>
              <p:cNvSpPr>
                <a:spLocks noChangeAspect="1" noChangeShapeType="1"/>
              </p:cNvSpPr>
              <p:nvPr/>
            </p:nvSpPr>
            <p:spPr bwMode="auto">
              <a:xfrm>
                <a:off x="1846" y="3406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4" name="Line 64"/>
              <p:cNvSpPr>
                <a:spLocks noChangeAspect="1" noChangeShapeType="1"/>
              </p:cNvSpPr>
              <p:nvPr/>
            </p:nvSpPr>
            <p:spPr bwMode="auto">
              <a:xfrm>
                <a:off x="1846" y="3407"/>
                <a:ext cx="4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5" name="Freeform 65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300"/>
              </a:xfrm>
              <a:custGeom>
                <a:avLst/>
                <a:gdLst>
                  <a:gd name="T0" fmla="*/ 0 w 532"/>
                  <a:gd name="T1" fmla="*/ 0 h 1124"/>
                  <a:gd name="T2" fmla="*/ 0 w 532"/>
                  <a:gd name="T3" fmla="*/ 0 h 1124"/>
                  <a:gd name="T4" fmla="*/ 0 w 532"/>
                  <a:gd name="T5" fmla="*/ 0 h 1124"/>
                  <a:gd name="T6" fmla="*/ 0 w 532"/>
                  <a:gd name="T7" fmla="*/ 0 h 1124"/>
                  <a:gd name="T8" fmla="*/ 0 w 532"/>
                  <a:gd name="T9" fmla="*/ 0 h 1124"/>
                  <a:gd name="T10" fmla="*/ 0 w 532"/>
                  <a:gd name="T11" fmla="*/ 0 h 1124"/>
                  <a:gd name="T12" fmla="*/ 0 w 532"/>
                  <a:gd name="T13" fmla="*/ 0 h 1124"/>
                  <a:gd name="T14" fmla="*/ 0 w 532"/>
                  <a:gd name="T15" fmla="*/ 0 h 1124"/>
                  <a:gd name="T16" fmla="*/ 0 w 532"/>
                  <a:gd name="T17" fmla="*/ 0 h 1124"/>
                  <a:gd name="T18" fmla="*/ 0 w 532"/>
                  <a:gd name="T19" fmla="*/ 0 h 1124"/>
                  <a:gd name="T20" fmla="*/ 0 w 532"/>
                  <a:gd name="T21" fmla="*/ 0 h 1124"/>
                  <a:gd name="T22" fmla="*/ 0 w 532"/>
                  <a:gd name="T23" fmla="*/ 0 h 1124"/>
                  <a:gd name="T24" fmla="*/ 0 w 532"/>
                  <a:gd name="T25" fmla="*/ 0 h 1124"/>
                  <a:gd name="T26" fmla="*/ 0 w 532"/>
                  <a:gd name="T27" fmla="*/ 0 h 1124"/>
                  <a:gd name="T28" fmla="*/ 0 w 532"/>
                  <a:gd name="T29" fmla="*/ 0 h 1124"/>
                  <a:gd name="T30" fmla="*/ 0 w 532"/>
                  <a:gd name="T31" fmla="*/ 0 h 1124"/>
                  <a:gd name="T32" fmla="*/ 0 w 532"/>
                  <a:gd name="T33" fmla="*/ 0 h 1124"/>
                  <a:gd name="T34" fmla="*/ 0 w 532"/>
                  <a:gd name="T35" fmla="*/ 0 h 1124"/>
                  <a:gd name="T36" fmla="*/ 0 w 532"/>
                  <a:gd name="T37" fmla="*/ 0 h 1124"/>
                  <a:gd name="T38" fmla="*/ 0 w 532"/>
                  <a:gd name="T39" fmla="*/ 0 h 1124"/>
                  <a:gd name="T40" fmla="*/ 0 w 532"/>
                  <a:gd name="T41" fmla="*/ 0 h 1124"/>
                  <a:gd name="T42" fmla="*/ 0 w 532"/>
                  <a:gd name="T43" fmla="*/ 0 h 1124"/>
                  <a:gd name="T44" fmla="*/ 0 w 532"/>
                  <a:gd name="T45" fmla="*/ 0 h 1124"/>
                  <a:gd name="T46" fmla="*/ 0 w 532"/>
                  <a:gd name="T47" fmla="*/ 0 h 1124"/>
                  <a:gd name="T48" fmla="*/ 0 w 532"/>
                  <a:gd name="T49" fmla="*/ 0 h 1124"/>
                  <a:gd name="T50" fmla="*/ 0 w 532"/>
                  <a:gd name="T51" fmla="*/ 0 h 1124"/>
                  <a:gd name="T52" fmla="*/ 0 w 532"/>
                  <a:gd name="T53" fmla="*/ 0 h 1124"/>
                  <a:gd name="T54" fmla="*/ 0 w 532"/>
                  <a:gd name="T55" fmla="*/ 0 h 1124"/>
                  <a:gd name="T56" fmla="*/ 0 w 532"/>
                  <a:gd name="T57" fmla="*/ 0 h 1124"/>
                  <a:gd name="T58" fmla="*/ 0 w 532"/>
                  <a:gd name="T59" fmla="*/ 0 h 11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4"/>
                  <a:gd name="T92" fmla="*/ 532 w 532"/>
                  <a:gd name="T93" fmla="*/ 1124 h 11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4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200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40"/>
                    </a:lnTo>
                    <a:lnTo>
                      <a:pt x="492" y="684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8"/>
                    </a:lnTo>
                    <a:lnTo>
                      <a:pt x="532" y="952"/>
                    </a:lnTo>
                    <a:lnTo>
                      <a:pt x="528" y="996"/>
                    </a:lnTo>
                    <a:lnTo>
                      <a:pt x="528" y="1040"/>
                    </a:lnTo>
                    <a:lnTo>
                      <a:pt x="524" y="1080"/>
                    </a:lnTo>
                    <a:lnTo>
                      <a:pt x="516" y="112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6" name="Freeform 66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300"/>
              </a:xfrm>
              <a:custGeom>
                <a:avLst/>
                <a:gdLst>
                  <a:gd name="T0" fmla="*/ 0 w 532"/>
                  <a:gd name="T1" fmla="*/ 0 h 1124"/>
                  <a:gd name="T2" fmla="*/ 0 w 532"/>
                  <a:gd name="T3" fmla="*/ 0 h 1124"/>
                  <a:gd name="T4" fmla="*/ 0 w 532"/>
                  <a:gd name="T5" fmla="*/ 0 h 1124"/>
                  <a:gd name="T6" fmla="*/ 0 w 532"/>
                  <a:gd name="T7" fmla="*/ 0 h 1124"/>
                  <a:gd name="T8" fmla="*/ 0 w 532"/>
                  <a:gd name="T9" fmla="*/ 0 h 1124"/>
                  <a:gd name="T10" fmla="*/ 0 w 532"/>
                  <a:gd name="T11" fmla="*/ 0 h 1124"/>
                  <a:gd name="T12" fmla="*/ 0 w 532"/>
                  <a:gd name="T13" fmla="*/ 0 h 1124"/>
                  <a:gd name="T14" fmla="*/ 0 w 532"/>
                  <a:gd name="T15" fmla="*/ 0 h 1124"/>
                  <a:gd name="T16" fmla="*/ 0 w 532"/>
                  <a:gd name="T17" fmla="*/ 0 h 1124"/>
                  <a:gd name="T18" fmla="*/ 0 w 532"/>
                  <a:gd name="T19" fmla="*/ 0 h 1124"/>
                  <a:gd name="T20" fmla="*/ 0 w 532"/>
                  <a:gd name="T21" fmla="*/ 0 h 1124"/>
                  <a:gd name="T22" fmla="*/ 0 w 532"/>
                  <a:gd name="T23" fmla="*/ 0 h 1124"/>
                  <a:gd name="T24" fmla="*/ 0 w 532"/>
                  <a:gd name="T25" fmla="*/ 0 h 1124"/>
                  <a:gd name="T26" fmla="*/ 0 w 532"/>
                  <a:gd name="T27" fmla="*/ 0 h 1124"/>
                  <a:gd name="T28" fmla="*/ 0 w 532"/>
                  <a:gd name="T29" fmla="*/ 0 h 1124"/>
                  <a:gd name="T30" fmla="*/ 0 w 532"/>
                  <a:gd name="T31" fmla="*/ 0 h 1124"/>
                  <a:gd name="T32" fmla="*/ 0 w 532"/>
                  <a:gd name="T33" fmla="*/ 0 h 1124"/>
                  <a:gd name="T34" fmla="*/ 0 w 532"/>
                  <a:gd name="T35" fmla="*/ 0 h 1124"/>
                  <a:gd name="T36" fmla="*/ 0 w 532"/>
                  <a:gd name="T37" fmla="*/ 0 h 1124"/>
                  <a:gd name="T38" fmla="*/ 0 w 532"/>
                  <a:gd name="T39" fmla="*/ 0 h 1124"/>
                  <a:gd name="T40" fmla="*/ 0 w 532"/>
                  <a:gd name="T41" fmla="*/ 0 h 1124"/>
                  <a:gd name="T42" fmla="*/ 0 w 532"/>
                  <a:gd name="T43" fmla="*/ 0 h 1124"/>
                  <a:gd name="T44" fmla="*/ 0 w 532"/>
                  <a:gd name="T45" fmla="*/ 0 h 1124"/>
                  <a:gd name="T46" fmla="*/ 0 w 532"/>
                  <a:gd name="T47" fmla="*/ 0 h 1124"/>
                  <a:gd name="T48" fmla="*/ 0 w 532"/>
                  <a:gd name="T49" fmla="*/ 0 h 1124"/>
                  <a:gd name="T50" fmla="*/ 0 w 532"/>
                  <a:gd name="T51" fmla="*/ 0 h 1124"/>
                  <a:gd name="T52" fmla="*/ 0 w 532"/>
                  <a:gd name="T53" fmla="*/ 0 h 1124"/>
                  <a:gd name="T54" fmla="*/ 0 w 532"/>
                  <a:gd name="T55" fmla="*/ 0 h 1124"/>
                  <a:gd name="T56" fmla="*/ 0 w 532"/>
                  <a:gd name="T57" fmla="*/ 0 h 1124"/>
                  <a:gd name="T58" fmla="*/ 0 w 532"/>
                  <a:gd name="T59" fmla="*/ 0 h 11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4"/>
                  <a:gd name="T92" fmla="*/ 532 w 532"/>
                  <a:gd name="T93" fmla="*/ 1124 h 11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4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200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40"/>
                    </a:lnTo>
                    <a:lnTo>
                      <a:pt x="492" y="684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8"/>
                    </a:lnTo>
                    <a:lnTo>
                      <a:pt x="532" y="952"/>
                    </a:lnTo>
                    <a:lnTo>
                      <a:pt x="528" y="996"/>
                    </a:lnTo>
                    <a:lnTo>
                      <a:pt x="528" y="1040"/>
                    </a:lnTo>
                    <a:lnTo>
                      <a:pt x="524" y="1080"/>
                    </a:lnTo>
                    <a:lnTo>
                      <a:pt x="516" y="112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7" name="Freeform 67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300"/>
              </a:xfrm>
              <a:custGeom>
                <a:avLst/>
                <a:gdLst>
                  <a:gd name="T0" fmla="*/ 0 w 532"/>
                  <a:gd name="T1" fmla="*/ 0 h 1124"/>
                  <a:gd name="T2" fmla="*/ 0 w 532"/>
                  <a:gd name="T3" fmla="*/ 0 h 1124"/>
                  <a:gd name="T4" fmla="*/ 0 w 532"/>
                  <a:gd name="T5" fmla="*/ 0 h 1124"/>
                  <a:gd name="T6" fmla="*/ 0 w 532"/>
                  <a:gd name="T7" fmla="*/ 0 h 1124"/>
                  <a:gd name="T8" fmla="*/ 0 w 532"/>
                  <a:gd name="T9" fmla="*/ 0 h 1124"/>
                  <a:gd name="T10" fmla="*/ 0 w 532"/>
                  <a:gd name="T11" fmla="*/ 0 h 1124"/>
                  <a:gd name="T12" fmla="*/ 0 w 532"/>
                  <a:gd name="T13" fmla="*/ 0 h 1124"/>
                  <a:gd name="T14" fmla="*/ 0 w 532"/>
                  <a:gd name="T15" fmla="*/ 0 h 1124"/>
                  <a:gd name="T16" fmla="*/ 0 w 532"/>
                  <a:gd name="T17" fmla="*/ 0 h 1124"/>
                  <a:gd name="T18" fmla="*/ 0 w 532"/>
                  <a:gd name="T19" fmla="*/ 0 h 1124"/>
                  <a:gd name="T20" fmla="*/ 0 w 532"/>
                  <a:gd name="T21" fmla="*/ 0 h 1124"/>
                  <a:gd name="T22" fmla="*/ 0 w 532"/>
                  <a:gd name="T23" fmla="*/ 0 h 1124"/>
                  <a:gd name="T24" fmla="*/ 0 w 532"/>
                  <a:gd name="T25" fmla="*/ 0 h 1124"/>
                  <a:gd name="T26" fmla="*/ 0 w 532"/>
                  <a:gd name="T27" fmla="*/ 0 h 1124"/>
                  <a:gd name="T28" fmla="*/ 0 w 532"/>
                  <a:gd name="T29" fmla="*/ 0 h 1124"/>
                  <a:gd name="T30" fmla="*/ 0 w 532"/>
                  <a:gd name="T31" fmla="*/ 0 h 1124"/>
                  <a:gd name="T32" fmla="*/ 0 w 532"/>
                  <a:gd name="T33" fmla="*/ 0 h 1124"/>
                  <a:gd name="T34" fmla="*/ 0 w 532"/>
                  <a:gd name="T35" fmla="*/ 0 h 1124"/>
                  <a:gd name="T36" fmla="*/ 0 w 532"/>
                  <a:gd name="T37" fmla="*/ 0 h 1124"/>
                  <a:gd name="T38" fmla="*/ 0 w 532"/>
                  <a:gd name="T39" fmla="*/ 0 h 1124"/>
                  <a:gd name="T40" fmla="*/ 0 w 532"/>
                  <a:gd name="T41" fmla="*/ 0 h 1124"/>
                  <a:gd name="T42" fmla="*/ 0 w 532"/>
                  <a:gd name="T43" fmla="*/ 0 h 1124"/>
                  <a:gd name="T44" fmla="*/ 0 w 532"/>
                  <a:gd name="T45" fmla="*/ 0 h 1124"/>
                  <a:gd name="T46" fmla="*/ 0 w 532"/>
                  <a:gd name="T47" fmla="*/ 0 h 1124"/>
                  <a:gd name="T48" fmla="*/ 0 w 532"/>
                  <a:gd name="T49" fmla="*/ 0 h 1124"/>
                  <a:gd name="T50" fmla="*/ 0 w 532"/>
                  <a:gd name="T51" fmla="*/ 0 h 1124"/>
                  <a:gd name="T52" fmla="*/ 0 w 532"/>
                  <a:gd name="T53" fmla="*/ 0 h 1124"/>
                  <a:gd name="T54" fmla="*/ 0 w 532"/>
                  <a:gd name="T55" fmla="*/ 0 h 1124"/>
                  <a:gd name="T56" fmla="*/ 0 w 532"/>
                  <a:gd name="T57" fmla="*/ 0 h 1124"/>
                  <a:gd name="T58" fmla="*/ 0 w 532"/>
                  <a:gd name="T59" fmla="*/ 0 h 11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4"/>
                  <a:gd name="T92" fmla="*/ 532 w 532"/>
                  <a:gd name="T93" fmla="*/ 1124 h 11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4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200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40"/>
                    </a:lnTo>
                    <a:lnTo>
                      <a:pt x="492" y="684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8"/>
                    </a:lnTo>
                    <a:lnTo>
                      <a:pt x="532" y="952"/>
                    </a:lnTo>
                    <a:lnTo>
                      <a:pt x="528" y="996"/>
                    </a:lnTo>
                    <a:lnTo>
                      <a:pt x="528" y="1040"/>
                    </a:lnTo>
                    <a:lnTo>
                      <a:pt x="524" y="1080"/>
                    </a:lnTo>
                    <a:lnTo>
                      <a:pt x="516" y="112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8" name="Freeform 68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300"/>
              </a:xfrm>
              <a:custGeom>
                <a:avLst/>
                <a:gdLst>
                  <a:gd name="T0" fmla="*/ 0 w 532"/>
                  <a:gd name="T1" fmla="*/ 0 h 1124"/>
                  <a:gd name="T2" fmla="*/ 0 w 532"/>
                  <a:gd name="T3" fmla="*/ 0 h 1124"/>
                  <a:gd name="T4" fmla="*/ 0 w 532"/>
                  <a:gd name="T5" fmla="*/ 0 h 1124"/>
                  <a:gd name="T6" fmla="*/ 0 w 532"/>
                  <a:gd name="T7" fmla="*/ 0 h 1124"/>
                  <a:gd name="T8" fmla="*/ 0 w 532"/>
                  <a:gd name="T9" fmla="*/ 0 h 1124"/>
                  <a:gd name="T10" fmla="*/ 0 w 532"/>
                  <a:gd name="T11" fmla="*/ 0 h 1124"/>
                  <a:gd name="T12" fmla="*/ 0 w 532"/>
                  <a:gd name="T13" fmla="*/ 0 h 1124"/>
                  <a:gd name="T14" fmla="*/ 0 w 532"/>
                  <a:gd name="T15" fmla="*/ 0 h 1124"/>
                  <a:gd name="T16" fmla="*/ 0 w 532"/>
                  <a:gd name="T17" fmla="*/ 0 h 1124"/>
                  <a:gd name="T18" fmla="*/ 0 w 532"/>
                  <a:gd name="T19" fmla="*/ 0 h 1124"/>
                  <a:gd name="T20" fmla="*/ 0 w 532"/>
                  <a:gd name="T21" fmla="*/ 0 h 1124"/>
                  <a:gd name="T22" fmla="*/ 0 w 532"/>
                  <a:gd name="T23" fmla="*/ 0 h 1124"/>
                  <a:gd name="T24" fmla="*/ 0 w 532"/>
                  <a:gd name="T25" fmla="*/ 0 h 1124"/>
                  <a:gd name="T26" fmla="*/ 0 w 532"/>
                  <a:gd name="T27" fmla="*/ 0 h 1124"/>
                  <a:gd name="T28" fmla="*/ 0 w 532"/>
                  <a:gd name="T29" fmla="*/ 0 h 1124"/>
                  <a:gd name="T30" fmla="*/ 0 w 532"/>
                  <a:gd name="T31" fmla="*/ 0 h 1124"/>
                  <a:gd name="T32" fmla="*/ 0 w 532"/>
                  <a:gd name="T33" fmla="*/ 0 h 1124"/>
                  <a:gd name="T34" fmla="*/ 0 w 532"/>
                  <a:gd name="T35" fmla="*/ 0 h 1124"/>
                  <a:gd name="T36" fmla="*/ 0 w 532"/>
                  <a:gd name="T37" fmla="*/ 0 h 1124"/>
                  <a:gd name="T38" fmla="*/ 0 w 532"/>
                  <a:gd name="T39" fmla="*/ 0 h 1124"/>
                  <a:gd name="T40" fmla="*/ 0 w 532"/>
                  <a:gd name="T41" fmla="*/ 0 h 1124"/>
                  <a:gd name="T42" fmla="*/ 0 w 532"/>
                  <a:gd name="T43" fmla="*/ 0 h 1124"/>
                  <a:gd name="T44" fmla="*/ 0 w 532"/>
                  <a:gd name="T45" fmla="*/ 0 h 1124"/>
                  <a:gd name="T46" fmla="*/ 0 w 532"/>
                  <a:gd name="T47" fmla="*/ 0 h 1124"/>
                  <a:gd name="T48" fmla="*/ 0 w 532"/>
                  <a:gd name="T49" fmla="*/ 0 h 1124"/>
                  <a:gd name="T50" fmla="*/ 0 w 532"/>
                  <a:gd name="T51" fmla="*/ 0 h 1124"/>
                  <a:gd name="T52" fmla="*/ 0 w 532"/>
                  <a:gd name="T53" fmla="*/ 0 h 1124"/>
                  <a:gd name="T54" fmla="*/ 0 w 532"/>
                  <a:gd name="T55" fmla="*/ 0 h 1124"/>
                  <a:gd name="T56" fmla="*/ 0 w 532"/>
                  <a:gd name="T57" fmla="*/ 0 h 1124"/>
                  <a:gd name="T58" fmla="*/ 0 w 532"/>
                  <a:gd name="T59" fmla="*/ 0 h 11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4"/>
                  <a:gd name="T92" fmla="*/ 532 w 532"/>
                  <a:gd name="T93" fmla="*/ 1124 h 11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4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200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40"/>
                    </a:lnTo>
                    <a:lnTo>
                      <a:pt x="492" y="684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8"/>
                    </a:lnTo>
                    <a:lnTo>
                      <a:pt x="532" y="952"/>
                    </a:lnTo>
                    <a:lnTo>
                      <a:pt x="528" y="996"/>
                    </a:lnTo>
                    <a:lnTo>
                      <a:pt x="528" y="1040"/>
                    </a:lnTo>
                    <a:lnTo>
                      <a:pt x="524" y="1080"/>
                    </a:lnTo>
                    <a:lnTo>
                      <a:pt x="516" y="112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09" name="Freeform 69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299"/>
              </a:xfrm>
              <a:custGeom>
                <a:avLst/>
                <a:gdLst>
                  <a:gd name="T0" fmla="*/ 0 w 532"/>
                  <a:gd name="T1" fmla="*/ 0 h 1120"/>
                  <a:gd name="T2" fmla="*/ 0 w 532"/>
                  <a:gd name="T3" fmla="*/ 0 h 1120"/>
                  <a:gd name="T4" fmla="*/ 0 w 532"/>
                  <a:gd name="T5" fmla="*/ 0 h 1120"/>
                  <a:gd name="T6" fmla="*/ 0 w 532"/>
                  <a:gd name="T7" fmla="*/ 0 h 1120"/>
                  <a:gd name="T8" fmla="*/ 0 w 532"/>
                  <a:gd name="T9" fmla="*/ 0 h 1120"/>
                  <a:gd name="T10" fmla="*/ 0 w 532"/>
                  <a:gd name="T11" fmla="*/ 0 h 1120"/>
                  <a:gd name="T12" fmla="*/ 0 w 532"/>
                  <a:gd name="T13" fmla="*/ 0 h 1120"/>
                  <a:gd name="T14" fmla="*/ 0 w 532"/>
                  <a:gd name="T15" fmla="*/ 0 h 1120"/>
                  <a:gd name="T16" fmla="*/ 0 w 532"/>
                  <a:gd name="T17" fmla="*/ 0 h 1120"/>
                  <a:gd name="T18" fmla="*/ 0 w 532"/>
                  <a:gd name="T19" fmla="*/ 0 h 1120"/>
                  <a:gd name="T20" fmla="*/ 0 w 532"/>
                  <a:gd name="T21" fmla="*/ 0 h 1120"/>
                  <a:gd name="T22" fmla="*/ 0 w 532"/>
                  <a:gd name="T23" fmla="*/ 0 h 1120"/>
                  <a:gd name="T24" fmla="*/ 0 w 532"/>
                  <a:gd name="T25" fmla="*/ 0 h 1120"/>
                  <a:gd name="T26" fmla="*/ 0 w 532"/>
                  <a:gd name="T27" fmla="*/ 0 h 1120"/>
                  <a:gd name="T28" fmla="*/ 0 w 532"/>
                  <a:gd name="T29" fmla="*/ 0 h 1120"/>
                  <a:gd name="T30" fmla="*/ 0 w 532"/>
                  <a:gd name="T31" fmla="*/ 0 h 1120"/>
                  <a:gd name="T32" fmla="*/ 0 w 532"/>
                  <a:gd name="T33" fmla="*/ 0 h 1120"/>
                  <a:gd name="T34" fmla="*/ 0 w 532"/>
                  <a:gd name="T35" fmla="*/ 0 h 1120"/>
                  <a:gd name="T36" fmla="*/ 0 w 532"/>
                  <a:gd name="T37" fmla="*/ 0 h 1120"/>
                  <a:gd name="T38" fmla="*/ 0 w 532"/>
                  <a:gd name="T39" fmla="*/ 0 h 1120"/>
                  <a:gd name="T40" fmla="*/ 0 w 532"/>
                  <a:gd name="T41" fmla="*/ 0 h 1120"/>
                  <a:gd name="T42" fmla="*/ 0 w 532"/>
                  <a:gd name="T43" fmla="*/ 0 h 1120"/>
                  <a:gd name="T44" fmla="*/ 0 w 532"/>
                  <a:gd name="T45" fmla="*/ 0 h 1120"/>
                  <a:gd name="T46" fmla="*/ 0 w 532"/>
                  <a:gd name="T47" fmla="*/ 0 h 1120"/>
                  <a:gd name="T48" fmla="*/ 0 w 532"/>
                  <a:gd name="T49" fmla="*/ 0 h 1120"/>
                  <a:gd name="T50" fmla="*/ 0 w 532"/>
                  <a:gd name="T51" fmla="*/ 0 h 1120"/>
                  <a:gd name="T52" fmla="*/ 0 w 532"/>
                  <a:gd name="T53" fmla="*/ 0 h 1120"/>
                  <a:gd name="T54" fmla="*/ 0 w 532"/>
                  <a:gd name="T55" fmla="*/ 0 h 1120"/>
                  <a:gd name="T56" fmla="*/ 0 w 532"/>
                  <a:gd name="T57" fmla="*/ 0 h 1120"/>
                  <a:gd name="T58" fmla="*/ 0 w 532"/>
                  <a:gd name="T59" fmla="*/ 0 h 112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0"/>
                  <a:gd name="T92" fmla="*/ 532 w 532"/>
                  <a:gd name="T93" fmla="*/ 1120 h 112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0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196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36"/>
                    </a:lnTo>
                    <a:lnTo>
                      <a:pt x="492" y="680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4"/>
                    </a:lnTo>
                    <a:lnTo>
                      <a:pt x="532" y="948"/>
                    </a:lnTo>
                    <a:lnTo>
                      <a:pt x="528" y="992"/>
                    </a:lnTo>
                    <a:lnTo>
                      <a:pt x="528" y="1036"/>
                    </a:lnTo>
                    <a:lnTo>
                      <a:pt x="524" y="1080"/>
                    </a:lnTo>
                    <a:lnTo>
                      <a:pt x="516" y="112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0" name="Freeform 70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299"/>
              </a:xfrm>
              <a:custGeom>
                <a:avLst/>
                <a:gdLst>
                  <a:gd name="T0" fmla="*/ 0 w 532"/>
                  <a:gd name="T1" fmla="*/ 0 h 1120"/>
                  <a:gd name="T2" fmla="*/ 0 w 532"/>
                  <a:gd name="T3" fmla="*/ 0 h 1120"/>
                  <a:gd name="T4" fmla="*/ 0 w 532"/>
                  <a:gd name="T5" fmla="*/ 0 h 1120"/>
                  <a:gd name="T6" fmla="*/ 0 w 532"/>
                  <a:gd name="T7" fmla="*/ 0 h 1120"/>
                  <a:gd name="T8" fmla="*/ 0 w 532"/>
                  <a:gd name="T9" fmla="*/ 0 h 1120"/>
                  <a:gd name="T10" fmla="*/ 0 w 532"/>
                  <a:gd name="T11" fmla="*/ 0 h 1120"/>
                  <a:gd name="T12" fmla="*/ 0 w 532"/>
                  <a:gd name="T13" fmla="*/ 0 h 1120"/>
                  <a:gd name="T14" fmla="*/ 0 w 532"/>
                  <a:gd name="T15" fmla="*/ 0 h 1120"/>
                  <a:gd name="T16" fmla="*/ 0 w 532"/>
                  <a:gd name="T17" fmla="*/ 0 h 1120"/>
                  <a:gd name="T18" fmla="*/ 0 w 532"/>
                  <a:gd name="T19" fmla="*/ 0 h 1120"/>
                  <a:gd name="T20" fmla="*/ 0 w 532"/>
                  <a:gd name="T21" fmla="*/ 0 h 1120"/>
                  <a:gd name="T22" fmla="*/ 0 w 532"/>
                  <a:gd name="T23" fmla="*/ 0 h 1120"/>
                  <a:gd name="T24" fmla="*/ 0 w 532"/>
                  <a:gd name="T25" fmla="*/ 0 h 1120"/>
                  <a:gd name="T26" fmla="*/ 0 w 532"/>
                  <a:gd name="T27" fmla="*/ 0 h 1120"/>
                  <a:gd name="T28" fmla="*/ 0 w 532"/>
                  <a:gd name="T29" fmla="*/ 0 h 1120"/>
                  <a:gd name="T30" fmla="*/ 0 w 532"/>
                  <a:gd name="T31" fmla="*/ 0 h 1120"/>
                  <a:gd name="T32" fmla="*/ 0 w 532"/>
                  <a:gd name="T33" fmla="*/ 0 h 1120"/>
                  <a:gd name="T34" fmla="*/ 0 w 532"/>
                  <a:gd name="T35" fmla="*/ 0 h 1120"/>
                  <a:gd name="T36" fmla="*/ 0 w 532"/>
                  <a:gd name="T37" fmla="*/ 0 h 1120"/>
                  <a:gd name="T38" fmla="*/ 0 w 532"/>
                  <a:gd name="T39" fmla="*/ 0 h 1120"/>
                  <a:gd name="T40" fmla="*/ 0 w 532"/>
                  <a:gd name="T41" fmla="*/ 0 h 1120"/>
                  <a:gd name="T42" fmla="*/ 0 w 532"/>
                  <a:gd name="T43" fmla="*/ 0 h 1120"/>
                  <a:gd name="T44" fmla="*/ 0 w 532"/>
                  <a:gd name="T45" fmla="*/ 0 h 1120"/>
                  <a:gd name="T46" fmla="*/ 0 w 532"/>
                  <a:gd name="T47" fmla="*/ 0 h 1120"/>
                  <a:gd name="T48" fmla="*/ 0 w 532"/>
                  <a:gd name="T49" fmla="*/ 0 h 1120"/>
                  <a:gd name="T50" fmla="*/ 0 w 532"/>
                  <a:gd name="T51" fmla="*/ 0 h 1120"/>
                  <a:gd name="T52" fmla="*/ 0 w 532"/>
                  <a:gd name="T53" fmla="*/ 0 h 1120"/>
                  <a:gd name="T54" fmla="*/ 0 w 532"/>
                  <a:gd name="T55" fmla="*/ 0 h 1120"/>
                  <a:gd name="T56" fmla="*/ 0 w 532"/>
                  <a:gd name="T57" fmla="*/ 0 h 1120"/>
                  <a:gd name="T58" fmla="*/ 0 w 532"/>
                  <a:gd name="T59" fmla="*/ 0 h 112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0"/>
                  <a:gd name="T92" fmla="*/ 532 w 532"/>
                  <a:gd name="T93" fmla="*/ 1120 h 112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0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196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36"/>
                    </a:lnTo>
                    <a:lnTo>
                      <a:pt x="492" y="680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4"/>
                    </a:lnTo>
                    <a:lnTo>
                      <a:pt x="532" y="948"/>
                    </a:lnTo>
                    <a:lnTo>
                      <a:pt x="528" y="992"/>
                    </a:lnTo>
                    <a:lnTo>
                      <a:pt x="528" y="1036"/>
                    </a:lnTo>
                    <a:lnTo>
                      <a:pt x="524" y="1080"/>
                    </a:lnTo>
                    <a:lnTo>
                      <a:pt x="516" y="112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1" name="Freeform 71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299"/>
              </a:xfrm>
              <a:custGeom>
                <a:avLst/>
                <a:gdLst>
                  <a:gd name="T0" fmla="*/ 0 w 532"/>
                  <a:gd name="T1" fmla="*/ 0 h 1120"/>
                  <a:gd name="T2" fmla="*/ 0 w 532"/>
                  <a:gd name="T3" fmla="*/ 0 h 1120"/>
                  <a:gd name="T4" fmla="*/ 0 w 532"/>
                  <a:gd name="T5" fmla="*/ 0 h 1120"/>
                  <a:gd name="T6" fmla="*/ 0 w 532"/>
                  <a:gd name="T7" fmla="*/ 0 h 1120"/>
                  <a:gd name="T8" fmla="*/ 0 w 532"/>
                  <a:gd name="T9" fmla="*/ 0 h 1120"/>
                  <a:gd name="T10" fmla="*/ 0 w 532"/>
                  <a:gd name="T11" fmla="*/ 0 h 1120"/>
                  <a:gd name="T12" fmla="*/ 0 w 532"/>
                  <a:gd name="T13" fmla="*/ 0 h 1120"/>
                  <a:gd name="T14" fmla="*/ 0 w 532"/>
                  <a:gd name="T15" fmla="*/ 0 h 1120"/>
                  <a:gd name="T16" fmla="*/ 0 w 532"/>
                  <a:gd name="T17" fmla="*/ 0 h 1120"/>
                  <a:gd name="T18" fmla="*/ 0 w 532"/>
                  <a:gd name="T19" fmla="*/ 0 h 1120"/>
                  <a:gd name="T20" fmla="*/ 0 w 532"/>
                  <a:gd name="T21" fmla="*/ 0 h 1120"/>
                  <a:gd name="T22" fmla="*/ 0 w 532"/>
                  <a:gd name="T23" fmla="*/ 0 h 1120"/>
                  <a:gd name="T24" fmla="*/ 0 w 532"/>
                  <a:gd name="T25" fmla="*/ 0 h 1120"/>
                  <a:gd name="T26" fmla="*/ 0 w 532"/>
                  <a:gd name="T27" fmla="*/ 0 h 1120"/>
                  <a:gd name="T28" fmla="*/ 0 w 532"/>
                  <a:gd name="T29" fmla="*/ 0 h 1120"/>
                  <a:gd name="T30" fmla="*/ 0 w 532"/>
                  <a:gd name="T31" fmla="*/ 0 h 1120"/>
                  <a:gd name="T32" fmla="*/ 0 w 532"/>
                  <a:gd name="T33" fmla="*/ 0 h 1120"/>
                  <a:gd name="T34" fmla="*/ 0 w 532"/>
                  <a:gd name="T35" fmla="*/ 0 h 1120"/>
                  <a:gd name="T36" fmla="*/ 0 w 532"/>
                  <a:gd name="T37" fmla="*/ 0 h 1120"/>
                  <a:gd name="T38" fmla="*/ 0 w 532"/>
                  <a:gd name="T39" fmla="*/ 0 h 1120"/>
                  <a:gd name="T40" fmla="*/ 0 w 532"/>
                  <a:gd name="T41" fmla="*/ 0 h 1120"/>
                  <a:gd name="T42" fmla="*/ 0 w 532"/>
                  <a:gd name="T43" fmla="*/ 0 h 1120"/>
                  <a:gd name="T44" fmla="*/ 0 w 532"/>
                  <a:gd name="T45" fmla="*/ 0 h 1120"/>
                  <a:gd name="T46" fmla="*/ 0 w 532"/>
                  <a:gd name="T47" fmla="*/ 0 h 1120"/>
                  <a:gd name="T48" fmla="*/ 0 w 532"/>
                  <a:gd name="T49" fmla="*/ 0 h 1120"/>
                  <a:gd name="T50" fmla="*/ 0 w 532"/>
                  <a:gd name="T51" fmla="*/ 0 h 1120"/>
                  <a:gd name="T52" fmla="*/ 0 w 532"/>
                  <a:gd name="T53" fmla="*/ 0 h 1120"/>
                  <a:gd name="T54" fmla="*/ 0 w 532"/>
                  <a:gd name="T55" fmla="*/ 0 h 1120"/>
                  <a:gd name="T56" fmla="*/ 0 w 532"/>
                  <a:gd name="T57" fmla="*/ 0 h 1120"/>
                  <a:gd name="T58" fmla="*/ 0 w 532"/>
                  <a:gd name="T59" fmla="*/ 0 h 112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0"/>
                  <a:gd name="T92" fmla="*/ 532 w 532"/>
                  <a:gd name="T93" fmla="*/ 1120 h 112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0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196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36"/>
                    </a:lnTo>
                    <a:lnTo>
                      <a:pt x="492" y="680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4"/>
                    </a:lnTo>
                    <a:lnTo>
                      <a:pt x="532" y="948"/>
                    </a:lnTo>
                    <a:lnTo>
                      <a:pt x="528" y="992"/>
                    </a:lnTo>
                    <a:lnTo>
                      <a:pt x="528" y="1036"/>
                    </a:lnTo>
                    <a:lnTo>
                      <a:pt x="524" y="1080"/>
                    </a:lnTo>
                    <a:lnTo>
                      <a:pt x="516" y="112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2" name="Freeform 72"/>
              <p:cNvSpPr>
                <a:spLocks noChangeAspect="1"/>
              </p:cNvSpPr>
              <p:nvPr/>
            </p:nvSpPr>
            <p:spPr bwMode="auto">
              <a:xfrm>
                <a:off x="2079" y="2813"/>
                <a:ext cx="142" cy="299"/>
              </a:xfrm>
              <a:custGeom>
                <a:avLst/>
                <a:gdLst>
                  <a:gd name="T0" fmla="*/ 0 w 532"/>
                  <a:gd name="T1" fmla="*/ 0 h 1120"/>
                  <a:gd name="T2" fmla="*/ 0 w 532"/>
                  <a:gd name="T3" fmla="*/ 0 h 1120"/>
                  <a:gd name="T4" fmla="*/ 0 w 532"/>
                  <a:gd name="T5" fmla="*/ 0 h 1120"/>
                  <a:gd name="T6" fmla="*/ 0 w 532"/>
                  <a:gd name="T7" fmla="*/ 0 h 1120"/>
                  <a:gd name="T8" fmla="*/ 0 w 532"/>
                  <a:gd name="T9" fmla="*/ 0 h 1120"/>
                  <a:gd name="T10" fmla="*/ 0 w 532"/>
                  <a:gd name="T11" fmla="*/ 0 h 1120"/>
                  <a:gd name="T12" fmla="*/ 0 w 532"/>
                  <a:gd name="T13" fmla="*/ 0 h 1120"/>
                  <a:gd name="T14" fmla="*/ 0 w 532"/>
                  <a:gd name="T15" fmla="*/ 0 h 1120"/>
                  <a:gd name="T16" fmla="*/ 0 w 532"/>
                  <a:gd name="T17" fmla="*/ 0 h 1120"/>
                  <a:gd name="T18" fmla="*/ 0 w 532"/>
                  <a:gd name="T19" fmla="*/ 0 h 1120"/>
                  <a:gd name="T20" fmla="*/ 0 w 532"/>
                  <a:gd name="T21" fmla="*/ 0 h 1120"/>
                  <a:gd name="T22" fmla="*/ 0 w 532"/>
                  <a:gd name="T23" fmla="*/ 0 h 1120"/>
                  <a:gd name="T24" fmla="*/ 0 w 532"/>
                  <a:gd name="T25" fmla="*/ 0 h 1120"/>
                  <a:gd name="T26" fmla="*/ 0 w 532"/>
                  <a:gd name="T27" fmla="*/ 0 h 1120"/>
                  <a:gd name="T28" fmla="*/ 0 w 532"/>
                  <a:gd name="T29" fmla="*/ 0 h 1120"/>
                  <a:gd name="T30" fmla="*/ 0 w 532"/>
                  <a:gd name="T31" fmla="*/ 0 h 1120"/>
                  <a:gd name="T32" fmla="*/ 0 w 532"/>
                  <a:gd name="T33" fmla="*/ 0 h 1120"/>
                  <a:gd name="T34" fmla="*/ 0 w 532"/>
                  <a:gd name="T35" fmla="*/ 0 h 1120"/>
                  <a:gd name="T36" fmla="*/ 0 w 532"/>
                  <a:gd name="T37" fmla="*/ 0 h 1120"/>
                  <a:gd name="T38" fmla="*/ 0 w 532"/>
                  <a:gd name="T39" fmla="*/ 0 h 1120"/>
                  <a:gd name="T40" fmla="*/ 0 w 532"/>
                  <a:gd name="T41" fmla="*/ 0 h 1120"/>
                  <a:gd name="T42" fmla="*/ 0 w 532"/>
                  <a:gd name="T43" fmla="*/ 0 h 1120"/>
                  <a:gd name="T44" fmla="*/ 0 w 532"/>
                  <a:gd name="T45" fmla="*/ 0 h 1120"/>
                  <a:gd name="T46" fmla="*/ 0 w 532"/>
                  <a:gd name="T47" fmla="*/ 0 h 1120"/>
                  <a:gd name="T48" fmla="*/ 0 w 532"/>
                  <a:gd name="T49" fmla="*/ 0 h 1120"/>
                  <a:gd name="T50" fmla="*/ 0 w 532"/>
                  <a:gd name="T51" fmla="*/ 0 h 1120"/>
                  <a:gd name="T52" fmla="*/ 0 w 532"/>
                  <a:gd name="T53" fmla="*/ 0 h 1120"/>
                  <a:gd name="T54" fmla="*/ 0 w 532"/>
                  <a:gd name="T55" fmla="*/ 0 h 1120"/>
                  <a:gd name="T56" fmla="*/ 0 w 532"/>
                  <a:gd name="T57" fmla="*/ 0 h 1120"/>
                  <a:gd name="T58" fmla="*/ 0 w 532"/>
                  <a:gd name="T59" fmla="*/ 0 h 112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2"/>
                  <a:gd name="T91" fmla="*/ 0 h 1120"/>
                  <a:gd name="T92" fmla="*/ 532 w 532"/>
                  <a:gd name="T93" fmla="*/ 1120 h 112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2" h="1120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8" y="76"/>
                    </a:lnTo>
                    <a:lnTo>
                      <a:pt x="140" y="104"/>
                    </a:lnTo>
                    <a:lnTo>
                      <a:pt x="172" y="132"/>
                    </a:lnTo>
                    <a:lnTo>
                      <a:pt x="204" y="164"/>
                    </a:lnTo>
                    <a:lnTo>
                      <a:pt x="236" y="196"/>
                    </a:lnTo>
                    <a:lnTo>
                      <a:pt x="264" y="232"/>
                    </a:lnTo>
                    <a:lnTo>
                      <a:pt x="292" y="268"/>
                    </a:lnTo>
                    <a:lnTo>
                      <a:pt x="320" y="308"/>
                    </a:lnTo>
                    <a:lnTo>
                      <a:pt x="344" y="344"/>
                    </a:lnTo>
                    <a:lnTo>
                      <a:pt x="368" y="384"/>
                    </a:lnTo>
                    <a:lnTo>
                      <a:pt x="392" y="424"/>
                    </a:lnTo>
                    <a:lnTo>
                      <a:pt x="412" y="468"/>
                    </a:lnTo>
                    <a:lnTo>
                      <a:pt x="432" y="508"/>
                    </a:lnTo>
                    <a:lnTo>
                      <a:pt x="448" y="552"/>
                    </a:lnTo>
                    <a:lnTo>
                      <a:pt x="464" y="596"/>
                    </a:lnTo>
                    <a:lnTo>
                      <a:pt x="480" y="636"/>
                    </a:lnTo>
                    <a:lnTo>
                      <a:pt x="492" y="680"/>
                    </a:lnTo>
                    <a:lnTo>
                      <a:pt x="504" y="728"/>
                    </a:lnTo>
                    <a:lnTo>
                      <a:pt x="512" y="772"/>
                    </a:lnTo>
                    <a:lnTo>
                      <a:pt x="520" y="816"/>
                    </a:lnTo>
                    <a:lnTo>
                      <a:pt x="524" y="860"/>
                    </a:lnTo>
                    <a:lnTo>
                      <a:pt x="528" y="904"/>
                    </a:lnTo>
                    <a:lnTo>
                      <a:pt x="532" y="948"/>
                    </a:lnTo>
                    <a:lnTo>
                      <a:pt x="528" y="992"/>
                    </a:lnTo>
                    <a:lnTo>
                      <a:pt x="528" y="1036"/>
                    </a:lnTo>
                    <a:lnTo>
                      <a:pt x="524" y="1080"/>
                    </a:lnTo>
                    <a:lnTo>
                      <a:pt x="516" y="112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3" name="Freeform 73"/>
              <p:cNvSpPr>
                <a:spLocks noChangeAspect="1"/>
              </p:cNvSpPr>
              <p:nvPr/>
            </p:nvSpPr>
            <p:spPr bwMode="auto">
              <a:xfrm>
                <a:off x="1749" y="3454"/>
                <a:ext cx="12" cy="43"/>
              </a:xfrm>
              <a:custGeom>
                <a:avLst/>
                <a:gdLst>
                  <a:gd name="T0" fmla="*/ 0 w 44"/>
                  <a:gd name="T1" fmla="*/ 0 h 160"/>
                  <a:gd name="T2" fmla="*/ 0 w 44"/>
                  <a:gd name="T3" fmla="*/ 0 h 160"/>
                  <a:gd name="T4" fmla="*/ 0 w 44"/>
                  <a:gd name="T5" fmla="*/ 0 h 160"/>
                  <a:gd name="T6" fmla="*/ 0 w 44"/>
                  <a:gd name="T7" fmla="*/ 0 h 1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60"/>
                  <a:gd name="T14" fmla="*/ 44 w 44"/>
                  <a:gd name="T15" fmla="*/ 160 h 1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60">
                    <a:moveTo>
                      <a:pt x="44" y="160"/>
                    </a:moveTo>
                    <a:lnTo>
                      <a:pt x="20" y="112"/>
                    </a:lnTo>
                    <a:lnTo>
                      <a:pt x="8" y="56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4" name="Freeform 74"/>
              <p:cNvSpPr>
                <a:spLocks noChangeAspect="1"/>
              </p:cNvSpPr>
              <p:nvPr/>
            </p:nvSpPr>
            <p:spPr bwMode="auto">
              <a:xfrm>
                <a:off x="1748" y="3454"/>
                <a:ext cx="12" cy="44"/>
              </a:xfrm>
              <a:custGeom>
                <a:avLst/>
                <a:gdLst>
                  <a:gd name="T0" fmla="*/ 0 w 44"/>
                  <a:gd name="T1" fmla="*/ 0 h 164"/>
                  <a:gd name="T2" fmla="*/ 0 w 44"/>
                  <a:gd name="T3" fmla="*/ 0 h 164"/>
                  <a:gd name="T4" fmla="*/ 0 w 44"/>
                  <a:gd name="T5" fmla="*/ 0 h 164"/>
                  <a:gd name="T6" fmla="*/ 0 w 44"/>
                  <a:gd name="T7" fmla="*/ 0 h 1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64"/>
                  <a:gd name="T14" fmla="*/ 44 w 44"/>
                  <a:gd name="T15" fmla="*/ 164 h 1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64">
                    <a:moveTo>
                      <a:pt x="44" y="164"/>
                    </a:moveTo>
                    <a:lnTo>
                      <a:pt x="20" y="112"/>
                    </a:lnTo>
                    <a:lnTo>
                      <a:pt x="8" y="56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5" name="Freeform 75"/>
              <p:cNvSpPr>
                <a:spLocks noChangeAspect="1"/>
              </p:cNvSpPr>
              <p:nvPr/>
            </p:nvSpPr>
            <p:spPr bwMode="auto">
              <a:xfrm>
                <a:off x="1749" y="3407"/>
                <a:ext cx="12" cy="46"/>
              </a:xfrm>
              <a:custGeom>
                <a:avLst/>
                <a:gdLst>
                  <a:gd name="T0" fmla="*/ 0 w 44"/>
                  <a:gd name="T1" fmla="*/ 0 h 172"/>
                  <a:gd name="T2" fmla="*/ 0 w 44"/>
                  <a:gd name="T3" fmla="*/ 0 h 172"/>
                  <a:gd name="T4" fmla="*/ 0 w 44"/>
                  <a:gd name="T5" fmla="*/ 0 h 172"/>
                  <a:gd name="T6" fmla="*/ 0 w 44"/>
                  <a:gd name="T7" fmla="*/ 0 h 1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72"/>
                  <a:gd name="T14" fmla="*/ 44 w 44"/>
                  <a:gd name="T15" fmla="*/ 172 h 1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72">
                    <a:moveTo>
                      <a:pt x="0" y="172"/>
                    </a:moveTo>
                    <a:lnTo>
                      <a:pt x="4" y="116"/>
                    </a:lnTo>
                    <a:lnTo>
                      <a:pt x="20" y="56"/>
                    </a:lnTo>
                    <a:lnTo>
                      <a:pt x="4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6" name="Freeform 76"/>
              <p:cNvSpPr>
                <a:spLocks noChangeAspect="1"/>
              </p:cNvSpPr>
              <p:nvPr/>
            </p:nvSpPr>
            <p:spPr bwMode="auto">
              <a:xfrm>
                <a:off x="1748" y="3407"/>
                <a:ext cx="12" cy="46"/>
              </a:xfrm>
              <a:custGeom>
                <a:avLst/>
                <a:gdLst>
                  <a:gd name="T0" fmla="*/ 0 w 44"/>
                  <a:gd name="T1" fmla="*/ 0 h 172"/>
                  <a:gd name="T2" fmla="*/ 0 w 44"/>
                  <a:gd name="T3" fmla="*/ 0 h 172"/>
                  <a:gd name="T4" fmla="*/ 0 w 44"/>
                  <a:gd name="T5" fmla="*/ 0 h 172"/>
                  <a:gd name="T6" fmla="*/ 0 w 44"/>
                  <a:gd name="T7" fmla="*/ 0 h 1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72"/>
                  <a:gd name="T14" fmla="*/ 44 w 44"/>
                  <a:gd name="T15" fmla="*/ 172 h 1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72">
                    <a:moveTo>
                      <a:pt x="0" y="172"/>
                    </a:moveTo>
                    <a:lnTo>
                      <a:pt x="8" y="112"/>
                    </a:lnTo>
                    <a:lnTo>
                      <a:pt x="20" y="52"/>
                    </a:lnTo>
                    <a:lnTo>
                      <a:pt x="4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7" name="Freeform 77"/>
              <p:cNvSpPr>
                <a:spLocks noChangeAspect="1"/>
              </p:cNvSpPr>
              <p:nvPr/>
            </p:nvSpPr>
            <p:spPr bwMode="auto">
              <a:xfrm>
                <a:off x="1749" y="3407"/>
                <a:ext cx="12" cy="46"/>
              </a:xfrm>
              <a:custGeom>
                <a:avLst/>
                <a:gdLst>
                  <a:gd name="T0" fmla="*/ 0 w 44"/>
                  <a:gd name="T1" fmla="*/ 0 h 172"/>
                  <a:gd name="T2" fmla="*/ 0 w 44"/>
                  <a:gd name="T3" fmla="*/ 0 h 172"/>
                  <a:gd name="T4" fmla="*/ 0 w 44"/>
                  <a:gd name="T5" fmla="*/ 0 h 172"/>
                  <a:gd name="T6" fmla="*/ 0 w 44"/>
                  <a:gd name="T7" fmla="*/ 0 h 17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4"/>
                  <a:gd name="T13" fmla="*/ 0 h 172"/>
                  <a:gd name="T14" fmla="*/ 44 w 44"/>
                  <a:gd name="T15" fmla="*/ 172 h 17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4" h="172">
                    <a:moveTo>
                      <a:pt x="0" y="172"/>
                    </a:moveTo>
                    <a:lnTo>
                      <a:pt x="4" y="116"/>
                    </a:lnTo>
                    <a:lnTo>
                      <a:pt x="20" y="56"/>
                    </a:lnTo>
                    <a:lnTo>
                      <a:pt x="4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8" name="Freeform 78"/>
              <p:cNvSpPr>
                <a:spLocks noChangeAspect="1"/>
              </p:cNvSpPr>
              <p:nvPr/>
            </p:nvSpPr>
            <p:spPr bwMode="auto">
              <a:xfrm>
                <a:off x="1761" y="3407"/>
                <a:ext cx="5" cy="1"/>
              </a:xfrm>
              <a:custGeom>
                <a:avLst/>
                <a:gdLst>
                  <a:gd name="T0" fmla="*/ 0 w 20"/>
                  <a:gd name="T1" fmla="*/ 0 h 1"/>
                  <a:gd name="T2" fmla="*/ 0 w 20"/>
                  <a:gd name="T3" fmla="*/ 0 h 1"/>
                  <a:gd name="T4" fmla="*/ 0 w 20"/>
                  <a:gd name="T5" fmla="*/ 0 h 1"/>
                  <a:gd name="T6" fmla="*/ 0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"/>
                  <a:gd name="T14" fmla="*/ 20 w 2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">
                    <a:moveTo>
                      <a:pt x="0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2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19" name="Freeform 79"/>
              <p:cNvSpPr>
                <a:spLocks noChangeAspect="1"/>
              </p:cNvSpPr>
              <p:nvPr/>
            </p:nvSpPr>
            <p:spPr bwMode="auto">
              <a:xfrm>
                <a:off x="1761" y="3406"/>
                <a:ext cx="5" cy="1"/>
              </a:xfrm>
              <a:custGeom>
                <a:avLst/>
                <a:gdLst>
                  <a:gd name="T0" fmla="*/ 0 w 20"/>
                  <a:gd name="T1" fmla="*/ 0 h 4"/>
                  <a:gd name="T2" fmla="*/ 0 w 20"/>
                  <a:gd name="T3" fmla="*/ 0 h 4"/>
                  <a:gd name="T4" fmla="*/ 0 w 20"/>
                  <a:gd name="T5" fmla="*/ 0 h 4"/>
                  <a:gd name="T6" fmla="*/ 0 w 20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4"/>
                  <a:gd name="T14" fmla="*/ 20 w 20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4">
                    <a:moveTo>
                      <a:pt x="0" y="4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2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0" name="Freeform 80"/>
              <p:cNvSpPr>
                <a:spLocks noChangeAspect="1"/>
              </p:cNvSpPr>
              <p:nvPr/>
            </p:nvSpPr>
            <p:spPr bwMode="auto">
              <a:xfrm flipV="1">
                <a:off x="1647" y="3368"/>
                <a:ext cx="24" cy="26"/>
              </a:xfrm>
              <a:custGeom>
                <a:avLst/>
                <a:gdLst>
                  <a:gd name="T0" fmla="*/ 0 w 88"/>
                  <a:gd name="T1" fmla="*/ 0 h 96"/>
                  <a:gd name="T2" fmla="*/ 0 w 88"/>
                  <a:gd name="T3" fmla="*/ 0 h 96"/>
                  <a:gd name="T4" fmla="*/ 0 w 88"/>
                  <a:gd name="T5" fmla="*/ 0 h 96"/>
                  <a:gd name="T6" fmla="*/ 0 60000 65536"/>
                  <a:gd name="T7" fmla="*/ 0 60000 65536"/>
                  <a:gd name="T8" fmla="*/ 0 60000 65536"/>
                  <a:gd name="T9" fmla="*/ 0 w 88"/>
                  <a:gd name="T10" fmla="*/ 0 h 96"/>
                  <a:gd name="T11" fmla="*/ 88 w 88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" h="96">
                    <a:moveTo>
                      <a:pt x="0" y="64"/>
                    </a:moveTo>
                    <a:lnTo>
                      <a:pt x="88" y="0"/>
                    </a:lnTo>
                    <a:lnTo>
                      <a:pt x="40" y="96"/>
                    </a:lnTo>
                  </a:path>
                </a:pathLst>
              </a:cu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1" name="Freeform 81"/>
              <p:cNvSpPr>
                <a:spLocks noChangeAspect="1"/>
              </p:cNvSpPr>
              <p:nvPr/>
            </p:nvSpPr>
            <p:spPr bwMode="auto">
              <a:xfrm flipV="1">
                <a:off x="1346" y="3077"/>
                <a:ext cx="301" cy="291"/>
              </a:xfrm>
              <a:custGeom>
                <a:avLst/>
                <a:gdLst>
                  <a:gd name="T0" fmla="*/ 0 w 1128"/>
                  <a:gd name="T1" fmla="*/ 0 h 1092"/>
                  <a:gd name="T2" fmla="*/ 0 w 1128"/>
                  <a:gd name="T3" fmla="*/ 0 h 1092"/>
                  <a:gd name="T4" fmla="*/ 0 w 1128"/>
                  <a:gd name="T5" fmla="*/ 0 h 1092"/>
                  <a:gd name="T6" fmla="*/ 0 60000 65536"/>
                  <a:gd name="T7" fmla="*/ 0 60000 65536"/>
                  <a:gd name="T8" fmla="*/ 0 60000 65536"/>
                  <a:gd name="T9" fmla="*/ 0 w 1128"/>
                  <a:gd name="T10" fmla="*/ 0 h 1092"/>
                  <a:gd name="T11" fmla="*/ 1128 w 1128"/>
                  <a:gd name="T12" fmla="*/ 1092 h 10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8" h="1092">
                    <a:moveTo>
                      <a:pt x="1128" y="0"/>
                    </a:moveTo>
                    <a:lnTo>
                      <a:pt x="212" y="1092"/>
                    </a:lnTo>
                    <a:lnTo>
                      <a:pt x="0" y="1092"/>
                    </a:lnTo>
                  </a:path>
                </a:pathLst>
              </a:cu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2" name="Freeform 82"/>
              <p:cNvSpPr>
                <a:spLocks noChangeAspect="1"/>
              </p:cNvSpPr>
              <p:nvPr/>
            </p:nvSpPr>
            <p:spPr bwMode="auto">
              <a:xfrm>
                <a:off x="1790" y="3504"/>
                <a:ext cx="14" cy="45"/>
              </a:xfrm>
              <a:custGeom>
                <a:avLst/>
                <a:gdLst>
                  <a:gd name="T0" fmla="*/ 0 w 56"/>
                  <a:gd name="T1" fmla="*/ 0 h 172"/>
                  <a:gd name="T2" fmla="*/ 0 w 56"/>
                  <a:gd name="T3" fmla="*/ 0 h 172"/>
                  <a:gd name="T4" fmla="*/ 0 w 56"/>
                  <a:gd name="T5" fmla="*/ 0 h 172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172"/>
                  <a:gd name="T11" fmla="*/ 56 w 56"/>
                  <a:gd name="T12" fmla="*/ 172 h 1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172">
                    <a:moveTo>
                      <a:pt x="0" y="152"/>
                    </a:moveTo>
                    <a:lnTo>
                      <a:pt x="56" y="0"/>
                    </a:lnTo>
                    <a:lnTo>
                      <a:pt x="56" y="17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3" name="Freeform 83"/>
              <p:cNvSpPr>
                <a:spLocks noChangeAspect="1"/>
              </p:cNvSpPr>
              <p:nvPr/>
            </p:nvSpPr>
            <p:spPr bwMode="auto">
              <a:xfrm>
                <a:off x="1689" y="3504"/>
                <a:ext cx="115" cy="351"/>
              </a:xfrm>
              <a:custGeom>
                <a:avLst/>
                <a:gdLst>
                  <a:gd name="T0" fmla="*/ 0 w 432"/>
                  <a:gd name="T1" fmla="*/ 0 h 1320"/>
                  <a:gd name="T2" fmla="*/ 0 w 432"/>
                  <a:gd name="T3" fmla="*/ 0 h 1320"/>
                  <a:gd name="T4" fmla="*/ 0 w 432"/>
                  <a:gd name="T5" fmla="*/ 0 h 1320"/>
                  <a:gd name="T6" fmla="*/ 0 60000 65536"/>
                  <a:gd name="T7" fmla="*/ 0 60000 65536"/>
                  <a:gd name="T8" fmla="*/ 0 60000 65536"/>
                  <a:gd name="T9" fmla="*/ 0 w 432"/>
                  <a:gd name="T10" fmla="*/ 0 h 1320"/>
                  <a:gd name="T11" fmla="*/ 432 w 432"/>
                  <a:gd name="T12" fmla="*/ 1320 h 13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" h="1320">
                    <a:moveTo>
                      <a:pt x="432" y="0"/>
                    </a:moveTo>
                    <a:lnTo>
                      <a:pt x="208" y="1320"/>
                    </a:lnTo>
                    <a:lnTo>
                      <a:pt x="0" y="132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4" name="Freeform 84"/>
              <p:cNvSpPr>
                <a:spLocks noChangeAspect="1"/>
              </p:cNvSpPr>
              <p:nvPr/>
            </p:nvSpPr>
            <p:spPr bwMode="auto">
              <a:xfrm>
                <a:off x="1822" y="2612"/>
                <a:ext cx="26" cy="24"/>
              </a:xfrm>
              <a:custGeom>
                <a:avLst/>
                <a:gdLst>
                  <a:gd name="T0" fmla="*/ 0 w 100"/>
                  <a:gd name="T1" fmla="*/ 0 h 88"/>
                  <a:gd name="T2" fmla="*/ 0 w 100"/>
                  <a:gd name="T3" fmla="*/ 0 h 88"/>
                  <a:gd name="T4" fmla="*/ 0 w 100"/>
                  <a:gd name="T5" fmla="*/ 0 h 88"/>
                  <a:gd name="T6" fmla="*/ 0 60000 65536"/>
                  <a:gd name="T7" fmla="*/ 0 60000 65536"/>
                  <a:gd name="T8" fmla="*/ 0 60000 65536"/>
                  <a:gd name="T9" fmla="*/ 0 w 100"/>
                  <a:gd name="T10" fmla="*/ 0 h 88"/>
                  <a:gd name="T11" fmla="*/ 100 w 10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" h="88">
                    <a:moveTo>
                      <a:pt x="100" y="40"/>
                    </a:moveTo>
                    <a:lnTo>
                      <a:pt x="0" y="88"/>
                    </a:lnTo>
                    <a:lnTo>
                      <a:pt x="6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5" name="Freeform 85"/>
              <p:cNvSpPr>
                <a:spLocks noChangeAspect="1"/>
              </p:cNvSpPr>
              <p:nvPr/>
            </p:nvSpPr>
            <p:spPr bwMode="auto">
              <a:xfrm>
                <a:off x="1822" y="2550"/>
                <a:ext cx="156" cy="86"/>
              </a:xfrm>
              <a:custGeom>
                <a:avLst/>
                <a:gdLst>
                  <a:gd name="T0" fmla="*/ 0 w 584"/>
                  <a:gd name="T1" fmla="*/ 0 h 320"/>
                  <a:gd name="T2" fmla="*/ 0 w 584"/>
                  <a:gd name="T3" fmla="*/ 0 h 320"/>
                  <a:gd name="T4" fmla="*/ 0 w 584"/>
                  <a:gd name="T5" fmla="*/ 0 h 320"/>
                  <a:gd name="T6" fmla="*/ 0 60000 65536"/>
                  <a:gd name="T7" fmla="*/ 0 60000 65536"/>
                  <a:gd name="T8" fmla="*/ 0 60000 65536"/>
                  <a:gd name="T9" fmla="*/ 0 w 584"/>
                  <a:gd name="T10" fmla="*/ 0 h 320"/>
                  <a:gd name="T11" fmla="*/ 584 w 584"/>
                  <a:gd name="T12" fmla="*/ 320 h 3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84" h="320">
                    <a:moveTo>
                      <a:pt x="0" y="320"/>
                    </a:moveTo>
                    <a:lnTo>
                      <a:pt x="372" y="0"/>
                    </a:lnTo>
                    <a:lnTo>
                      <a:pt x="58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6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1872" y="2448"/>
                <a:ext cx="1033" cy="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000000"/>
                    </a:solidFill>
                    <a:latin typeface="Courier"/>
                  </a:rPr>
                  <a:t>S800 focal plane</a:t>
                </a:r>
              </a:p>
              <a:p>
                <a:pPr eaLnBrk="0" hangingPunct="0"/>
                <a:r>
                  <a:rPr lang="en-US" sz="1200" b="1">
                    <a:solidFill>
                      <a:srgbClr val="000000"/>
                    </a:solidFill>
                    <a:latin typeface="Courier"/>
                  </a:rPr>
                  <a:t> detectors</a:t>
                </a:r>
                <a:endParaRPr lang="en-US" sz="1200"/>
              </a:p>
            </p:txBody>
          </p:sp>
          <p:sp>
            <p:nvSpPr>
              <p:cNvPr id="130127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1398" y="3856"/>
                <a:ext cx="71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sz="1200" b="1">
                    <a:solidFill>
                      <a:srgbClr val="000000"/>
                    </a:solidFill>
                    <a:latin typeface="Courier"/>
                  </a:rPr>
                  <a:t>Quadrupoles</a:t>
                </a:r>
                <a:endParaRPr lang="en-US" sz="1200"/>
              </a:p>
            </p:txBody>
          </p:sp>
          <p:sp>
            <p:nvSpPr>
              <p:cNvPr id="130128" name="Freeform 88"/>
              <p:cNvSpPr>
                <a:spLocks noChangeAspect="1"/>
              </p:cNvSpPr>
              <p:nvPr/>
            </p:nvSpPr>
            <p:spPr bwMode="auto">
              <a:xfrm>
                <a:off x="1696" y="2609"/>
                <a:ext cx="253" cy="205"/>
              </a:xfrm>
              <a:custGeom>
                <a:avLst/>
                <a:gdLst>
                  <a:gd name="T0" fmla="*/ 0 w 944"/>
                  <a:gd name="T1" fmla="*/ 0 h 772"/>
                  <a:gd name="T2" fmla="*/ 0 w 944"/>
                  <a:gd name="T3" fmla="*/ 0 h 772"/>
                  <a:gd name="T4" fmla="*/ 0 w 944"/>
                  <a:gd name="T5" fmla="*/ 0 h 772"/>
                  <a:gd name="T6" fmla="*/ 0 w 944"/>
                  <a:gd name="T7" fmla="*/ 0 h 772"/>
                  <a:gd name="T8" fmla="*/ 0 w 944"/>
                  <a:gd name="T9" fmla="*/ 0 h 7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44"/>
                  <a:gd name="T16" fmla="*/ 0 h 772"/>
                  <a:gd name="T17" fmla="*/ 944 w 944"/>
                  <a:gd name="T18" fmla="*/ 772 h 7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44" h="772">
                    <a:moveTo>
                      <a:pt x="200" y="0"/>
                    </a:moveTo>
                    <a:lnTo>
                      <a:pt x="944" y="432"/>
                    </a:lnTo>
                    <a:lnTo>
                      <a:pt x="748" y="772"/>
                    </a:lnTo>
                    <a:lnTo>
                      <a:pt x="0" y="340"/>
                    </a:lnTo>
                    <a:lnTo>
                      <a:pt x="20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9" name="Freeform 89"/>
              <p:cNvSpPr>
                <a:spLocks noChangeAspect="1"/>
              </p:cNvSpPr>
              <p:nvPr/>
            </p:nvSpPr>
            <p:spPr bwMode="auto">
              <a:xfrm>
                <a:off x="1878" y="2718"/>
                <a:ext cx="57" cy="85"/>
              </a:xfrm>
              <a:custGeom>
                <a:avLst/>
                <a:gdLst>
                  <a:gd name="T0" fmla="*/ 0 w 212"/>
                  <a:gd name="T1" fmla="*/ 0 h 320"/>
                  <a:gd name="T2" fmla="*/ 0 w 212"/>
                  <a:gd name="T3" fmla="*/ 0 h 320"/>
                  <a:gd name="T4" fmla="*/ 0 w 212"/>
                  <a:gd name="T5" fmla="*/ 0 h 320"/>
                  <a:gd name="T6" fmla="*/ 0 w 212"/>
                  <a:gd name="T7" fmla="*/ 0 h 320"/>
                  <a:gd name="T8" fmla="*/ 0 w 212"/>
                  <a:gd name="T9" fmla="*/ 0 h 320"/>
                  <a:gd name="T10" fmla="*/ 0 w 212"/>
                  <a:gd name="T11" fmla="*/ 0 h 3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"/>
                  <a:gd name="T19" fmla="*/ 0 h 320"/>
                  <a:gd name="T20" fmla="*/ 212 w 212"/>
                  <a:gd name="T21" fmla="*/ 320 h 3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" h="320">
                    <a:moveTo>
                      <a:pt x="172" y="0"/>
                    </a:moveTo>
                    <a:lnTo>
                      <a:pt x="212" y="20"/>
                    </a:lnTo>
                    <a:lnTo>
                      <a:pt x="40" y="320"/>
                    </a:lnTo>
                    <a:lnTo>
                      <a:pt x="0" y="300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E43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0" name="Freeform 90"/>
              <p:cNvSpPr>
                <a:spLocks noChangeAspect="1"/>
              </p:cNvSpPr>
              <p:nvPr/>
            </p:nvSpPr>
            <p:spPr bwMode="auto">
              <a:xfrm>
                <a:off x="1878" y="2718"/>
                <a:ext cx="57" cy="85"/>
              </a:xfrm>
              <a:custGeom>
                <a:avLst/>
                <a:gdLst>
                  <a:gd name="T0" fmla="*/ 0 w 212"/>
                  <a:gd name="T1" fmla="*/ 0 h 320"/>
                  <a:gd name="T2" fmla="*/ 0 w 212"/>
                  <a:gd name="T3" fmla="*/ 0 h 320"/>
                  <a:gd name="T4" fmla="*/ 0 w 212"/>
                  <a:gd name="T5" fmla="*/ 0 h 320"/>
                  <a:gd name="T6" fmla="*/ 0 w 212"/>
                  <a:gd name="T7" fmla="*/ 0 h 320"/>
                  <a:gd name="T8" fmla="*/ 0 w 212"/>
                  <a:gd name="T9" fmla="*/ 0 h 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320"/>
                  <a:gd name="T17" fmla="*/ 212 w 212"/>
                  <a:gd name="T18" fmla="*/ 320 h 3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320">
                    <a:moveTo>
                      <a:pt x="172" y="0"/>
                    </a:moveTo>
                    <a:lnTo>
                      <a:pt x="212" y="20"/>
                    </a:lnTo>
                    <a:lnTo>
                      <a:pt x="40" y="320"/>
                    </a:lnTo>
                    <a:lnTo>
                      <a:pt x="0" y="300"/>
                    </a:lnTo>
                    <a:lnTo>
                      <a:pt x="17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1" name="Freeform 91"/>
              <p:cNvSpPr>
                <a:spLocks noChangeAspect="1"/>
              </p:cNvSpPr>
              <p:nvPr/>
            </p:nvSpPr>
            <p:spPr bwMode="auto">
              <a:xfrm>
                <a:off x="1796" y="2672"/>
                <a:ext cx="56" cy="85"/>
              </a:xfrm>
              <a:custGeom>
                <a:avLst/>
                <a:gdLst>
                  <a:gd name="T0" fmla="*/ 0 w 212"/>
                  <a:gd name="T1" fmla="*/ 0 h 320"/>
                  <a:gd name="T2" fmla="*/ 0 w 212"/>
                  <a:gd name="T3" fmla="*/ 0 h 320"/>
                  <a:gd name="T4" fmla="*/ 0 w 212"/>
                  <a:gd name="T5" fmla="*/ 0 h 320"/>
                  <a:gd name="T6" fmla="*/ 0 w 212"/>
                  <a:gd name="T7" fmla="*/ 0 h 320"/>
                  <a:gd name="T8" fmla="*/ 0 w 212"/>
                  <a:gd name="T9" fmla="*/ 0 h 320"/>
                  <a:gd name="T10" fmla="*/ 0 w 212"/>
                  <a:gd name="T11" fmla="*/ 0 h 3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2"/>
                  <a:gd name="T19" fmla="*/ 0 h 320"/>
                  <a:gd name="T20" fmla="*/ 212 w 212"/>
                  <a:gd name="T21" fmla="*/ 320 h 3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2" h="320">
                    <a:moveTo>
                      <a:pt x="176" y="0"/>
                    </a:moveTo>
                    <a:lnTo>
                      <a:pt x="212" y="20"/>
                    </a:lnTo>
                    <a:lnTo>
                      <a:pt x="40" y="320"/>
                    </a:lnTo>
                    <a:lnTo>
                      <a:pt x="0" y="296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rgbClr val="FFE43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2" name="Freeform 92"/>
              <p:cNvSpPr>
                <a:spLocks noChangeAspect="1"/>
              </p:cNvSpPr>
              <p:nvPr/>
            </p:nvSpPr>
            <p:spPr bwMode="auto">
              <a:xfrm>
                <a:off x="1796" y="2672"/>
                <a:ext cx="56" cy="85"/>
              </a:xfrm>
              <a:custGeom>
                <a:avLst/>
                <a:gdLst>
                  <a:gd name="T0" fmla="*/ 0 w 212"/>
                  <a:gd name="T1" fmla="*/ 0 h 320"/>
                  <a:gd name="T2" fmla="*/ 0 w 212"/>
                  <a:gd name="T3" fmla="*/ 0 h 320"/>
                  <a:gd name="T4" fmla="*/ 0 w 212"/>
                  <a:gd name="T5" fmla="*/ 0 h 320"/>
                  <a:gd name="T6" fmla="*/ 0 w 212"/>
                  <a:gd name="T7" fmla="*/ 0 h 320"/>
                  <a:gd name="T8" fmla="*/ 0 w 212"/>
                  <a:gd name="T9" fmla="*/ 0 h 3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"/>
                  <a:gd name="T16" fmla="*/ 0 h 320"/>
                  <a:gd name="T17" fmla="*/ 212 w 212"/>
                  <a:gd name="T18" fmla="*/ 320 h 3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" h="320">
                    <a:moveTo>
                      <a:pt x="176" y="0"/>
                    </a:moveTo>
                    <a:lnTo>
                      <a:pt x="212" y="20"/>
                    </a:lnTo>
                    <a:lnTo>
                      <a:pt x="40" y="320"/>
                    </a:lnTo>
                    <a:lnTo>
                      <a:pt x="0" y="296"/>
                    </a:lnTo>
                    <a:lnTo>
                      <a:pt x="176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3" name="Freeform 93"/>
              <p:cNvSpPr>
                <a:spLocks noChangeAspect="1"/>
              </p:cNvSpPr>
              <p:nvPr/>
            </p:nvSpPr>
            <p:spPr bwMode="auto">
              <a:xfrm>
                <a:off x="1607" y="2532"/>
                <a:ext cx="165" cy="201"/>
              </a:xfrm>
              <a:custGeom>
                <a:avLst/>
                <a:gdLst>
                  <a:gd name="T0" fmla="*/ 0 w 620"/>
                  <a:gd name="T1" fmla="*/ 0 h 752"/>
                  <a:gd name="T2" fmla="*/ 0 w 620"/>
                  <a:gd name="T3" fmla="*/ 0 h 752"/>
                  <a:gd name="T4" fmla="*/ 0 w 620"/>
                  <a:gd name="T5" fmla="*/ 0 h 752"/>
                  <a:gd name="T6" fmla="*/ 0 w 620"/>
                  <a:gd name="T7" fmla="*/ 0 h 752"/>
                  <a:gd name="T8" fmla="*/ 0 w 620"/>
                  <a:gd name="T9" fmla="*/ 0 h 7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20"/>
                  <a:gd name="T16" fmla="*/ 0 h 752"/>
                  <a:gd name="T17" fmla="*/ 620 w 620"/>
                  <a:gd name="T18" fmla="*/ 752 h 7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20" h="752">
                    <a:moveTo>
                      <a:pt x="340" y="0"/>
                    </a:moveTo>
                    <a:lnTo>
                      <a:pt x="620" y="160"/>
                    </a:lnTo>
                    <a:lnTo>
                      <a:pt x="280" y="752"/>
                    </a:lnTo>
                    <a:lnTo>
                      <a:pt x="0" y="592"/>
                    </a:lnTo>
                    <a:lnTo>
                      <a:pt x="34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4" name="Freeform 94"/>
              <p:cNvSpPr>
                <a:spLocks noChangeAspect="1"/>
              </p:cNvSpPr>
              <p:nvPr/>
            </p:nvSpPr>
            <p:spPr bwMode="auto">
              <a:xfrm>
                <a:off x="1680" y="2595"/>
                <a:ext cx="69" cy="110"/>
              </a:xfrm>
              <a:custGeom>
                <a:avLst/>
                <a:gdLst>
                  <a:gd name="T0" fmla="*/ 0 w 256"/>
                  <a:gd name="T1" fmla="*/ 0 h 412"/>
                  <a:gd name="T2" fmla="*/ 0 w 256"/>
                  <a:gd name="T3" fmla="*/ 0 h 412"/>
                  <a:gd name="T4" fmla="*/ 0 w 256"/>
                  <a:gd name="T5" fmla="*/ 0 h 412"/>
                  <a:gd name="T6" fmla="*/ 0 w 256"/>
                  <a:gd name="T7" fmla="*/ 0 h 412"/>
                  <a:gd name="T8" fmla="*/ 0 w 256"/>
                  <a:gd name="T9" fmla="*/ 0 h 412"/>
                  <a:gd name="T10" fmla="*/ 0 w 256"/>
                  <a:gd name="T11" fmla="*/ 0 h 4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6"/>
                  <a:gd name="T19" fmla="*/ 0 h 412"/>
                  <a:gd name="T20" fmla="*/ 256 w 256"/>
                  <a:gd name="T21" fmla="*/ 412 h 4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6" h="412">
                    <a:moveTo>
                      <a:pt x="232" y="0"/>
                    </a:moveTo>
                    <a:lnTo>
                      <a:pt x="256" y="12"/>
                    </a:lnTo>
                    <a:lnTo>
                      <a:pt x="20" y="412"/>
                    </a:lnTo>
                    <a:lnTo>
                      <a:pt x="0" y="400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rgbClr val="85A8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5" name="Freeform 95"/>
              <p:cNvSpPr>
                <a:spLocks noChangeAspect="1"/>
              </p:cNvSpPr>
              <p:nvPr/>
            </p:nvSpPr>
            <p:spPr bwMode="auto">
              <a:xfrm>
                <a:off x="1680" y="2595"/>
                <a:ext cx="69" cy="110"/>
              </a:xfrm>
              <a:custGeom>
                <a:avLst/>
                <a:gdLst>
                  <a:gd name="T0" fmla="*/ 0 w 256"/>
                  <a:gd name="T1" fmla="*/ 0 h 412"/>
                  <a:gd name="T2" fmla="*/ 0 w 256"/>
                  <a:gd name="T3" fmla="*/ 0 h 412"/>
                  <a:gd name="T4" fmla="*/ 0 w 256"/>
                  <a:gd name="T5" fmla="*/ 0 h 412"/>
                  <a:gd name="T6" fmla="*/ 0 w 256"/>
                  <a:gd name="T7" fmla="*/ 0 h 412"/>
                  <a:gd name="T8" fmla="*/ 0 w 256"/>
                  <a:gd name="T9" fmla="*/ 0 h 4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"/>
                  <a:gd name="T16" fmla="*/ 0 h 412"/>
                  <a:gd name="T17" fmla="*/ 256 w 256"/>
                  <a:gd name="T18" fmla="*/ 412 h 4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" h="412">
                    <a:moveTo>
                      <a:pt x="232" y="0"/>
                    </a:moveTo>
                    <a:lnTo>
                      <a:pt x="256" y="12"/>
                    </a:lnTo>
                    <a:lnTo>
                      <a:pt x="20" y="412"/>
                    </a:lnTo>
                    <a:lnTo>
                      <a:pt x="0" y="400"/>
                    </a:lnTo>
                    <a:lnTo>
                      <a:pt x="23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6" name="Freeform 96"/>
              <p:cNvSpPr>
                <a:spLocks noChangeAspect="1"/>
              </p:cNvSpPr>
              <p:nvPr/>
            </p:nvSpPr>
            <p:spPr bwMode="auto">
              <a:xfrm>
                <a:off x="1668" y="2586"/>
                <a:ext cx="73" cy="115"/>
              </a:xfrm>
              <a:custGeom>
                <a:avLst/>
                <a:gdLst>
                  <a:gd name="T0" fmla="*/ 0 w 272"/>
                  <a:gd name="T1" fmla="*/ 0 h 428"/>
                  <a:gd name="T2" fmla="*/ 0 w 272"/>
                  <a:gd name="T3" fmla="*/ 0 h 428"/>
                  <a:gd name="T4" fmla="*/ 0 w 272"/>
                  <a:gd name="T5" fmla="*/ 0 h 428"/>
                  <a:gd name="T6" fmla="*/ 0 w 272"/>
                  <a:gd name="T7" fmla="*/ 0 h 428"/>
                  <a:gd name="T8" fmla="*/ 0 w 272"/>
                  <a:gd name="T9" fmla="*/ 0 h 428"/>
                  <a:gd name="T10" fmla="*/ 0 w 272"/>
                  <a:gd name="T11" fmla="*/ 0 h 4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2"/>
                  <a:gd name="T19" fmla="*/ 0 h 428"/>
                  <a:gd name="T20" fmla="*/ 272 w 272"/>
                  <a:gd name="T21" fmla="*/ 428 h 4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2" h="428">
                    <a:moveTo>
                      <a:pt x="232" y="0"/>
                    </a:moveTo>
                    <a:lnTo>
                      <a:pt x="272" y="24"/>
                    </a:lnTo>
                    <a:lnTo>
                      <a:pt x="40" y="428"/>
                    </a:lnTo>
                    <a:lnTo>
                      <a:pt x="0" y="404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rgbClr val="85A8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7" name="Freeform 97"/>
              <p:cNvSpPr>
                <a:spLocks noChangeAspect="1"/>
              </p:cNvSpPr>
              <p:nvPr/>
            </p:nvSpPr>
            <p:spPr bwMode="auto">
              <a:xfrm>
                <a:off x="1668" y="2586"/>
                <a:ext cx="73" cy="115"/>
              </a:xfrm>
              <a:custGeom>
                <a:avLst/>
                <a:gdLst>
                  <a:gd name="T0" fmla="*/ 0 w 272"/>
                  <a:gd name="T1" fmla="*/ 0 h 428"/>
                  <a:gd name="T2" fmla="*/ 0 w 272"/>
                  <a:gd name="T3" fmla="*/ 0 h 428"/>
                  <a:gd name="T4" fmla="*/ 0 w 272"/>
                  <a:gd name="T5" fmla="*/ 0 h 428"/>
                  <a:gd name="T6" fmla="*/ 0 w 272"/>
                  <a:gd name="T7" fmla="*/ 0 h 428"/>
                  <a:gd name="T8" fmla="*/ 0 w 272"/>
                  <a:gd name="T9" fmla="*/ 0 h 4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428"/>
                  <a:gd name="T17" fmla="*/ 272 w 272"/>
                  <a:gd name="T18" fmla="*/ 428 h 4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428">
                    <a:moveTo>
                      <a:pt x="232" y="0"/>
                    </a:moveTo>
                    <a:lnTo>
                      <a:pt x="272" y="24"/>
                    </a:lnTo>
                    <a:lnTo>
                      <a:pt x="40" y="428"/>
                    </a:lnTo>
                    <a:lnTo>
                      <a:pt x="0" y="404"/>
                    </a:lnTo>
                    <a:lnTo>
                      <a:pt x="23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8" name="Freeform 98"/>
              <p:cNvSpPr>
                <a:spLocks noChangeAspect="1"/>
              </p:cNvSpPr>
              <p:nvPr/>
            </p:nvSpPr>
            <p:spPr bwMode="auto">
              <a:xfrm>
                <a:off x="1646" y="2574"/>
                <a:ext cx="82" cy="119"/>
              </a:xfrm>
              <a:custGeom>
                <a:avLst/>
                <a:gdLst>
                  <a:gd name="T0" fmla="*/ 0 w 304"/>
                  <a:gd name="T1" fmla="*/ 0 h 448"/>
                  <a:gd name="T2" fmla="*/ 0 w 304"/>
                  <a:gd name="T3" fmla="*/ 0 h 448"/>
                  <a:gd name="T4" fmla="*/ 0 w 304"/>
                  <a:gd name="T5" fmla="*/ 0 h 448"/>
                  <a:gd name="T6" fmla="*/ 0 w 304"/>
                  <a:gd name="T7" fmla="*/ 0 h 448"/>
                  <a:gd name="T8" fmla="*/ 0 w 304"/>
                  <a:gd name="T9" fmla="*/ 0 h 448"/>
                  <a:gd name="T10" fmla="*/ 0 w 304"/>
                  <a:gd name="T11" fmla="*/ 0 h 4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4"/>
                  <a:gd name="T19" fmla="*/ 0 h 448"/>
                  <a:gd name="T20" fmla="*/ 304 w 304"/>
                  <a:gd name="T21" fmla="*/ 448 h 4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4" h="448">
                    <a:moveTo>
                      <a:pt x="232" y="0"/>
                    </a:moveTo>
                    <a:lnTo>
                      <a:pt x="304" y="44"/>
                    </a:lnTo>
                    <a:lnTo>
                      <a:pt x="72" y="448"/>
                    </a:lnTo>
                    <a:lnTo>
                      <a:pt x="0" y="404"/>
                    </a:lnTo>
                    <a:lnTo>
                      <a:pt x="232" y="0"/>
                    </a:lnTo>
                    <a:close/>
                  </a:path>
                </a:pathLst>
              </a:custGeom>
              <a:solidFill>
                <a:srgbClr val="85A8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9" name="Freeform 99"/>
              <p:cNvSpPr>
                <a:spLocks noChangeAspect="1"/>
              </p:cNvSpPr>
              <p:nvPr/>
            </p:nvSpPr>
            <p:spPr bwMode="auto">
              <a:xfrm>
                <a:off x="1646" y="2574"/>
                <a:ext cx="82" cy="119"/>
              </a:xfrm>
              <a:custGeom>
                <a:avLst/>
                <a:gdLst>
                  <a:gd name="T0" fmla="*/ 0 w 304"/>
                  <a:gd name="T1" fmla="*/ 0 h 448"/>
                  <a:gd name="T2" fmla="*/ 0 w 304"/>
                  <a:gd name="T3" fmla="*/ 0 h 448"/>
                  <a:gd name="T4" fmla="*/ 0 w 304"/>
                  <a:gd name="T5" fmla="*/ 0 h 448"/>
                  <a:gd name="T6" fmla="*/ 0 w 304"/>
                  <a:gd name="T7" fmla="*/ 0 h 448"/>
                  <a:gd name="T8" fmla="*/ 0 w 304"/>
                  <a:gd name="T9" fmla="*/ 0 h 4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448"/>
                  <a:gd name="T17" fmla="*/ 304 w 304"/>
                  <a:gd name="T18" fmla="*/ 448 h 4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448">
                    <a:moveTo>
                      <a:pt x="232" y="0"/>
                    </a:moveTo>
                    <a:lnTo>
                      <a:pt x="304" y="44"/>
                    </a:lnTo>
                    <a:lnTo>
                      <a:pt x="72" y="448"/>
                    </a:lnTo>
                    <a:lnTo>
                      <a:pt x="0" y="404"/>
                    </a:lnTo>
                    <a:lnTo>
                      <a:pt x="23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0" name="Freeform 100"/>
              <p:cNvSpPr>
                <a:spLocks noChangeAspect="1"/>
              </p:cNvSpPr>
              <p:nvPr/>
            </p:nvSpPr>
            <p:spPr bwMode="auto">
              <a:xfrm>
                <a:off x="1726" y="2634"/>
                <a:ext cx="109" cy="108"/>
              </a:xfrm>
              <a:custGeom>
                <a:avLst/>
                <a:gdLst>
                  <a:gd name="T0" fmla="*/ 0 w 412"/>
                  <a:gd name="T1" fmla="*/ 0 h 408"/>
                  <a:gd name="T2" fmla="*/ 0 w 412"/>
                  <a:gd name="T3" fmla="*/ 0 h 408"/>
                  <a:gd name="T4" fmla="*/ 0 w 412"/>
                  <a:gd name="T5" fmla="*/ 0 h 408"/>
                  <a:gd name="T6" fmla="*/ 0 w 412"/>
                  <a:gd name="T7" fmla="*/ 0 h 408"/>
                  <a:gd name="T8" fmla="*/ 0 w 412"/>
                  <a:gd name="T9" fmla="*/ 0 h 408"/>
                  <a:gd name="T10" fmla="*/ 0 w 412"/>
                  <a:gd name="T11" fmla="*/ 0 h 4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2"/>
                  <a:gd name="T19" fmla="*/ 0 h 408"/>
                  <a:gd name="T20" fmla="*/ 412 w 412"/>
                  <a:gd name="T21" fmla="*/ 408 h 4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2" h="408">
                    <a:moveTo>
                      <a:pt x="152" y="0"/>
                    </a:moveTo>
                    <a:lnTo>
                      <a:pt x="412" y="148"/>
                    </a:lnTo>
                    <a:lnTo>
                      <a:pt x="260" y="408"/>
                    </a:lnTo>
                    <a:lnTo>
                      <a:pt x="0" y="26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C1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1" name="Freeform 101"/>
              <p:cNvSpPr>
                <a:spLocks noChangeAspect="1"/>
              </p:cNvSpPr>
              <p:nvPr/>
            </p:nvSpPr>
            <p:spPr bwMode="auto">
              <a:xfrm>
                <a:off x="1726" y="2634"/>
                <a:ext cx="109" cy="108"/>
              </a:xfrm>
              <a:custGeom>
                <a:avLst/>
                <a:gdLst>
                  <a:gd name="T0" fmla="*/ 0 w 412"/>
                  <a:gd name="T1" fmla="*/ 0 h 408"/>
                  <a:gd name="T2" fmla="*/ 0 w 412"/>
                  <a:gd name="T3" fmla="*/ 0 h 408"/>
                  <a:gd name="T4" fmla="*/ 0 w 412"/>
                  <a:gd name="T5" fmla="*/ 0 h 408"/>
                  <a:gd name="T6" fmla="*/ 0 w 412"/>
                  <a:gd name="T7" fmla="*/ 0 h 408"/>
                  <a:gd name="T8" fmla="*/ 0 w 412"/>
                  <a:gd name="T9" fmla="*/ 0 h 4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2"/>
                  <a:gd name="T16" fmla="*/ 0 h 408"/>
                  <a:gd name="T17" fmla="*/ 412 w 412"/>
                  <a:gd name="T18" fmla="*/ 408 h 4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2" h="408">
                    <a:moveTo>
                      <a:pt x="152" y="0"/>
                    </a:moveTo>
                    <a:lnTo>
                      <a:pt x="412" y="148"/>
                    </a:lnTo>
                    <a:lnTo>
                      <a:pt x="260" y="408"/>
                    </a:lnTo>
                    <a:lnTo>
                      <a:pt x="0" y="260"/>
                    </a:lnTo>
                    <a:lnTo>
                      <a:pt x="15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2" name="Freeform 102"/>
              <p:cNvSpPr>
                <a:spLocks noChangeAspect="1"/>
              </p:cNvSpPr>
              <p:nvPr/>
            </p:nvSpPr>
            <p:spPr bwMode="auto">
              <a:xfrm>
                <a:off x="1904" y="2737"/>
                <a:ext cx="174" cy="144"/>
              </a:xfrm>
              <a:custGeom>
                <a:avLst/>
                <a:gdLst>
                  <a:gd name="T0" fmla="*/ 0 w 652"/>
                  <a:gd name="T1" fmla="*/ 0 h 540"/>
                  <a:gd name="T2" fmla="*/ 0 w 652"/>
                  <a:gd name="T3" fmla="*/ 0 h 540"/>
                  <a:gd name="T4" fmla="*/ 0 w 652"/>
                  <a:gd name="T5" fmla="*/ 0 h 540"/>
                  <a:gd name="T6" fmla="*/ 0 w 652"/>
                  <a:gd name="T7" fmla="*/ 0 h 540"/>
                  <a:gd name="T8" fmla="*/ 0 w 652"/>
                  <a:gd name="T9" fmla="*/ 0 h 5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2"/>
                  <a:gd name="T16" fmla="*/ 0 h 540"/>
                  <a:gd name="T17" fmla="*/ 652 w 652"/>
                  <a:gd name="T18" fmla="*/ 540 h 5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2" h="540">
                    <a:moveTo>
                      <a:pt x="140" y="0"/>
                    </a:moveTo>
                    <a:lnTo>
                      <a:pt x="652" y="296"/>
                    </a:lnTo>
                    <a:lnTo>
                      <a:pt x="512" y="540"/>
                    </a:lnTo>
                    <a:lnTo>
                      <a:pt x="0" y="244"/>
                    </a:lnTo>
                    <a:lnTo>
                      <a:pt x="14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3" name="Freeform 103"/>
              <p:cNvSpPr>
                <a:spLocks noChangeAspect="1"/>
              </p:cNvSpPr>
              <p:nvPr/>
            </p:nvSpPr>
            <p:spPr bwMode="auto">
              <a:xfrm>
                <a:off x="2038" y="2880"/>
                <a:ext cx="101" cy="255"/>
              </a:xfrm>
              <a:custGeom>
                <a:avLst/>
                <a:gdLst>
                  <a:gd name="T0" fmla="*/ 0 w 376"/>
                  <a:gd name="T1" fmla="*/ 0 h 956"/>
                  <a:gd name="T2" fmla="*/ 0 w 376"/>
                  <a:gd name="T3" fmla="*/ 0 h 956"/>
                  <a:gd name="T4" fmla="*/ 0 w 376"/>
                  <a:gd name="T5" fmla="*/ 0 h 956"/>
                  <a:gd name="T6" fmla="*/ 0 w 376"/>
                  <a:gd name="T7" fmla="*/ 0 h 956"/>
                  <a:gd name="T8" fmla="*/ 0 w 376"/>
                  <a:gd name="T9" fmla="*/ 0 h 956"/>
                  <a:gd name="T10" fmla="*/ 0 w 376"/>
                  <a:gd name="T11" fmla="*/ 0 h 956"/>
                  <a:gd name="T12" fmla="*/ 0 w 376"/>
                  <a:gd name="T13" fmla="*/ 0 h 956"/>
                  <a:gd name="T14" fmla="*/ 0 w 376"/>
                  <a:gd name="T15" fmla="*/ 0 h 956"/>
                  <a:gd name="T16" fmla="*/ 0 w 376"/>
                  <a:gd name="T17" fmla="*/ 0 h 956"/>
                  <a:gd name="T18" fmla="*/ 0 w 376"/>
                  <a:gd name="T19" fmla="*/ 0 h 956"/>
                  <a:gd name="T20" fmla="*/ 0 w 376"/>
                  <a:gd name="T21" fmla="*/ 0 h 956"/>
                  <a:gd name="T22" fmla="*/ 0 w 376"/>
                  <a:gd name="T23" fmla="*/ 0 h 956"/>
                  <a:gd name="T24" fmla="*/ 0 w 376"/>
                  <a:gd name="T25" fmla="*/ 0 h 956"/>
                  <a:gd name="T26" fmla="*/ 0 w 376"/>
                  <a:gd name="T27" fmla="*/ 0 h 956"/>
                  <a:gd name="T28" fmla="*/ 0 w 376"/>
                  <a:gd name="T29" fmla="*/ 0 h 956"/>
                  <a:gd name="T30" fmla="*/ 0 w 376"/>
                  <a:gd name="T31" fmla="*/ 0 h 956"/>
                  <a:gd name="T32" fmla="*/ 0 w 376"/>
                  <a:gd name="T33" fmla="*/ 0 h 956"/>
                  <a:gd name="T34" fmla="*/ 0 w 376"/>
                  <a:gd name="T35" fmla="*/ 0 h 956"/>
                  <a:gd name="T36" fmla="*/ 0 w 376"/>
                  <a:gd name="T37" fmla="*/ 0 h 956"/>
                  <a:gd name="T38" fmla="*/ 0 w 376"/>
                  <a:gd name="T39" fmla="*/ 0 h 956"/>
                  <a:gd name="T40" fmla="*/ 0 w 376"/>
                  <a:gd name="T41" fmla="*/ 0 h 956"/>
                  <a:gd name="T42" fmla="*/ 0 w 376"/>
                  <a:gd name="T43" fmla="*/ 0 h 956"/>
                  <a:gd name="T44" fmla="*/ 0 w 376"/>
                  <a:gd name="T45" fmla="*/ 0 h 956"/>
                  <a:gd name="T46" fmla="*/ 0 w 376"/>
                  <a:gd name="T47" fmla="*/ 0 h 956"/>
                  <a:gd name="T48" fmla="*/ 0 w 376"/>
                  <a:gd name="T49" fmla="*/ 0 h 956"/>
                  <a:gd name="T50" fmla="*/ 0 w 376"/>
                  <a:gd name="T51" fmla="*/ 0 h 9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76"/>
                  <a:gd name="T79" fmla="*/ 0 h 956"/>
                  <a:gd name="T80" fmla="*/ 376 w 376"/>
                  <a:gd name="T81" fmla="*/ 956 h 9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76" h="956">
                    <a:moveTo>
                      <a:pt x="0" y="0"/>
                    </a:moveTo>
                    <a:lnTo>
                      <a:pt x="36" y="24"/>
                    </a:lnTo>
                    <a:lnTo>
                      <a:pt x="72" y="48"/>
                    </a:lnTo>
                    <a:lnTo>
                      <a:pt x="104" y="72"/>
                    </a:lnTo>
                    <a:lnTo>
                      <a:pt x="136" y="100"/>
                    </a:lnTo>
                    <a:lnTo>
                      <a:pt x="164" y="132"/>
                    </a:lnTo>
                    <a:lnTo>
                      <a:pt x="192" y="164"/>
                    </a:lnTo>
                    <a:lnTo>
                      <a:pt x="220" y="196"/>
                    </a:lnTo>
                    <a:lnTo>
                      <a:pt x="244" y="228"/>
                    </a:lnTo>
                    <a:lnTo>
                      <a:pt x="264" y="264"/>
                    </a:lnTo>
                    <a:lnTo>
                      <a:pt x="284" y="300"/>
                    </a:lnTo>
                    <a:lnTo>
                      <a:pt x="304" y="340"/>
                    </a:lnTo>
                    <a:lnTo>
                      <a:pt x="320" y="376"/>
                    </a:lnTo>
                    <a:lnTo>
                      <a:pt x="336" y="416"/>
                    </a:lnTo>
                    <a:lnTo>
                      <a:pt x="348" y="460"/>
                    </a:lnTo>
                    <a:lnTo>
                      <a:pt x="356" y="500"/>
                    </a:lnTo>
                    <a:lnTo>
                      <a:pt x="364" y="544"/>
                    </a:lnTo>
                    <a:lnTo>
                      <a:pt x="372" y="588"/>
                    </a:lnTo>
                    <a:lnTo>
                      <a:pt x="376" y="632"/>
                    </a:lnTo>
                    <a:lnTo>
                      <a:pt x="376" y="676"/>
                    </a:lnTo>
                    <a:lnTo>
                      <a:pt x="376" y="724"/>
                    </a:lnTo>
                    <a:lnTo>
                      <a:pt x="372" y="768"/>
                    </a:lnTo>
                    <a:lnTo>
                      <a:pt x="368" y="816"/>
                    </a:lnTo>
                    <a:lnTo>
                      <a:pt x="360" y="860"/>
                    </a:lnTo>
                    <a:lnTo>
                      <a:pt x="352" y="908"/>
                    </a:lnTo>
                    <a:lnTo>
                      <a:pt x="340" y="95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4" name="Line 104"/>
              <p:cNvSpPr>
                <a:spLocks noChangeAspect="1" noChangeShapeType="1"/>
              </p:cNvSpPr>
              <p:nvPr/>
            </p:nvSpPr>
            <p:spPr bwMode="auto">
              <a:xfrm>
                <a:off x="1678" y="3456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5" name="Line 105"/>
              <p:cNvSpPr>
                <a:spLocks noChangeAspect="1" noChangeShapeType="1"/>
              </p:cNvSpPr>
              <p:nvPr/>
            </p:nvSpPr>
            <p:spPr bwMode="auto">
              <a:xfrm>
                <a:off x="1727" y="3456"/>
                <a:ext cx="17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6" name="Line 106"/>
              <p:cNvSpPr>
                <a:spLocks noChangeAspect="1" noChangeShapeType="1"/>
              </p:cNvSpPr>
              <p:nvPr/>
            </p:nvSpPr>
            <p:spPr bwMode="auto">
              <a:xfrm>
                <a:off x="1774" y="3456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7" name="Line 107"/>
              <p:cNvSpPr>
                <a:spLocks noChangeAspect="1" noChangeShapeType="1"/>
              </p:cNvSpPr>
              <p:nvPr/>
            </p:nvSpPr>
            <p:spPr bwMode="auto">
              <a:xfrm>
                <a:off x="1822" y="3456"/>
                <a:ext cx="17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8" name="Line 108"/>
              <p:cNvSpPr>
                <a:spLocks noChangeAspect="1" noChangeShapeType="1"/>
              </p:cNvSpPr>
              <p:nvPr/>
            </p:nvSpPr>
            <p:spPr bwMode="auto">
              <a:xfrm>
                <a:off x="1868" y="3456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9" name="Line 109"/>
              <p:cNvSpPr>
                <a:spLocks noChangeAspect="1" noChangeShapeType="1"/>
              </p:cNvSpPr>
              <p:nvPr/>
            </p:nvSpPr>
            <p:spPr bwMode="auto">
              <a:xfrm>
                <a:off x="1675" y="2626"/>
                <a:ext cx="15" cy="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0" name="Line 110"/>
              <p:cNvSpPr>
                <a:spLocks noChangeAspect="1" noChangeShapeType="1"/>
              </p:cNvSpPr>
              <p:nvPr/>
            </p:nvSpPr>
            <p:spPr bwMode="auto">
              <a:xfrm>
                <a:off x="1716" y="2651"/>
                <a:ext cx="16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1" name="Line 111"/>
              <p:cNvSpPr>
                <a:spLocks noChangeAspect="1" noChangeShapeType="1"/>
              </p:cNvSpPr>
              <p:nvPr/>
            </p:nvSpPr>
            <p:spPr bwMode="auto">
              <a:xfrm>
                <a:off x="1758" y="2674"/>
                <a:ext cx="14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2" name="Line 112"/>
              <p:cNvSpPr>
                <a:spLocks noChangeAspect="1" noChangeShapeType="1"/>
              </p:cNvSpPr>
              <p:nvPr/>
            </p:nvSpPr>
            <p:spPr bwMode="auto">
              <a:xfrm>
                <a:off x="1798" y="2697"/>
                <a:ext cx="16" cy="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3" name="Line 113"/>
              <p:cNvSpPr>
                <a:spLocks noChangeAspect="1" noChangeShapeType="1"/>
              </p:cNvSpPr>
              <p:nvPr/>
            </p:nvSpPr>
            <p:spPr bwMode="auto">
              <a:xfrm>
                <a:off x="1840" y="2722"/>
                <a:ext cx="15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4" name="Line 114"/>
              <p:cNvSpPr>
                <a:spLocks noChangeAspect="1" noChangeShapeType="1"/>
              </p:cNvSpPr>
              <p:nvPr/>
            </p:nvSpPr>
            <p:spPr bwMode="auto">
              <a:xfrm>
                <a:off x="1880" y="2745"/>
                <a:ext cx="17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5" name="Line 115"/>
              <p:cNvSpPr>
                <a:spLocks noChangeAspect="1" noChangeShapeType="1"/>
              </p:cNvSpPr>
              <p:nvPr/>
            </p:nvSpPr>
            <p:spPr bwMode="auto">
              <a:xfrm>
                <a:off x="1922" y="2769"/>
                <a:ext cx="15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6" name="Line 116"/>
              <p:cNvSpPr>
                <a:spLocks noChangeAspect="1" noChangeShapeType="1"/>
              </p:cNvSpPr>
              <p:nvPr/>
            </p:nvSpPr>
            <p:spPr bwMode="auto">
              <a:xfrm>
                <a:off x="1963" y="2793"/>
                <a:ext cx="15" cy="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7" name="Line 117"/>
              <p:cNvSpPr>
                <a:spLocks noChangeAspect="1" noChangeShapeType="1"/>
              </p:cNvSpPr>
              <p:nvPr/>
            </p:nvSpPr>
            <p:spPr bwMode="auto">
              <a:xfrm>
                <a:off x="2003" y="2817"/>
                <a:ext cx="16" cy="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8" name="Line 118"/>
              <p:cNvSpPr>
                <a:spLocks noChangeAspect="1" noChangeShapeType="1"/>
              </p:cNvSpPr>
              <p:nvPr/>
            </p:nvSpPr>
            <p:spPr bwMode="auto">
              <a:xfrm flipV="1">
                <a:off x="1883" y="3453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9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1931" y="3447"/>
                <a:ext cx="18" cy="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0" name="Freeform 120"/>
              <p:cNvSpPr>
                <a:spLocks noChangeAspect="1"/>
              </p:cNvSpPr>
              <p:nvPr/>
            </p:nvSpPr>
            <p:spPr bwMode="auto">
              <a:xfrm>
                <a:off x="1977" y="3431"/>
                <a:ext cx="17" cy="6"/>
              </a:xfrm>
              <a:custGeom>
                <a:avLst/>
                <a:gdLst>
                  <a:gd name="T0" fmla="*/ 0 w 64"/>
                  <a:gd name="T1" fmla="*/ 0 h 24"/>
                  <a:gd name="T2" fmla="*/ 0 w 64"/>
                  <a:gd name="T3" fmla="*/ 0 h 24"/>
                  <a:gd name="T4" fmla="*/ 0 w 64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64"/>
                  <a:gd name="T10" fmla="*/ 0 h 24"/>
                  <a:gd name="T11" fmla="*/ 64 w 64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" h="24">
                    <a:moveTo>
                      <a:pt x="0" y="24"/>
                    </a:moveTo>
                    <a:lnTo>
                      <a:pt x="48" y="8"/>
                    </a:lnTo>
                    <a:lnTo>
                      <a:pt x="64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1" name="Freeform 121"/>
              <p:cNvSpPr>
                <a:spLocks noChangeAspect="1"/>
              </p:cNvSpPr>
              <p:nvPr/>
            </p:nvSpPr>
            <p:spPr bwMode="auto">
              <a:xfrm>
                <a:off x="2019" y="3407"/>
                <a:ext cx="15" cy="10"/>
              </a:xfrm>
              <a:custGeom>
                <a:avLst/>
                <a:gdLst>
                  <a:gd name="T0" fmla="*/ 0 w 56"/>
                  <a:gd name="T1" fmla="*/ 0 h 36"/>
                  <a:gd name="T2" fmla="*/ 0 w 56"/>
                  <a:gd name="T3" fmla="*/ 0 h 36"/>
                  <a:gd name="T4" fmla="*/ 0 w 56"/>
                  <a:gd name="T5" fmla="*/ 0 h 3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36"/>
                  <a:gd name="T11" fmla="*/ 56 w 56"/>
                  <a:gd name="T12" fmla="*/ 36 h 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36">
                    <a:moveTo>
                      <a:pt x="0" y="36"/>
                    </a:moveTo>
                    <a:lnTo>
                      <a:pt x="28" y="20"/>
                    </a:lnTo>
                    <a:lnTo>
                      <a:pt x="56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2" name="Freeform 122"/>
              <p:cNvSpPr>
                <a:spLocks noChangeAspect="1"/>
              </p:cNvSpPr>
              <p:nvPr/>
            </p:nvSpPr>
            <p:spPr bwMode="auto">
              <a:xfrm>
                <a:off x="2058" y="3377"/>
                <a:ext cx="12" cy="12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0 w 48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8"/>
                  <a:gd name="T11" fmla="*/ 48 w 48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8">
                    <a:moveTo>
                      <a:pt x="0" y="48"/>
                    </a:moveTo>
                    <a:lnTo>
                      <a:pt x="8" y="40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3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2091" y="3340"/>
                <a:ext cx="10" cy="1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4" name="Freeform 124"/>
              <p:cNvSpPr>
                <a:spLocks noChangeAspect="1"/>
              </p:cNvSpPr>
              <p:nvPr/>
            </p:nvSpPr>
            <p:spPr bwMode="auto">
              <a:xfrm>
                <a:off x="2117" y="3299"/>
                <a:ext cx="7" cy="16"/>
              </a:xfrm>
              <a:custGeom>
                <a:avLst/>
                <a:gdLst>
                  <a:gd name="T0" fmla="*/ 0 w 28"/>
                  <a:gd name="T1" fmla="*/ 0 h 60"/>
                  <a:gd name="T2" fmla="*/ 0 w 28"/>
                  <a:gd name="T3" fmla="*/ 0 h 60"/>
                  <a:gd name="T4" fmla="*/ 0 w 28"/>
                  <a:gd name="T5" fmla="*/ 0 h 60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60"/>
                  <a:gd name="T11" fmla="*/ 28 w 28"/>
                  <a:gd name="T12" fmla="*/ 60 h 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60">
                    <a:moveTo>
                      <a:pt x="0" y="60"/>
                    </a:moveTo>
                    <a:lnTo>
                      <a:pt x="24" y="12"/>
                    </a:lnTo>
                    <a:lnTo>
                      <a:pt x="28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5" name="Line 125"/>
              <p:cNvSpPr>
                <a:spLocks noChangeAspect="1" noChangeShapeType="1"/>
              </p:cNvSpPr>
              <p:nvPr/>
            </p:nvSpPr>
            <p:spPr bwMode="auto">
              <a:xfrm flipV="1">
                <a:off x="2134" y="3261"/>
                <a:ext cx="4" cy="1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6" name="Line 126"/>
              <p:cNvSpPr>
                <a:spLocks noChangeAspect="1" noChangeShapeType="1"/>
              </p:cNvSpPr>
              <p:nvPr/>
            </p:nvSpPr>
            <p:spPr bwMode="auto">
              <a:xfrm flipV="1">
                <a:off x="2169" y="3119"/>
                <a:ext cx="4" cy="1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7" name="Line 127"/>
              <p:cNvSpPr>
                <a:spLocks noChangeAspect="1" noChangeShapeType="1"/>
              </p:cNvSpPr>
              <p:nvPr/>
            </p:nvSpPr>
            <p:spPr bwMode="auto">
              <a:xfrm flipV="1">
                <a:off x="2177" y="3072"/>
                <a:ext cx="1" cy="18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8" name="Freeform 128"/>
              <p:cNvSpPr>
                <a:spLocks noChangeAspect="1"/>
              </p:cNvSpPr>
              <p:nvPr/>
            </p:nvSpPr>
            <p:spPr bwMode="auto">
              <a:xfrm>
                <a:off x="2175" y="3024"/>
                <a:ext cx="2" cy="19"/>
              </a:xfrm>
              <a:custGeom>
                <a:avLst/>
                <a:gdLst>
                  <a:gd name="T0" fmla="*/ 0 w 8"/>
                  <a:gd name="T1" fmla="*/ 0 h 68"/>
                  <a:gd name="T2" fmla="*/ 0 w 8"/>
                  <a:gd name="T3" fmla="*/ 0 h 68"/>
                  <a:gd name="T4" fmla="*/ 0 w 8"/>
                  <a:gd name="T5" fmla="*/ 0 h 6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68"/>
                  <a:gd name="T11" fmla="*/ 8 w 8"/>
                  <a:gd name="T12" fmla="*/ 68 h 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68">
                    <a:moveTo>
                      <a:pt x="8" y="68"/>
                    </a:moveTo>
                    <a:lnTo>
                      <a:pt x="0" y="16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9" name="Freeform 129"/>
              <p:cNvSpPr>
                <a:spLocks noChangeAspect="1"/>
              </p:cNvSpPr>
              <p:nvPr/>
            </p:nvSpPr>
            <p:spPr bwMode="auto">
              <a:xfrm>
                <a:off x="2162" y="2979"/>
                <a:ext cx="6" cy="17"/>
              </a:xfrm>
              <a:custGeom>
                <a:avLst/>
                <a:gdLst>
                  <a:gd name="T0" fmla="*/ 0 w 20"/>
                  <a:gd name="T1" fmla="*/ 0 h 64"/>
                  <a:gd name="T2" fmla="*/ 0 w 20"/>
                  <a:gd name="T3" fmla="*/ 0 h 64"/>
                  <a:gd name="T4" fmla="*/ 0 w 20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64"/>
                  <a:gd name="T11" fmla="*/ 20 w 20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64">
                    <a:moveTo>
                      <a:pt x="20" y="64"/>
                    </a:moveTo>
                    <a:lnTo>
                      <a:pt x="12" y="32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0" name="Freeform 130"/>
              <p:cNvSpPr>
                <a:spLocks noChangeAspect="1"/>
              </p:cNvSpPr>
              <p:nvPr/>
            </p:nvSpPr>
            <p:spPr bwMode="auto">
              <a:xfrm>
                <a:off x="2142" y="2936"/>
                <a:ext cx="9" cy="16"/>
              </a:xfrm>
              <a:custGeom>
                <a:avLst/>
                <a:gdLst>
                  <a:gd name="T0" fmla="*/ 0 w 32"/>
                  <a:gd name="T1" fmla="*/ 0 h 60"/>
                  <a:gd name="T2" fmla="*/ 0 w 32"/>
                  <a:gd name="T3" fmla="*/ 0 h 60"/>
                  <a:gd name="T4" fmla="*/ 0 w 32"/>
                  <a:gd name="T5" fmla="*/ 0 h 60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60"/>
                  <a:gd name="T11" fmla="*/ 32 w 32"/>
                  <a:gd name="T12" fmla="*/ 60 h 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60">
                    <a:moveTo>
                      <a:pt x="32" y="60"/>
                    </a:moveTo>
                    <a:lnTo>
                      <a:pt x="28" y="48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1" name="Line 13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116" y="2898"/>
                <a:ext cx="10" cy="14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2" name="Freeform 132"/>
              <p:cNvSpPr>
                <a:spLocks noChangeAspect="1"/>
              </p:cNvSpPr>
              <p:nvPr/>
            </p:nvSpPr>
            <p:spPr bwMode="auto">
              <a:xfrm>
                <a:off x="2081" y="2865"/>
                <a:ext cx="13" cy="12"/>
              </a:xfrm>
              <a:custGeom>
                <a:avLst/>
                <a:gdLst>
                  <a:gd name="T0" fmla="*/ 0 w 48"/>
                  <a:gd name="T1" fmla="*/ 0 h 44"/>
                  <a:gd name="T2" fmla="*/ 0 w 48"/>
                  <a:gd name="T3" fmla="*/ 0 h 44"/>
                  <a:gd name="T4" fmla="*/ 0 w 48"/>
                  <a:gd name="T5" fmla="*/ 0 h 44"/>
                  <a:gd name="T6" fmla="*/ 0 60000 65536"/>
                  <a:gd name="T7" fmla="*/ 0 60000 65536"/>
                  <a:gd name="T8" fmla="*/ 0 60000 65536"/>
                  <a:gd name="T9" fmla="*/ 0 w 48"/>
                  <a:gd name="T10" fmla="*/ 0 h 44"/>
                  <a:gd name="T11" fmla="*/ 48 w 48"/>
                  <a:gd name="T12" fmla="*/ 44 h 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" h="44">
                    <a:moveTo>
                      <a:pt x="48" y="44"/>
                    </a:move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3" name="Line 13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47" y="2842"/>
                <a:ext cx="9" cy="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4" name="Line 134"/>
              <p:cNvSpPr>
                <a:spLocks noChangeAspect="1" noChangeShapeType="1"/>
              </p:cNvSpPr>
              <p:nvPr/>
            </p:nvSpPr>
            <p:spPr bwMode="auto">
              <a:xfrm flipV="1">
                <a:off x="2139" y="3241"/>
                <a:ext cx="4" cy="1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5" name="Line 135"/>
              <p:cNvSpPr>
                <a:spLocks noChangeAspect="1" noChangeShapeType="1"/>
              </p:cNvSpPr>
              <p:nvPr/>
            </p:nvSpPr>
            <p:spPr bwMode="auto">
              <a:xfrm flipV="1">
                <a:off x="2151" y="3195"/>
                <a:ext cx="4" cy="1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6" name="Line 136"/>
              <p:cNvSpPr>
                <a:spLocks noChangeAspect="1" noChangeShapeType="1"/>
              </p:cNvSpPr>
              <p:nvPr/>
            </p:nvSpPr>
            <p:spPr bwMode="auto">
              <a:xfrm flipV="1">
                <a:off x="2162" y="3149"/>
                <a:ext cx="6" cy="1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7" name="Line 137"/>
              <p:cNvSpPr>
                <a:spLocks noChangeAspect="1" noChangeShapeType="1"/>
              </p:cNvSpPr>
              <p:nvPr/>
            </p:nvSpPr>
            <p:spPr bwMode="auto">
              <a:xfrm>
                <a:off x="1678" y="3456"/>
                <a:ext cx="3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8" name="Line 138"/>
              <p:cNvSpPr>
                <a:spLocks noChangeAspect="1" noChangeShapeType="1"/>
              </p:cNvSpPr>
              <p:nvPr/>
            </p:nvSpPr>
            <p:spPr bwMode="auto">
              <a:xfrm>
                <a:off x="1682" y="3456"/>
                <a:ext cx="1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9" name="Line 139"/>
              <p:cNvSpPr>
                <a:spLocks noChangeAspect="1" noChangeShapeType="1"/>
              </p:cNvSpPr>
              <p:nvPr/>
            </p:nvSpPr>
            <p:spPr bwMode="auto">
              <a:xfrm>
                <a:off x="1684" y="3456"/>
                <a:ext cx="2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0" name="Line 140"/>
              <p:cNvSpPr>
                <a:spLocks noChangeAspect="1" noChangeShapeType="1"/>
              </p:cNvSpPr>
              <p:nvPr/>
            </p:nvSpPr>
            <p:spPr bwMode="auto">
              <a:xfrm>
                <a:off x="1687" y="3456"/>
                <a:ext cx="1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1" name="Line 141"/>
              <p:cNvSpPr>
                <a:spLocks noChangeAspect="1" noChangeShapeType="1"/>
              </p:cNvSpPr>
              <p:nvPr/>
            </p:nvSpPr>
            <p:spPr bwMode="auto">
              <a:xfrm>
                <a:off x="1689" y="3456"/>
                <a:ext cx="3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2" name="Line 142"/>
              <p:cNvSpPr>
                <a:spLocks noChangeAspect="1" noChangeShapeType="1"/>
              </p:cNvSpPr>
              <p:nvPr/>
            </p:nvSpPr>
            <p:spPr bwMode="auto">
              <a:xfrm>
                <a:off x="1693" y="3456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3" name="Line 143"/>
              <p:cNvSpPr>
                <a:spLocks noChangeAspect="1" noChangeShapeType="1"/>
              </p:cNvSpPr>
              <p:nvPr/>
            </p:nvSpPr>
            <p:spPr bwMode="auto">
              <a:xfrm>
                <a:off x="1694" y="3456"/>
                <a:ext cx="3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4" name="Line 144"/>
              <p:cNvSpPr>
                <a:spLocks noChangeAspect="1" noChangeShapeType="1"/>
              </p:cNvSpPr>
              <p:nvPr/>
            </p:nvSpPr>
            <p:spPr bwMode="auto">
              <a:xfrm>
                <a:off x="1698" y="3456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5" name="Line 145"/>
              <p:cNvSpPr>
                <a:spLocks noChangeAspect="1" noChangeShapeType="1"/>
              </p:cNvSpPr>
              <p:nvPr/>
            </p:nvSpPr>
            <p:spPr bwMode="auto">
              <a:xfrm>
                <a:off x="1700" y="3456"/>
                <a:ext cx="2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6" name="Line 146"/>
              <p:cNvSpPr>
                <a:spLocks noChangeAspect="1" noChangeShapeType="1"/>
              </p:cNvSpPr>
              <p:nvPr/>
            </p:nvSpPr>
            <p:spPr bwMode="auto">
              <a:xfrm>
                <a:off x="1705" y="3456"/>
                <a:ext cx="3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7" name="Line 147"/>
              <p:cNvSpPr>
                <a:spLocks noChangeAspect="1" noChangeShapeType="1"/>
              </p:cNvSpPr>
              <p:nvPr/>
            </p:nvSpPr>
            <p:spPr bwMode="auto">
              <a:xfrm>
                <a:off x="1709" y="3456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8" name="Line 148"/>
              <p:cNvSpPr>
                <a:spLocks noChangeAspect="1" noChangeShapeType="1"/>
              </p:cNvSpPr>
              <p:nvPr/>
            </p:nvSpPr>
            <p:spPr bwMode="auto">
              <a:xfrm>
                <a:off x="1714" y="3456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89" name="Line 149"/>
              <p:cNvSpPr>
                <a:spLocks noChangeAspect="1" noChangeShapeType="1"/>
              </p:cNvSpPr>
              <p:nvPr/>
            </p:nvSpPr>
            <p:spPr bwMode="auto">
              <a:xfrm>
                <a:off x="1719" y="3456"/>
                <a:ext cx="1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0" name="Line 150"/>
              <p:cNvSpPr>
                <a:spLocks noChangeAspect="1" noChangeShapeType="1"/>
              </p:cNvSpPr>
              <p:nvPr/>
            </p:nvSpPr>
            <p:spPr bwMode="auto">
              <a:xfrm>
                <a:off x="1720" y="3456"/>
                <a:ext cx="3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1" name="Line 151"/>
              <p:cNvSpPr>
                <a:spLocks noChangeAspect="1" noChangeShapeType="1"/>
              </p:cNvSpPr>
              <p:nvPr/>
            </p:nvSpPr>
            <p:spPr bwMode="auto">
              <a:xfrm>
                <a:off x="1724" y="3456"/>
                <a:ext cx="1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2" name="Line 152"/>
              <p:cNvSpPr>
                <a:spLocks noChangeAspect="1" noChangeShapeType="1"/>
              </p:cNvSpPr>
              <p:nvPr/>
            </p:nvSpPr>
            <p:spPr bwMode="auto">
              <a:xfrm>
                <a:off x="1729" y="3456"/>
                <a:ext cx="1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3" name="Line 153"/>
              <p:cNvSpPr>
                <a:spLocks noChangeAspect="1" noChangeShapeType="1"/>
              </p:cNvSpPr>
              <p:nvPr/>
            </p:nvSpPr>
            <p:spPr bwMode="auto">
              <a:xfrm>
                <a:off x="1735" y="3456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4" name="Line 154"/>
              <p:cNvSpPr>
                <a:spLocks noChangeAspect="1" noChangeShapeType="1"/>
              </p:cNvSpPr>
              <p:nvPr/>
            </p:nvSpPr>
            <p:spPr bwMode="auto">
              <a:xfrm>
                <a:off x="1736" y="3456"/>
                <a:ext cx="2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5" name="Line 155"/>
              <p:cNvSpPr>
                <a:spLocks noChangeAspect="1" noChangeShapeType="1"/>
              </p:cNvSpPr>
              <p:nvPr/>
            </p:nvSpPr>
            <p:spPr bwMode="auto">
              <a:xfrm flipV="1">
                <a:off x="1685" y="3445"/>
                <a:ext cx="38" cy="3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6" name="Line 156"/>
              <p:cNvSpPr>
                <a:spLocks noChangeAspect="1" noChangeShapeType="1"/>
              </p:cNvSpPr>
              <p:nvPr/>
            </p:nvSpPr>
            <p:spPr bwMode="auto">
              <a:xfrm flipV="1">
                <a:off x="1682" y="3422"/>
                <a:ext cx="37" cy="10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7" name="Line 157"/>
              <p:cNvSpPr>
                <a:spLocks noChangeAspect="1" noChangeShapeType="1"/>
              </p:cNvSpPr>
              <p:nvPr/>
            </p:nvSpPr>
            <p:spPr bwMode="auto">
              <a:xfrm flipV="1">
                <a:off x="1675" y="3398"/>
                <a:ext cx="34" cy="18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8" name="Line 158"/>
              <p:cNvSpPr>
                <a:spLocks noChangeAspect="1" noChangeShapeType="1"/>
              </p:cNvSpPr>
              <p:nvPr/>
            </p:nvSpPr>
            <p:spPr bwMode="auto">
              <a:xfrm flipV="1">
                <a:off x="1665" y="3377"/>
                <a:ext cx="29" cy="25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99" name="Line 159"/>
              <p:cNvSpPr>
                <a:spLocks noChangeAspect="1" noChangeShapeType="1"/>
              </p:cNvSpPr>
              <p:nvPr/>
            </p:nvSpPr>
            <p:spPr bwMode="auto">
              <a:xfrm flipV="1">
                <a:off x="1681" y="3441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0" name="Line 160"/>
              <p:cNvSpPr>
                <a:spLocks noChangeAspect="1" noChangeShapeType="1"/>
              </p:cNvSpPr>
              <p:nvPr/>
            </p:nvSpPr>
            <p:spPr bwMode="auto">
              <a:xfrm flipV="1">
                <a:off x="1682" y="3440"/>
                <a:ext cx="2" cy="1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1" name="Line 1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82" y="3432"/>
                <a:ext cx="3" cy="16"/>
              </a:xfrm>
              <a:prstGeom prst="line">
                <a:avLst/>
              </a:prstGeom>
              <a:noFill/>
              <a:ln w="508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2" name="Line 162"/>
              <p:cNvSpPr>
                <a:spLocks noChangeAspect="1" noChangeShapeType="1"/>
              </p:cNvSpPr>
              <p:nvPr/>
            </p:nvSpPr>
            <p:spPr bwMode="auto">
              <a:xfrm flipV="1">
                <a:off x="1676" y="3425"/>
                <a:ext cx="1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3" name="Line 163"/>
              <p:cNvSpPr>
                <a:spLocks noChangeAspect="1" noChangeShapeType="1"/>
              </p:cNvSpPr>
              <p:nvPr/>
            </p:nvSpPr>
            <p:spPr bwMode="auto">
              <a:xfrm flipV="1">
                <a:off x="1678" y="3424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4" name="Freeform 164"/>
              <p:cNvSpPr>
                <a:spLocks noChangeAspect="1"/>
              </p:cNvSpPr>
              <p:nvPr/>
            </p:nvSpPr>
            <p:spPr bwMode="auto">
              <a:xfrm>
                <a:off x="1665" y="3402"/>
                <a:ext cx="17" cy="30"/>
              </a:xfrm>
              <a:custGeom>
                <a:avLst/>
                <a:gdLst>
                  <a:gd name="T0" fmla="*/ 0 w 552"/>
                  <a:gd name="T1" fmla="*/ 0 h 1036"/>
                  <a:gd name="T2" fmla="*/ 0 w 552"/>
                  <a:gd name="T3" fmla="*/ 0 h 1036"/>
                  <a:gd name="T4" fmla="*/ 0 w 552"/>
                  <a:gd name="T5" fmla="*/ 0 h 1036"/>
                  <a:gd name="T6" fmla="*/ 0 60000 65536"/>
                  <a:gd name="T7" fmla="*/ 0 60000 65536"/>
                  <a:gd name="T8" fmla="*/ 0 60000 65536"/>
                  <a:gd name="T9" fmla="*/ 0 w 552"/>
                  <a:gd name="T10" fmla="*/ 0 h 1036"/>
                  <a:gd name="T11" fmla="*/ 552 w 552"/>
                  <a:gd name="T12" fmla="*/ 1036 h 1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2" h="1036">
                    <a:moveTo>
                      <a:pt x="552" y="1036"/>
                    </a:moveTo>
                    <a:lnTo>
                      <a:pt x="328" y="488"/>
                    </a:lnTo>
                    <a:lnTo>
                      <a:pt x="0" y="0"/>
                    </a:lnTo>
                  </a:path>
                </a:pathLst>
              </a:custGeom>
              <a:noFill/>
              <a:ln w="508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5" name="Line 1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694" y="3377"/>
                <a:ext cx="15" cy="21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6" name="Line 16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09" y="3398"/>
                <a:ext cx="10" cy="24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7" name="Line 16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19" y="3422"/>
                <a:ext cx="4" cy="23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8" name="Line 168"/>
              <p:cNvSpPr>
                <a:spLocks noChangeAspect="1" noChangeShapeType="1"/>
              </p:cNvSpPr>
              <p:nvPr/>
            </p:nvSpPr>
            <p:spPr bwMode="auto">
              <a:xfrm flipV="1">
                <a:off x="1670" y="3409"/>
                <a:ext cx="0" cy="0"/>
              </a:xfrm>
              <a:prstGeom prst="line">
                <a:avLst/>
              </a:prstGeom>
              <a:noFill/>
              <a:ln w="254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9" name="Line 169"/>
              <p:cNvSpPr>
                <a:spLocks noChangeAspect="1" noChangeShapeType="1"/>
              </p:cNvSpPr>
              <p:nvPr/>
            </p:nvSpPr>
            <p:spPr bwMode="auto">
              <a:xfrm>
                <a:off x="1685" y="3463"/>
                <a:ext cx="38" cy="4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0" name="Line 170"/>
              <p:cNvSpPr>
                <a:spLocks noChangeAspect="1" noChangeShapeType="1"/>
              </p:cNvSpPr>
              <p:nvPr/>
            </p:nvSpPr>
            <p:spPr bwMode="auto">
              <a:xfrm>
                <a:off x="1682" y="3479"/>
                <a:ext cx="37" cy="11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1" name="Line 171"/>
              <p:cNvSpPr>
                <a:spLocks noChangeAspect="1" noChangeShapeType="1"/>
              </p:cNvSpPr>
              <p:nvPr/>
            </p:nvSpPr>
            <p:spPr bwMode="auto">
              <a:xfrm>
                <a:off x="1675" y="3496"/>
                <a:ext cx="34" cy="18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2" name="Line 172"/>
              <p:cNvSpPr>
                <a:spLocks noChangeAspect="1" noChangeShapeType="1"/>
              </p:cNvSpPr>
              <p:nvPr/>
            </p:nvSpPr>
            <p:spPr bwMode="auto">
              <a:xfrm>
                <a:off x="1665" y="3511"/>
                <a:ext cx="29" cy="24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3" name="Line 173"/>
              <p:cNvSpPr>
                <a:spLocks noChangeAspect="1" noChangeShapeType="1"/>
              </p:cNvSpPr>
              <p:nvPr/>
            </p:nvSpPr>
            <p:spPr bwMode="auto">
              <a:xfrm flipH="1">
                <a:off x="1682" y="3463"/>
                <a:ext cx="3" cy="16"/>
              </a:xfrm>
              <a:prstGeom prst="line">
                <a:avLst/>
              </a:prstGeom>
              <a:noFill/>
              <a:ln w="508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4" name="Freeform 174"/>
              <p:cNvSpPr>
                <a:spLocks noChangeAspect="1"/>
              </p:cNvSpPr>
              <p:nvPr/>
            </p:nvSpPr>
            <p:spPr bwMode="auto">
              <a:xfrm>
                <a:off x="1665" y="3479"/>
                <a:ext cx="17" cy="32"/>
              </a:xfrm>
              <a:custGeom>
                <a:avLst/>
                <a:gdLst>
                  <a:gd name="T0" fmla="*/ 0 w 552"/>
                  <a:gd name="T1" fmla="*/ 0 h 1036"/>
                  <a:gd name="T2" fmla="*/ 0 w 552"/>
                  <a:gd name="T3" fmla="*/ 0 h 1036"/>
                  <a:gd name="T4" fmla="*/ 0 w 552"/>
                  <a:gd name="T5" fmla="*/ 0 h 1036"/>
                  <a:gd name="T6" fmla="*/ 0 60000 65536"/>
                  <a:gd name="T7" fmla="*/ 0 60000 65536"/>
                  <a:gd name="T8" fmla="*/ 0 60000 65536"/>
                  <a:gd name="T9" fmla="*/ 0 w 552"/>
                  <a:gd name="T10" fmla="*/ 0 h 1036"/>
                  <a:gd name="T11" fmla="*/ 552 w 552"/>
                  <a:gd name="T12" fmla="*/ 1036 h 10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2" h="1036">
                    <a:moveTo>
                      <a:pt x="552" y="0"/>
                    </a:moveTo>
                    <a:lnTo>
                      <a:pt x="328" y="548"/>
                    </a:lnTo>
                    <a:lnTo>
                      <a:pt x="0" y="1036"/>
                    </a:lnTo>
                  </a:path>
                </a:pathLst>
              </a:custGeom>
              <a:noFill/>
              <a:ln w="508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5" name="Line 175"/>
              <p:cNvSpPr>
                <a:spLocks noChangeAspect="1" noChangeShapeType="1"/>
              </p:cNvSpPr>
              <p:nvPr/>
            </p:nvSpPr>
            <p:spPr bwMode="auto">
              <a:xfrm flipH="1">
                <a:off x="1694" y="3514"/>
                <a:ext cx="15" cy="21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6" name="Line 176"/>
              <p:cNvSpPr>
                <a:spLocks noChangeAspect="1" noChangeShapeType="1"/>
              </p:cNvSpPr>
              <p:nvPr/>
            </p:nvSpPr>
            <p:spPr bwMode="auto">
              <a:xfrm flipH="1">
                <a:off x="1709" y="3490"/>
                <a:ext cx="10" cy="24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7" name="Line 177"/>
              <p:cNvSpPr>
                <a:spLocks noChangeAspect="1" noChangeShapeType="1"/>
              </p:cNvSpPr>
              <p:nvPr/>
            </p:nvSpPr>
            <p:spPr bwMode="auto">
              <a:xfrm flipH="1">
                <a:off x="1719" y="3467"/>
                <a:ext cx="4" cy="23"/>
              </a:xfrm>
              <a:prstGeom prst="line">
                <a:avLst/>
              </a:prstGeom>
              <a:noFill/>
              <a:ln w="127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18" name="Line 178"/>
              <p:cNvSpPr>
                <a:spLocks noChangeAspect="1" noChangeShapeType="1"/>
              </p:cNvSpPr>
              <p:nvPr/>
            </p:nvSpPr>
            <p:spPr bwMode="auto">
              <a:xfrm flipH="1">
                <a:off x="1547" y="3457"/>
                <a:ext cx="1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19" name="Line 179"/>
              <p:cNvSpPr>
                <a:spLocks noChangeAspect="1" noChangeShapeType="1"/>
              </p:cNvSpPr>
              <p:nvPr/>
            </p:nvSpPr>
            <p:spPr bwMode="auto">
              <a:xfrm flipH="1">
                <a:off x="1614" y="3445"/>
                <a:ext cx="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20" name="Text Box 180"/>
              <p:cNvSpPr txBox="1">
                <a:spLocks noChangeArrowheads="1"/>
              </p:cNvSpPr>
              <p:nvPr/>
            </p:nvSpPr>
            <p:spPr bwMode="auto">
              <a:xfrm>
                <a:off x="960" y="2977"/>
                <a:ext cx="529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/>
                  <a:t>HiRA</a:t>
                </a:r>
              </a:p>
            </p:txBody>
          </p:sp>
        </p:grpSp>
      </p:grpSp>
      <p:sp>
        <p:nvSpPr>
          <p:cNvPr id="130054" name="Text Box 181"/>
          <p:cNvSpPr txBox="1">
            <a:spLocks noChangeArrowheads="1"/>
          </p:cNvSpPr>
          <p:nvPr/>
        </p:nvSpPr>
        <p:spPr bwMode="auto">
          <a:xfrm>
            <a:off x="4038600" y="5486400"/>
            <a:ext cx="4343400" cy="1016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With 20 Identical  detectors HiRA is highly configurable for different physics experiments.</a:t>
            </a:r>
          </a:p>
        </p:txBody>
      </p:sp>
      <p:pic>
        <p:nvPicPr>
          <p:cNvPr id="130055" name="Picture 182" descr="F:\poster\betty_picture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667000"/>
            <a:ext cx="3200400" cy="2600325"/>
          </a:xfrm>
          <a:prstGeom prst="rect">
            <a:avLst/>
          </a:prstGeom>
          <a:gradFill rotWithShape="0">
            <a:gsLst>
              <a:gs pos="0">
                <a:srgbClr val="93D493"/>
              </a:gs>
              <a:gs pos="100000">
                <a:srgbClr val="00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77200" cy="1143000"/>
          </a:xfrm>
          <a:solidFill>
            <a:srgbClr val="FFC000"/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baseline="30000" smtClean="0"/>
              <a:t/>
            </a:r>
            <a:br>
              <a:rPr lang="en-US" sz="2000" b="1" baseline="30000" smtClean="0"/>
            </a:br>
            <a:r>
              <a:rPr lang="en-US" sz="2000" b="1" baseline="30000" smtClean="0"/>
              <a:t>10</a:t>
            </a:r>
            <a:r>
              <a:rPr lang="en-US" sz="2000" b="1" smtClean="0"/>
              <a:t>C experiments at TAMU</a:t>
            </a:r>
            <a:br>
              <a:rPr lang="en-US" sz="2000" b="1" smtClean="0"/>
            </a:br>
            <a:r>
              <a:rPr lang="en-US" sz="2000" b="1" smtClean="0"/>
              <a:t>set of 4 dE (64 um) - E (1500 um) Si telescopes</a:t>
            </a:r>
            <a:br>
              <a:rPr lang="en-US" sz="2000" b="1" smtClean="0"/>
            </a:br>
            <a:r>
              <a:rPr lang="en-US" sz="2000" b="1" smtClean="0"/>
              <a:t>~ 400 Si ch  </a:t>
            </a:r>
            <a:br>
              <a:rPr lang="en-US" sz="2000" b="1" smtClean="0"/>
            </a:br>
            <a:endParaRPr lang="en-US" sz="2000" b="1" smtClean="0"/>
          </a:p>
        </p:txBody>
      </p:sp>
      <p:pic>
        <p:nvPicPr>
          <p:cNvPr id="1310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342900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200400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10800000">
            <a:off x="2362200" y="2895600"/>
            <a:ext cx="19812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5676900" y="3543300"/>
            <a:ext cx="2057400" cy="1981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079" name="Picture 3" descr="16_chan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5029200"/>
            <a:ext cx="190500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0" name="Picture 4" descr="M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8768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TextBox 16"/>
          <p:cNvSpPr txBox="1">
            <a:spLocks noChangeArrowheads="1"/>
          </p:cNvSpPr>
          <p:nvPr/>
        </p:nvSpPr>
        <p:spPr bwMode="auto">
          <a:xfrm>
            <a:off x="6629400" y="6096000"/>
            <a:ext cx="1851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ASICs</a:t>
            </a:r>
          </a:p>
          <a:p>
            <a:r>
              <a:rPr lang="en-US">
                <a:latin typeface="Calibri" pitchFamily="34" charset="0"/>
              </a:rPr>
              <a:t>Outside vacuum</a:t>
            </a:r>
          </a:p>
        </p:txBody>
      </p:sp>
      <p:sp>
        <p:nvSpPr>
          <p:cNvPr id="131082" name="Rectangle 6"/>
          <p:cNvSpPr>
            <a:spLocks noChangeArrowheads="1"/>
          </p:cNvSpPr>
          <p:nvPr/>
        </p:nvSpPr>
        <p:spPr bwMode="auto">
          <a:xfrm>
            <a:off x="8686800" y="6400800"/>
            <a:ext cx="457200" cy="4572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31083" name="TextBox 10"/>
          <p:cNvSpPr txBox="1">
            <a:spLocks noChangeArrowheads="1"/>
          </p:cNvSpPr>
          <p:nvPr/>
        </p:nvSpPr>
        <p:spPr bwMode="auto">
          <a:xfrm>
            <a:off x="609600" y="6019800"/>
            <a:ext cx="3214688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From L. Sobotka, WU in St. Louis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Content Placeholder 8" descr="samurai-fig_2.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457200"/>
            <a:ext cx="7772400" cy="6005513"/>
          </a:xfrm>
        </p:spPr>
      </p:pic>
      <p:sp>
        <p:nvSpPr>
          <p:cNvPr id="13209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7282B3-0805-42D5-8821-FCF7F1646E5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1000" cy="869950"/>
          </a:xfrm>
        </p:spPr>
        <p:txBody>
          <a:bodyPr/>
          <a:lstStyle/>
          <a:p>
            <a:pPr algn="ctr"/>
            <a:r>
              <a:rPr lang="en-US" sz="2800" smtClean="0"/>
              <a:t>The </a:t>
            </a:r>
            <a:r>
              <a:rPr lang="en-US" sz="2800" smtClean="0">
                <a:solidFill>
                  <a:schemeClr val="folHlink"/>
                </a:solidFill>
              </a:rPr>
              <a:t>TECSA </a:t>
            </a:r>
            <a:r>
              <a:rPr lang="en-US" sz="2800" smtClean="0"/>
              <a:t>detector system</a:t>
            </a:r>
            <a:br>
              <a:rPr lang="en-US" sz="2800" smtClean="0"/>
            </a:br>
            <a:r>
              <a:rPr lang="en-US" sz="2800" smtClean="0"/>
              <a:t> (Texas-Edinburgh-Catania Silicon Array)</a:t>
            </a:r>
          </a:p>
        </p:txBody>
      </p:sp>
      <p:pic>
        <p:nvPicPr>
          <p:cNvPr id="133123" name="Content Placeholder 7" descr="DSCF00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0" y="1676400"/>
            <a:ext cx="5111750" cy="38338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505200" cy="46910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hlink"/>
                </a:solidFill>
              </a:rPr>
              <a:t>Specifications: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16 Micron Semiconductor type YY1 silicon detectors.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 smtClean="0"/>
              <a:t>2 planes x 8 </a:t>
            </a:r>
            <a:r>
              <a:rPr lang="en-US" sz="1800" dirty="0" err="1" smtClean="0"/>
              <a:t>dets</a:t>
            </a:r>
            <a:r>
              <a:rPr lang="en-US" sz="1800" dirty="0" smtClean="0"/>
              <a:t>/each possible,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800" dirty="0" smtClean="0"/>
              <a:t>or 8 telescopes in one plane.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16 strips per detector sector – (256 channels total)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Detectors are 300</a:t>
            </a:r>
            <a:r>
              <a:rPr lang="en-US" sz="1800" dirty="0" smtClean="0">
                <a:sym typeface="Symbol" pitchFamily="18" charset="2"/>
              </a:rPr>
              <a:t>m thick.</a:t>
            </a:r>
            <a:endParaRPr lang="en-US" sz="1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2 plates &amp; 2 possible configurations – “flat” and “lampshade”.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Forward and backward angles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 smtClean="0"/>
              <a:t>Intended for (</a:t>
            </a:r>
            <a:r>
              <a:rPr lang="en-US" sz="1800" dirty="0" err="1" smtClean="0"/>
              <a:t>d,p</a:t>
            </a:r>
            <a:r>
              <a:rPr lang="en-US" sz="1800" dirty="0" smtClean="0"/>
              <a:t>) experiments in inverse kinematics &amp; others</a:t>
            </a:r>
            <a:endParaRPr lang="en-US" sz="1800" dirty="0"/>
          </a:p>
        </p:txBody>
      </p:sp>
      <p:sp>
        <p:nvSpPr>
          <p:cNvPr id="13312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359E55-D4C0-40E9-ADA3-B42AB78CFAD7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Content Placeholder 6" descr="DSCF0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609600"/>
            <a:ext cx="4038600" cy="3028950"/>
          </a:xfrm>
        </p:spPr>
      </p:pic>
      <p:pic>
        <p:nvPicPr>
          <p:cNvPr id="134147" name="Content Placeholder 5" descr="DSCF0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3676650"/>
            <a:ext cx="4038600" cy="3028950"/>
          </a:xfrm>
        </p:spPr>
      </p:pic>
      <p:sp>
        <p:nvSpPr>
          <p:cNvPr id="13414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1F81D0-06A2-4221-BACD-27D280AE2F84}" type="slidenum">
              <a:rPr lang="en-US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mtClean="0">
              <a:solidFill>
                <a:schemeClr val="tx1"/>
              </a:solidFill>
            </a:endParaRPr>
          </a:p>
        </p:txBody>
      </p:sp>
      <p:pic>
        <p:nvPicPr>
          <p:cNvPr id="134149" name="Picture 9" descr="exps 0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7909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B9DCBE0-6BA4-4C24-82BB-8EBD33A1A96D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1371600" y="1295400"/>
            <a:ext cx="701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Reactions with RIBs are the future of nuclear physics studies</a:t>
            </a:r>
          </a:p>
          <a:p>
            <a:pPr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ISOL or in-flight production techniques</a:t>
            </a:r>
          </a:p>
          <a:p>
            <a:pPr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Specificities: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low rates and </a:t>
            </a:r>
          </a:p>
          <a:p>
            <a:pPr lvl="1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relatively poor beam characteristics</a:t>
            </a:r>
          </a:p>
          <a:p>
            <a:pPr lvl="1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large background</a:t>
            </a:r>
          </a:p>
          <a:p>
            <a:pPr>
              <a:buFont typeface="Arial" pitchFamily="34" charset="0"/>
              <a:buChar char="•"/>
            </a:pPr>
            <a:endParaRPr lang="en-US" sz="200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Need instrumentation efforts: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large facilities  </a:t>
            </a:r>
          </a:p>
          <a:p>
            <a:pPr lvl="1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complex detection systems</a:t>
            </a:r>
          </a:p>
          <a:p>
            <a:pPr lvl="1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handling of large amount of data</a:t>
            </a:r>
          </a:p>
          <a:p>
            <a:pPr>
              <a:buFont typeface="Arial" pitchFamily="34" charset="0"/>
              <a:buChar char="•"/>
            </a:pPr>
            <a:endParaRPr lang="en-US" sz="200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 </a:t>
            </a:r>
            <a:r>
              <a:rPr lang="en-US" sz="2000" b="1">
                <a:latin typeface="Calibri" pitchFamily="34" charset="0"/>
              </a:rPr>
              <a:t>Need new interpretation theories &amp; approximations</a:t>
            </a:r>
          </a:p>
          <a:p>
            <a:pPr>
              <a:buFont typeface="Arial" pitchFamily="34" charset="0"/>
              <a:buChar char="•"/>
            </a:pPr>
            <a:r>
              <a:rPr lang="en-US" sz="2000" b="1">
                <a:latin typeface="Calibri" pitchFamily="34" charset="0"/>
              </a:rPr>
              <a:t> Support data from experiments with stable beams </a:t>
            </a:r>
          </a:p>
          <a:p>
            <a:endParaRPr lang="en-US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84238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Collaborators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153400" cy="5105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R.E. Tribble, A. Banu</a:t>
            </a:r>
            <a:r>
              <a:rPr lang="en-US" baseline="30000" dirty="0" smtClean="0"/>
              <a:t>*</a:t>
            </a:r>
            <a:r>
              <a:rPr lang="en-US" dirty="0" smtClean="0"/>
              <a:t>, CA Gagliardi, AM Mukhamedzhanov, M McCleskey, E Simmons, A. Spiridon, B. Roeder –</a:t>
            </a:r>
            <a:r>
              <a:rPr lang="en-US" i="1" dirty="0" smtClean="0">
                <a:solidFill>
                  <a:srgbClr val="FF6600"/>
                </a:solidFill>
              </a:rPr>
              <a:t>Texas A&amp;M University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F. Carstoiu –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FF6600"/>
                </a:solidFill>
              </a:rPr>
              <a:t>IFIN-HH Bucharest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E491 exp:</a:t>
            </a:r>
            <a:r>
              <a:rPr lang="en-US" dirty="0" smtClean="0"/>
              <a:t> TAMU &amp;: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 smtClean="0"/>
              <a:t>   N. Orr et al. (</a:t>
            </a:r>
            <a:r>
              <a:rPr lang="en-US" i="1" dirty="0" smtClean="0">
                <a:solidFill>
                  <a:srgbClr val="FF6600"/>
                </a:solidFill>
              </a:rPr>
              <a:t>LPC Caen), </a:t>
            </a:r>
            <a:r>
              <a:rPr lang="en-US" dirty="0" smtClean="0"/>
              <a:t>P. </a:t>
            </a:r>
            <a:r>
              <a:rPr lang="en-US" dirty="0" err="1" smtClean="0"/>
              <a:t>Chomaz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(</a:t>
            </a:r>
            <a:r>
              <a:rPr lang="en-US" i="1" dirty="0" smtClean="0">
                <a:solidFill>
                  <a:srgbClr val="FF6600"/>
                </a:solidFill>
              </a:rPr>
              <a:t>GANIL Caen), </a:t>
            </a:r>
            <a:r>
              <a:rPr lang="en-US" dirty="0" smtClean="0"/>
              <a:t>W. </a:t>
            </a:r>
            <a:r>
              <a:rPr lang="en-US" dirty="0" err="1" smtClean="0"/>
              <a:t>Catford</a:t>
            </a:r>
            <a:r>
              <a:rPr lang="en-US" i="1" dirty="0" smtClean="0"/>
              <a:t> et al. (</a:t>
            </a:r>
            <a:r>
              <a:rPr lang="en-US" i="1" dirty="0" err="1" smtClean="0">
                <a:solidFill>
                  <a:srgbClr val="FF6600"/>
                </a:solidFill>
              </a:rPr>
              <a:t>Univ</a:t>
            </a:r>
            <a:r>
              <a:rPr lang="en-US" i="1" dirty="0" smtClean="0">
                <a:solidFill>
                  <a:srgbClr val="FF6600"/>
                </a:solidFill>
              </a:rPr>
              <a:t> of Surrey), </a:t>
            </a:r>
            <a:r>
              <a:rPr lang="en-US" dirty="0" smtClean="0"/>
              <a:t>M. </a:t>
            </a:r>
            <a:r>
              <a:rPr lang="en-US" dirty="0" err="1" smtClean="0"/>
              <a:t>Chartier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(</a:t>
            </a:r>
            <a:r>
              <a:rPr lang="en-US" i="1" dirty="0" err="1" smtClean="0">
                <a:solidFill>
                  <a:srgbClr val="FF6600"/>
                </a:solidFill>
              </a:rPr>
              <a:t>Univ</a:t>
            </a:r>
            <a:r>
              <a:rPr lang="en-US" i="1" dirty="0" smtClean="0">
                <a:solidFill>
                  <a:srgbClr val="FF6600"/>
                </a:solidFill>
              </a:rPr>
              <a:t> of Liverpool</a:t>
            </a:r>
            <a:r>
              <a:rPr lang="en-US" dirty="0" smtClean="0">
                <a:solidFill>
                  <a:srgbClr val="FF6600"/>
                </a:solidFill>
              </a:rPr>
              <a:t>), </a:t>
            </a:r>
            <a:r>
              <a:rPr lang="en-US" dirty="0" smtClean="0"/>
              <a:t>R. Lemmon, M. </a:t>
            </a:r>
            <a:r>
              <a:rPr lang="en-US" dirty="0" err="1" smtClean="0"/>
              <a:t>Labiche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i="1" dirty="0" smtClean="0">
                <a:solidFill>
                  <a:srgbClr val="FF6600"/>
                </a:solidFill>
              </a:rPr>
              <a:t>(</a:t>
            </a:r>
            <a:r>
              <a:rPr lang="en-US" i="1" dirty="0" err="1" smtClean="0">
                <a:solidFill>
                  <a:srgbClr val="FF6600"/>
                </a:solidFill>
              </a:rPr>
              <a:t>Daresbury</a:t>
            </a:r>
            <a:r>
              <a:rPr lang="en-US" i="1" dirty="0" smtClean="0">
                <a:solidFill>
                  <a:srgbClr val="FF6600"/>
                </a:solidFill>
              </a:rPr>
              <a:t>),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/>
              <a:t>M. Freer et al.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i="1" dirty="0" smtClean="0">
                <a:solidFill>
                  <a:srgbClr val="FF6600"/>
                </a:solidFill>
              </a:rPr>
              <a:t>(</a:t>
            </a:r>
            <a:r>
              <a:rPr lang="en-US" i="1" dirty="0" err="1" smtClean="0">
                <a:solidFill>
                  <a:srgbClr val="FF6600"/>
                </a:solidFill>
              </a:rPr>
              <a:t>Univ</a:t>
            </a:r>
            <a:r>
              <a:rPr lang="en-US" i="1" dirty="0" smtClean="0">
                <a:solidFill>
                  <a:srgbClr val="FF6600"/>
                </a:solidFill>
              </a:rPr>
              <a:t> of Birmingham),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smtClean="0"/>
              <a:t>F. Negoita </a:t>
            </a:r>
            <a:r>
              <a:rPr lang="en-US" i="1" dirty="0" smtClean="0">
                <a:solidFill>
                  <a:srgbClr val="FF6600"/>
                </a:solidFill>
              </a:rPr>
              <a:t>(IFIN Bucharest)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 smtClean="0"/>
              <a:t>L. Sobotka, R Charity et al </a:t>
            </a:r>
            <a:r>
              <a:rPr lang="en-US" i="1" dirty="0" smtClean="0">
                <a:solidFill>
                  <a:srgbClr val="FF6600"/>
                </a:solidFill>
              </a:rPr>
              <a:t>(Washington </a:t>
            </a:r>
            <a:r>
              <a:rPr lang="en-US" i="1" dirty="0" err="1" smtClean="0">
                <a:solidFill>
                  <a:srgbClr val="FF6600"/>
                </a:solidFill>
              </a:rPr>
              <a:t>Univ</a:t>
            </a:r>
            <a:r>
              <a:rPr lang="en-US" i="1" dirty="0" smtClean="0">
                <a:solidFill>
                  <a:srgbClr val="FF6600"/>
                </a:solidFill>
              </a:rPr>
              <a:t>, St. Louis, MO)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16900" y="6248400"/>
            <a:ext cx="533400" cy="609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0F3C7B-0135-4BC3-9594-9D925242BB7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514350" indent="-514350" eaLnBrk="1" hangingPunct="1">
              <a:buFont typeface="+mj-lt"/>
              <a:buAutoNum type="arabicPeriod" startAt="3"/>
              <a:defRPr/>
            </a:pPr>
            <a:r>
              <a:rPr lang="en-US" dirty="0" smtClean="0"/>
              <a:t>Types of reactions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Elastic scattering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Inelastic scattering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Direct reactions: one nucleon transfer, few nucleons 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Breakup at intermediate energies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Resonant elastic scattering – TTIK method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smtClean="0"/>
              <a:t>In-flight decay spectroscopy</a:t>
            </a:r>
          </a:p>
          <a:p>
            <a:pPr marL="914400" lvl="1" indent="-514350" eaLnBrk="1" hangingPunct="1">
              <a:buFont typeface="+mj-lt"/>
              <a:buAutoNum type="alphaLcParenR"/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Multifragmentation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Oval 873"/>
          <p:cNvSpPr>
            <a:spLocks noChangeArrowheads="1"/>
          </p:cNvSpPr>
          <p:nvPr/>
        </p:nvSpPr>
        <p:spPr bwMode="auto">
          <a:xfrm>
            <a:off x="228600" y="228600"/>
            <a:ext cx="838200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FC2818"/>
                </a:solidFill>
                <a:latin typeface="+mn-lt"/>
                <a:cs typeface="+mn-cs"/>
              </a:rPr>
              <a:t>3</a:t>
            </a:r>
            <a:endParaRPr lang="en-US" sz="2800" b="1" dirty="0">
              <a:solidFill>
                <a:srgbClr val="FC2818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1+2</a:t>
            </a:r>
            <a:r>
              <a:rPr lang="en-US" dirty="0" smtClean="0">
                <a:latin typeface="Batang"/>
                <a:ea typeface="Batang"/>
              </a:rPr>
              <a:t>→</a:t>
            </a:r>
            <a:r>
              <a:rPr lang="en-US" dirty="0" smtClean="0"/>
              <a:t>1+2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Elastic scattering: no energy </a:t>
            </a:r>
            <a:r>
              <a:rPr lang="en-US" dirty="0" err="1" smtClean="0"/>
              <a:t>transf</a:t>
            </a:r>
            <a:r>
              <a:rPr lang="en-US" dirty="0" smtClean="0"/>
              <a:t> to internal </a:t>
            </a:r>
            <a:r>
              <a:rPr lang="en-US" dirty="0" err="1" smtClean="0"/>
              <a:t>excit</a:t>
            </a:r>
            <a:r>
              <a:rPr lang="en-US" dirty="0" smtClean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good, sensitive probe of surface and (sometimes!) of interior of nuclei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Angular distributions measured on a large range: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small angles probe surface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Larger angles probe </a:t>
            </a:r>
            <a:r>
              <a:rPr lang="en-US" i="1" dirty="0" smtClean="0"/>
              <a:t>more</a:t>
            </a:r>
            <a:r>
              <a:rPr lang="en-US" dirty="0" smtClean="0"/>
              <a:t> toward interior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Described with Optical Model Potentials (OMP)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Phenomenological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Semi-microscopic: double folding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 err="1" smtClean="0">
                <a:solidFill>
                  <a:srgbClr val="FFC000"/>
                </a:solidFill>
              </a:rPr>
              <a:t>Figura</a:t>
            </a:r>
            <a:r>
              <a:rPr lang="en-US" i="1" dirty="0" smtClean="0">
                <a:solidFill>
                  <a:srgbClr val="FFC000"/>
                </a:solidFill>
              </a:rPr>
              <a:t> Di </a:t>
            </a:r>
            <a:r>
              <a:rPr lang="en-US" i="1" dirty="0" err="1" smtClean="0">
                <a:solidFill>
                  <a:srgbClr val="FFC000"/>
                </a:solidFill>
              </a:rPr>
              <a:t>Pietro</a:t>
            </a:r>
            <a:r>
              <a:rPr lang="en-US" i="1" dirty="0" smtClean="0">
                <a:solidFill>
                  <a:srgbClr val="FFC000"/>
                </a:solidFill>
              </a:rPr>
              <a:t> here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Excitation function reveal resonances in CN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A79D99-694A-4353-8887-3BC6BE59F371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10596" name="Title 5"/>
          <p:cNvSpPr>
            <a:spLocks noGrp="1"/>
          </p:cNvSpPr>
          <p:nvPr>
            <p:ph type="title"/>
          </p:nvPr>
        </p:nvSpPr>
        <p:spPr>
          <a:xfrm>
            <a:off x="1219200" y="233363"/>
            <a:ext cx="7010400" cy="646112"/>
          </a:xfrm>
        </p:spPr>
        <p:txBody>
          <a:bodyPr>
            <a:spAutoFit/>
          </a:bodyPr>
          <a:lstStyle/>
          <a:p>
            <a:r>
              <a:rPr lang="en-US" sz="3600" dirty="0" smtClean="0"/>
              <a:t>Elastic scattering</a:t>
            </a:r>
          </a:p>
        </p:txBody>
      </p:sp>
      <p:sp>
        <p:nvSpPr>
          <p:cNvPr id="8" name="Oval 873"/>
          <p:cNvSpPr>
            <a:spLocks noChangeArrowheads="1"/>
          </p:cNvSpPr>
          <p:nvPr/>
        </p:nvSpPr>
        <p:spPr bwMode="auto">
          <a:xfrm>
            <a:off x="228600" y="228600"/>
            <a:ext cx="838200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C2818"/>
                </a:solidFill>
                <a:latin typeface="+mn-lt"/>
                <a:cs typeface="+mn-cs"/>
              </a:rPr>
              <a:t>3 </a:t>
            </a:r>
            <a:r>
              <a:rPr lang="en-US" sz="2800" b="1" dirty="0" smtClean="0">
                <a:solidFill>
                  <a:srgbClr val="FC2818"/>
                </a:solidFill>
                <a:latin typeface="+mn-lt"/>
                <a:cs typeface="+mn-cs"/>
              </a:rPr>
              <a:t>a)</a:t>
            </a:r>
            <a:endParaRPr lang="en-US" sz="2800" b="1" dirty="0">
              <a:solidFill>
                <a:srgbClr val="FC2818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3124200" cy="5029200"/>
          </a:xfrm>
        </p:spPr>
        <p:txBody>
          <a:bodyPr/>
          <a:lstStyle/>
          <a:p>
            <a:pPr algn="just"/>
            <a:r>
              <a:rPr lang="en-US" sz="1800" dirty="0" smtClean="0"/>
              <a:t>Elastic scattering, if well understood and used, can give important information about the </a:t>
            </a:r>
            <a:r>
              <a:rPr lang="en-US" sz="1800" dirty="0" smtClean="0">
                <a:solidFill>
                  <a:srgbClr val="FF0000"/>
                </a:solidFill>
              </a:rPr>
              <a:t>structure</a:t>
            </a:r>
            <a:r>
              <a:rPr lang="en-US" sz="1800" dirty="0" smtClean="0"/>
              <a:t> of the two partners and about the </a:t>
            </a:r>
            <a:r>
              <a:rPr lang="en-US" sz="1800" dirty="0" smtClean="0">
                <a:solidFill>
                  <a:srgbClr val="FF0000"/>
                </a:solidFill>
              </a:rPr>
              <a:t>reaction mechanism</a:t>
            </a:r>
            <a:r>
              <a:rPr lang="en-US" sz="1800" dirty="0" smtClean="0"/>
              <a:t>.</a:t>
            </a:r>
          </a:p>
          <a:p>
            <a:pPr algn="just"/>
            <a:r>
              <a:rPr lang="en-US" sz="1800" dirty="0" smtClean="0"/>
              <a:t>Example (by A. Bonaccorso) for </a:t>
            </a:r>
            <a:r>
              <a:rPr lang="en-US" sz="1800" baseline="30000" dirty="0" smtClean="0"/>
              <a:t>9,10,11</a:t>
            </a:r>
            <a:r>
              <a:rPr lang="en-US" sz="1800" dirty="0" smtClean="0"/>
              <a:t>Be on </a:t>
            </a:r>
            <a:r>
              <a:rPr lang="en-US" sz="1800" baseline="30000" dirty="0" smtClean="0"/>
              <a:t>64</a:t>
            </a:r>
            <a:r>
              <a:rPr lang="en-US" sz="1800" dirty="0" smtClean="0"/>
              <a:t>Zn. </a:t>
            </a:r>
          </a:p>
          <a:p>
            <a:pPr algn="just">
              <a:buFont typeface="Arial" pitchFamily="34" charset="0"/>
              <a:buNone/>
            </a:pPr>
            <a:r>
              <a:rPr lang="en-US" sz="1800" dirty="0" smtClean="0"/>
              <a:t>	From A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Pietro</a:t>
            </a:r>
            <a:r>
              <a:rPr lang="en-US" sz="1800" dirty="0" smtClean="0"/>
              <a:t> et al, PRL 2010.</a:t>
            </a:r>
          </a:p>
          <a:p>
            <a:pPr>
              <a:buFont typeface="Arial" pitchFamily="34" charset="0"/>
              <a:buNone/>
            </a:pPr>
            <a:endParaRPr lang="en-US" sz="1800" dirty="0" smtClean="0"/>
          </a:p>
          <a:p>
            <a:pPr algn="just"/>
            <a:r>
              <a:rPr lang="en-US" sz="1800" dirty="0" smtClean="0"/>
              <a:t>Elastic scattering is used to extract Optical Model Potentials needed in DWBA</a:t>
            </a:r>
          </a:p>
          <a:p>
            <a:pPr>
              <a:buFont typeface="Arial" pitchFamily="34" charset="0"/>
              <a:buNone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9A7BCD-2E04-41BA-B61A-D2DE6D85EF23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1116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04800"/>
            <a:ext cx="533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4114800" y="42672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FIG. 1: Color on line. </a:t>
            </a:r>
            <a:r>
              <a:rPr lang="en-US" sz="1400" dirty="0" smtClean="0">
                <a:latin typeface="Calibri" pitchFamily="34" charset="0"/>
              </a:rPr>
              <a:t>Elastic-scattering </a:t>
            </a:r>
            <a:r>
              <a:rPr lang="en-US" sz="1400" dirty="0">
                <a:latin typeface="Calibri" pitchFamily="34" charset="0"/>
              </a:rPr>
              <a:t>angular distributions</a:t>
            </a:r>
          </a:p>
          <a:p>
            <a:r>
              <a:rPr lang="en-US" sz="1400" dirty="0">
                <a:latin typeface="Calibri" pitchFamily="34" charset="0"/>
              </a:rPr>
              <a:t>on </a:t>
            </a:r>
            <a:r>
              <a:rPr lang="en-US" sz="1400" baseline="30000" dirty="0">
                <a:latin typeface="Calibri" pitchFamily="34" charset="0"/>
              </a:rPr>
              <a:t>64</a:t>
            </a:r>
            <a:r>
              <a:rPr lang="en-US" sz="1400" dirty="0">
                <a:latin typeface="Calibri" pitchFamily="34" charset="0"/>
              </a:rPr>
              <a:t>Zn: </a:t>
            </a:r>
            <a:r>
              <a:rPr lang="en-US" sz="1400" baseline="30000" dirty="0">
                <a:latin typeface="Calibri" pitchFamily="34" charset="0"/>
              </a:rPr>
              <a:t>9</a:t>
            </a:r>
            <a:r>
              <a:rPr lang="en-US" sz="1400" dirty="0">
                <a:latin typeface="Calibri" pitchFamily="34" charset="0"/>
              </a:rPr>
              <a:t>Be(triangles), </a:t>
            </a:r>
            <a:r>
              <a:rPr lang="en-US" sz="1400" baseline="30000" dirty="0">
                <a:latin typeface="Calibri" pitchFamily="34" charset="0"/>
              </a:rPr>
              <a:t>10</a:t>
            </a:r>
            <a:r>
              <a:rPr lang="en-US" sz="1400" dirty="0">
                <a:latin typeface="Calibri" pitchFamily="34" charset="0"/>
              </a:rPr>
              <a:t>Be (diamonds) and </a:t>
            </a:r>
            <a:r>
              <a:rPr lang="en-US" sz="1400" baseline="30000" dirty="0">
                <a:latin typeface="Calibri" pitchFamily="34" charset="0"/>
              </a:rPr>
              <a:t>11</a:t>
            </a:r>
            <a:r>
              <a:rPr lang="en-US" sz="1400" dirty="0">
                <a:latin typeface="Calibri" pitchFamily="34" charset="0"/>
              </a:rPr>
              <a:t>Be (squares) .</a:t>
            </a:r>
          </a:p>
          <a:p>
            <a:r>
              <a:rPr lang="en-US" sz="1400" dirty="0">
                <a:latin typeface="Calibri" pitchFamily="34" charset="0"/>
              </a:rPr>
              <a:t>The lines represent the OM calculations for </a:t>
            </a:r>
            <a:r>
              <a:rPr lang="en-US" sz="1400" baseline="30000" dirty="0">
                <a:latin typeface="Calibri" pitchFamily="34" charset="0"/>
              </a:rPr>
              <a:t>9</a:t>
            </a:r>
            <a:r>
              <a:rPr lang="en-US" sz="1400" dirty="0">
                <a:latin typeface="Calibri" pitchFamily="34" charset="0"/>
              </a:rPr>
              <a:t>Be(dot dashed),</a:t>
            </a:r>
          </a:p>
          <a:p>
            <a:r>
              <a:rPr lang="en-US" sz="1400" baseline="30000" dirty="0">
                <a:latin typeface="Calibri" pitchFamily="34" charset="0"/>
              </a:rPr>
              <a:t>10</a:t>
            </a:r>
            <a:r>
              <a:rPr lang="en-US" sz="1400" dirty="0">
                <a:latin typeface="Calibri" pitchFamily="34" charset="0"/>
              </a:rPr>
              <a:t>Be (dashed) and </a:t>
            </a:r>
            <a:r>
              <a:rPr lang="en-US" sz="1400" baseline="30000" dirty="0">
                <a:latin typeface="Calibri" pitchFamily="34" charset="0"/>
              </a:rPr>
              <a:t>11</a:t>
            </a:r>
            <a:r>
              <a:rPr lang="en-US" sz="1400" dirty="0">
                <a:latin typeface="Calibri" pitchFamily="34" charset="0"/>
              </a:rPr>
              <a:t>Be (full line). The inset shows the mea-</a:t>
            </a:r>
          </a:p>
          <a:p>
            <a:r>
              <a:rPr lang="en-US" sz="1400" dirty="0" err="1">
                <a:latin typeface="Calibri" pitchFamily="34" charset="0"/>
              </a:rPr>
              <a:t>sured</a:t>
            </a:r>
            <a:r>
              <a:rPr lang="en-US" sz="1400" dirty="0">
                <a:latin typeface="Calibri" pitchFamily="34" charset="0"/>
              </a:rPr>
              <a:t> AD (symbols) and OM fit (full line) for the </a:t>
            </a:r>
            <a:r>
              <a:rPr lang="en-US" sz="1400" baseline="30000" dirty="0">
                <a:latin typeface="Calibri" pitchFamily="34" charset="0"/>
              </a:rPr>
              <a:t>11</a:t>
            </a:r>
            <a:r>
              <a:rPr lang="en-US" sz="1400" dirty="0">
                <a:latin typeface="Calibri" pitchFamily="34" charset="0"/>
              </a:rPr>
              <a:t>Be+</a:t>
            </a:r>
            <a:r>
              <a:rPr lang="en-US" sz="1400" baseline="30000" dirty="0">
                <a:latin typeface="Calibri" pitchFamily="34" charset="0"/>
              </a:rPr>
              <a:t>64</a:t>
            </a:r>
            <a:r>
              <a:rPr lang="en-US" sz="1400" dirty="0">
                <a:latin typeface="Calibri" pitchFamily="34" charset="0"/>
              </a:rPr>
              <a:t>Zn</a:t>
            </a:r>
          </a:p>
          <a:p>
            <a:r>
              <a:rPr lang="en-US" sz="1400" dirty="0">
                <a:latin typeface="Calibri" pitchFamily="34" charset="0"/>
              </a:rPr>
              <a:t>system together with the result of the OM calculation for the</a:t>
            </a:r>
          </a:p>
          <a:p>
            <a:r>
              <a:rPr lang="en-US" sz="1400" dirty="0">
                <a:latin typeface="Calibri" pitchFamily="34" charset="0"/>
              </a:rPr>
              <a:t>inelastic excitation of </a:t>
            </a:r>
            <a:r>
              <a:rPr lang="en-US" sz="1400" baseline="30000" dirty="0">
                <a:latin typeface="Calibri" pitchFamily="34" charset="0"/>
              </a:rPr>
              <a:t>11</a:t>
            </a:r>
            <a:r>
              <a:rPr lang="en-US" sz="1400" dirty="0">
                <a:latin typeface="Calibri" pitchFamily="34" charset="0"/>
              </a:rPr>
              <a:t>Be( 1/2</a:t>
            </a:r>
            <a:r>
              <a:rPr lang="en-US" sz="1400" baseline="30000" dirty="0">
                <a:latin typeface="Calibri" pitchFamily="34" charset="0"/>
              </a:rPr>
              <a:t>−</a:t>
            </a:r>
            <a:r>
              <a:rPr lang="en-US" sz="1400" dirty="0">
                <a:latin typeface="Calibri" pitchFamily="34" charset="0"/>
              </a:rPr>
              <a:t>, Ex=0.32 MeV) (dashed line).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thrgStrm">
  <a:themeElements>
    <a:clrScheme name="GthrgStr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thrgStr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thrgStr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hrgStr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hrgStr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hrgStr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hrgStr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hrgStr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hrgStr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hrgStr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hrgStr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hrgStr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hrgStr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hrgStr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GthrgStrm</Template>
  <TotalTime>51743</TotalTime>
  <Words>3592</Words>
  <Application>Microsoft Office PowerPoint</Application>
  <PresentationFormat>On-screen Show (4:3)</PresentationFormat>
  <Paragraphs>690</Paragraphs>
  <Slides>66</Slides>
  <Notes>27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GthrgStrm</vt:lpstr>
      <vt:lpstr>Equation</vt:lpstr>
      <vt:lpstr>Bitmap Image</vt:lpstr>
      <vt:lpstr>Microsoft Equation 3.0</vt:lpstr>
      <vt:lpstr>Chart</vt:lpstr>
      <vt:lpstr>CorelDRAW</vt:lpstr>
      <vt:lpstr>Nuclear reactions - experiment for nuclear structure, reaction mechanisms and nuclear astrophysics  Livius Trache l-trache@tamu.edu  Cyclotron Institute, Texas A&amp;M University  and Institute for Physics and Nuclear Engineering Bucharest, Romania  Exotic Beam Summer School 2012  ANL Aug 5-10, 2012</vt:lpstr>
      <vt:lpstr>Summary</vt:lpstr>
      <vt:lpstr>Nuclear reactions</vt:lpstr>
      <vt:lpstr>Nuclear reactions</vt:lpstr>
      <vt:lpstr>Typical measurements</vt:lpstr>
      <vt:lpstr>2. Exotic nuclear Beams</vt:lpstr>
      <vt:lpstr>Slide 7</vt:lpstr>
      <vt:lpstr>Elastic scattering</vt:lpstr>
      <vt:lpstr>Slide 9</vt:lpstr>
      <vt:lpstr>OMP: wide systematics   loosely bound stable p-shell nuclei</vt:lpstr>
      <vt:lpstr>Semi-microscopic double folding potentials for nucleus-nucleus collisions</vt:lpstr>
      <vt:lpstr>JLM works for elastic &amp; transfer</vt:lpstr>
      <vt:lpstr>Slide 13</vt:lpstr>
      <vt:lpstr>Inelastic scattering</vt:lpstr>
      <vt:lpstr>Transfer and nucleon-removal reactions</vt:lpstr>
      <vt:lpstr> Spectroscopic factors and ANCs</vt:lpstr>
      <vt:lpstr>As used in shell model calculations</vt:lpstr>
      <vt:lpstr> Spectroscopic factors and ANCs</vt:lpstr>
      <vt:lpstr>ANC in peripheral reactions:   radiative proton capture, transfer and breakup </vt:lpstr>
      <vt:lpstr>Slide 20</vt:lpstr>
      <vt:lpstr>From MARS group at Texas A&amp;M University</vt:lpstr>
      <vt:lpstr>Cross sections for (p,g) from  p-transfer reactions with RNB from MARS</vt:lpstr>
      <vt:lpstr>Example 12N @12 MeV on N6C3H6 and C </vt:lpstr>
      <vt:lpstr>14N(12N,13O) proton-transfer react  12N(p,g)13O (rap proc)</vt:lpstr>
      <vt:lpstr>Neutron transfer – 14N(7Li,8Li)13C</vt:lpstr>
      <vt:lpstr>Slide 26</vt:lpstr>
      <vt:lpstr>Slide 27</vt:lpstr>
      <vt:lpstr>MDM spectrometer</vt:lpstr>
      <vt:lpstr>Slide 29</vt:lpstr>
      <vt:lpstr>TECSA – d(14C,p)15C results</vt:lpstr>
      <vt:lpstr>Slide 31</vt:lpstr>
      <vt:lpstr>Results 14C(n,g)15C</vt:lpstr>
      <vt:lpstr>Breakup (one-nucleon removal r.)</vt:lpstr>
      <vt:lpstr>One-nucleon removal = spectroscopic tool</vt:lpstr>
      <vt:lpstr>Example: Summary of the ANC extracted from  8B breakup with different interactions </vt:lpstr>
      <vt:lpstr>Calc w various effective interactions</vt:lpstr>
      <vt:lpstr>Various effective interactions (cont’d)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Motivation</vt:lpstr>
      <vt:lpstr>Experiments – Search for 14,15F</vt:lpstr>
      <vt:lpstr>Experiment – 13O+p → 14F</vt:lpstr>
      <vt:lpstr> 14O+p→15F</vt:lpstr>
      <vt:lpstr>Expectations: R-matrix calculations</vt:lpstr>
      <vt:lpstr>TTIK method Scattering Chamber/Target</vt:lpstr>
      <vt:lpstr>Slide 51</vt:lpstr>
      <vt:lpstr>3f) In flight decay spectroscopy</vt:lpstr>
      <vt:lpstr>Basics of method</vt:lpstr>
      <vt:lpstr>2p decay of nuclei (gs) and states</vt:lpstr>
      <vt:lpstr>(some) results</vt:lpstr>
      <vt:lpstr>Nuclear Equation of State (from atomic nuclei to neutron stars)</vt:lpstr>
      <vt:lpstr>Slide 57</vt:lpstr>
      <vt:lpstr>Large granularity arrays: NIMROD</vt:lpstr>
      <vt:lpstr>4. Instrumentation (very incomplete!)</vt:lpstr>
      <vt:lpstr>Slide 60</vt:lpstr>
      <vt:lpstr> 10C experiments at TAMU set of 4 dE (64 um) - E (1500 um) Si telescopes ~ 400 Si ch   </vt:lpstr>
      <vt:lpstr>Slide 62</vt:lpstr>
      <vt:lpstr>The TECSA detector system  (Texas-Edinburgh-Catania Silicon Array)</vt:lpstr>
      <vt:lpstr>Slide 64</vt:lpstr>
      <vt:lpstr>Conclusions</vt:lpstr>
      <vt:lpstr>Collaborators</vt:lpstr>
    </vt:vector>
  </TitlesOfParts>
  <Manager>LT</Manager>
  <Company>Texas A&amp;M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LTrache Exotic Beams Summer School 2012 - part 1</dc:title>
  <dc:subject>nuclear reactions w RIBs</dc:subject>
  <dc:creator>Livius Trache</dc:creator>
  <dc:description>stupid Coll of Sci TAMU template used</dc:description>
  <cp:lastModifiedBy>Livius Trache</cp:lastModifiedBy>
  <cp:revision>15</cp:revision>
  <dcterms:created xsi:type="dcterms:W3CDTF">2008-02-06T21:06:42Z</dcterms:created>
  <dcterms:modified xsi:type="dcterms:W3CDTF">2012-08-07T04:04:32Z</dcterms:modified>
  <cp:version>1</cp:version>
</cp:coreProperties>
</file>