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294" r:id="rId2"/>
    <p:sldId id="275" r:id="rId3"/>
    <p:sldId id="303" r:id="rId4"/>
    <p:sldId id="339" r:id="rId5"/>
    <p:sldId id="307" r:id="rId6"/>
    <p:sldId id="310" r:id="rId7"/>
    <p:sldId id="332" r:id="rId8"/>
    <p:sldId id="305" r:id="rId9"/>
    <p:sldId id="314" r:id="rId10"/>
    <p:sldId id="330" r:id="rId11"/>
    <p:sldId id="315" r:id="rId12"/>
    <p:sldId id="316" r:id="rId13"/>
    <p:sldId id="317" r:id="rId14"/>
    <p:sldId id="319" r:id="rId15"/>
    <p:sldId id="320" r:id="rId16"/>
    <p:sldId id="321" r:id="rId17"/>
    <p:sldId id="325" r:id="rId18"/>
    <p:sldId id="324" r:id="rId19"/>
    <p:sldId id="333" r:id="rId20"/>
    <p:sldId id="336" r:id="rId21"/>
    <p:sldId id="338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0" autoAdjust="0"/>
    <p:restoredTop sz="94655"/>
  </p:normalViewPr>
  <p:slideViewPr>
    <p:cSldViewPr snapToGrid="0" snapToObjects="1" showGuides="1">
      <p:cViewPr varScale="1">
        <p:scale>
          <a:sx n="76" d="100"/>
          <a:sy n="76" d="100"/>
        </p:scale>
        <p:origin x="1728" y="9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say like RLC circuit, </a:t>
            </a:r>
            <a:r>
              <a:rPr lang="en-US" dirty="0"/>
              <a:t>Point out</a:t>
            </a:r>
            <a:r>
              <a:rPr lang="en-US" baseline="0" dirty="0"/>
              <a:t> currents on surface, with small R because it is superconducting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745CB-F3D7-4463-9F94-D0E26959994A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9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227A95-5052-4348-BBB2-6F70F11AC49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64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2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3/9/18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Alexander Romanenko | NPQI Workshop ANL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492E84A3-02EC-8549-BD83-9F5790A19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1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tiff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2384" y="5389561"/>
            <a:ext cx="8499231" cy="1390219"/>
          </a:xfrm>
        </p:spPr>
        <p:txBody>
          <a:bodyPr/>
          <a:lstStyle/>
          <a:p>
            <a:r>
              <a:rPr lang="en-US" dirty="0"/>
              <a:t>Alexander </a:t>
            </a:r>
            <a:r>
              <a:rPr lang="en-US" dirty="0" err="1"/>
              <a:t>Romanenko</a:t>
            </a:r>
            <a:endParaRPr lang="en-US" dirty="0"/>
          </a:p>
          <a:p>
            <a:r>
              <a:rPr lang="en-US" dirty="0"/>
              <a:t>Intersections between Nuclear Physics and Quantum Information </a:t>
            </a:r>
          </a:p>
          <a:p>
            <a:r>
              <a:rPr lang="en-US" dirty="0"/>
              <a:t>30 March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4113682"/>
            <a:ext cx="8499232" cy="1003049"/>
          </a:xfrm>
        </p:spPr>
        <p:txBody>
          <a:bodyPr>
            <a:noAutofit/>
          </a:bodyPr>
          <a:lstStyle/>
          <a:p>
            <a:r>
              <a:rPr lang="en-US" sz="2800" dirty="0"/>
              <a:t>Ultra-high Q superconducting cavities from accelerators for increased coherence of 3D quantum systems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Renewed importance of the low field Q slope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3/9/18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815588" y="767460"/>
            <a:ext cx="5992812" cy="50667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49972" y="5707554"/>
            <a:ext cx="5800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Times New Roman" charset="0"/>
              </a:rPr>
              <a:t> A. </a:t>
            </a:r>
            <a:r>
              <a:rPr lang="en-US" sz="1600" dirty="0" err="1">
                <a:latin typeface="Calibri" charset="0"/>
                <a:ea typeface="Calibri" charset="0"/>
                <a:cs typeface="Times New Roman" charset="0"/>
              </a:rPr>
              <a:t>Romanenko</a:t>
            </a:r>
            <a:r>
              <a:rPr lang="en-US" sz="1600" dirty="0">
                <a:latin typeface="Calibri" charset="0"/>
                <a:ea typeface="Calibri" charset="0"/>
                <a:cs typeface="Times New Roman" charset="0"/>
              </a:rPr>
              <a:t> et al</a:t>
            </a:r>
            <a:r>
              <a:rPr lang="en-US" sz="2000" dirty="0"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en-US" sz="1400" dirty="0">
                <a:solidFill>
                  <a:srgbClr val="0000FF"/>
                </a:solidFill>
                <a:latin typeface="ArialUnicodeMS" charset="0"/>
              </a:rPr>
              <a:t>Appl. Phys. Lett. </a:t>
            </a:r>
            <a:r>
              <a:rPr lang="en-US" sz="1400" b="1" dirty="0">
                <a:latin typeface="ArialUnicodeMS" charset="0"/>
              </a:rPr>
              <a:t>105</a:t>
            </a:r>
            <a:r>
              <a:rPr lang="en-US" sz="1400" dirty="0">
                <a:latin typeface="ArialUnicodeMS" charset="0"/>
              </a:rPr>
              <a:t>, 234103 (2014)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951501" y="4144881"/>
            <a:ext cx="1149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1.3 GHz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1.5K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250" y="1552570"/>
            <a:ext cx="28791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will the best cavities we have behave at ultralow fields for various possible applications?</a:t>
            </a:r>
          </a:p>
          <a:p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Quantum computing/memory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Dark sector searches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Gravitational effects</a:t>
            </a:r>
          </a:p>
          <a:p>
            <a:pPr marL="342900" indent="-342900">
              <a:buFont typeface="Arial" charset="0"/>
              <a:buChar char="•"/>
            </a:pPr>
            <a:r>
              <a:rPr lang="mr-IN" sz="2000" dirty="0"/>
              <a:t>…</a:t>
            </a:r>
            <a:r>
              <a:rPr lang="en-US" sz="2000" dirty="0"/>
              <a:t>.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8106" y="2403597"/>
            <a:ext cx="457199" cy="7541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133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05884"/>
            <a:ext cx="5235547" cy="4142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of Q decrease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36209" y="100745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T=1.5K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3775" y="5548795"/>
            <a:ext cx="2782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Now measured down to  </a:t>
            </a:r>
          </a:p>
          <a:p>
            <a:r>
              <a:rPr lang="en-US" sz="2000" dirty="0"/>
              <a:t>&lt;N&gt; ~ 1000  photons</a:t>
            </a:r>
            <a:endParaRPr lang="en-US" sz="20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5445227" y="2523232"/>
            <a:ext cx="3853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Good news: low field Q saturates at Q&gt;</a:t>
            </a:r>
            <a:r>
              <a:rPr lang="en-US" sz="2800" b="1" dirty="0">
                <a:solidFill>
                  <a:srgbClr val="FF0000"/>
                </a:solidFill>
              </a:rPr>
              <a:t>3 x 10</a:t>
            </a:r>
            <a:r>
              <a:rPr lang="en-US" sz="2800" b="1" baseline="30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535" y="1015603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1.3 GHz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0773" y="1047238"/>
            <a:ext cx="3997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A. </a:t>
            </a:r>
            <a:r>
              <a:rPr lang="en-US" sz="2000" dirty="0" err="1">
                <a:solidFill>
                  <a:srgbClr val="0070C0"/>
                </a:solidFill>
              </a:rPr>
              <a:t>Romanenko</a:t>
            </a:r>
            <a:r>
              <a:rPr lang="en-US" sz="2000" dirty="0">
                <a:solidFill>
                  <a:srgbClr val="0070C0"/>
                </a:solidFill>
              </a:rPr>
              <a:t> and D. I. Schuster, Phys . Rev. Lett. </a:t>
            </a:r>
            <a:r>
              <a:rPr lang="en-US" sz="2000" b="1" dirty="0">
                <a:solidFill>
                  <a:srgbClr val="0070C0"/>
                </a:solidFill>
              </a:rPr>
              <a:t>119</a:t>
            </a:r>
            <a:r>
              <a:rPr lang="en-US" sz="2000" dirty="0">
                <a:solidFill>
                  <a:srgbClr val="0070C0"/>
                </a:solidFill>
              </a:rPr>
              <a:t>, 264801 (2017)</a:t>
            </a:r>
          </a:p>
        </p:txBody>
      </p:sp>
    </p:spTree>
    <p:extLst>
      <p:ext uri="{BB962C8B-B14F-4D97-AF65-F5344CB8AC3E}">
        <p14:creationId xmlns:p14="http://schemas.microsoft.com/office/powerpoint/2010/main" val="1067163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probing in the new regime with single cell cavities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29" y="1315905"/>
            <a:ext cx="4471980" cy="4792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2144960"/>
            <a:ext cx="4055492" cy="2546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6450" y="1738052"/>
            <a:ext cx="319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 = 1.3 GHz, TM</a:t>
            </a:r>
            <a:r>
              <a:rPr lang="en-US" baseline="-25000" dirty="0"/>
              <a:t>010</a:t>
            </a:r>
            <a:r>
              <a:rPr lang="en-US" dirty="0"/>
              <a:t> mode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50120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shot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107"/>
            <a:ext cx="6217210" cy="5030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48103" y="1384663"/>
            <a:ext cx="28672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Q &gt; 10</a:t>
            </a:r>
            <a:r>
              <a:rPr lang="en-US" baseline="30000" dirty="0"/>
              <a:t>10</a:t>
            </a:r>
            <a:r>
              <a:rPr lang="en-US" dirty="0"/>
              <a:t> cannot be measured using standard network analyzer techniques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Instead -&gt; decays from PLL state with bandpass filtering (10-1000 Hz around resonance) instead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2228" y="4585063"/>
            <a:ext cx="118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L</a:t>
            </a:r>
            <a:r>
              <a:rPr lang="en-US" dirty="0"/>
              <a:t>=2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dirty="0"/>
              <a:t>f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736628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CE592-B798-BA40-8DB0-C7A608782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137"/>
            <a:ext cx="9144000" cy="3651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cavities/surface treatments investigated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79169" y="2783896"/>
            <a:ext cx="418011" cy="26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5866" y="5198945"/>
            <a:ext cx="862883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Changes within penetration depth have little effect</a:t>
            </a:r>
          </a:p>
          <a:p>
            <a:r>
              <a:rPr lang="en-US" dirty="0"/>
              <a:t>Oxide growth/change -&gt; strong increase in very low field dissipation</a:t>
            </a:r>
          </a:p>
        </p:txBody>
      </p:sp>
    </p:spTree>
    <p:extLst>
      <p:ext uri="{BB962C8B-B14F-4D97-AF65-F5344CB8AC3E}">
        <p14:creationId xmlns:p14="http://schemas.microsoft.com/office/powerpoint/2010/main" val="26274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2D resonator world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466" y="5342053"/>
            <a:ext cx="8406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J. Gao, PhD Thesis, Caltech, 2008</a:t>
            </a:r>
          </a:p>
          <a:p>
            <a:r>
              <a:rPr lang="en-US" dirty="0">
                <a:solidFill>
                  <a:srgbClr val="0070C0"/>
                </a:solidFill>
              </a:rPr>
              <a:t>J. </a:t>
            </a:r>
            <a:r>
              <a:rPr lang="en-US" dirty="0" err="1">
                <a:solidFill>
                  <a:srgbClr val="0070C0"/>
                </a:solidFill>
              </a:rPr>
              <a:t>Zmuidzinas</a:t>
            </a:r>
            <a:r>
              <a:rPr lang="en-US" dirty="0">
                <a:solidFill>
                  <a:srgbClr val="0070C0"/>
                </a:solidFill>
              </a:rPr>
              <a:t>, </a:t>
            </a:r>
            <a:r>
              <a:rPr lang="nb-NO" dirty="0" err="1">
                <a:solidFill>
                  <a:srgbClr val="0070C0"/>
                </a:solidFill>
              </a:rPr>
              <a:t>Annu</a:t>
            </a:r>
            <a:r>
              <a:rPr lang="nb-NO" dirty="0">
                <a:solidFill>
                  <a:srgbClr val="0070C0"/>
                </a:solidFill>
              </a:rPr>
              <a:t>. Rev. </a:t>
            </a:r>
            <a:r>
              <a:rPr lang="nb-NO" dirty="0" err="1">
                <a:solidFill>
                  <a:srgbClr val="0070C0"/>
                </a:solidFill>
              </a:rPr>
              <a:t>Condens</a:t>
            </a:r>
            <a:r>
              <a:rPr lang="nb-NO" dirty="0">
                <a:solidFill>
                  <a:srgbClr val="0070C0"/>
                </a:solidFill>
              </a:rPr>
              <a:t>. Matter </a:t>
            </a:r>
            <a:r>
              <a:rPr lang="nb-NO" dirty="0" err="1">
                <a:solidFill>
                  <a:srgbClr val="0070C0"/>
                </a:solidFill>
              </a:rPr>
              <a:t>Phys</a:t>
            </a:r>
            <a:r>
              <a:rPr lang="nb-NO" dirty="0">
                <a:solidFill>
                  <a:srgbClr val="0070C0"/>
                </a:solidFill>
              </a:rPr>
              <a:t>. 2012. 3:169–214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72" y="914996"/>
            <a:ext cx="5268954" cy="4085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649" y="1004647"/>
            <a:ext cx="4837113" cy="3559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78232" y="1004647"/>
            <a:ext cx="5894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level systems in the dielectric as a cause</a:t>
            </a:r>
          </a:p>
        </p:txBody>
      </p:sp>
    </p:spTree>
    <p:extLst>
      <p:ext uri="{BB962C8B-B14F-4D97-AF65-F5344CB8AC3E}">
        <p14:creationId xmlns:p14="http://schemas.microsoft.com/office/powerpoint/2010/main" val="3030461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2CEED-6C6E-3145-A17C-210597F7B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38" y="1393369"/>
            <a:ext cx="5910262" cy="46862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level systems in the natural niobium oxide?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9726" y="826963"/>
            <a:ext cx="7884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54D81"/>
                </a:solidFill>
              </a:rPr>
              <a:t>According to Martinis et al, Phys. Rev. Lett. 95, 210503 (2005) -&gt; electric field effect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974848" y="2364482"/>
            <a:ext cx="1085088" cy="2001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276748" y="4072128"/>
            <a:ext cx="1283060" cy="3446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34646" y="4305525"/>
            <a:ext cx="1609344" cy="151180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154D81"/>
                </a:solidFill>
              </a:rPr>
              <a:t>Nb</a:t>
            </a:r>
            <a:endParaRPr lang="en-US" sz="1800" dirty="0">
              <a:solidFill>
                <a:srgbClr val="154D8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34646" y="4305525"/>
            <a:ext cx="1609344" cy="2998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154D81"/>
                </a:solidFill>
              </a:rPr>
              <a:t>Nb</a:t>
            </a:r>
            <a:r>
              <a:rPr lang="en-US" sz="1800" baseline="-25000" dirty="0">
                <a:solidFill>
                  <a:srgbClr val="154D81"/>
                </a:solidFill>
              </a:rPr>
              <a:t>2</a:t>
            </a:r>
            <a:r>
              <a:rPr lang="en-US" sz="1800" dirty="0">
                <a:solidFill>
                  <a:srgbClr val="154D81"/>
                </a:solidFill>
              </a:rPr>
              <a:t>O</a:t>
            </a:r>
            <a:r>
              <a:rPr lang="en-US" sz="1800" baseline="-25000" dirty="0">
                <a:solidFill>
                  <a:srgbClr val="154D81"/>
                </a:solidFill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1509" y="4221778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 nm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34646" y="1489659"/>
            <a:ext cx="1609344" cy="22834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154D81"/>
              </a:solidFill>
            </a:endParaRPr>
          </a:p>
          <a:p>
            <a:pPr algn="ctr"/>
            <a:endParaRPr lang="en-US" sz="1800" dirty="0">
              <a:solidFill>
                <a:srgbClr val="154D81"/>
              </a:solidFill>
            </a:endParaRPr>
          </a:p>
          <a:p>
            <a:pPr algn="ctr"/>
            <a:endParaRPr lang="en-US" sz="1800" dirty="0">
              <a:solidFill>
                <a:srgbClr val="154D81"/>
              </a:solidFill>
            </a:endParaRPr>
          </a:p>
          <a:p>
            <a:pPr algn="ctr"/>
            <a:r>
              <a:rPr lang="en-US" sz="1800" dirty="0" err="1">
                <a:solidFill>
                  <a:srgbClr val="154D81"/>
                </a:solidFill>
              </a:rPr>
              <a:t>Nb</a:t>
            </a:r>
            <a:endParaRPr lang="en-US" sz="1800" dirty="0">
              <a:solidFill>
                <a:srgbClr val="154D8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34646" y="1489659"/>
            <a:ext cx="1609344" cy="10501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154D81"/>
                </a:solidFill>
              </a:rPr>
              <a:t>Nb</a:t>
            </a:r>
            <a:r>
              <a:rPr lang="en-US" sz="1800" baseline="-25000" dirty="0">
                <a:solidFill>
                  <a:srgbClr val="154D81"/>
                </a:solidFill>
              </a:rPr>
              <a:t>2</a:t>
            </a:r>
            <a:r>
              <a:rPr lang="en-US" sz="1800" dirty="0">
                <a:solidFill>
                  <a:srgbClr val="154D81"/>
                </a:solidFill>
              </a:rPr>
              <a:t>O</a:t>
            </a:r>
            <a:r>
              <a:rPr lang="en-US" sz="1800" baseline="-25000" dirty="0">
                <a:solidFill>
                  <a:srgbClr val="154D81"/>
                </a:solidFill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8991" y="183006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100 nm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A016A3-6319-47BE-95AD-D1B5E234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26" y="1304384"/>
            <a:ext cx="2664264" cy="26642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B77F86-9716-7A49-8BC0-D5AD7CEC4FC8}"/>
              </a:ext>
            </a:extLst>
          </p:cNvPr>
          <p:cNvSpPr txBox="1"/>
          <p:nvPr/>
        </p:nvSpPr>
        <p:spPr>
          <a:xfrm>
            <a:off x="471509" y="5932268"/>
            <a:ext cx="9013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A. </a:t>
            </a:r>
            <a:r>
              <a:rPr lang="en-US" sz="2000" dirty="0" err="1">
                <a:solidFill>
                  <a:srgbClr val="0070C0"/>
                </a:solidFill>
              </a:rPr>
              <a:t>Romanenko</a:t>
            </a:r>
            <a:r>
              <a:rPr lang="en-US" sz="2000" dirty="0">
                <a:solidFill>
                  <a:srgbClr val="0070C0"/>
                </a:solidFill>
              </a:rPr>
              <a:t> and D. I. Schuster, Phys . Rev. Lett. </a:t>
            </a:r>
            <a:r>
              <a:rPr lang="en-US" sz="2000" b="1" dirty="0">
                <a:solidFill>
                  <a:srgbClr val="0070C0"/>
                </a:solidFill>
              </a:rPr>
              <a:t>119</a:t>
            </a:r>
            <a:r>
              <a:rPr lang="en-US" sz="2000" dirty="0">
                <a:solidFill>
                  <a:srgbClr val="0070C0"/>
                </a:solidFill>
              </a:rPr>
              <a:t>, 264801 (2017)</a:t>
            </a:r>
          </a:p>
        </p:txBody>
      </p:sp>
    </p:spTree>
    <p:extLst>
      <p:ext uri="{BB962C8B-B14F-4D97-AF65-F5344CB8AC3E}">
        <p14:creationId xmlns:p14="http://schemas.microsoft.com/office/powerpoint/2010/main" val="39322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044FF-1BE8-2648-9DD0-CB31CF07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56B1-41EC-464C-AB20-DBF2095DA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happens at lowest T &lt; 20 </a:t>
            </a:r>
            <a:r>
              <a:rPr lang="en-US" dirty="0" err="1"/>
              <a:t>mK</a:t>
            </a:r>
            <a:r>
              <a:rPr lang="en-US" dirty="0"/>
              <a:t>, low powers?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C1015-AD9D-0C44-8EAE-45B875DA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FB64A-B470-8944-86E2-2B8C6853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AD15-3F9F-C543-AD2F-F4B27B705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9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3B3A6-88FF-B24A-AF1E-A5F333B11E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42A9B-2DEF-B04C-95CB-06EEE08A7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9BC20-B985-044F-B464-31BA0B531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7CCBA8-93C3-9A4D-99EE-A1F76E39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ECEF9-DC51-B148-A876-05D44034E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6" y="3425390"/>
            <a:ext cx="5080000" cy="337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4F9EE-8AD6-734A-BCA6-1189E4FD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610" y="3668505"/>
            <a:ext cx="4005943" cy="3004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6726-FB9C-A646-B440-2B16100F7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406" y="177628"/>
            <a:ext cx="4555671" cy="34167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B78E94-4542-284B-A3B2-0E1C537CC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93" y="-199133"/>
            <a:ext cx="3002190" cy="450328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4A1236E-A2A6-DA4B-9DC3-3699BFCC4EE2}"/>
              </a:ext>
            </a:extLst>
          </p:cNvPr>
          <p:cNvSpPr/>
          <p:nvPr/>
        </p:nvSpPr>
        <p:spPr>
          <a:xfrm>
            <a:off x="5672517" y="3589460"/>
            <a:ext cx="2727950" cy="28406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05113-0752-904B-BBFB-3AFDE8C9ACA1}"/>
              </a:ext>
            </a:extLst>
          </p:cNvPr>
          <p:cNvSpPr txBox="1"/>
          <p:nvPr/>
        </p:nvSpPr>
        <p:spPr>
          <a:xfrm>
            <a:off x="5825217" y="6121592"/>
            <a:ext cx="26840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2.6 GHz 1-cell cavity</a:t>
            </a:r>
          </a:p>
        </p:txBody>
      </p:sp>
    </p:spTree>
    <p:extLst>
      <p:ext uri="{BB962C8B-B14F-4D97-AF65-F5344CB8AC3E}">
        <p14:creationId xmlns:p14="http://schemas.microsoft.com/office/powerpoint/2010/main" val="1911022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4D3DC-384A-F14A-9738-0074C8CC00E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CBE58-D6F6-B446-936C-CB76F3E3D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AECB7-0A5C-A944-BB15-B3E7CCB33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8387CFA-9055-6643-B69B-1D496B38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try: Q at T ~ 12 </a:t>
            </a:r>
            <a:r>
              <a:rPr lang="en-US" dirty="0" err="1"/>
              <a:t>mK</a:t>
            </a:r>
            <a:r>
              <a:rPr lang="en-US" dirty="0"/>
              <a:t>, down to ~1000 photons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CA79F9-0F58-5E46-9D40-9440EB2A3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644"/>
            <a:ext cx="7083470" cy="5420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E71121-29F9-CE4B-A1C1-AD8216207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185" y="1237780"/>
            <a:ext cx="2092569" cy="15694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B98D06-01CB-EE4E-8C45-7B59EAB4543F}"/>
              </a:ext>
            </a:extLst>
          </p:cNvPr>
          <p:cNvSpPr txBox="1"/>
          <p:nvPr/>
        </p:nvSpPr>
        <p:spPr>
          <a:xfrm>
            <a:off x="3061121" y="2134097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 ~ </a:t>
            </a:r>
            <a:r>
              <a:rPr lang="en-US" sz="3200" dirty="0">
                <a:solidFill>
                  <a:srgbClr val="FF0000"/>
                </a:solidFill>
              </a:rPr>
              <a:t>2 x 10</a:t>
            </a:r>
            <a:r>
              <a:rPr lang="en-US" sz="3200" baseline="30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53AB75-0BEA-1446-A264-EFE0B9254737}"/>
              </a:ext>
            </a:extLst>
          </p:cNvPr>
          <p:cNvSpPr txBox="1"/>
          <p:nvPr/>
        </p:nvSpPr>
        <p:spPr>
          <a:xfrm>
            <a:off x="6311788" y="4758117"/>
            <a:ext cx="3058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Publication with full details in preparation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6A7F38-42B8-4A40-A45A-182E0F212F86}"/>
              </a:ext>
            </a:extLst>
          </p:cNvPr>
          <p:cNvSpPr txBox="1"/>
          <p:nvPr/>
        </p:nvSpPr>
        <p:spPr>
          <a:xfrm>
            <a:off x="3747082" y="3845475"/>
            <a:ext cx="2347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~ </a:t>
            </a:r>
            <a:r>
              <a:rPr lang="en-US" dirty="0">
                <a:solidFill>
                  <a:srgbClr val="00B050"/>
                </a:solidFill>
              </a:rPr>
              <a:t>1000 photons</a:t>
            </a:r>
            <a:endParaRPr lang="en-US" baseline="30000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857A4E-9CE5-DF42-B903-62ABC71D2D48}"/>
              </a:ext>
            </a:extLst>
          </p:cNvPr>
          <p:cNvSpPr txBox="1"/>
          <p:nvPr/>
        </p:nvSpPr>
        <p:spPr>
          <a:xfrm>
            <a:off x="3279531" y="2930376"/>
            <a:ext cx="525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itchFamily="2" charset="2"/>
              </a:rPr>
              <a:t>t</a:t>
            </a:r>
            <a:r>
              <a:rPr lang="en-US" sz="2800" dirty="0"/>
              <a:t> ~ 100 </a:t>
            </a:r>
            <a:r>
              <a:rPr lang="en-US" sz="2800" dirty="0" err="1"/>
              <a:t>ms</a:t>
            </a:r>
            <a:r>
              <a:rPr lang="en-US" sz="2800" dirty="0"/>
              <a:t> </a:t>
            </a:r>
            <a:r>
              <a:rPr lang="en-US" dirty="0"/>
              <a:t>:  </a:t>
            </a:r>
            <a:r>
              <a:rPr lang="en-US" b="1" dirty="0"/>
              <a:t>&gt;10x </a:t>
            </a:r>
            <a:r>
              <a:rPr lang="en-US" dirty="0"/>
              <a:t>better than previous 					records</a:t>
            </a:r>
          </a:p>
        </p:txBody>
      </p:sp>
    </p:spTree>
    <p:extLst>
      <p:ext uri="{BB962C8B-B14F-4D97-AF65-F5344CB8AC3E}">
        <p14:creationId xmlns:p14="http://schemas.microsoft.com/office/powerpoint/2010/main" val="360128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Superconducting RF (SRF) cavities in particle accelerators</a:t>
            </a:r>
          </a:p>
          <a:p>
            <a:r>
              <a:rPr lang="en-US" dirty="0"/>
              <a:t>Appeal of SRF cavities for quantum systems</a:t>
            </a:r>
          </a:p>
          <a:p>
            <a:pPr lvl="1"/>
            <a:r>
              <a:rPr lang="en-US" dirty="0"/>
              <a:t>Ultra-high Q &gt; 10</a:t>
            </a:r>
            <a:r>
              <a:rPr lang="en-US" baseline="30000" dirty="0"/>
              <a:t>10 </a:t>
            </a:r>
            <a:r>
              <a:rPr lang="en-US" dirty="0"/>
              <a:t>factors are routine</a:t>
            </a:r>
          </a:p>
          <a:p>
            <a:pPr lvl="1"/>
            <a:r>
              <a:rPr lang="en-US" dirty="0"/>
              <a:t>Decades of expertise in surface engineering and underlying superconducting RF science </a:t>
            </a:r>
          </a:p>
          <a:p>
            <a:r>
              <a:rPr lang="en-US" dirty="0"/>
              <a:t>Progress towards the “quantum” implementation at FNAL</a:t>
            </a:r>
          </a:p>
          <a:p>
            <a:pPr lvl="1"/>
            <a:r>
              <a:rPr lang="en-US" dirty="0"/>
              <a:t>Clarification of the TLS role</a:t>
            </a:r>
          </a:p>
          <a:p>
            <a:pPr lvl="1"/>
            <a:r>
              <a:rPr lang="en-US" dirty="0"/>
              <a:t>First measurements at T &lt; 20 </a:t>
            </a:r>
            <a:r>
              <a:rPr lang="en-US" dirty="0" err="1"/>
              <a:t>mK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Couple a very high Q SRF cavity with the </a:t>
            </a:r>
            <a:r>
              <a:rPr lang="en-US" dirty="0" err="1"/>
              <a:t>transmon</a:t>
            </a:r>
            <a:r>
              <a:rPr lang="en-US" dirty="0"/>
              <a:t> qubit to probe the achievable coherence times</a:t>
            </a:r>
          </a:p>
          <a:p>
            <a:pPr marL="0" indent="0">
              <a:buNone/>
            </a:pPr>
            <a:endParaRPr lang="en-US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plans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DFF9C0-3D42-8345-AEB0-DDCDF8112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7" y="2153774"/>
            <a:ext cx="3238500" cy="323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72A3D-5864-F94D-80CB-FBDE8B17E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358" y="1919583"/>
            <a:ext cx="2910253" cy="11276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ECE6D1-DF7A-544C-A7EB-D1DAF9766CCD}"/>
              </a:ext>
            </a:extLst>
          </p:cNvPr>
          <p:cNvSpPr txBox="1"/>
          <p:nvPr/>
        </p:nvSpPr>
        <p:spPr>
          <a:xfrm>
            <a:off x="4204461" y="3339166"/>
            <a:ext cx="39020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Collaborations with: </a:t>
            </a:r>
          </a:p>
          <a:p>
            <a:endParaRPr lang="en-US" dirty="0"/>
          </a:p>
          <a:p>
            <a:r>
              <a:rPr lang="en-US" u="sng" dirty="0"/>
              <a:t>Univ. of Wisconsin (Madison)</a:t>
            </a:r>
            <a:r>
              <a:rPr lang="en-US" dirty="0"/>
              <a:t>:</a:t>
            </a:r>
          </a:p>
          <a:p>
            <a:r>
              <a:rPr lang="en-US" dirty="0"/>
              <a:t>Prof. Robert McDermott</a:t>
            </a:r>
          </a:p>
          <a:p>
            <a:r>
              <a:rPr lang="en-US" dirty="0"/>
              <a:t>Chris </a:t>
            </a:r>
            <a:r>
              <a:rPr lang="en-US" dirty="0" err="1"/>
              <a:t>Wilen</a:t>
            </a:r>
            <a:endParaRPr lang="en-US" dirty="0"/>
          </a:p>
          <a:p>
            <a:endParaRPr lang="en-US" u="sng" dirty="0"/>
          </a:p>
          <a:p>
            <a:r>
              <a:rPr lang="en-US" u="sng" dirty="0"/>
              <a:t>NIST</a:t>
            </a:r>
            <a:r>
              <a:rPr lang="en-US" dirty="0"/>
              <a:t>: D. Pappas</a:t>
            </a:r>
          </a:p>
        </p:txBody>
      </p:sp>
    </p:spTree>
    <p:extLst>
      <p:ext uri="{BB962C8B-B14F-4D97-AF65-F5344CB8AC3E}">
        <p14:creationId xmlns:p14="http://schemas.microsoft.com/office/powerpoint/2010/main" val="3520865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Accelerator ultra-high Q microwave 3D cavity expertise can enable a qualitative jump on achievable photon lifetimes/coherence</a:t>
            </a:r>
          </a:p>
          <a:p>
            <a:pPr lvl="1"/>
            <a:r>
              <a:rPr lang="en-US" dirty="0"/>
              <a:t>Complex accelerators with hundreds of Q &gt; 10</a:t>
            </a:r>
            <a:r>
              <a:rPr lang="en-US" baseline="30000" dirty="0"/>
              <a:t>10</a:t>
            </a:r>
            <a:r>
              <a:rPr lang="en-US" dirty="0"/>
              <a:t> cavities are routine, Q &gt;10</a:t>
            </a:r>
            <a:r>
              <a:rPr lang="en-US" baseline="30000" dirty="0"/>
              <a:t>11</a:t>
            </a:r>
            <a:r>
              <a:rPr lang="en-US" dirty="0"/>
              <a:t> is the state-of-the-art</a:t>
            </a:r>
          </a:p>
          <a:p>
            <a:endParaRPr lang="en-US" dirty="0"/>
          </a:p>
          <a:p>
            <a:r>
              <a:rPr lang="en-US" dirty="0"/>
              <a:t>Very high Qs can be translated to ”quantum” regime</a:t>
            </a:r>
          </a:p>
          <a:p>
            <a:pPr lvl="1"/>
            <a:r>
              <a:rPr lang="en-US" dirty="0"/>
              <a:t>Demonstrated </a:t>
            </a:r>
            <a:r>
              <a:rPr lang="en-US" b="1" dirty="0"/>
              <a:t>Q ~ 2 x 10</a:t>
            </a:r>
            <a:r>
              <a:rPr lang="en-US" b="1" baseline="30000" dirty="0"/>
              <a:t>9</a:t>
            </a:r>
            <a:r>
              <a:rPr lang="en-US" b="1" dirty="0"/>
              <a:t>, </a:t>
            </a:r>
            <a:r>
              <a:rPr lang="en-US" b="1" dirty="0">
                <a:latin typeface="Symbol" pitchFamily="2" charset="2"/>
              </a:rPr>
              <a:t>t</a:t>
            </a:r>
            <a:r>
              <a:rPr lang="en-US" b="1" dirty="0"/>
              <a:t> ~ 100 </a:t>
            </a:r>
            <a:r>
              <a:rPr lang="en-US" b="1" dirty="0" err="1"/>
              <a:t>msec</a:t>
            </a:r>
            <a:r>
              <a:rPr lang="en-US" dirty="0"/>
              <a:t> at 12 </a:t>
            </a:r>
            <a:r>
              <a:rPr lang="en-US" dirty="0" err="1"/>
              <a:t>mK</a:t>
            </a:r>
            <a:r>
              <a:rPr lang="en-US" dirty="0"/>
              <a:t>, 1000 photons at the first try</a:t>
            </a:r>
          </a:p>
          <a:p>
            <a:endParaRPr lang="en-US" dirty="0"/>
          </a:p>
          <a:p>
            <a:r>
              <a:rPr lang="en-US" dirty="0"/>
              <a:t>First 3D-SRF qubits are to be tested shortly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1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32" y="3026910"/>
            <a:ext cx="10424690" cy="243703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Particles Accelerated in Modern Machines?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74142" y="896873"/>
            <a:ext cx="8477250" cy="18087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 MT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 MT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 MT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 MT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 MT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5146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MT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9718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MT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4290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MT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8862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 MT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pPr>
              <a:buClr>
                <a:srgbClr val="003087"/>
              </a:buClr>
            </a:pPr>
            <a:r>
              <a:rPr lang="en-US" sz="2000" b="1" kern="0" dirty="0">
                <a:solidFill>
                  <a:srgbClr val="003087"/>
                </a:solidFill>
              </a:rPr>
              <a:t>Superconducting radiofrequency (SRF) cavities</a:t>
            </a:r>
          </a:p>
          <a:p>
            <a:pPr>
              <a:buClr>
                <a:srgbClr val="003087"/>
              </a:buClr>
            </a:pPr>
            <a:r>
              <a:rPr lang="en-US" sz="2000" kern="0" dirty="0">
                <a:solidFill>
                  <a:srgbClr val="003087"/>
                </a:solidFill>
              </a:rPr>
              <a:t>High quality EM resonators: Typical Q</a:t>
            </a:r>
            <a:r>
              <a:rPr lang="en-US" sz="2000" kern="0" baseline="-25000" dirty="0">
                <a:solidFill>
                  <a:srgbClr val="003087"/>
                </a:solidFill>
              </a:rPr>
              <a:t>0 </a:t>
            </a:r>
            <a:r>
              <a:rPr lang="en-US" sz="2000" kern="0" dirty="0">
                <a:solidFill>
                  <a:srgbClr val="003087"/>
                </a:solidFill>
              </a:rPr>
              <a:t>&gt; 10</a:t>
            </a:r>
            <a:r>
              <a:rPr lang="en-US" sz="2000" kern="0" baseline="30000" dirty="0">
                <a:solidFill>
                  <a:srgbClr val="003087"/>
                </a:solidFill>
              </a:rPr>
              <a:t>10</a:t>
            </a:r>
          </a:p>
          <a:p>
            <a:pPr>
              <a:buClr>
                <a:srgbClr val="003087"/>
              </a:buClr>
            </a:pPr>
            <a:r>
              <a:rPr lang="en-US" sz="2000" kern="0" dirty="0">
                <a:solidFill>
                  <a:srgbClr val="003087"/>
                </a:solidFill>
              </a:rPr>
              <a:t>Over billions of cycles, large electric field generated</a:t>
            </a:r>
          </a:p>
          <a:p>
            <a:pPr>
              <a:buClr>
                <a:srgbClr val="003087"/>
              </a:buClr>
            </a:pPr>
            <a:r>
              <a:rPr lang="en-US" sz="2000" kern="0" dirty="0">
                <a:solidFill>
                  <a:srgbClr val="003087"/>
                </a:solidFill>
              </a:rPr>
              <a:t>Particle beam gains energy as it passes through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7912" y="2798242"/>
            <a:ext cx="533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Slowed down by factor of approximately 4x10</a:t>
            </a:r>
            <a:r>
              <a:rPr lang="en-US" sz="2000" i="1" baseline="30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9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349758" y="2868168"/>
            <a:ext cx="323850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608" y="2796129"/>
            <a:ext cx="626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Input RF power at 1.3 GHz</a:t>
            </a:r>
            <a:endParaRPr lang="en-US" sz="2000" baseline="30000" dirty="0">
              <a:solidFill>
                <a:srgbClr val="000000"/>
              </a:solidFill>
              <a:latin typeface="Calibri"/>
              <a:ea typeface="Geneva" charset="0"/>
              <a:cs typeface="Genev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8917" y="4917280"/>
            <a:ext cx="9622917" cy="163466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22548" y="6575116"/>
            <a:ext cx="8792852" cy="0"/>
          </a:xfrm>
          <a:prstGeom prst="straightConnector1">
            <a:avLst/>
          </a:prstGeom>
          <a:ln>
            <a:solidFill>
              <a:srgbClr val="000000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69080" y="6510133"/>
            <a:ext cx="786384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/>
                <a:ea typeface="Geneva" charset="0"/>
                <a:cs typeface="Geneva" charset="0"/>
              </a:rPr>
              <a:t>~1 m</a:t>
            </a:r>
            <a:endParaRPr lang="en-US" sz="2000" baseline="30000" dirty="0">
              <a:solidFill>
                <a:srgbClr val="000000"/>
              </a:solidFill>
              <a:latin typeface="Calibri"/>
              <a:ea typeface="Geneva" charset="0"/>
              <a:cs typeface="Geneva" charset="0"/>
            </a:endParaRPr>
          </a:p>
        </p:txBody>
      </p:sp>
      <p:pic>
        <p:nvPicPr>
          <p:cNvPr id="6148" name="Picture 4" descr="Image result for liberty b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786" y="846998"/>
            <a:ext cx="1529334" cy="181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13783" y="6550223"/>
            <a:ext cx="4237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Calibri Light"/>
                <a:ea typeface="Geneva" charset="0"/>
                <a:cs typeface="Calibri Light"/>
              </a:rPr>
              <a:t>Images from </a:t>
            </a:r>
            <a:r>
              <a:rPr lang="en-US" sz="1400" i="1" dirty="0" err="1">
                <a:solidFill>
                  <a:srgbClr val="000000"/>
                </a:solidFill>
                <a:latin typeface="Calibri Light"/>
                <a:ea typeface="Geneva" charset="0"/>
                <a:cs typeface="Calibri Light"/>
              </a:rPr>
              <a:t>linearcollider.org</a:t>
            </a:r>
            <a:r>
              <a:rPr lang="en-US" sz="1400" i="1" dirty="0">
                <a:solidFill>
                  <a:srgbClr val="000000"/>
                </a:solidFill>
                <a:latin typeface="Calibri Light"/>
                <a:ea typeface="Geneva" charset="0"/>
                <a:cs typeface="Calibri Light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latin typeface="Calibri Light"/>
                <a:ea typeface="Geneva" charset="0"/>
                <a:cs typeface="Calibri Light"/>
              </a:rPr>
              <a:t>WIkipedia</a:t>
            </a:r>
            <a:endParaRPr lang="en-US" sz="1400" i="1" dirty="0">
              <a:solidFill>
                <a:srgbClr val="000000"/>
              </a:solidFill>
              <a:latin typeface="Calibri Light"/>
              <a:ea typeface="Geneva" charset="0"/>
              <a:cs typeface="Calibri Ligh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3/9/18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9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4BF807-DBAC-6E42-992A-C0AEAAB3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large scale accelerators are based on SRF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CB27E-A02A-904B-98E0-36A351A7FA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55B43-4836-D544-9F21-C42205701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041E9-1FB3-3342-A86A-B768B887C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10725-B949-DA41-9CD8-F1433D49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5" y="829835"/>
            <a:ext cx="3616397" cy="2412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3A1D4F-4334-5C43-BC1A-0A28E453193F}"/>
              </a:ext>
            </a:extLst>
          </p:cNvPr>
          <p:cNvSpPr txBox="1"/>
          <p:nvPr/>
        </p:nvSpPr>
        <p:spPr>
          <a:xfrm>
            <a:off x="696174" y="3474279"/>
            <a:ext cx="2037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European XFEL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C74A6A-6685-0549-B3F1-8E213E4EC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646" y="3404901"/>
            <a:ext cx="1873840" cy="28084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AD7BA1-C834-0548-BA83-A08F232BDCC7}"/>
              </a:ext>
            </a:extLst>
          </p:cNvPr>
          <p:cNvSpPr txBox="1"/>
          <p:nvPr/>
        </p:nvSpPr>
        <p:spPr>
          <a:xfrm>
            <a:off x="5817300" y="3692535"/>
            <a:ext cx="332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LCLS-II at SLAC</a:t>
            </a:r>
          </a:p>
          <a:p>
            <a:endParaRPr lang="en-US" dirty="0"/>
          </a:p>
          <a:p>
            <a:r>
              <a:rPr lang="en-US" dirty="0" err="1"/>
              <a:t>Fermilab</a:t>
            </a:r>
            <a:r>
              <a:rPr lang="en-US" dirty="0"/>
              <a:t> is building half (17+) of </a:t>
            </a:r>
            <a:r>
              <a:rPr lang="en-US" dirty="0" err="1"/>
              <a:t>cryomodules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71ABBC-FDEB-5D41-8B68-DF2BBE52B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543" y="829835"/>
            <a:ext cx="4222241" cy="28137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A7AAB6-1EB5-B644-B539-3961C95E4EB5}"/>
              </a:ext>
            </a:extLst>
          </p:cNvPr>
          <p:cNvSpPr txBox="1"/>
          <p:nvPr/>
        </p:nvSpPr>
        <p:spPr>
          <a:xfrm>
            <a:off x="4821160" y="5477445"/>
            <a:ext cx="4073679" cy="461665"/>
          </a:xfrm>
          <a:prstGeom prst="rect">
            <a:avLst/>
          </a:prstGeom>
          <a:solidFill>
            <a:schemeClr val="bg1"/>
          </a:solidFill>
          <a:ln>
            <a:solidFill>
              <a:srgbClr val="50504E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Q &gt; 2.7 x 10</a:t>
            </a:r>
            <a:r>
              <a:rPr lang="en-US" baseline="30000" dirty="0"/>
              <a:t>10</a:t>
            </a:r>
            <a:r>
              <a:rPr lang="en-US" dirty="0"/>
              <a:t> @ 2K, 16 MV/m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98D494-821D-D547-B090-CB5CAFE435D2}"/>
              </a:ext>
            </a:extLst>
          </p:cNvPr>
          <p:cNvSpPr txBox="1"/>
          <p:nvPr/>
        </p:nvSpPr>
        <p:spPr>
          <a:xfrm>
            <a:off x="636588" y="3930230"/>
            <a:ext cx="195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~1000 cavities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541401-2DA2-8141-A220-7F12A42BC516}"/>
              </a:ext>
            </a:extLst>
          </p:cNvPr>
          <p:cNvSpPr txBox="1"/>
          <p:nvPr/>
        </p:nvSpPr>
        <p:spPr>
          <a:xfrm>
            <a:off x="23083" y="4463963"/>
            <a:ext cx="3815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Specification: </a:t>
            </a:r>
          </a:p>
          <a:p>
            <a:r>
              <a:rPr lang="en-US" dirty="0"/>
              <a:t>Q &gt; 10</a:t>
            </a:r>
            <a:r>
              <a:rPr lang="en-US" baseline="30000" dirty="0"/>
              <a:t>10</a:t>
            </a:r>
            <a:r>
              <a:rPr lang="en-US" dirty="0"/>
              <a:t> @ 2K, 23.6 MV/m </a:t>
            </a:r>
          </a:p>
        </p:txBody>
      </p:sp>
    </p:spTree>
    <p:extLst>
      <p:ext uri="{BB962C8B-B14F-4D97-AF65-F5344CB8AC3E}">
        <p14:creationId xmlns:p14="http://schemas.microsoft.com/office/powerpoint/2010/main" val="409577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Quantum Computing: 3D circuit QED architecture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154D81"/>
                </a:solidFill>
                <a:latin typeface="Helvetica" charset="0"/>
              </a:rPr>
              <a:t>3/9/18</a:t>
            </a: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>
                <a:solidFill>
                  <a:srgbClr val="154D81"/>
                </a:solidFill>
                <a:latin typeface="Helvetica" charset="0"/>
              </a:rPr>
              <a:t>Alexander Romanenko | NPQI Workshop ANL</a:t>
            </a:r>
            <a:endParaRPr lang="en-US" sz="900" b="1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B367B8D-2CF4-9040-AC04-3DD19E9612C8}" type="slidenum">
              <a:rPr lang="en-US" sz="900">
                <a:solidFill>
                  <a:srgbClr val="154D81"/>
                </a:solidFill>
                <a:latin typeface="Helvetica" charset="0"/>
              </a:rPr>
              <a:pPr eaLnBrk="1" hangingPunct="1"/>
              <a:t>5</a:t>
            </a:fld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9861"/>
            <a:ext cx="9144000" cy="3798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3890" y="5339025"/>
            <a:ext cx="6132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H. Paik et al, Phys. Rev. Lett. 117, 251502 (2016)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6275" y="1592974"/>
            <a:ext cx="320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Machined Aluminum host cavity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907160"/>
            <a:ext cx="8277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State-of-the-art quality factors Q in quantum computing are ~</a:t>
            </a:r>
            <a:r>
              <a:rPr lang="en-US" b="1" dirty="0">
                <a:solidFill>
                  <a:srgbClr val="FF0000"/>
                </a:solidFill>
              </a:rPr>
              <a:t>10</a:t>
            </a:r>
            <a:r>
              <a:rPr lang="en-US" b="1" baseline="300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08361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F27645-FC59-1343-8811-011897679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High Q SRF cavities for improved coherence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4FEA5-664D-8743-95AA-C550A78825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D207E-7A8B-1D42-8775-F77284F7F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BBD77-C3F7-5744-A245-4D71C055B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04110B-0923-2249-A606-B98D3F30F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01" y="1926662"/>
            <a:ext cx="3362293" cy="25202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9C739A-0CF3-B642-A01D-4443AFA8ADEE}"/>
              </a:ext>
            </a:extLst>
          </p:cNvPr>
          <p:cNvSpPr txBox="1"/>
          <p:nvPr/>
        </p:nvSpPr>
        <p:spPr>
          <a:xfrm>
            <a:off x="5289970" y="825514"/>
            <a:ext cx="1547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Q &gt; 10</a:t>
            </a:r>
            <a:r>
              <a:rPr lang="en-US" sz="3200" baseline="30000" dirty="0">
                <a:solidFill>
                  <a:srgbClr val="00B0F0"/>
                </a:solidFill>
              </a:rPr>
              <a:t>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A7B5C-4E53-414C-A859-98420D33049F}"/>
              </a:ext>
            </a:extLst>
          </p:cNvPr>
          <p:cNvSpPr txBox="1"/>
          <p:nvPr/>
        </p:nvSpPr>
        <p:spPr>
          <a:xfrm>
            <a:off x="5155994" y="4613757"/>
            <a:ext cx="336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1-cell </a:t>
            </a:r>
            <a:r>
              <a:rPr lang="en-US" sz="1800" dirty="0" err="1"/>
              <a:t>Fermilab</a:t>
            </a:r>
            <a:r>
              <a:rPr lang="en-US" sz="1800" dirty="0"/>
              <a:t> cavities of various frequencies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CCA464-8AE8-4244-8861-A1255687732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534114"/>
            <a:ext cx="4612053" cy="3461914"/>
          </a:xfrm>
          <a:prstGeom prst="rect">
            <a:avLst/>
          </a:prstGeom>
        </p:spPr>
      </p:pic>
      <p:sp>
        <p:nvSpPr>
          <p:cNvPr id="12" name="5-Point Star 11">
            <a:extLst>
              <a:ext uri="{FF2B5EF4-FFF2-40B4-BE49-F238E27FC236}">
                <a16:creationId xmlns:a16="http://schemas.microsoft.com/office/drawing/2014/main" id="{C32E4790-9516-B24A-8C10-27FA7AE51061}"/>
              </a:ext>
            </a:extLst>
          </p:cNvPr>
          <p:cNvSpPr/>
          <p:nvPr/>
        </p:nvSpPr>
        <p:spPr>
          <a:xfrm>
            <a:off x="4753980" y="937607"/>
            <a:ext cx="398362" cy="398362"/>
          </a:xfrm>
          <a:prstGeom prst="star5">
            <a:avLst>
              <a:gd name="adj" fmla="val 18034"/>
              <a:gd name="hf" fmla="val 105146"/>
              <a:gd name="vf" fmla="val 1105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A4F48-FD7B-624B-BCC5-C488A607B9EF}"/>
              </a:ext>
            </a:extLst>
          </p:cNvPr>
          <p:cNvSpPr txBox="1"/>
          <p:nvPr/>
        </p:nvSpPr>
        <p:spPr>
          <a:xfrm>
            <a:off x="2469660" y="1682891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 ~ 10</a:t>
            </a:r>
            <a:r>
              <a:rPr lang="en-US" sz="2800" baseline="30000" dirty="0"/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8A2FC1-9779-7340-8446-F7E699AAB745}"/>
              </a:ext>
            </a:extLst>
          </p:cNvPr>
          <p:cNvSpPr txBox="1"/>
          <p:nvPr/>
        </p:nvSpPr>
        <p:spPr>
          <a:xfrm>
            <a:off x="429419" y="4921945"/>
            <a:ext cx="3895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M. H. </a:t>
            </a:r>
            <a:r>
              <a:rPr lang="en-US" sz="2000" dirty="0" err="1">
                <a:solidFill>
                  <a:srgbClr val="0070C0"/>
                </a:solidFill>
              </a:rPr>
              <a:t>Devoret</a:t>
            </a:r>
            <a:r>
              <a:rPr lang="en-US" sz="2000" dirty="0">
                <a:solidFill>
                  <a:srgbClr val="0070C0"/>
                </a:solidFill>
              </a:rPr>
              <a:t> and R. J. </a:t>
            </a:r>
            <a:r>
              <a:rPr lang="en-US" sz="2000" dirty="0" err="1">
                <a:solidFill>
                  <a:srgbClr val="0070C0"/>
                </a:solidFill>
              </a:rPr>
              <a:t>Schoelkopf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i="1" dirty="0">
                <a:solidFill>
                  <a:srgbClr val="0070C0"/>
                </a:solidFill>
              </a:rPr>
              <a:t>Science </a:t>
            </a:r>
            <a:r>
              <a:rPr lang="en-US" sz="2000" dirty="0">
                <a:solidFill>
                  <a:srgbClr val="0070C0"/>
                </a:solidFill>
              </a:rPr>
              <a:t>339, 1169–1174 (2013)  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DE1C17-FF26-2B4C-8A69-C01C05BDD473}"/>
              </a:ext>
            </a:extLst>
          </p:cNvPr>
          <p:cNvSpPr txBox="1"/>
          <p:nvPr/>
        </p:nvSpPr>
        <p:spPr>
          <a:xfrm>
            <a:off x="6974816" y="744172"/>
            <a:ext cx="2031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Potential of up to ~10 </a:t>
            </a:r>
            <a:r>
              <a:rPr lang="en-US" sz="2000" u="sng" dirty="0"/>
              <a:t>seconds</a:t>
            </a:r>
            <a:r>
              <a:rPr lang="en-US" sz="2000" dirty="0"/>
              <a:t> of coherence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7F7AAB-0BC8-7E45-AF26-282368D88AEC}"/>
              </a:ext>
            </a:extLst>
          </p:cNvPr>
          <p:cNvCxnSpPr/>
          <p:nvPr/>
        </p:nvCxnSpPr>
        <p:spPr>
          <a:xfrm flipV="1">
            <a:off x="4325207" y="1410289"/>
            <a:ext cx="428773" cy="4913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70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460" y="947611"/>
            <a:ext cx="9622917" cy="163466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RF Penetration Layer drives the performance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Alexander Romanenko | NPQI Workshop ANL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85425" y="2399393"/>
            <a:ext cx="182880" cy="18288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362" y="3557049"/>
            <a:ext cx="2248299" cy="236582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5875" y="4384654"/>
            <a:ext cx="2212848" cy="68301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3744449"/>
            <a:ext cx="1351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RF fields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1362" y="5270214"/>
            <a:ext cx="2227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Helium cooling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784725" y="3075364"/>
            <a:ext cx="2248299" cy="236582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444171" y="4303486"/>
            <a:ext cx="182880" cy="182880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13753" y="4018486"/>
            <a:ext cx="2212848" cy="1392970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50970" y="4147663"/>
            <a:ext cx="1654628" cy="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326741" y="4604857"/>
            <a:ext cx="1081317" cy="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522683" y="4873370"/>
            <a:ext cx="674915" cy="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174342" y="4387147"/>
            <a:ext cx="1371600" cy="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415352" y="4118635"/>
            <a:ext cx="0" cy="129353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435240" y="4357807"/>
            <a:ext cx="1591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RF currents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~100 nm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9431" y="4384543"/>
            <a:ext cx="134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Niobium ~3 mm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39909" y="4409641"/>
            <a:ext cx="0" cy="6858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7" idx="1"/>
          </p:cNvCxnSpPr>
          <p:nvPr/>
        </p:nvCxnSpPr>
        <p:spPr>
          <a:xfrm flipV="1">
            <a:off x="385875" y="2490833"/>
            <a:ext cx="999550" cy="106621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7" idx="3"/>
          </p:cNvCxnSpPr>
          <p:nvPr/>
        </p:nvCxnSpPr>
        <p:spPr>
          <a:xfrm flipH="1" flipV="1">
            <a:off x="1568305" y="2490833"/>
            <a:ext cx="1051356" cy="105241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25" idx="0"/>
          </p:cNvCxnSpPr>
          <p:nvPr/>
        </p:nvCxnSpPr>
        <p:spPr>
          <a:xfrm flipH="1">
            <a:off x="1535611" y="3075364"/>
            <a:ext cx="3234601" cy="122812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25" idx="2"/>
          </p:cNvCxnSpPr>
          <p:nvPr/>
        </p:nvCxnSpPr>
        <p:spPr>
          <a:xfrm flipH="1" flipV="1">
            <a:off x="1535611" y="4486366"/>
            <a:ext cx="3278142" cy="95482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103809" y="3428969"/>
            <a:ext cx="157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RF fields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571999" y="2915647"/>
            <a:ext cx="4454821" cy="2683444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296458" y="2446201"/>
            <a:ext cx="4237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Calibri Light"/>
                <a:cs typeface="Calibri Light"/>
              </a:rPr>
              <a:t>Image from </a:t>
            </a:r>
            <a:r>
              <a:rPr lang="en-US" sz="1400" i="1" dirty="0" err="1">
                <a:solidFill>
                  <a:srgbClr val="000000"/>
                </a:solidFill>
                <a:latin typeface="Calibri Light"/>
                <a:cs typeface="Calibri Light"/>
              </a:rPr>
              <a:t>linearcollider.org</a:t>
            </a:r>
            <a:endParaRPr lang="en-US" sz="1400" i="1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3819" y="3205981"/>
            <a:ext cx="159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Calibri Light" panose="020F0302020204030204" pitchFamily="34" charset="0"/>
              </a:rPr>
              <a:t>&lt;0.1% of thickness</a:t>
            </a:r>
          </a:p>
        </p:txBody>
      </p:sp>
      <p:cxnSp>
        <p:nvCxnSpPr>
          <p:cNvPr id="41" name="Straight Arrow Connector 40"/>
          <p:cNvCxnSpPr>
            <a:stCxn id="37" idx="2"/>
          </p:cNvCxnSpPr>
          <p:nvPr/>
        </p:nvCxnSpPr>
        <p:spPr>
          <a:xfrm>
            <a:off x="8119610" y="3852312"/>
            <a:ext cx="116563" cy="534835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stealth" w="lg" len="lg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505158" y="5611567"/>
            <a:ext cx="457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Engineering the surface layer is crucial to performance</a:t>
            </a:r>
          </a:p>
        </p:txBody>
      </p:sp>
    </p:spTree>
    <p:extLst>
      <p:ext uri="{BB962C8B-B14F-4D97-AF65-F5344CB8AC3E}">
        <p14:creationId xmlns:p14="http://schemas.microsoft.com/office/powerpoint/2010/main" val="211294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SRF Infrastructure at </a:t>
            </a:r>
            <a:r>
              <a:rPr lang="en-US" dirty="0" err="1"/>
              <a:t>Fermilab</a:t>
            </a:r>
            <a:r>
              <a:rPr lang="en-US" dirty="0"/>
              <a:t> (necessary to achieve high performance/high Q)</a:t>
            </a:r>
          </a:p>
        </p:txBody>
      </p:sp>
      <p:pic>
        <p:nvPicPr>
          <p:cNvPr id="5" name="Content Placeholder 6" descr="IMG_25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388" y="2009436"/>
            <a:ext cx="2695016" cy="35933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NL_EP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1275" y="3323854"/>
            <a:ext cx="4194125" cy="2777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4771" y="4301441"/>
            <a:ext cx="2346504" cy="18280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3/9/18</a:t>
            </a:r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Alexander Romanenko | NPQI Workshop ANL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826421" y="3296172"/>
            <a:ext cx="2183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electropolishing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6500" y="4301441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746" y="846423"/>
            <a:ext cx="286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 10 </a:t>
            </a:r>
            <a:r>
              <a:rPr lang="en-US"/>
              <a:t>clean room/high </a:t>
            </a:r>
            <a:r>
              <a:rPr lang="en-US" dirty="0"/>
              <a:t>pressure </a:t>
            </a:r>
          </a:p>
          <a:p>
            <a:r>
              <a:rPr lang="en-US" dirty="0"/>
              <a:t>water rinsing</a:t>
            </a:r>
          </a:p>
        </p:txBody>
      </p:sp>
      <p:pic>
        <p:nvPicPr>
          <p:cNvPr id="12" name="Picture 14" descr="M:\Tug\cleanroompix\DSC048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411" y="1082667"/>
            <a:ext cx="2989177" cy="224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83075" y="1021903"/>
            <a:ext cx="1894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clean </a:t>
            </a:r>
            <a:r>
              <a:rPr lang="en-US">
                <a:solidFill>
                  <a:schemeClr val="bg1"/>
                </a:solidFill>
              </a:rPr>
              <a:t>room assembly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070" y="949408"/>
            <a:ext cx="34544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54683" y="2616161"/>
            <a:ext cx="2525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Furnace treatment</a:t>
            </a:r>
          </a:p>
        </p:txBody>
      </p:sp>
    </p:spTree>
    <p:extLst>
      <p:ext uri="{BB962C8B-B14F-4D97-AF65-F5344CB8AC3E}">
        <p14:creationId xmlns:p14="http://schemas.microsoft.com/office/powerpoint/2010/main" val="3731992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we translate high Q expertise in SRF cavities to ‘quantum regime’?</a:t>
            </a:r>
          </a:p>
          <a:p>
            <a:endParaRPr lang="en-US" dirty="0"/>
          </a:p>
          <a:p>
            <a:r>
              <a:rPr lang="en-US" u="sng" dirty="0"/>
              <a:t>First task</a:t>
            </a:r>
            <a:r>
              <a:rPr lang="en-US" dirty="0"/>
              <a:t>: what is the cause of the </a:t>
            </a:r>
            <a:r>
              <a:rPr lang="en-US" u="sng" dirty="0"/>
              <a:t>low field Q slope </a:t>
            </a:r>
            <a:r>
              <a:rPr lang="en-US" dirty="0"/>
              <a:t>and what happens with Q as we decrease the field further?</a:t>
            </a:r>
          </a:p>
          <a:p>
            <a:r>
              <a:rPr lang="en-US" u="sng" dirty="0"/>
              <a:t>Second task</a:t>
            </a:r>
            <a:r>
              <a:rPr lang="en-US" dirty="0"/>
              <a:t>: what happens at lowest T &lt; 20 </a:t>
            </a:r>
            <a:r>
              <a:rPr lang="en-US" dirty="0" err="1"/>
              <a:t>mK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Alexander Romanenko | NPQI Workshop ANL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E84A3-02EC-8549-BD83-9F5790A19C8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737</TotalTime>
  <Words>1040</Words>
  <Application>Microsoft Office PowerPoint</Application>
  <PresentationFormat>On-screen Show (4:3)</PresentationFormat>
  <Paragraphs>202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Ｐゴシック</vt:lpstr>
      <vt:lpstr>Arial</vt:lpstr>
      <vt:lpstr>Arial MT</vt:lpstr>
      <vt:lpstr>ArialUnicodeMS</vt:lpstr>
      <vt:lpstr>Calibri</vt:lpstr>
      <vt:lpstr>Calibri Light</vt:lpstr>
      <vt:lpstr>Geneva</vt:lpstr>
      <vt:lpstr>Helvetica</vt:lpstr>
      <vt:lpstr>Symbol</vt:lpstr>
      <vt:lpstr>Times New Roman</vt:lpstr>
      <vt:lpstr>Fermilab_PPT_090815</vt:lpstr>
      <vt:lpstr>PowerPoint Presentation</vt:lpstr>
      <vt:lpstr>Outline</vt:lpstr>
      <vt:lpstr>How are Particles Accelerated in Modern Machines?</vt:lpstr>
      <vt:lpstr>Modern large scale accelerators are based on SRF</vt:lpstr>
      <vt:lpstr>Quantum Computing: 3D circuit QED architecture</vt:lpstr>
      <vt:lpstr>High Q SRF cavities for improved coherence</vt:lpstr>
      <vt:lpstr>RF Penetration Layer drives the performance</vt:lpstr>
      <vt:lpstr>Major SRF Infrastructure at Fermilab (necessary to achieve high performance/high Q)</vt:lpstr>
      <vt:lpstr>PowerPoint Presentation</vt:lpstr>
      <vt:lpstr>Renewed importance of the low field Q slope </vt:lpstr>
      <vt:lpstr>Saturation of Q decrease</vt:lpstr>
      <vt:lpstr>Direct probing in the new regime with single cell cavities</vt:lpstr>
      <vt:lpstr>Single shot measurements</vt:lpstr>
      <vt:lpstr>Various cavities/surface treatments investigated</vt:lpstr>
      <vt:lpstr>From 2D resonator world</vt:lpstr>
      <vt:lpstr>Two level systems in the natural niobium oxide? </vt:lpstr>
      <vt:lpstr>PowerPoint Presentation</vt:lpstr>
      <vt:lpstr>PowerPoint Presentation</vt:lpstr>
      <vt:lpstr>First try: Q at T ~ 12 mK, down to ~1000 photons</vt:lpstr>
      <vt:lpstr>Immediate plans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Romanenko</dc:creator>
  <cp:lastModifiedBy>Alexander Romanenko x5241 15339N</cp:lastModifiedBy>
  <cp:revision>44</cp:revision>
  <cp:lastPrinted>2014-01-20T19:40:21Z</cp:lastPrinted>
  <dcterms:created xsi:type="dcterms:W3CDTF">2018-02-23T00:00:01Z</dcterms:created>
  <dcterms:modified xsi:type="dcterms:W3CDTF">2018-03-29T20:38:26Z</dcterms:modified>
</cp:coreProperties>
</file>