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22"/>
  </p:notesMasterIdLst>
  <p:handoutMasterIdLst>
    <p:handoutMasterId r:id="rId23"/>
  </p:handoutMasterIdLst>
  <p:sldIdLst>
    <p:sldId id="328" r:id="rId2"/>
    <p:sldId id="350" r:id="rId3"/>
    <p:sldId id="351" r:id="rId4"/>
    <p:sldId id="352" r:id="rId5"/>
    <p:sldId id="353" r:id="rId6"/>
    <p:sldId id="354" r:id="rId7"/>
    <p:sldId id="368" r:id="rId8"/>
    <p:sldId id="355" r:id="rId9"/>
    <p:sldId id="356" r:id="rId10"/>
    <p:sldId id="357" r:id="rId11"/>
    <p:sldId id="367" r:id="rId12"/>
    <p:sldId id="359" r:id="rId13"/>
    <p:sldId id="360" r:id="rId14"/>
    <p:sldId id="370" r:id="rId15"/>
    <p:sldId id="361" r:id="rId16"/>
    <p:sldId id="371" r:id="rId17"/>
    <p:sldId id="362" r:id="rId18"/>
    <p:sldId id="363" r:id="rId19"/>
    <p:sldId id="366" r:id="rId20"/>
    <p:sldId id="369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467"/>
    <a:srgbClr val="C6C8C0"/>
    <a:srgbClr val="88DC95"/>
    <a:srgbClr val="00D629"/>
    <a:srgbClr val="9BBCB9"/>
    <a:srgbClr val="000000"/>
    <a:srgbClr val="003FE3"/>
    <a:srgbClr val="522185"/>
    <a:srgbClr val="FFFFFF"/>
    <a:srgbClr val="395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5" autoAdjust="0"/>
    <p:restoredTop sz="89180" autoAdjust="0"/>
  </p:normalViewPr>
  <p:slideViewPr>
    <p:cSldViewPr snapToGrid="0" showGuides="1">
      <p:cViewPr varScale="1">
        <p:scale>
          <a:sx n="78" d="100"/>
          <a:sy n="78" d="100"/>
        </p:scale>
        <p:origin x="106" y="96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9" cy="4626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4" y="0"/>
            <a:ext cx="3012329" cy="4626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6AA13-7318-4A48-B200-80432DDD78F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472"/>
            <a:ext cx="3012329" cy="4626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4" y="8773472"/>
            <a:ext cx="3012329" cy="4626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EB5F6-A6BE-4376-8920-F3FCE7269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0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-19315"/>
            <a:ext cx="9144001" cy="5999163"/>
          </a:xfrm>
          <a:prstGeom prst="rect">
            <a:avLst/>
          </a:prstGeom>
          <a:solidFill>
            <a:srgbClr val="47484A">
              <a:alpha val="6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645915"/>
            <a:ext cx="9143999" cy="1280160"/>
          </a:xfrm>
          <a:solidFill>
            <a:schemeClr val="bg2">
              <a:lumMod val="75000"/>
            </a:schemeClr>
          </a:solidFill>
        </p:spPr>
        <p:txBody>
          <a:bodyPr lIns="457200" tIns="0" bIns="0" anchor="ctr"/>
          <a:lstStyle>
            <a:lvl1pPr marL="0" indent="0">
              <a:spcBef>
                <a:spcPts val="0"/>
              </a:spcBef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25510" y="6522450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28"/>
            <a:ext cx="8372901" cy="828948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86731"/>
            <a:ext cx="8372901" cy="4422776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Bef>
                <a:spcPts val="200"/>
              </a:spcBef>
              <a:spcAft>
                <a:spcPts val="200"/>
              </a:spcAft>
              <a:defRPr/>
            </a:lvl2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-107580" y="6522450"/>
            <a:ext cx="4572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199" y="849576"/>
            <a:ext cx="8372901" cy="537155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 b="1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0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2000" b="1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2000" b="1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0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www.anl.gov</a:t>
            </a: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rgbClr val="47484A">
              <a:alpha val="85098"/>
            </a:srgb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11" y="111137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bg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pic>
        <p:nvPicPr>
          <p:cNvPr id="15" name="Picture 14" descr="UChicago Argonne, LL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39" y="161186"/>
            <a:ext cx="1249378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tx1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bg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066539" y="-1241416"/>
            <a:ext cx="3876414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1">
              <a:lumMod val="75000"/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bg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C8C9-946D-4324-95AD-E39B9D86AC4A}" type="datetime1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1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5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8264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25510" y="6522450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710" r:id="rId3"/>
    <p:sldLayoutId id="2147483706" r:id="rId4"/>
    <p:sldLayoutId id="2147483771" r:id="rId5"/>
    <p:sldLayoutId id="2147483769" r:id="rId6"/>
    <p:sldLayoutId id="2147483761" r:id="rId7"/>
    <p:sldLayoutId id="2147483772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3C6F4F-A5CD-204C-AA7C-DF66870B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Challenges in </a:t>
            </a:r>
            <a:r>
              <a:rPr lang="en-US" sz="2000" dirty="0" smtClean="0"/>
              <a:t>Building </a:t>
            </a:r>
            <a:r>
              <a:rPr lang="en-US" sz="2000" dirty="0"/>
              <a:t>a Detector for </a:t>
            </a:r>
            <a:r>
              <a:rPr lang="en-US" sz="20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 smtClean="0"/>
              <a:t>The </a:t>
            </a:r>
            <a:r>
              <a:rPr lang="en-US" sz="2000" dirty="0" smtClean="0"/>
              <a:t>ELECTRON-ION COLLIDER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C6C6E-E84E-964F-B96F-35EB52D569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B2565-44D1-3C4B-8D6E-C1857E9D1C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JosÉ</a:t>
            </a:r>
            <a:r>
              <a:rPr lang="en-US" dirty="0" smtClean="0"/>
              <a:t> </a:t>
            </a:r>
            <a:r>
              <a:rPr lang="en-US" dirty="0" smtClean="0"/>
              <a:t>Repond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3D7056-8F20-1745-B7A0-923BAAB5D3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Wednesday March 28</a:t>
            </a:r>
            <a:r>
              <a:rPr lang="en-US" baseline="30000" dirty="0" smtClean="0"/>
              <a:t>th</a:t>
            </a:r>
            <a:r>
              <a:rPr lang="en-US" dirty="0"/>
              <a:t>, 2018</a:t>
            </a:r>
          </a:p>
          <a:p>
            <a:r>
              <a:rPr lang="en-US" dirty="0" smtClean="0"/>
              <a:t>Intersections between Nuclear Physics and Quantum Information</a:t>
            </a:r>
          </a:p>
          <a:p>
            <a:r>
              <a:rPr lang="en-US" dirty="0" smtClean="0"/>
              <a:t>Argonne National Laboratory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B2F74B-B309-994C-9875-54ABE936991F}"/>
              </a:ext>
            </a:extLst>
          </p:cNvPr>
          <p:cNvSpPr txBox="1"/>
          <p:nvPr/>
        </p:nvSpPr>
        <p:spPr>
          <a:xfrm>
            <a:off x="5286367" y="4444447"/>
            <a:ext cx="3554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Electron – Ion Deep-Inelastic Scattering</a:t>
            </a:r>
            <a:endParaRPr lang="en-US" sz="1400" b="1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2084" r="1208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0966" y="215533"/>
            <a:ext cx="4464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Challenges of the EIC: Accelerator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5270" y="867263"/>
            <a:ext cx="862287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luminosity: </a:t>
            </a:r>
            <a:r>
              <a:rPr lang="en-US" b="1" dirty="0" smtClean="0">
                <a:latin typeface="Brush Script MT" panose="03060802040406070304" pitchFamily="66" charset="0"/>
              </a:rPr>
              <a:t>L</a:t>
            </a:r>
            <a:r>
              <a:rPr lang="en-US" b="1" dirty="0" smtClean="0"/>
              <a:t> ~ 10</a:t>
            </a:r>
            <a:r>
              <a:rPr lang="en-US" b="1" baseline="30000" dirty="0" smtClean="0"/>
              <a:t>34 </a:t>
            </a:r>
            <a:r>
              <a:rPr lang="en-US" b="1" dirty="0" smtClean="0"/>
              <a:t>cm</a:t>
            </a:r>
            <a:r>
              <a:rPr lang="en-US" b="1" baseline="30000" dirty="0" smtClean="0"/>
              <a:t>-2</a:t>
            </a:r>
            <a:r>
              <a:rPr lang="en-US" b="1" dirty="0" smtClean="0"/>
              <a:t>s</a:t>
            </a:r>
            <a:r>
              <a:rPr lang="en-US" b="1" baseline="30000" dirty="0" smtClean="0"/>
              <a:t>-1</a:t>
            </a:r>
            <a:endParaRPr lang="en-US" b="1" dirty="0" smtClean="0"/>
          </a:p>
          <a:p>
            <a:endParaRPr lang="en-US" sz="1200" dirty="0" smtClean="0"/>
          </a:p>
          <a:p>
            <a:r>
              <a:rPr lang="en-US" sz="1600" dirty="0" smtClean="0"/>
              <a:t>   2 – 3 orders of magnitude higher than HERA </a:t>
            </a:r>
            <a:r>
              <a:rPr lang="en-US" sz="1400" dirty="0" smtClean="0"/>
              <a:t>(ep collider: 1992 – 2007)</a:t>
            </a:r>
            <a:endParaRPr lang="en-US" sz="1600" dirty="0"/>
          </a:p>
          <a:p>
            <a:r>
              <a:rPr lang="en-US" sz="1600" dirty="0" smtClean="0"/>
              <a:t>     → High beam currents (both electron and hadron)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→ Ion beam cooling (requirements beyond state-of-the-art!)</a:t>
            </a:r>
            <a:endParaRPr lang="en-US" sz="1600" dirty="0"/>
          </a:p>
          <a:p>
            <a:endParaRPr lang="en-US" dirty="0"/>
          </a:p>
          <a:p>
            <a:r>
              <a:rPr lang="en-US" b="1" dirty="0" smtClean="0"/>
              <a:t>Polarization of ions</a:t>
            </a:r>
          </a:p>
          <a:p>
            <a:endParaRPr lang="en-US" sz="1200" dirty="0"/>
          </a:p>
          <a:p>
            <a:r>
              <a:rPr lang="en-US" sz="1600" dirty="0" smtClean="0"/>
              <a:t>   Sources exist for protons and deuterium, but not for other light nuclei</a:t>
            </a:r>
          </a:p>
          <a:p>
            <a:r>
              <a:rPr lang="en-US" sz="1600" dirty="0" smtClean="0"/>
              <a:t>      → How to maintain the polarization? </a:t>
            </a:r>
          </a:p>
          <a:p>
            <a:endParaRPr lang="en-US" b="1" dirty="0"/>
          </a:p>
          <a:p>
            <a:r>
              <a:rPr lang="en-US" b="1" dirty="0" smtClean="0"/>
              <a:t>Interaction region design and synchronization for different collision energies</a:t>
            </a:r>
          </a:p>
          <a:p>
            <a:endParaRPr lang="en-US" b="1" dirty="0" smtClean="0"/>
          </a:p>
          <a:p>
            <a:r>
              <a:rPr lang="en-US" b="1" dirty="0" smtClean="0"/>
              <a:t>   </a:t>
            </a:r>
            <a:r>
              <a:rPr lang="en-US" sz="1600" dirty="0" smtClean="0"/>
              <a:t>Electrons 5 – 18 GeV ↔ protons/ions 60 – 250 </a:t>
            </a:r>
            <a:r>
              <a:rPr lang="en-US" sz="1600" dirty="0"/>
              <a:t>G</a:t>
            </a:r>
            <a:r>
              <a:rPr lang="en-US" sz="1600" dirty="0" smtClean="0"/>
              <a:t>eV</a:t>
            </a:r>
            <a:endParaRPr lang="en-US" sz="1600" dirty="0"/>
          </a:p>
          <a:p>
            <a:endParaRPr lang="en-US" b="1" dirty="0"/>
          </a:p>
          <a:p>
            <a:r>
              <a:rPr lang="en-US" b="1" dirty="0" smtClean="0"/>
              <a:t>Background </a:t>
            </a:r>
            <a:r>
              <a:rPr lang="en-US" b="1" dirty="0"/>
              <a:t>suppression</a:t>
            </a:r>
          </a:p>
          <a:p>
            <a:endParaRPr lang="en-US" sz="1200" dirty="0"/>
          </a:p>
          <a:p>
            <a:r>
              <a:rPr lang="en-US" sz="1600" dirty="0"/>
              <a:t>   EIC: combination of electron and hadron machine </a:t>
            </a:r>
          </a:p>
          <a:p>
            <a:r>
              <a:rPr lang="en-US" sz="1600" dirty="0"/>
              <a:t>   Synchrotron radiation from electrons </a:t>
            </a:r>
            <a:r>
              <a:rPr lang="en-US" sz="1600" dirty="0" smtClean="0"/>
              <a:t>→ </a:t>
            </a:r>
            <a:r>
              <a:rPr lang="en-US" sz="1600" dirty="0"/>
              <a:t>reduced vacuum </a:t>
            </a:r>
            <a:r>
              <a:rPr lang="en-US" sz="1600" dirty="0" smtClean="0"/>
              <a:t>→ </a:t>
            </a:r>
            <a:r>
              <a:rPr lang="en-US" sz="1600" dirty="0" smtClean="0"/>
              <a:t>proton/ion </a:t>
            </a:r>
            <a:r>
              <a:rPr lang="en-US" sz="1600" dirty="0"/>
              <a:t>– gas events</a:t>
            </a:r>
          </a:p>
          <a:p>
            <a:r>
              <a:rPr lang="en-US" sz="1600" dirty="0" smtClean="0"/>
              <a:t>     → Design of masks, vacuum system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487" y="159776"/>
            <a:ext cx="2139423" cy="141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66" y="2039815"/>
            <a:ext cx="2070061" cy="11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08491"/>
            <a:ext cx="669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Challenges of the EIC: Theory: 3D Imaging of Nuclei</a:t>
            </a:r>
            <a:endParaRPr lang="en-US" sz="2400" b="1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6646606" y="1179870"/>
            <a:ext cx="2445876" cy="5129489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5079" y="980018"/>
            <a:ext cx="657103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EIC needs realistic predictions for the 3D densities of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quarks/gluons in nuclei</a:t>
            </a:r>
          </a:p>
          <a:p>
            <a:endParaRPr lang="en-US" sz="9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We are performing such a calculation, the first of its kind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The calculations are done using a relativistic contact model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The calculations are completely compatible with relativity, which is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necessary for symmetries and conservation laws to be observed</a:t>
            </a:r>
          </a:p>
          <a:p>
            <a:endParaRPr lang="en-US" sz="1600" dirty="0"/>
          </a:p>
          <a:p>
            <a:endParaRPr lang="en-US" sz="1050" dirty="0" smtClean="0"/>
          </a:p>
          <a:p>
            <a:r>
              <a:rPr lang="en-US" b="1" dirty="0" smtClean="0"/>
              <a:t>Emphasis is being put on polarized ions</a:t>
            </a:r>
          </a:p>
          <a:p>
            <a:endParaRPr lang="en-US" sz="900" dirty="0"/>
          </a:p>
          <a:p>
            <a:r>
              <a:rPr lang="en-US" sz="1600" dirty="0" smtClean="0"/>
              <a:t>   </a:t>
            </a:r>
            <a:r>
              <a:rPr lang="en-US" sz="1600" dirty="0"/>
              <a:t>A</a:t>
            </a:r>
            <a:r>
              <a:rPr lang="en-US" sz="1600" dirty="0" smtClean="0"/>
              <a:t> polarized ion is spinning in a specific direction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This special polarization direction allows more detailed structures to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be seen (pictures →)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These calculations will strengthen the physics of the EIC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</a:t>
            </a:r>
          </a:p>
          <a:p>
            <a:endParaRPr lang="en-US" sz="1050" dirty="0"/>
          </a:p>
          <a:p>
            <a:r>
              <a:rPr lang="en-US" b="1" dirty="0" smtClean="0"/>
              <a:t>Computing challenges</a:t>
            </a:r>
          </a:p>
          <a:p>
            <a:endParaRPr lang="en-US" sz="900" dirty="0"/>
          </a:p>
          <a:p>
            <a:r>
              <a:rPr lang="en-US" sz="1600" dirty="0" smtClean="0"/>
              <a:t>    Managing large data files and integration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with event generators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/>
        </p:blipFill>
        <p:spPr>
          <a:xfrm>
            <a:off x="5181602" y="4495800"/>
            <a:ext cx="1386840" cy="16797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8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333276"/>
            <a:ext cx="684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Excursion II: The Argonne Concept of an EIC Detector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63" y="990600"/>
            <a:ext cx="5640122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602" y="3429000"/>
            <a:ext cx="877993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Salient features</a:t>
            </a:r>
          </a:p>
          <a:p>
            <a:endParaRPr lang="en-US" sz="1600" dirty="0"/>
          </a:p>
          <a:p>
            <a:r>
              <a:rPr lang="en-US" sz="1600" dirty="0" smtClean="0"/>
              <a:t>  4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dirty="0" smtClean="0"/>
              <a:t> detector </a:t>
            </a:r>
            <a:r>
              <a:rPr lang="en-US" sz="1400" dirty="0" smtClean="0"/>
              <a:t>(hermetic coverage)</a:t>
            </a:r>
          </a:p>
          <a:p>
            <a:r>
              <a:rPr lang="en-US" sz="1600" dirty="0" smtClean="0"/>
              <a:t>  Multi-purpose detector </a:t>
            </a:r>
            <a:r>
              <a:rPr lang="en-US" sz="1400" dirty="0" smtClean="0"/>
              <a:t>(no </a:t>
            </a:r>
            <a:r>
              <a:rPr lang="en-US" sz="1400" dirty="0" smtClean="0"/>
              <a:t>need </a:t>
            </a:r>
            <a:r>
              <a:rPr lang="en-US" sz="1400" dirty="0" smtClean="0"/>
              <a:t>for another </a:t>
            </a:r>
            <a:r>
              <a:rPr lang="en-US" sz="1400" dirty="0" smtClean="0"/>
              <a:t>specialized detector)</a:t>
            </a:r>
          </a:p>
          <a:p>
            <a:r>
              <a:rPr lang="en-US" sz="1600" dirty="0" smtClean="0"/>
              <a:t>  Mostly based on silicon sensors </a:t>
            </a:r>
            <a:r>
              <a:rPr lang="en-US" sz="1400" dirty="0" smtClean="0"/>
              <a:t>(tracker, electromagnetic calorimeter)</a:t>
            </a:r>
          </a:p>
          <a:p>
            <a:r>
              <a:rPr lang="en-US" sz="1600" dirty="0" smtClean="0"/>
              <a:t>  </a:t>
            </a:r>
            <a:r>
              <a:rPr lang="en-US" sz="1600" b="1" dirty="0">
                <a:solidFill>
                  <a:srgbClr val="C00000"/>
                </a:solidFill>
              </a:rPr>
              <a:t>Each particle measured individually </a:t>
            </a:r>
            <a:r>
              <a:rPr lang="en-US" sz="1400" dirty="0"/>
              <a:t>(optimized for Particle Flow Algorithms)</a:t>
            </a:r>
          </a:p>
          <a:p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Particle identification </a:t>
            </a:r>
            <a:r>
              <a:rPr lang="en-US" sz="1400" dirty="0" smtClean="0"/>
              <a:t>(pion-kaon separation) </a:t>
            </a:r>
            <a:r>
              <a:rPr lang="en-US" sz="1600" dirty="0" smtClean="0"/>
              <a:t>performed by Time-of-Flight </a:t>
            </a:r>
            <a:r>
              <a:rPr lang="en-US" sz="1400" dirty="0" smtClean="0"/>
              <a:t>(tracker and calorimeter)</a:t>
            </a:r>
            <a:endParaRPr lang="en-US" sz="1600" dirty="0" smtClean="0"/>
          </a:p>
          <a:p>
            <a:r>
              <a:rPr lang="en-US" sz="1600" dirty="0" smtClean="0"/>
              <a:t>  Imaging calorimetry </a:t>
            </a:r>
            <a:r>
              <a:rPr lang="en-US" sz="1400" dirty="0" smtClean="0"/>
              <a:t>(tens of millions of readout channels)</a:t>
            </a:r>
          </a:p>
          <a:p>
            <a:r>
              <a:rPr lang="en-US" sz="1600" dirty="0" smtClean="0"/>
              <a:t>  Coil on the outside </a:t>
            </a:r>
            <a:r>
              <a:rPr lang="en-US" sz="1400" dirty="0" smtClean="0"/>
              <a:t>(not to </a:t>
            </a:r>
            <a:r>
              <a:rPr lang="en-US" sz="1400" dirty="0" smtClean="0"/>
              <a:t>degrade </a:t>
            </a:r>
            <a:r>
              <a:rPr lang="en-US" sz="1400" dirty="0" smtClean="0"/>
              <a:t>calorimetric measurements)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Toroid in the forward direction </a:t>
            </a:r>
            <a:r>
              <a:rPr lang="en-US" sz="1400" dirty="0" smtClean="0"/>
              <a:t>(to obtain a momentum measurement)</a:t>
            </a:r>
          </a:p>
          <a:p>
            <a:r>
              <a:rPr lang="en-US" sz="1600" dirty="0" smtClean="0"/>
              <a:t>  Special detectors in the forward direction </a:t>
            </a:r>
            <a:r>
              <a:rPr lang="en-US" sz="1400" dirty="0" smtClean="0"/>
              <a:t>(Ring Imaging Cerenkov for Particle ID, debris taggers)</a:t>
            </a:r>
          </a:p>
          <a:p>
            <a:endParaRPr lang="en-US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" y="1371600"/>
            <a:ext cx="2667000" cy="3733800"/>
            <a:chOff x="152400" y="1371600"/>
            <a:chExt cx="2667000" cy="37338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796731" y="1371600"/>
              <a:ext cx="2022669" cy="1447800"/>
            </a:xfrm>
            <a:prstGeom prst="roundRect">
              <a:avLst/>
            </a:prstGeom>
            <a:solidFill>
              <a:srgbClr val="9CECB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sng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</a:rPr>
                <a:t>5D Concept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" b="1" dirty="0">
                <a:solidFill>
                  <a:srgbClr val="C00000"/>
                </a:solidFill>
                <a:latin typeface="Calibri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</a:rPr>
                <a:t>Energy 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rgbClr val="C00000"/>
                  </a:solidFill>
                  <a:latin typeface="Calibri" pitchFamily="34" charset="0"/>
                </a:rPr>
                <a:t>Position</a:t>
              </a:r>
              <a:r>
                <a:rPr lang="en-US" b="1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</a:rPr>
                <a:t>x,y,z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rgbClr val="C00000"/>
                  </a:solidFill>
                  <a:latin typeface="Calibri" pitchFamily="34" charset="0"/>
                </a:rPr>
                <a:t>Time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</a:rPr>
                <a:t>t</a:t>
              </a:r>
            </a:p>
          </p:txBody>
        </p:sp>
        <p:cxnSp>
          <p:nvCxnSpPr>
            <p:cNvPr id="14" name="Straight Arrow Connector 13"/>
            <p:cNvCxnSpPr>
              <a:endCxn id="6" idx="1"/>
            </p:cNvCxnSpPr>
            <p:nvPr/>
          </p:nvCxnSpPr>
          <p:spPr bwMode="auto">
            <a:xfrm>
              <a:off x="152400" y="2095500"/>
              <a:ext cx="64433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52400" y="2095500"/>
              <a:ext cx="0" cy="30099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69334" y="5088466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6885040" y="1069201"/>
            <a:ext cx="727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TOPSiDE</a:t>
            </a:r>
            <a:endParaRPr lang="en-US" sz="1200" b="1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69334" y="4842932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33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35626" y="172558"/>
            <a:ext cx="510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Challenges of the EIC: Central detector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0517" y="737458"/>
            <a:ext cx="5433667" cy="478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Ultra-fast Silicon Detectors</a:t>
            </a:r>
            <a:endParaRPr lang="en-US" b="1" dirty="0" smtClean="0"/>
          </a:p>
          <a:p>
            <a:endParaRPr lang="en-US" sz="700" dirty="0" smtClean="0"/>
          </a:p>
          <a:p>
            <a:r>
              <a:rPr lang="en-US" sz="1600" dirty="0" smtClean="0"/>
              <a:t>   Needed for particle identification (time-of-flight)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/>
              <a:t> </a:t>
            </a:r>
            <a:r>
              <a:rPr lang="en-US" sz="1600" dirty="0" smtClean="0"/>
              <a:t>Simulation </a:t>
            </a:r>
            <a:r>
              <a:rPr lang="en-US" sz="1600" dirty="0"/>
              <a:t>s</a:t>
            </a:r>
            <a:r>
              <a:rPr lang="en-US" sz="1600" dirty="0" smtClean="0"/>
              <a:t>tudy </a:t>
            </a:r>
            <a:r>
              <a:rPr lang="en-US" sz="1600" dirty="0"/>
              <a:t>showed that a </a:t>
            </a:r>
            <a:r>
              <a:rPr lang="en-US" sz="1600" dirty="0" smtClean="0"/>
              <a:t>time </a:t>
            </a:r>
            <a:r>
              <a:rPr lang="en-US" sz="1600" dirty="0" smtClean="0"/>
              <a:t>resolution </a:t>
            </a:r>
            <a:r>
              <a:rPr lang="en-US" sz="1600" dirty="0"/>
              <a:t>of the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smtClean="0"/>
              <a:t>order</a:t>
            </a:r>
            <a:r>
              <a:rPr lang="en-US" sz="1600" dirty="0" smtClean="0"/>
              <a:t> </a:t>
            </a:r>
            <a:r>
              <a:rPr lang="en-US" sz="1600" dirty="0" smtClean="0"/>
              <a:t>of </a:t>
            </a:r>
            <a:r>
              <a:rPr lang="el-GR" sz="1600" dirty="0" smtClean="0"/>
              <a:t>σ</a:t>
            </a:r>
            <a:r>
              <a:rPr lang="en-US" sz="1600" baseline="-25000" dirty="0" smtClean="0"/>
              <a:t>time</a:t>
            </a:r>
            <a:r>
              <a:rPr lang="en-US" sz="1600" dirty="0" smtClean="0"/>
              <a:t> ~ 10 </a:t>
            </a:r>
            <a:r>
              <a:rPr lang="en-US" sz="1600" dirty="0" err="1" smtClean="0"/>
              <a:t>ps</a:t>
            </a:r>
            <a:r>
              <a:rPr lang="en-US" sz="1600" dirty="0"/>
              <a:t> </a:t>
            </a:r>
            <a:r>
              <a:rPr lang="en-US" sz="1600" dirty="0" smtClean="0"/>
              <a:t>is needed</a:t>
            </a:r>
          </a:p>
          <a:p>
            <a:endParaRPr lang="en-US" sz="1600" dirty="0" smtClean="0"/>
          </a:p>
          <a:p>
            <a:r>
              <a:rPr lang="en-US" sz="1600" dirty="0" smtClean="0"/>
              <a:t>   To </a:t>
            </a:r>
            <a:r>
              <a:rPr lang="en-US" sz="1600" dirty="0" smtClean="0"/>
              <a:t>date resolutions of </a:t>
            </a:r>
            <a:r>
              <a:rPr lang="el-GR" sz="1600" dirty="0" smtClean="0"/>
              <a:t>σ</a:t>
            </a:r>
            <a:r>
              <a:rPr lang="en-US" sz="1600" baseline="-25000" dirty="0" smtClean="0"/>
              <a:t>time</a:t>
            </a:r>
            <a:r>
              <a:rPr lang="en-US" sz="1600" dirty="0" smtClean="0"/>
              <a:t> =</a:t>
            </a:r>
            <a:r>
              <a:rPr lang="en-US" sz="1600" dirty="0" smtClean="0"/>
              <a:t> 27 </a:t>
            </a:r>
            <a:r>
              <a:rPr lang="en-US" sz="1600" dirty="0" err="1" smtClean="0"/>
              <a:t>ps</a:t>
            </a:r>
            <a:r>
              <a:rPr lang="en-US" sz="1600" dirty="0" smtClean="0"/>
              <a:t> have been achieved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smtClean="0"/>
              <a:t>with</a:t>
            </a:r>
            <a:r>
              <a:rPr lang="en-US" sz="1600" dirty="0" smtClean="0"/>
              <a:t> </a:t>
            </a:r>
            <a:r>
              <a:rPr lang="en-US" sz="1600" dirty="0" smtClean="0"/>
              <a:t>the </a:t>
            </a:r>
            <a:r>
              <a:rPr lang="en-US" sz="1600" dirty="0" smtClean="0"/>
              <a:t>LGAD </a:t>
            </a:r>
            <a:r>
              <a:rPr lang="en-US" sz="1600" dirty="0" smtClean="0"/>
              <a:t>technology</a:t>
            </a:r>
          </a:p>
          <a:p>
            <a:endParaRPr lang="en-US" sz="1600" dirty="0"/>
          </a:p>
          <a:p>
            <a:r>
              <a:rPr lang="en-US" sz="1600" dirty="0" smtClean="0"/>
              <a:t>      →  Amplification layer forces electrons to drift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</a:t>
            </a:r>
            <a:r>
              <a:rPr lang="en-US" sz="1600" dirty="0" smtClean="0"/>
              <a:t> (and not just diffuse)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r>
              <a:rPr lang="en-US" sz="800" dirty="0" smtClean="0"/>
              <a:t> </a:t>
            </a:r>
          </a:p>
          <a:p>
            <a:endParaRPr lang="en-US" sz="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767139" y="3789361"/>
            <a:ext cx="3323304" cy="2532238"/>
            <a:chOff x="5835194" y="2983768"/>
            <a:chExt cx="2932762" cy="16674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194" y="2983768"/>
              <a:ext cx="2905892" cy="1667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467600" y="3478830"/>
              <a:ext cx="1300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arXiv:1608:08681</a:t>
              </a:r>
              <a:endParaRPr lang="en-US" sz="12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36032" y="890941"/>
            <a:ext cx="2923457" cy="2643324"/>
            <a:chOff x="3861003" y="1062098"/>
            <a:chExt cx="2886465" cy="2793236"/>
          </a:xfrm>
        </p:grpSpPr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003" y="1062098"/>
              <a:ext cx="2886465" cy="2793236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3" name="TextBox 12"/>
            <p:cNvSpPr txBox="1"/>
            <p:nvPr/>
          </p:nvSpPr>
          <p:spPr>
            <a:xfrm>
              <a:off x="4169187" y="1446348"/>
              <a:ext cx="1669047" cy="26160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Kaons identified as kaons</a:t>
              </a:r>
              <a:endParaRPr lang="en-US" sz="11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8445" y="3001245"/>
              <a:ext cx="1633781" cy="26160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 err="1" smtClean="0">
                  <a:solidFill>
                    <a:srgbClr val="FF0000"/>
                  </a:solidFill>
                </a:rPr>
                <a:t>Pions</a:t>
              </a:r>
              <a:r>
                <a:rPr lang="en-US" sz="1100" b="1" dirty="0" smtClean="0">
                  <a:solidFill>
                    <a:srgbClr val="FF0000"/>
                  </a:solidFill>
                </a:rPr>
                <a:t> identified as kaons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57533" y="2053825"/>
              <a:ext cx="1630960" cy="487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Times smeared </a:t>
              </a:r>
              <a:r>
                <a:rPr lang="en-US" sz="1200" b="1" dirty="0" smtClean="0"/>
                <a:t>with</a:t>
              </a:r>
            </a:p>
            <a:p>
              <a:r>
                <a:rPr lang="en-US" sz="1200" b="1" dirty="0" smtClean="0"/>
                <a:t> </a:t>
              </a:r>
              <a:r>
                <a:rPr lang="en-US" sz="1200" b="1" dirty="0" smtClean="0"/>
                <a:t>10 </a:t>
              </a:r>
              <a:r>
                <a:rPr lang="en-US" sz="1200" b="1" dirty="0" err="1" smtClean="0"/>
                <a:t>ps</a:t>
              </a:r>
              <a:r>
                <a:rPr lang="en-US" sz="1200" b="1" dirty="0"/>
                <a:t> </a:t>
              </a:r>
              <a:r>
                <a:rPr lang="en-US" sz="1200" b="1" dirty="0" smtClean="0"/>
                <a:t>resolution</a:t>
              </a:r>
              <a:endParaRPr lang="en-US" sz="12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17998" y="3812967"/>
            <a:ext cx="4118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 smtClean="0"/>
          </a:p>
          <a:p>
            <a:pPr algn="r"/>
            <a:r>
              <a:rPr lang="en-US" sz="1600" b="1" dirty="0" smtClean="0">
                <a:solidFill>
                  <a:srgbClr val="C00000"/>
                </a:solidFill>
              </a:rPr>
              <a:t>HVCMOS </a:t>
            </a:r>
            <a:r>
              <a:rPr lang="en-US" sz="1600" b="1" dirty="0" smtClean="0">
                <a:solidFill>
                  <a:srgbClr val="C00000"/>
                </a:solidFill>
              </a:rPr>
              <a:t>(cheaper!) not explored yet </a:t>
            </a:r>
          </a:p>
          <a:p>
            <a:pPr algn="r"/>
            <a:r>
              <a:rPr lang="en-US" sz="1600" dirty="0"/>
              <a:t> </a:t>
            </a:r>
            <a:r>
              <a:rPr lang="en-US" sz="1600" dirty="0" smtClean="0"/>
              <a:t>  </a:t>
            </a:r>
            <a:endParaRPr lang="en-US" sz="1600" dirty="0" smtClean="0"/>
          </a:p>
          <a:p>
            <a:pPr algn="r"/>
            <a:r>
              <a:rPr lang="en-US" sz="1600" dirty="0"/>
              <a:t> </a:t>
            </a:r>
            <a:r>
              <a:rPr lang="en-US" sz="1600" dirty="0" smtClean="0"/>
              <a:t>   Initiated simulations  </a:t>
            </a:r>
          </a:p>
          <a:p>
            <a:pPr algn="r"/>
            <a:r>
              <a:rPr lang="en-US" sz="1600" dirty="0"/>
              <a:t> </a:t>
            </a:r>
            <a:r>
              <a:rPr lang="en-US" sz="1600" dirty="0" smtClean="0"/>
              <a:t>   Next step insertion of amplification layer  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924" y="5085891"/>
            <a:ext cx="2776670" cy="16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04800"/>
            <a:ext cx="510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Challenges of the EIC: Central detector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938984"/>
            <a:ext cx="8252580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Magnets</a:t>
            </a:r>
          </a:p>
          <a:p>
            <a:endParaRPr lang="en-US" sz="800" dirty="0"/>
          </a:p>
          <a:p>
            <a:r>
              <a:rPr lang="en-US" sz="1600" dirty="0" smtClean="0"/>
              <a:t>  Large central magnet with a field of ~2.5 Tesla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Forward magnet (dipole or toroid)</a:t>
            </a:r>
          </a:p>
          <a:p>
            <a:endParaRPr lang="en-US" sz="700" dirty="0"/>
          </a:p>
          <a:p>
            <a:r>
              <a:rPr lang="en-US" sz="1600" dirty="0" smtClean="0"/>
              <a:t>     </a:t>
            </a:r>
            <a:r>
              <a:rPr lang="en-US" sz="1600" b="1" dirty="0" smtClean="0">
                <a:solidFill>
                  <a:srgbClr val="C00000"/>
                </a:solidFill>
              </a:rPr>
              <a:t>→ Interference? Field in the area of the RICH?</a:t>
            </a:r>
          </a:p>
          <a:p>
            <a:endParaRPr lang="en-US" sz="1600" dirty="0"/>
          </a:p>
          <a:p>
            <a:r>
              <a:rPr lang="en-US" sz="1600" dirty="0" smtClean="0"/>
              <a:t>   </a:t>
            </a:r>
            <a:endParaRPr lang="en-US" sz="1600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Cerenkov </a:t>
            </a:r>
            <a:r>
              <a:rPr lang="en-US" b="1" dirty="0" smtClean="0"/>
              <a:t>detector</a:t>
            </a:r>
          </a:p>
          <a:p>
            <a:endParaRPr lang="en-US" sz="700" dirty="0"/>
          </a:p>
          <a:p>
            <a:r>
              <a:rPr lang="en-US" sz="1600" dirty="0" smtClean="0"/>
              <a:t>   Needed in the forward direction to identify particles with high momenta (10 – 50 GeV/c)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Only known technology is </a:t>
            </a:r>
            <a:r>
              <a:rPr lang="en-US" sz="1600" dirty="0" smtClean="0"/>
              <a:t>a gaseous </a:t>
            </a:r>
            <a:r>
              <a:rPr lang="en-US" sz="1600" dirty="0" smtClean="0"/>
              <a:t>Ring Imaging Cherenkov counter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b="1" dirty="0" smtClean="0">
                <a:solidFill>
                  <a:srgbClr val="C00000"/>
                </a:solidFill>
              </a:rPr>
              <a:t>→ How to collect the light? Interference with magnetic fields?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32" y="2337618"/>
            <a:ext cx="5226950" cy="2754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2045" y="2435885"/>
            <a:ext cx="727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TOPSiDE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672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368" y="4849902"/>
            <a:ext cx="2935843" cy="1533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015" y="2502591"/>
            <a:ext cx="3462864" cy="27552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32747"/>
            <a:ext cx="5249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Challenges of the EIC: Forward detector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136" y="941487"/>
            <a:ext cx="7954293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Breakup of the proton/ion</a:t>
            </a:r>
          </a:p>
          <a:p>
            <a:endParaRPr lang="en-US" sz="900" dirty="0"/>
          </a:p>
          <a:p>
            <a:r>
              <a:rPr lang="en-US" sz="1600" dirty="0" smtClean="0"/>
              <a:t>   Creates debris into the forward cone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All particles (protons, neutrons, photons, nuclei) need to be identified and measured</a:t>
            </a:r>
          </a:p>
          <a:p>
            <a:r>
              <a:rPr lang="en-US" sz="1600" dirty="0" smtClean="0"/>
              <a:t>   These particles have momenta </a:t>
            </a:r>
            <a:r>
              <a:rPr lang="en-US" sz="1600" u="sng" dirty="0" smtClean="0"/>
              <a:t>lower</a:t>
            </a:r>
            <a:r>
              <a:rPr lang="en-US" sz="1600" dirty="0" smtClean="0"/>
              <a:t> than the colliding protons/ions</a:t>
            </a:r>
          </a:p>
          <a:p>
            <a:endParaRPr lang="en-US" sz="1600" dirty="0"/>
          </a:p>
          <a:p>
            <a:r>
              <a:rPr lang="en-US" b="1" dirty="0" smtClean="0"/>
              <a:t>Technique</a:t>
            </a:r>
          </a:p>
          <a:p>
            <a:endParaRPr lang="en-US" sz="900" dirty="0"/>
          </a:p>
          <a:p>
            <a:r>
              <a:rPr lang="en-US" sz="1600" dirty="0" smtClean="0"/>
              <a:t>   Use storage ring dipole magnets as analyzers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Insert position sensitive detectors downstream into the beam pipe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Measure positions, reconstruct tracks → momentum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Measure time-of-flight → particle ID</a:t>
            </a:r>
          </a:p>
          <a:p>
            <a:endParaRPr lang="en-US" sz="1600" dirty="0"/>
          </a:p>
          <a:p>
            <a:r>
              <a:rPr lang="en-US" b="1" dirty="0" smtClean="0"/>
              <a:t>Challenge</a:t>
            </a:r>
          </a:p>
          <a:p>
            <a:endParaRPr lang="en-US" sz="900" dirty="0"/>
          </a:p>
          <a:p>
            <a:r>
              <a:rPr lang="en-US" sz="1600" dirty="0" smtClean="0"/>
              <a:t>   </a:t>
            </a:r>
            <a:r>
              <a:rPr lang="en-US" sz="1600" dirty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Radiation hard sensors handling high particle rates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   Providing excellent timing</a:t>
            </a:r>
          </a:p>
          <a:p>
            <a:endParaRPr lang="en-US" sz="1600" dirty="0"/>
          </a:p>
          <a:p>
            <a:r>
              <a:rPr lang="en-US" b="1" dirty="0" smtClean="0"/>
              <a:t>Options</a:t>
            </a:r>
          </a:p>
          <a:p>
            <a:endParaRPr lang="en-US" sz="900" dirty="0"/>
          </a:p>
          <a:p>
            <a:r>
              <a:rPr lang="en-US" sz="1600" dirty="0" smtClean="0"/>
              <a:t>    Silicon strip detectors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Superconductive nanowire detectors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274604" y="4619070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Beam pipe</a:t>
            </a:r>
            <a:endParaRPr lang="en-US" sz="9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600336" y="4277033"/>
            <a:ext cx="942577" cy="30875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  <a:effectLst>
            <a:outerShdw blurRad="38100" dist="25400" dir="5400000" sx="1000" sy="1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00799" y="4322622"/>
            <a:ext cx="2639838" cy="2382708"/>
            <a:chOff x="6400799" y="4322622"/>
            <a:chExt cx="2639838" cy="23827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9344" y="4572000"/>
              <a:ext cx="2561293" cy="213333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00799" y="4322622"/>
              <a:ext cx="25941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32747"/>
            <a:ext cx="642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Excursion III: Superconductive Nanowires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8399" y="963886"/>
            <a:ext cx="6705682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Principle of operation</a:t>
            </a:r>
          </a:p>
          <a:p>
            <a:endParaRPr lang="en-US" sz="1200" dirty="0"/>
          </a:p>
          <a:p>
            <a:r>
              <a:rPr lang="en-US" sz="1600" dirty="0" smtClean="0"/>
              <a:t>   (</a:t>
            </a:r>
            <a:r>
              <a:rPr lang="en-US" sz="1600" dirty="0" err="1" smtClean="0"/>
              <a:t>i</a:t>
            </a:r>
            <a:r>
              <a:rPr lang="en-US" sz="1600" dirty="0" smtClean="0"/>
              <a:t>) Thin, superconductive wire biased just below the critical current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(ii) A traversing particle heats the wire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(iii-v) The wire becomes normal conductive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(vi) The wire recovers and becomes superconductive again</a:t>
            </a:r>
          </a:p>
          <a:p>
            <a:endParaRPr lang="en-US" dirty="0" smtClean="0"/>
          </a:p>
          <a:p>
            <a:r>
              <a:rPr lang="en-US" b="1" dirty="0" smtClean="0"/>
              <a:t>Detection technique</a:t>
            </a:r>
          </a:p>
          <a:p>
            <a:endParaRPr lang="en-US" sz="1200" dirty="0"/>
          </a:p>
          <a:p>
            <a:r>
              <a:rPr lang="en-US" sz="1600" dirty="0" smtClean="0"/>
              <a:t>   Measure change in bias current</a:t>
            </a:r>
            <a:endParaRPr lang="en-US" sz="1600" dirty="0"/>
          </a:p>
          <a:p>
            <a:r>
              <a:rPr lang="en-US" sz="1600" dirty="0" smtClean="0"/>
              <a:t>   Detector insensitive while normal conductive → single particle counter</a:t>
            </a:r>
          </a:p>
          <a:p>
            <a:endParaRPr lang="en-US" dirty="0"/>
          </a:p>
          <a:p>
            <a:r>
              <a:rPr lang="en-US" b="1" dirty="0" smtClean="0"/>
              <a:t>Characteristics</a:t>
            </a:r>
          </a:p>
          <a:p>
            <a:endParaRPr lang="en-US" sz="1200" dirty="0"/>
          </a:p>
          <a:p>
            <a:r>
              <a:rPr lang="en-US" sz="1600" dirty="0" smtClean="0"/>
              <a:t>   Good efficiency, up to 50%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Fast signals, good timing resolution → down to tens of picosecond</a:t>
            </a:r>
          </a:p>
          <a:p>
            <a:r>
              <a:rPr lang="en-US" sz="1600" dirty="0" smtClean="0"/>
              <a:t>   Spatial segmentation → (almost) anything is possible</a:t>
            </a:r>
          </a:p>
          <a:p>
            <a:endParaRPr lang="en-US" dirty="0" smtClean="0"/>
          </a:p>
          <a:p>
            <a:r>
              <a:rPr lang="en-US" b="1" dirty="0" smtClean="0"/>
              <a:t>Forward debris detector</a:t>
            </a:r>
          </a:p>
          <a:p>
            <a:endParaRPr lang="en-US" sz="1200" dirty="0"/>
          </a:p>
          <a:p>
            <a:r>
              <a:rPr lang="en-US" sz="1600" dirty="0" smtClean="0"/>
              <a:t>   Good candidate? → We will find out…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352" y="963887"/>
            <a:ext cx="2602979" cy="1518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88" y="2763293"/>
            <a:ext cx="2121172" cy="13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333276"/>
            <a:ext cx="708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Excursion </a:t>
            </a:r>
            <a:r>
              <a:rPr lang="en-US" sz="2400" b="1" dirty="0" smtClean="0"/>
              <a:t>IV: </a:t>
            </a:r>
            <a:r>
              <a:rPr lang="en-US" sz="2400" b="1" dirty="0" smtClean="0"/>
              <a:t>Simulating the detector response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875201"/>
            <a:ext cx="6303008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Benefits of simulations</a:t>
            </a:r>
          </a:p>
          <a:p>
            <a:endParaRPr lang="en-US" sz="900" dirty="0"/>
          </a:p>
          <a:p>
            <a:r>
              <a:rPr lang="en-US" dirty="0" smtClean="0"/>
              <a:t>   Estimate the performance of various detector concepts/designs</a:t>
            </a:r>
          </a:p>
          <a:p>
            <a:r>
              <a:rPr lang="en-US" dirty="0"/>
              <a:t> </a:t>
            </a:r>
            <a:r>
              <a:rPr lang="en-US" dirty="0" smtClean="0"/>
              <a:t>  Estimate the measurement precision to be achieved</a:t>
            </a:r>
          </a:p>
          <a:p>
            <a:r>
              <a:rPr lang="en-US" dirty="0"/>
              <a:t> </a:t>
            </a:r>
            <a:r>
              <a:rPr lang="en-US" dirty="0" smtClean="0"/>
              <a:t>  Optimize the detector concept/design</a:t>
            </a:r>
          </a:p>
          <a:p>
            <a:endParaRPr lang="en-US" dirty="0" smtClean="0"/>
          </a:p>
          <a:p>
            <a:r>
              <a:rPr lang="en-US" b="1" dirty="0" smtClean="0"/>
              <a:t>Simulation tool chain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028967"/>
              </p:ext>
            </p:extLst>
          </p:nvPr>
        </p:nvGraphicFramePr>
        <p:xfrm>
          <a:off x="381000" y="2845335"/>
          <a:ext cx="7467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3905">
                  <a:extLst>
                    <a:ext uri="{9D8B030D-6E8A-4147-A177-3AD203B41FA5}">
                      <a16:colId xmlns:a16="http://schemas.microsoft.com/office/drawing/2014/main" val="3647513917"/>
                    </a:ext>
                  </a:extLst>
                </a:gridCol>
                <a:gridCol w="2893695">
                  <a:extLst>
                    <a:ext uri="{9D8B030D-6E8A-4147-A177-3AD203B41FA5}">
                      <a16:colId xmlns:a16="http://schemas.microsoft.com/office/drawing/2014/main" val="108289636"/>
                    </a:ext>
                  </a:extLst>
                </a:gridCol>
              </a:tblGrid>
              <a:tr h="3114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Tool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255286"/>
                  </a:ext>
                </a:extLst>
              </a:tr>
              <a:tr h="3114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 collision</a:t>
                      </a:r>
                      <a:r>
                        <a:rPr lang="en-US" sz="1600" baseline="0" dirty="0" smtClean="0"/>
                        <a:t> ev</a:t>
                      </a:r>
                      <a:r>
                        <a:rPr lang="en-US" sz="1600" dirty="0" smtClean="0"/>
                        <a:t>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Lepto</a:t>
                      </a:r>
                      <a:r>
                        <a:rPr lang="en-US" sz="1600" dirty="0" smtClean="0"/>
                        <a:t>, PYTHIA8, </a:t>
                      </a:r>
                      <a:r>
                        <a:rPr lang="en-US" sz="1600" dirty="0" err="1" smtClean="0"/>
                        <a:t>Milou</a:t>
                      </a:r>
                      <a:r>
                        <a:rPr lang="en-US" sz="1600" dirty="0" smtClean="0"/>
                        <a:t>….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19755"/>
                  </a:ext>
                </a:extLst>
              </a:tr>
              <a:tr h="332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Transport of particles through matter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GEANT4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438390"/>
                  </a:ext>
                </a:extLst>
              </a:tr>
              <a:tr h="313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Digitizing</a:t>
                      </a:r>
                      <a:r>
                        <a:rPr lang="en-US" sz="1600" baseline="0" dirty="0" smtClean="0"/>
                        <a:t> the response </a:t>
                      </a:r>
                      <a:r>
                        <a:rPr lang="en-US" sz="1400" baseline="0" dirty="0" smtClean="0"/>
                        <a:t>(making it look like real data)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Digitizer, e.g. </a:t>
                      </a:r>
                      <a:r>
                        <a:rPr lang="en-US" sz="1600" dirty="0" err="1" smtClean="0"/>
                        <a:t>RPC_sim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099039"/>
                  </a:ext>
                </a:extLst>
              </a:tr>
              <a:tr h="3114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Reconstruct tracks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Genfind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Genfit</a:t>
                      </a:r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380850"/>
                  </a:ext>
                </a:extLst>
              </a:tr>
              <a:tr h="3114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Reconstruct particles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Pandora PFA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530253"/>
                  </a:ext>
                </a:extLst>
              </a:tr>
              <a:tr h="3114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Depository for events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HepSim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736958"/>
                  </a:ext>
                </a:extLst>
              </a:tr>
              <a:tr h="3114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Analyze events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987177"/>
                  </a:ext>
                </a:extLst>
              </a:tr>
              <a:tr h="3114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 display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74334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552504"/>
            <a:ext cx="2667000" cy="1810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281" y="6112777"/>
            <a:ext cx="492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Assembled, but further being developed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Bent-Up Arrow 8"/>
          <p:cNvSpPr/>
          <p:nvPr/>
        </p:nvSpPr>
        <p:spPr bwMode="auto">
          <a:xfrm>
            <a:off x="5334000" y="5972230"/>
            <a:ext cx="304800" cy="350520"/>
          </a:xfrm>
          <a:prstGeom prst="bentUpArrow">
            <a:avLst>
              <a:gd name="adj1" fmla="val 24490"/>
              <a:gd name="adj2" fmla="val 25000"/>
              <a:gd name="adj3" fmla="val 25000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4503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Challenges of the EIC: Simulations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016000" y="859295"/>
            <a:ext cx="7958666" cy="5539978"/>
            <a:chOff x="1016000" y="935495"/>
            <a:chExt cx="7958666" cy="5539978"/>
          </a:xfrm>
        </p:grpSpPr>
        <p:sp>
          <p:nvSpPr>
            <p:cNvPr id="4" name="TextBox 3"/>
            <p:cNvSpPr txBox="1"/>
            <p:nvPr/>
          </p:nvSpPr>
          <p:spPr>
            <a:xfrm>
              <a:off x="1016000" y="935495"/>
              <a:ext cx="7239000" cy="55399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  <a:effectLst>
              <a:glow rad="165100">
                <a:schemeClr val="accent1">
                  <a:alpha val="40000"/>
                </a:schemeClr>
              </a:glow>
              <a:outerShdw blurRad="190500" dist="482600" sx="39000" sy="39000" algn="ctr" rotWithShape="0">
                <a:srgbClr val="000000">
                  <a:alpha val="43137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Data model</a:t>
              </a:r>
            </a:p>
            <a:p>
              <a:endParaRPr lang="en-US" sz="900" dirty="0"/>
            </a:p>
            <a:p>
              <a:r>
                <a:rPr lang="en-US" sz="1600" dirty="0" smtClean="0"/>
                <a:t>    Needed to link tools, factorize the tasks, foster collaborations…</a:t>
              </a:r>
            </a:p>
            <a:p>
              <a:r>
                <a:rPr lang="en-US" sz="1600" dirty="0" smtClean="0"/>
                <a:t>    Easily maintainable model</a:t>
              </a:r>
            </a:p>
            <a:p>
              <a:endParaRPr lang="en-US" sz="1600" dirty="0"/>
            </a:p>
            <a:p>
              <a:r>
                <a:rPr lang="en-US" b="1" dirty="0" smtClean="0"/>
                <a:t>Detector geometry</a:t>
              </a:r>
            </a:p>
            <a:p>
              <a:endParaRPr lang="en-US" sz="900" dirty="0" smtClean="0"/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  Unified, parametrized description → one source for all tools</a:t>
              </a:r>
              <a:endParaRPr lang="en-US" sz="1600" dirty="0"/>
            </a:p>
            <a:p>
              <a:endParaRPr lang="en-US" sz="1600" dirty="0"/>
            </a:p>
            <a:p>
              <a:r>
                <a:rPr lang="en-US" b="1" dirty="0" smtClean="0"/>
                <a:t>Digitizers</a:t>
              </a:r>
            </a:p>
            <a:p>
              <a:endParaRPr lang="en-US" sz="900" dirty="0"/>
            </a:p>
            <a:p>
              <a:r>
                <a:rPr lang="en-US" sz="1600" dirty="0" smtClean="0"/>
                <a:t>    Silicon sensors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  RPC pads </a:t>
              </a:r>
              <a:r>
                <a:rPr lang="en-US" sz="1600" dirty="0" smtClean="0"/>
                <a:t>(HCAL)</a:t>
              </a:r>
              <a:endParaRPr lang="en-US" sz="1600" dirty="0" smtClean="0"/>
            </a:p>
            <a:p>
              <a:r>
                <a:rPr lang="en-US" sz="1600" dirty="0" smtClean="0"/>
                <a:t>    Cerenkov (light collection)</a:t>
              </a:r>
            </a:p>
            <a:p>
              <a:endParaRPr lang="en-US" sz="1600" dirty="0"/>
            </a:p>
            <a:p>
              <a:r>
                <a:rPr lang="en-US" b="1" dirty="0" smtClean="0"/>
                <a:t>Generic tracking</a:t>
              </a:r>
            </a:p>
            <a:p>
              <a:endParaRPr lang="en-US" sz="900" dirty="0"/>
            </a:p>
            <a:p>
              <a:r>
                <a:rPr lang="en-US" sz="1600" dirty="0" smtClean="0"/>
                <a:t>     Independent of details of geometry</a:t>
              </a:r>
            </a:p>
            <a:p>
              <a:r>
                <a:rPr lang="en-US" sz="1600" dirty="0" smtClean="0"/>
                <a:t>     Changes in geometry do not require retuning</a:t>
              </a:r>
            </a:p>
            <a:p>
              <a:endParaRPr lang="en-US" sz="1600" dirty="0"/>
            </a:p>
            <a:p>
              <a:r>
                <a:rPr lang="en-US" b="1" dirty="0" smtClean="0"/>
                <a:t>Generic particle reconstruction</a:t>
              </a:r>
            </a:p>
            <a:p>
              <a:endParaRPr lang="en-US" sz="900" b="1" dirty="0"/>
            </a:p>
            <a:p>
              <a:r>
                <a:rPr lang="en-US" sz="1600" dirty="0" smtClean="0"/>
                <a:t>     Independent of geometry </a:t>
              </a:r>
              <a:endParaRPr lang="en-US" sz="1600" dirty="0"/>
            </a:p>
          </p:txBody>
        </p:sp>
        <p:sp>
          <p:nvSpPr>
            <p:cNvPr id="5" name="Left Arrow 4"/>
            <p:cNvSpPr/>
            <p:nvPr/>
          </p:nvSpPr>
          <p:spPr bwMode="auto">
            <a:xfrm>
              <a:off x="7010399" y="1143000"/>
              <a:ext cx="1964267" cy="762000"/>
            </a:xfrm>
            <a:prstGeom prst="leftArrow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Done</a:t>
              </a:r>
            </a:p>
          </p:txBody>
        </p:sp>
        <p:sp>
          <p:nvSpPr>
            <p:cNvPr id="6" name="Left Arrow 5"/>
            <p:cNvSpPr/>
            <p:nvPr/>
          </p:nvSpPr>
          <p:spPr bwMode="auto">
            <a:xfrm>
              <a:off x="7010398" y="2174033"/>
              <a:ext cx="1964267" cy="762000"/>
            </a:xfrm>
            <a:prstGeom prst="leftArrow">
              <a:avLst/>
            </a:prstGeom>
            <a:solidFill>
              <a:srgbClr val="4B5C2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Done</a:t>
              </a:r>
            </a:p>
          </p:txBody>
        </p:sp>
        <p:sp>
          <p:nvSpPr>
            <p:cNvPr id="7" name="Left Arrow 6"/>
            <p:cNvSpPr/>
            <p:nvPr/>
          </p:nvSpPr>
          <p:spPr bwMode="auto">
            <a:xfrm>
              <a:off x="7010397" y="3324484"/>
              <a:ext cx="1964267" cy="762000"/>
            </a:xfrm>
            <a:prstGeom prst="lef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Ongoing/challenging</a:t>
              </a:r>
            </a:p>
          </p:txBody>
        </p:sp>
        <p:sp>
          <p:nvSpPr>
            <p:cNvPr id="8" name="Left Arrow 7"/>
            <p:cNvSpPr/>
            <p:nvPr/>
          </p:nvSpPr>
          <p:spPr bwMode="auto">
            <a:xfrm>
              <a:off x="7010396" y="4474935"/>
              <a:ext cx="1964267" cy="762000"/>
            </a:xfrm>
            <a:prstGeom prst="leftArrow">
              <a:avLst/>
            </a:prstGeom>
            <a:solidFill>
              <a:srgbClr val="854D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Almost done</a:t>
              </a:r>
            </a:p>
          </p:txBody>
        </p:sp>
        <p:sp>
          <p:nvSpPr>
            <p:cNvPr id="9" name="Left Arrow 8"/>
            <p:cNvSpPr/>
            <p:nvPr/>
          </p:nvSpPr>
          <p:spPr bwMode="auto">
            <a:xfrm>
              <a:off x="7010395" y="5444440"/>
              <a:ext cx="1964267" cy="762000"/>
            </a:xfrm>
            <a:prstGeom prst="lef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Ongoing/Challenging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9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3008" y="224135"/>
            <a:ext cx="440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Challenges of the EIC: Computing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7168" y="914400"/>
            <a:ext cx="6513322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Computing for the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next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decade: Argonne’s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EIC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HUB </a:t>
            </a:r>
          </a:p>
          <a:p>
            <a:endParaRPr lang="en-US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Hub provides critical organization to </a:t>
            </a:r>
          </a:p>
          <a:p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    • Exploit fully current computing 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resources</a:t>
            </a: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   • Develop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sophisticated, 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novel algorithms</a:t>
            </a: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          (parallel algorithms, deep learning, neutral nets…)</a:t>
            </a: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   • Position ourselves for the use of 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next generation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computing</a:t>
            </a:r>
          </a:p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           (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Exa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-scale and/or quantum computing)</a:t>
            </a:r>
          </a:p>
          <a:p>
            <a:endParaRPr lang="en-US" sz="12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Challenges</a:t>
            </a:r>
          </a:p>
          <a:p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  Orchestrate the many moving parts of computing related to the EIC</a:t>
            </a:r>
          </a:p>
          <a:p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         Data management, job execution, version control, bench marking…</a:t>
            </a:r>
          </a:p>
          <a:p>
            <a:endParaRPr lang="en-US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   Develop a </a:t>
            </a:r>
            <a:r>
              <a:rPr lang="en-US" sz="1600" b="1" dirty="0" smtClean="0">
                <a:solidFill>
                  <a:srgbClr val="FF0000"/>
                </a:solidFill>
              </a:rPr>
              <a:t>dynamic front-end user interface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which can</a:t>
            </a: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    be used for the next decade by the entire EIC community</a:t>
            </a: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       (Collaboration with CELS has started)</a:t>
            </a:r>
          </a:p>
          <a:p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   Position Argonne as leaders in computing for the EIC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899" y="685800"/>
            <a:ext cx="2523342" cy="1721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450" y="4784121"/>
            <a:ext cx="2836294" cy="10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76535"/>
            <a:ext cx="516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is the EIC – Electron-Ion Collider?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05181" y="975292"/>
            <a:ext cx="57006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Planned facility for Nuclear Physics</a:t>
            </a:r>
          </a:p>
          <a:p>
            <a:endParaRPr lang="en-US" sz="1000" dirty="0" smtClean="0"/>
          </a:p>
          <a:p>
            <a:r>
              <a:rPr lang="en-US" sz="1600" dirty="0" smtClean="0"/>
              <a:t>Collision of (polarized) electrons and (polarized) protons/ions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449607"/>
            <a:ext cx="700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Beam crossings every 2.1 ns → Very high luminosity = 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 flipH="1">
            <a:off x="7202940" y="3461792"/>
            <a:ext cx="1760415" cy="484632"/>
          </a:xfrm>
          <a:prstGeom prst="homePlate">
            <a:avLst/>
          </a:prstGeom>
          <a:solidFill>
            <a:schemeClr val="tx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– 18 GeV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 rot="10800000" flipH="1" flipV="1">
            <a:off x="242645" y="3426835"/>
            <a:ext cx="1853922" cy="505954"/>
          </a:xfrm>
          <a:prstGeom prst="homePlate">
            <a:avLst/>
          </a:prstGeom>
          <a:solidFill>
            <a:schemeClr val="tx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 – 250 GeV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79" y="2161408"/>
            <a:ext cx="4793064" cy="3199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816" y="2156315"/>
            <a:ext cx="4792128" cy="3204306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2096567" y="1958609"/>
            <a:ext cx="5109214" cy="3567984"/>
          </a:xfrm>
          <a:prstGeom prst="frame">
            <a:avLst>
              <a:gd name="adj1" fmla="val 10549"/>
            </a:avLst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4455" y="5205580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Detector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" y="0"/>
            <a:ext cx="8917858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Rectangle 5"/>
          <p:cNvSpPr/>
          <p:nvPr/>
        </p:nvSpPr>
        <p:spPr>
          <a:xfrm>
            <a:off x="226142" y="1"/>
            <a:ext cx="8917858" cy="6857999"/>
          </a:xfrm>
          <a:prstGeom prst="rect">
            <a:avLst/>
          </a:prstGeom>
          <a:solidFill>
            <a:schemeClr val="tx1">
              <a:lumMod val="50000"/>
              <a:alpha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79808" y="1168032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EIC and QIS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46" y="356822"/>
            <a:ext cx="8465573" cy="61555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QIS and colliding beam </a:t>
            </a:r>
            <a:r>
              <a:rPr lang="en-US" b="1" dirty="0" smtClean="0">
                <a:solidFill>
                  <a:schemeClr val="bg1"/>
                </a:solidFill>
              </a:rPr>
              <a:t>experiments?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Not aware of any overlap/cross-fertilization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EIC theoretical calculations and QIS?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Can quantum simulators be used for QCD calculations, which in turn might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be relevant for the EIC</a:t>
            </a:r>
            <a:r>
              <a:rPr lang="en-US" dirty="0" smtClean="0">
                <a:solidFill>
                  <a:schemeClr val="bg1"/>
                </a:solidFill>
              </a:rPr>
              <a:t>?     </a:t>
            </a:r>
            <a:r>
              <a:rPr lang="en-US" b="1" dirty="0" smtClean="0">
                <a:solidFill>
                  <a:srgbClr val="FFC000"/>
                </a:solidFill>
              </a:rPr>
              <a:t>→ Adam </a:t>
            </a:r>
            <a:r>
              <a:rPr lang="en-US" b="1" dirty="0" err="1" smtClean="0">
                <a:solidFill>
                  <a:srgbClr val="FFC000"/>
                </a:solidFill>
              </a:rPr>
              <a:t>Freese’s</a:t>
            </a:r>
            <a:r>
              <a:rPr lang="en-US" b="1" dirty="0" smtClean="0">
                <a:solidFill>
                  <a:srgbClr val="FFC000"/>
                </a:solidFill>
              </a:rPr>
              <a:t> talk</a:t>
            </a:r>
            <a:endParaRPr lang="en-US" b="1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Fast timing and QIS?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At the moment, hedging our bets on ultra-fast silicon </a:t>
            </a:r>
            <a:r>
              <a:rPr lang="en-US" dirty="0" smtClean="0">
                <a:solidFill>
                  <a:schemeClr val="bg1"/>
                </a:solidFill>
              </a:rPr>
              <a:t>detectors (UFSDs)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Are there other sensors, which can be used in trackers, calorimeters?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   - Boundary condition I: cooling requires a cryostat (inert material -&gt; to be avoided)</a:t>
            </a: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- Boundary condition II: sensor needs to measure times ( to 10 </a:t>
            </a:r>
            <a:r>
              <a:rPr lang="en-US" sz="1600" dirty="0" err="1" smtClean="0">
                <a:solidFill>
                  <a:schemeClr val="bg1"/>
                </a:solidFill>
              </a:rPr>
              <a:t>ps</a:t>
            </a:r>
            <a:r>
              <a:rPr lang="en-US" sz="1600" dirty="0" smtClean="0">
                <a:solidFill>
                  <a:schemeClr val="bg1"/>
                </a:solidFill>
              </a:rPr>
              <a:t>) and </a:t>
            </a:r>
            <a:r>
              <a:rPr lang="en-US" sz="1600" dirty="0" smtClean="0">
                <a:solidFill>
                  <a:schemeClr val="bg1"/>
                </a:solidFill>
              </a:rPr>
              <a:t>deposited energy</a:t>
            </a: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- Boundary condition III: sensor needs to be finely </a:t>
            </a:r>
            <a:r>
              <a:rPr lang="en-US" sz="1600" dirty="0" err="1" smtClean="0">
                <a:solidFill>
                  <a:schemeClr val="bg1"/>
                </a:solidFill>
              </a:rPr>
              <a:t>segmentated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Forward debris detection and QIS?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Possibility of using nanowires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smtClean="0">
                <a:solidFill>
                  <a:schemeClr val="bg1"/>
                </a:solidFill>
              </a:rPr>
              <a:t>these are quantum devices in </a:t>
            </a:r>
            <a:r>
              <a:rPr lang="en-US" sz="1600" smtClean="0">
                <a:solidFill>
                  <a:schemeClr val="bg1"/>
                </a:solidFill>
              </a:rPr>
              <a:t>the </a:t>
            </a:r>
            <a:r>
              <a:rPr lang="en-US" sz="1600" smtClean="0">
                <a:solidFill>
                  <a:schemeClr val="bg1"/>
                </a:solidFill>
              </a:rPr>
              <a:t>sense </a:t>
            </a:r>
            <a:r>
              <a:rPr lang="en-US" sz="1600" dirty="0" smtClean="0">
                <a:solidFill>
                  <a:schemeClr val="bg1"/>
                </a:solidFill>
              </a:rPr>
              <a:t>that they are either superconducting or not)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Can the cooling cope with the high </a:t>
            </a:r>
            <a:r>
              <a:rPr lang="en-US" dirty="0" smtClean="0">
                <a:solidFill>
                  <a:schemeClr val="bg1"/>
                </a:solidFill>
              </a:rPr>
              <a:t>particle rates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47174" y="175359"/>
            <a:ext cx="2544541" cy="60689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412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Conclusions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193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4736437" y="2096855"/>
            <a:ext cx="3743750" cy="396096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35686" y="2096855"/>
            <a:ext cx="3743750" cy="396096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76535"/>
            <a:ext cx="5887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Where will the EIC be? What will it look like?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46199" y="914400"/>
            <a:ext cx="5524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machines needed: an electron machine and a proton/ion machine</a:t>
            </a:r>
          </a:p>
          <a:p>
            <a:r>
              <a:rPr lang="en-US" sz="1400" dirty="0" smtClean="0"/>
              <a:t>Beams stored in storage rings, collide at interaction points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4328" y="1600200"/>
            <a:ext cx="586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Two national laboratories with part of the equipment</a:t>
            </a:r>
            <a:endParaRPr lang="en-US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05920" y="3132047"/>
            <a:ext cx="35060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1600" dirty="0" smtClean="0"/>
              <a:t>Has a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proton/ion machine </a:t>
            </a:r>
            <a:r>
              <a:rPr lang="en-US" sz="1600" dirty="0" smtClean="0"/>
              <a:t>(RHIC)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Needs an </a:t>
            </a:r>
            <a:r>
              <a:rPr lang="en-US" sz="1600" b="1" dirty="0" smtClean="0">
                <a:solidFill>
                  <a:srgbClr val="C00000"/>
                </a:solidFill>
              </a:rPr>
              <a:t>electron ring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102" y="3200400"/>
            <a:ext cx="3571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Has an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electron machine </a:t>
            </a:r>
            <a:r>
              <a:rPr lang="en-US" sz="1600" dirty="0" smtClean="0"/>
              <a:t>(CEBAF)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Needs a </a:t>
            </a:r>
            <a:r>
              <a:rPr lang="en-US" sz="1600" b="1" dirty="0" smtClean="0">
                <a:solidFill>
                  <a:srgbClr val="C00000"/>
                </a:solidFill>
              </a:rPr>
              <a:t>proton/ion </a:t>
            </a:r>
            <a:r>
              <a:rPr lang="en-US" sz="1600" b="1" dirty="0" smtClean="0">
                <a:solidFill>
                  <a:srgbClr val="C00000"/>
                </a:solidFill>
              </a:rPr>
              <a:t>machine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92" y="2279227"/>
            <a:ext cx="2555608" cy="852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16304"/>
            <a:ext cx="2328863" cy="95294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2810392" cy="190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09828" y="6142492"/>
            <a:ext cx="3587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Site selection in the next few years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00" y="3922236"/>
            <a:ext cx="287680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7636" y="255922"/>
            <a:ext cx="6103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Excursion I: Standard Model of Particle Physics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5" y="1303866"/>
            <a:ext cx="4693460" cy="372533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922866" y="1769533"/>
            <a:ext cx="2889021" cy="1332858"/>
          </a:xfrm>
          <a:prstGeom prst="roundRect">
            <a:avLst>
              <a:gd name="adj" fmla="val 15533"/>
            </a:avLst>
          </a:prstGeom>
          <a:solidFill>
            <a:srgbClr val="FF66FF">
              <a:alpha val="12000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Striped Right Arrow 5"/>
          <p:cNvSpPr/>
          <p:nvPr/>
        </p:nvSpPr>
        <p:spPr bwMode="auto">
          <a:xfrm rot="10800000">
            <a:off x="3895808" y="2413816"/>
            <a:ext cx="1361990" cy="288756"/>
          </a:xfrm>
          <a:prstGeom prst="stripedRightArrow">
            <a:avLst/>
          </a:prstGeom>
          <a:solidFill>
            <a:srgbClr val="C00000"/>
          </a:solidFill>
          <a:ln w="2222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98276" y="838200"/>
            <a:ext cx="3786457" cy="5978560"/>
            <a:chOff x="5298276" y="838200"/>
            <a:chExt cx="3810174" cy="5978560"/>
          </a:xfrm>
        </p:grpSpPr>
        <p:sp>
          <p:nvSpPr>
            <p:cNvPr id="7" name="TextBox 6"/>
            <p:cNvSpPr txBox="1"/>
            <p:nvPr/>
          </p:nvSpPr>
          <p:spPr>
            <a:xfrm>
              <a:off x="5298276" y="838200"/>
              <a:ext cx="3810174" cy="59785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Strong force described by </a:t>
              </a:r>
            </a:p>
            <a:p>
              <a:endParaRPr lang="en-US" sz="1050" dirty="0"/>
            </a:p>
            <a:p>
              <a:r>
                <a:rPr lang="en-US" sz="2000" b="1" dirty="0" smtClean="0">
                  <a:solidFill>
                    <a:srgbClr val="C00000"/>
                  </a:solidFill>
                </a:rPr>
                <a:t>Quantum Chromodynamics (QCD)</a:t>
              </a:r>
            </a:p>
            <a:p>
              <a:endParaRPr lang="en-US" sz="1200" dirty="0"/>
            </a:p>
            <a:p>
              <a:r>
                <a:rPr lang="en-US" dirty="0" smtClean="0"/>
                <a:t>  • High-energy part/short distances</a:t>
              </a:r>
            </a:p>
            <a:p>
              <a:endParaRPr lang="en-US" sz="900" dirty="0"/>
            </a:p>
            <a:p>
              <a:r>
                <a:rPr lang="en-US" sz="1600" dirty="0" smtClean="0"/>
                <a:t>      </a:t>
              </a:r>
              <a:r>
                <a:rPr lang="en-US" sz="1400" dirty="0" smtClean="0"/>
                <a:t>Exact calculations (perturbative)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 Tested in countless experiments</a:t>
              </a:r>
            </a:p>
            <a:p>
              <a:endParaRPr lang="en-US" sz="1600" dirty="0" smtClean="0"/>
            </a:p>
            <a:p>
              <a:endParaRPr lang="en-US" sz="1600" dirty="0" smtClean="0"/>
            </a:p>
            <a:p>
              <a:endParaRPr lang="en-US" dirty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 smtClean="0"/>
                <a:t>  • Low-energy part/long distances</a:t>
              </a:r>
            </a:p>
            <a:p>
              <a:endParaRPr lang="en-US" sz="900" dirty="0"/>
            </a:p>
            <a:p>
              <a:r>
                <a:rPr lang="en-US" sz="1400" dirty="0" smtClean="0"/>
                <a:t>       Large coupling (non-perturbative)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 More difficult to calculate</a:t>
              </a:r>
            </a:p>
            <a:p>
              <a:r>
                <a:rPr lang="en-US" sz="1400" dirty="0" smtClean="0"/>
                <a:t>       Interactions described by models or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   on the lattice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 Much less explored</a:t>
              </a:r>
              <a:endParaRPr lang="en-US" sz="1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1438" y="3056467"/>
              <a:ext cx="2872086" cy="1862667"/>
            </a:xfrm>
            <a:prstGeom prst="rect">
              <a:avLst/>
            </a:prstGeom>
          </p:spPr>
        </p:pic>
      </p:grpSp>
      <p:sp>
        <p:nvSpPr>
          <p:cNvPr id="12" name="Striped Right Arrow 11"/>
          <p:cNvSpPr/>
          <p:nvPr/>
        </p:nvSpPr>
        <p:spPr bwMode="auto">
          <a:xfrm>
            <a:off x="3735685" y="5606037"/>
            <a:ext cx="1478669" cy="288756"/>
          </a:xfrm>
          <a:prstGeom prst="stripedRightArrow">
            <a:avLst/>
          </a:prstGeom>
          <a:solidFill>
            <a:srgbClr val="C00000"/>
          </a:solidFill>
          <a:ln w="2222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55057" y="5387122"/>
            <a:ext cx="2417658" cy="726585"/>
          </a:xfrm>
          <a:prstGeom prst="roundRect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Emphasis of the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Electron</a:t>
            </a:r>
            <a:r>
              <a:rPr lang="en-US" dirty="0">
                <a:latin typeface="Calibri" pitchFamily="34" charset="0"/>
              </a:rPr>
              <a:t>-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Ion Collider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76535"/>
            <a:ext cx="291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will the EIC do?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7038" y="1219200"/>
            <a:ext cx="628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Study all aspects of Quantum Chromodynamics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4814138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Questions to be addressed by the EIC</a:t>
            </a:r>
          </a:p>
          <a:p>
            <a:endParaRPr lang="en-US" sz="1200" dirty="0"/>
          </a:p>
          <a:p>
            <a:r>
              <a:rPr lang="en-US" dirty="0" smtClean="0"/>
              <a:t>   Where is the glue in the nucleon?</a:t>
            </a:r>
          </a:p>
          <a:p>
            <a:r>
              <a:rPr lang="en-US" dirty="0"/>
              <a:t> </a:t>
            </a:r>
            <a:r>
              <a:rPr lang="en-US" dirty="0" smtClean="0"/>
              <a:t>  Where is the glue in the nucleus?</a:t>
            </a:r>
          </a:p>
          <a:p>
            <a:r>
              <a:rPr lang="en-US" dirty="0"/>
              <a:t> </a:t>
            </a:r>
            <a:r>
              <a:rPr lang="en-US" dirty="0" smtClean="0"/>
              <a:t>  What makes the spin of the nucleon?</a:t>
            </a:r>
          </a:p>
          <a:p>
            <a:r>
              <a:rPr lang="en-US" dirty="0"/>
              <a:t> </a:t>
            </a:r>
            <a:r>
              <a:rPr lang="en-US" dirty="0" smtClean="0"/>
              <a:t>  What confines hadrons to be colorless?</a:t>
            </a:r>
          </a:p>
          <a:p>
            <a:r>
              <a:rPr lang="en-US" dirty="0"/>
              <a:t> </a:t>
            </a:r>
            <a:r>
              <a:rPr lang="en-US" dirty="0" smtClean="0"/>
              <a:t>  Does the gluon density saturate at low-x?</a:t>
            </a:r>
          </a:p>
          <a:p>
            <a:r>
              <a:rPr lang="en-US" dirty="0"/>
              <a:t> </a:t>
            </a:r>
            <a:r>
              <a:rPr lang="en-US" dirty="0" smtClean="0"/>
              <a:t>  Is there intrinsic charm in the nucleon?</a:t>
            </a:r>
          </a:p>
          <a:p>
            <a:r>
              <a:rPr lang="en-US" dirty="0"/>
              <a:t> </a:t>
            </a:r>
            <a:r>
              <a:rPr lang="en-US" dirty="0" smtClean="0"/>
              <a:t>  How is the mass of the nucleon generated?</a:t>
            </a:r>
          </a:p>
          <a:p>
            <a:r>
              <a:rPr lang="en-US" dirty="0"/>
              <a:t> </a:t>
            </a:r>
            <a:r>
              <a:rPr lang="en-US" dirty="0" smtClean="0"/>
              <a:t>  Many more questions…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438400"/>
            <a:ext cx="2930347" cy="26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583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  <a:r>
              <a:rPr lang="en-US" sz="2400" b="1" dirty="0" smtClean="0"/>
              <a:t>xample I: Tomography of the nucleon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976" y="914400"/>
            <a:ext cx="8493672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We have very good knowledge of the </a:t>
            </a:r>
            <a:r>
              <a:rPr lang="en-US" dirty="0" err="1" smtClean="0"/>
              <a:t>parton</a:t>
            </a:r>
            <a:r>
              <a:rPr lang="en-US" dirty="0" smtClean="0"/>
              <a:t> content of the proton</a:t>
            </a:r>
          </a:p>
          <a:p>
            <a:r>
              <a:rPr lang="en-US" dirty="0" smtClean="0"/>
              <a:t>				    </a:t>
            </a:r>
            <a:r>
              <a:rPr lang="en-US" dirty="0" smtClean="0"/>
              <a:t>        </a:t>
            </a:r>
            <a:r>
              <a:rPr lang="en-US" sz="1600" dirty="0" err="1" smtClean="0"/>
              <a:t>u,d,sea</a:t>
            </a:r>
            <a:r>
              <a:rPr lang="en-US" sz="1600" dirty="0" smtClean="0"/>
              <a:t> </a:t>
            </a:r>
            <a:r>
              <a:rPr lang="en-US" sz="1600" dirty="0" smtClean="0"/>
              <a:t>quarks and gluons</a:t>
            </a:r>
          </a:p>
          <a:p>
            <a:endParaRPr lang="en-US" sz="1600" dirty="0"/>
          </a:p>
          <a:p>
            <a:r>
              <a:rPr lang="en-US" dirty="0" smtClean="0"/>
              <a:t>    </a:t>
            </a:r>
            <a:r>
              <a:rPr lang="en-US" sz="1600" dirty="0" smtClean="0"/>
              <a:t>→  As a function of the longitudinal momentum x =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parton</a:t>
            </a:r>
            <a:r>
              <a:rPr lang="en-US" sz="1600" dirty="0" smtClean="0"/>
              <a:t>/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proton</a:t>
            </a:r>
            <a:endParaRPr lang="en-US" sz="1600" dirty="0" smtClean="0"/>
          </a:p>
          <a:p>
            <a:endParaRPr lang="en-US" dirty="0"/>
          </a:p>
          <a:p>
            <a:r>
              <a:rPr lang="en-US" dirty="0"/>
              <a:t>• The </a:t>
            </a:r>
            <a:r>
              <a:rPr lang="en-US" dirty="0" smtClean="0"/>
              <a:t>EIC will investigate the </a:t>
            </a:r>
            <a:r>
              <a:rPr lang="en-US" dirty="0" err="1" smtClean="0"/>
              <a:t>parton</a:t>
            </a:r>
            <a:r>
              <a:rPr lang="en-US" dirty="0" smtClean="0"/>
              <a:t> content of the proton/nucleus as a function of</a:t>
            </a:r>
          </a:p>
          <a:p>
            <a:endParaRPr lang="en-US" dirty="0"/>
          </a:p>
          <a:p>
            <a:r>
              <a:rPr lang="en-US" dirty="0" smtClean="0"/>
              <a:t>                 </a:t>
            </a:r>
            <a:r>
              <a:rPr lang="en-US" b="1" dirty="0" smtClean="0"/>
              <a:t>Transverse position 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T</a:t>
            </a:r>
            <a:r>
              <a:rPr lang="en-US" b="1" baseline="30000" dirty="0" smtClean="0"/>
              <a:t> </a:t>
            </a:r>
          </a:p>
          <a:p>
            <a:r>
              <a:rPr lang="en-US" b="1" baseline="30000" dirty="0"/>
              <a:t> </a:t>
            </a:r>
            <a:r>
              <a:rPr lang="en-US" b="1" dirty="0" smtClean="0"/>
              <a:t>                Transverse momentum </a:t>
            </a:r>
            <a:r>
              <a:rPr lang="en-US" b="1" dirty="0" err="1"/>
              <a:t>k</a:t>
            </a:r>
            <a:r>
              <a:rPr lang="en-US" b="1" baseline="-25000" dirty="0" err="1" smtClean="0"/>
              <a:t>T</a:t>
            </a:r>
            <a:endParaRPr lang="en-US" b="1" dirty="0" smtClean="0"/>
          </a:p>
          <a:p>
            <a:endParaRPr lang="en-US" dirty="0"/>
          </a:p>
          <a:p>
            <a:r>
              <a:rPr lang="en-US" dirty="0"/>
              <a:t>• Quark </a:t>
            </a:r>
            <a:r>
              <a:rPr lang="en-US" dirty="0" smtClean="0"/>
              <a:t>flavor separation requires excellent </a:t>
            </a:r>
            <a:r>
              <a:rPr lang="en-US" b="1" dirty="0" smtClean="0">
                <a:solidFill>
                  <a:srgbClr val="C00000"/>
                </a:solidFill>
              </a:rPr>
              <a:t>particle identification</a:t>
            </a:r>
          </a:p>
          <a:p>
            <a:endParaRPr lang="en-US" sz="1100" dirty="0"/>
          </a:p>
          <a:p>
            <a:r>
              <a:rPr lang="en-US" sz="1600" dirty="0" smtClean="0"/>
              <a:t>     →  Separation of </a:t>
            </a:r>
            <a:r>
              <a:rPr lang="en-US" sz="1600" dirty="0" err="1" smtClean="0"/>
              <a:t>pions</a:t>
            </a:r>
            <a:r>
              <a:rPr lang="en-US" sz="1600" dirty="0" smtClean="0"/>
              <a:t>, kaons, and protons (electrons and muons are easy!)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550" y="254002"/>
            <a:ext cx="1889587" cy="189653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4440535" y="1430216"/>
            <a:ext cx="15240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40531" y="1285352"/>
            <a:ext cx="0" cy="152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384140" y="5105400"/>
            <a:ext cx="2636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  Proton </a:t>
            </a:r>
            <a:r>
              <a:rPr lang="en-US" sz="1200" b="1" dirty="0" smtClean="0"/>
              <a:t>TMD’s – predicted quark </a:t>
            </a:r>
          </a:p>
          <a:p>
            <a:r>
              <a:rPr lang="en-US" sz="1200" b="1" dirty="0"/>
              <a:t> </a:t>
            </a:r>
            <a:r>
              <a:rPr lang="en-US" sz="1200" b="1" dirty="0" smtClean="0"/>
              <a:t> densities versus transverse </a:t>
            </a:r>
          </a:p>
          <a:p>
            <a:r>
              <a:rPr lang="en-US" sz="1200" b="1" dirty="0"/>
              <a:t> </a:t>
            </a:r>
            <a:r>
              <a:rPr lang="en-US" sz="1200" b="1" dirty="0" smtClean="0"/>
              <a:t> momentum. Proton polarized in</a:t>
            </a:r>
          </a:p>
          <a:p>
            <a:r>
              <a:rPr lang="en-US" sz="1200" b="1" dirty="0"/>
              <a:t> </a:t>
            </a:r>
            <a:r>
              <a:rPr lang="en-US" sz="1200" b="1" dirty="0" smtClean="0"/>
              <a:t> the y-direction.</a:t>
            </a:r>
          </a:p>
          <a:p>
            <a:endParaRPr lang="en-US" sz="1200" b="1" dirty="0"/>
          </a:p>
          <a:p>
            <a:endParaRPr lang="en-US" sz="1200" b="1" dirty="0" smtClean="0"/>
          </a:p>
        </p:txBody>
      </p:sp>
      <p:pic>
        <p:nvPicPr>
          <p:cNvPr id="11" name="buffer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806" y="2764909"/>
            <a:ext cx="1465398" cy="1417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4" y="4568822"/>
            <a:ext cx="4972116" cy="21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6606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  <a:r>
              <a:rPr lang="en-US" sz="2400" b="1" dirty="0" smtClean="0"/>
              <a:t>xample II: Saturation of the gluon density?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8254" y="968693"/>
                <a:ext cx="8510663" cy="3831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Gluon </a:t>
                </a:r>
                <a:r>
                  <a:rPr lang="en-US" b="1" dirty="0" smtClean="0"/>
                  <a:t>density g(x) increases</a:t>
                </a:r>
                <a:r>
                  <a:rPr lang="en-US" b="1" dirty="0" smtClean="0"/>
                  <a:t> </a:t>
                </a:r>
                <a:r>
                  <a:rPr lang="en-US" b="1" dirty="0" smtClean="0"/>
                  <a:t>with decreasing x = </a:t>
                </a:r>
                <a:r>
                  <a:rPr lang="en-US" b="1" dirty="0" err="1" smtClean="0"/>
                  <a:t>E</a:t>
                </a:r>
                <a:r>
                  <a:rPr lang="en-US" b="1" baseline="-25000" dirty="0" err="1" smtClean="0"/>
                  <a:t>g</a:t>
                </a:r>
                <a:r>
                  <a:rPr lang="en-US" b="1" dirty="0" smtClean="0"/>
                  <a:t>/</a:t>
                </a:r>
                <a:r>
                  <a:rPr lang="en-US" b="1" dirty="0" err="1" smtClean="0"/>
                  <a:t>E</a:t>
                </a:r>
                <a:r>
                  <a:rPr lang="en-US" b="1" baseline="-25000" dirty="0" err="1" smtClean="0"/>
                  <a:t>proton</a:t>
                </a:r>
                <a:endParaRPr lang="en-US" b="1" dirty="0" smtClean="0"/>
              </a:p>
              <a:p>
                <a:endParaRPr lang="en-US" sz="900" dirty="0"/>
              </a:p>
              <a:p>
                <a:r>
                  <a:rPr lang="en-US" sz="1600" dirty="0" smtClean="0"/>
                  <a:t>   If unchecked -&gt; violation of </a:t>
                </a:r>
                <a:r>
                  <a:rPr lang="en-US" sz="1600" dirty="0" err="1" smtClean="0"/>
                  <a:t>unitarity</a:t>
                </a:r>
                <a:r>
                  <a:rPr lang="en-US" sz="1600" dirty="0"/>
                  <a:t>:</a:t>
                </a:r>
                <a:r>
                  <a:rPr lang="en-US" sz="1600" dirty="0" smtClean="0"/>
                  <a:t> cross-section must remain finite</a:t>
                </a:r>
                <a:endParaRPr lang="en-US" sz="1600" dirty="0" smtClean="0"/>
              </a:p>
              <a:p>
                <a:endParaRPr lang="en-US" sz="900" dirty="0"/>
              </a:p>
              <a:p>
                <a:r>
                  <a:rPr lang="en-US" dirty="0" smtClean="0"/>
                  <a:t>    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→ g(x) has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to saturate (turn over) at some point!</a:t>
                </a:r>
              </a:p>
              <a:p>
                <a:endParaRPr lang="en-US" sz="900" dirty="0" smtClean="0"/>
              </a:p>
              <a:p>
                <a:r>
                  <a:rPr lang="en-US" sz="1600" dirty="0" smtClean="0"/>
                  <a:t>   No clear </a:t>
                </a:r>
                <a:r>
                  <a:rPr lang="en-US" sz="1600" dirty="0" smtClean="0"/>
                  <a:t>evidence/indication that this is happening </a:t>
                </a:r>
                <a:r>
                  <a:rPr lang="en-US" sz="1600" dirty="0" smtClean="0"/>
                  <a:t>from </a:t>
                </a:r>
                <a:r>
                  <a:rPr lang="en-US" sz="1600" dirty="0" smtClean="0"/>
                  <a:t>previous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   </a:t>
                </a:r>
                <a:r>
                  <a:rPr lang="en-US" sz="1600" dirty="0" smtClean="0"/>
                  <a:t> </a:t>
                </a:r>
                <a:r>
                  <a:rPr lang="en-US" sz="1600" dirty="0" smtClean="0"/>
                  <a:t>experiments (HERA)</a:t>
                </a:r>
                <a:endParaRPr lang="en-US" sz="1600" dirty="0"/>
              </a:p>
              <a:p>
                <a:endParaRPr lang="en-US" sz="1600" dirty="0"/>
              </a:p>
              <a:p>
                <a:r>
                  <a:rPr lang="en-US" b="1" dirty="0" smtClean="0"/>
                  <a:t>How to </a:t>
                </a:r>
                <a:r>
                  <a:rPr lang="en-US" b="1" dirty="0" smtClean="0"/>
                  <a:t>observe </a:t>
                </a:r>
                <a:r>
                  <a:rPr lang="en-US" b="1" dirty="0" smtClean="0"/>
                  <a:t>saturation of the gluon density?</a:t>
                </a:r>
              </a:p>
              <a:p>
                <a:endParaRPr lang="en-US" sz="900" dirty="0"/>
              </a:p>
              <a:p>
                <a:r>
                  <a:rPr lang="en-US" sz="1600" dirty="0" smtClean="0"/>
                  <a:t>   </a:t>
                </a:r>
                <a:r>
                  <a:rPr lang="en-US" sz="1600" dirty="0" smtClean="0"/>
                  <a:t>Can only observe in the perturbative regime, i.e. where Q</a:t>
                </a:r>
                <a:r>
                  <a:rPr lang="en-US" sz="1600" baseline="30000" dirty="0" smtClean="0"/>
                  <a:t>2</a:t>
                </a:r>
                <a:r>
                  <a:rPr lang="en-US" sz="1600" dirty="0" smtClean="0"/>
                  <a:t> &gt; 1 GeV</a:t>
                </a:r>
                <a:r>
                  <a:rPr lang="en-US" sz="1600" baseline="30000" dirty="0" smtClean="0"/>
                  <a:t>2</a:t>
                </a:r>
                <a:r>
                  <a:rPr lang="en-US" sz="1600" dirty="0" smtClean="0"/>
                  <a:t> (</a:t>
                </a:r>
                <a:r>
                  <a:rPr lang="el-G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1600" baseline="-25000" dirty="0" smtClean="0"/>
                  <a:t>S</a:t>
                </a:r>
                <a:r>
                  <a:rPr lang="en-US" sz="1600" baseline="30000" dirty="0" smtClean="0"/>
                  <a:t> </a:t>
                </a:r>
                <a:r>
                  <a:rPr lang="en-US" sz="1600" dirty="0" smtClean="0"/>
                  <a:t>reasonably small)</a:t>
                </a:r>
              </a:p>
              <a:p>
                <a:endParaRPr lang="en-US" sz="900" dirty="0" smtClean="0"/>
              </a:p>
              <a:p>
                <a:r>
                  <a:rPr lang="en-US" sz="1600" dirty="0" smtClean="0"/>
                  <a:t>   Effect significantly enhanced in nuclei: saturation scale Q</a:t>
                </a:r>
                <a:r>
                  <a:rPr lang="en-US" sz="1600" baseline="30000" dirty="0" smtClean="0"/>
                  <a:t>2</a:t>
                </a:r>
                <a:r>
                  <a:rPr lang="en-US" sz="1600" baseline="-25000" dirty="0" smtClean="0"/>
                  <a:t>S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1600" dirty="0" smtClean="0"/>
                  <a:t> A</a:t>
                </a:r>
                <a:r>
                  <a:rPr lang="en-US" sz="1600" baseline="30000" dirty="0" smtClean="0"/>
                  <a:t>1/3</a:t>
                </a:r>
                <a:r>
                  <a:rPr lang="en-US" sz="1600" dirty="0" smtClean="0"/>
                  <a:t> </a:t>
                </a:r>
                <a:endParaRPr lang="en-US" sz="1600" dirty="0"/>
              </a:p>
              <a:p>
                <a:endParaRPr lang="en-US" sz="1600" dirty="0" smtClean="0"/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      → Look for deviations from predictions based on linear (DGLAP) evolution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      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→ </a:t>
                </a:r>
                <a:r>
                  <a:rPr lang="en-US" sz="1600" b="1" dirty="0" smtClean="0">
                    <a:solidFill>
                      <a:srgbClr val="C00000"/>
                    </a:solidFill>
                  </a:rPr>
                  <a:t>Di-hadron/jet angular correlations </a:t>
                </a:r>
                <a:r>
                  <a:rPr lang="el-GR" sz="1600" b="1" dirty="0" smtClean="0">
                    <a:solidFill>
                      <a:srgbClr val="C00000"/>
                    </a:solidFill>
                  </a:rPr>
                  <a:t>Δ</a:t>
                </a:r>
                <a:r>
                  <a:rPr lang="el-GR" sz="1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endParaRPr lang="en-US" sz="16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54" y="968693"/>
                <a:ext cx="8510663" cy="3831818"/>
              </a:xfrm>
              <a:prstGeom prst="rect">
                <a:avLst/>
              </a:prstGeom>
              <a:blipFill>
                <a:blip r:embed="rId2"/>
                <a:stretch>
                  <a:fillRect l="-573" t="-955" b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058" y="985232"/>
            <a:ext cx="2150310" cy="2071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366" y="5301614"/>
            <a:ext cx="1883595" cy="763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035" y="4572700"/>
            <a:ext cx="2361064" cy="2177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06" y="4996937"/>
            <a:ext cx="2228547" cy="16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1200" y="173834"/>
            <a:ext cx="401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Current status of the EIC</a:t>
            </a:r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00767" y="838716"/>
            <a:ext cx="7839146" cy="5306852"/>
            <a:chOff x="782967" y="609071"/>
            <a:chExt cx="7839146" cy="5306852"/>
          </a:xfrm>
        </p:grpSpPr>
        <p:sp>
          <p:nvSpPr>
            <p:cNvPr id="10" name="TextBox 9"/>
            <p:cNvSpPr txBox="1"/>
            <p:nvPr/>
          </p:nvSpPr>
          <p:spPr>
            <a:xfrm>
              <a:off x="785490" y="664302"/>
              <a:ext cx="7830477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The 2015 </a:t>
              </a:r>
              <a:r>
                <a:rPr lang="en-US" sz="1600" b="1" dirty="0" smtClean="0">
                  <a:solidFill>
                    <a:srgbClr val="4785D1"/>
                  </a:solidFill>
                </a:rPr>
                <a:t>LONG RANGE PLAN </a:t>
              </a:r>
              <a:r>
                <a:rPr lang="en-US" sz="1600" b="1" dirty="0" smtClean="0"/>
                <a:t>for </a:t>
              </a:r>
              <a:r>
                <a:rPr lang="en-US" sz="1600" b="1" dirty="0" smtClean="0">
                  <a:solidFill>
                    <a:srgbClr val="4785D1"/>
                  </a:solidFill>
                </a:rPr>
                <a:t>NUCLEAR SCIENCE</a:t>
              </a:r>
            </a:p>
            <a:p>
              <a:endParaRPr lang="en-US" sz="800" b="1" dirty="0"/>
            </a:p>
            <a:p>
              <a:r>
                <a:rPr lang="en-US" sz="1600" dirty="0" smtClean="0"/>
                <a:t> We recommend a high-energy high-luminosity polarized Electron Ion Collider as the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highest priority</a:t>
              </a:r>
              <a:r>
                <a:rPr lang="en-US" sz="1600" dirty="0" smtClean="0"/>
                <a:t> for new facility construction following the completion of FRIB.</a:t>
              </a:r>
            </a:p>
            <a:p>
              <a:endParaRPr lang="en-US" sz="800" dirty="0"/>
            </a:p>
            <a:p>
              <a:r>
                <a:rPr lang="en-US" sz="1600" dirty="0" smtClean="0"/>
                <a:t> We recommend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vigorous detector and accelerator R&amp;D </a:t>
              </a:r>
              <a:r>
                <a:rPr lang="en-US" sz="1600" dirty="0" smtClean="0"/>
                <a:t>in support of the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 </a:t>
              </a:r>
              <a:r>
                <a:rPr lang="en-US" sz="1600" dirty="0" err="1" smtClean="0"/>
                <a:t>neutrinoless</a:t>
              </a:r>
              <a:r>
                <a:rPr lang="en-US" sz="1600" dirty="0" smtClean="0"/>
                <a:t> double beta decay program and the Electron Ion Collider</a:t>
              </a:r>
              <a:endParaRPr lang="en-US" sz="1600" dirty="0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82967" y="609071"/>
              <a:ext cx="7806903" cy="1704829"/>
            </a:xfrm>
            <a:prstGeom prst="roundRect">
              <a:avLst>
                <a:gd name="adj" fmla="val 7019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8100" contourW="25400">
              <a:bevelT/>
              <a:bevelB w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5905" y="657675"/>
              <a:ext cx="914400" cy="443484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 bwMode="auto">
            <a:xfrm>
              <a:off x="782968" y="2453124"/>
              <a:ext cx="7806903" cy="754053"/>
            </a:xfrm>
            <a:prstGeom prst="roundRect">
              <a:avLst>
                <a:gd name="adj" fmla="val 7019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8100" contourW="25400">
              <a:bevelT/>
              <a:bevelB w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5210" y="2453124"/>
              <a:ext cx="55899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4785D1"/>
                  </a:solidFill>
                </a:rPr>
                <a:t>EIC User Group</a:t>
              </a:r>
            </a:p>
            <a:p>
              <a:endParaRPr lang="en-US" sz="800" b="1" dirty="0">
                <a:solidFill>
                  <a:srgbClr val="4785D1"/>
                </a:solidFill>
              </a:endParaRPr>
            </a:p>
            <a:p>
              <a:r>
                <a:rPr lang="en-US" sz="1600" dirty="0" smtClean="0"/>
                <a:t>Established in 2016, now counting more than 900 members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3978" y="2477623"/>
              <a:ext cx="1263478" cy="697524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 bwMode="auto">
            <a:xfrm>
              <a:off x="815210" y="4248903"/>
              <a:ext cx="7806903" cy="1667020"/>
            </a:xfrm>
            <a:prstGeom prst="roundRect">
              <a:avLst>
                <a:gd name="adj" fmla="val 7019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8100" contourW="25400">
              <a:bevelT/>
              <a:bevelB w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5167" y="4257722"/>
              <a:ext cx="4721164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Review by the </a:t>
              </a:r>
              <a:r>
                <a:rPr lang="en-US" sz="1600" b="1" dirty="0" smtClean="0">
                  <a:solidFill>
                    <a:srgbClr val="4785D1"/>
                  </a:solidFill>
                </a:rPr>
                <a:t>National Academy of Sciences</a:t>
              </a:r>
            </a:p>
            <a:p>
              <a:endParaRPr lang="en-US" sz="1600" dirty="0"/>
            </a:p>
            <a:p>
              <a:r>
                <a:rPr lang="en-US" sz="1600" dirty="0" smtClean="0"/>
                <a:t> Started in early 2017</a:t>
              </a:r>
            </a:p>
            <a:p>
              <a:r>
                <a:rPr lang="en-US" sz="1600" dirty="0" smtClean="0"/>
                <a:t> Duration: 18 months</a:t>
              </a:r>
            </a:p>
            <a:p>
              <a:endParaRPr lang="en-US" sz="1600" dirty="0"/>
            </a:p>
            <a:p>
              <a:r>
                <a:rPr lang="en-US" b="1" dirty="0" smtClean="0">
                  <a:solidFill>
                    <a:srgbClr val="4785D1"/>
                  </a:solidFill>
                </a:rPr>
                <a:t>To be followed by CD0 </a:t>
              </a:r>
              <a:r>
                <a:rPr lang="en-US" sz="1600" dirty="0" smtClean="0"/>
                <a:t>(expected in </a:t>
              </a:r>
              <a:r>
                <a:rPr lang="en-US" sz="1600" dirty="0"/>
                <a:t>F</a:t>
              </a:r>
              <a:r>
                <a:rPr lang="en-US" sz="1600" dirty="0" smtClean="0"/>
                <a:t>Y 2019)</a:t>
              </a:r>
              <a:endParaRPr lang="en-US" sz="16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8661" y="4613502"/>
              <a:ext cx="2511591" cy="70475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82967" y="3563490"/>
            <a:ext cx="763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785D1"/>
                </a:solidFill>
              </a:rPr>
              <a:t>Community Review of EIC Accelerator R&amp;D for the </a:t>
            </a:r>
            <a:r>
              <a:rPr lang="en-US" sz="1600" b="1" dirty="0" smtClean="0">
                <a:solidFill>
                  <a:srgbClr val="4785D1"/>
                </a:solidFill>
              </a:rPr>
              <a:t>Office of Nuclear Physics</a:t>
            </a:r>
            <a:endParaRPr lang="en-US" sz="1600" b="1" dirty="0" smtClean="0">
              <a:solidFill>
                <a:srgbClr val="4785D1"/>
              </a:solidFill>
            </a:endParaRPr>
          </a:p>
          <a:p>
            <a:endParaRPr lang="en-US" sz="800" b="1" dirty="0">
              <a:solidFill>
                <a:srgbClr val="4785D1"/>
              </a:solidFill>
            </a:endParaRPr>
          </a:p>
          <a:p>
            <a:r>
              <a:rPr lang="en-US" sz="1600" dirty="0" smtClean="0"/>
              <a:t>Established Accelerator R&amp;D priorities in February 13, 2017 report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716889" y="3573629"/>
            <a:ext cx="7806903" cy="754053"/>
          </a:xfrm>
          <a:prstGeom prst="roundRect">
            <a:avLst>
              <a:gd name="adj" fmla="val 701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38100" contourW="25400">
            <a:bevelT/>
            <a:bevelB w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832" y="5011036"/>
            <a:ext cx="1404823" cy="1260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8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4684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Overview – Argonne’s EIC Activities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806672"/>
            <a:ext cx="6777817" cy="330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Argonne involved in all aspects of the planned project</a:t>
            </a:r>
          </a:p>
          <a:p>
            <a:endParaRPr lang="en-US" sz="800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 smtClean="0"/>
              <a:t>	• </a:t>
            </a:r>
            <a:r>
              <a:rPr lang="en-US" b="1" dirty="0" smtClean="0"/>
              <a:t>Accelerator design/developments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 smtClean="0"/>
              <a:t>• </a:t>
            </a:r>
            <a:r>
              <a:rPr lang="en-US" b="1" dirty="0" smtClean="0"/>
              <a:t>Theory calculations/predictions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 smtClean="0"/>
              <a:t>• </a:t>
            </a:r>
            <a:r>
              <a:rPr lang="en-US" b="1" dirty="0" smtClean="0"/>
              <a:t>Physics/detector simulations</a:t>
            </a:r>
          </a:p>
          <a:p>
            <a:endParaRPr lang="en-US" b="1" dirty="0" smtClean="0"/>
          </a:p>
          <a:p>
            <a:r>
              <a:rPr lang="en-US" b="1" dirty="0" smtClean="0"/>
              <a:t>	</a:t>
            </a:r>
            <a:r>
              <a:rPr lang="en-US" dirty="0" smtClean="0"/>
              <a:t>• </a:t>
            </a:r>
            <a:r>
              <a:rPr lang="en-US" b="1" dirty="0" smtClean="0"/>
              <a:t>Detector R&amp;D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 smtClean="0"/>
              <a:t>• </a:t>
            </a:r>
            <a:r>
              <a:rPr lang="en-US" b="1" dirty="0" smtClean="0"/>
              <a:t>Computing</a:t>
            </a:r>
            <a:endParaRPr lang="en-US" b="1" dirty="0"/>
          </a:p>
        </p:txBody>
      </p:sp>
      <p:sp>
        <p:nvSpPr>
          <p:cNvPr id="5" name="Right Brace 4"/>
          <p:cNvSpPr/>
          <p:nvPr/>
        </p:nvSpPr>
        <p:spPr bwMode="auto">
          <a:xfrm flipH="1">
            <a:off x="5748869" y="2444743"/>
            <a:ext cx="264759" cy="2578120"/>
          </a:xfrm>
          <a:prstGeom prst="rightBrace">
            <a:avLst>
              <a:gd name="adj1" fmla="val 8333"/>
              <a:gd name="adj2" fmla="val 4957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553200" y="3506291"/>
            <a:ext cx="1828800" cy="45720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Challenges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85465"/>
            <a:ext cx="1219200" cy="1219200"/>
          </a:xfrm>
          <a:prstGeom prst="rect">
            <a:avLst/>
          </a:prstGeom>
        </p:spPr>
      </p:pic>
      <p:sp>
        <p:nvSpPr>
          <p:cNvPr id="8" name="Up Arrow Callout 7"/>
          <p:cNvSpPr/>
          <p:nvPr/>
        </p:nvSpPr>
        <p:spPr>
          <a:xfrm>
            <a:off x="6685934" y="4208207"/>
            <a:ext cx="1543665" cy="1366684"/>
          </a:xfrm>
          <a:prstGeom prst="upArrowCallou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emphasis of this talk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12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 LMBB ANL-Final" id="{A1E0899F-439A-EB49-B9F5-FF3B20454CC1}" vid="{C3DCD9D8-8CF8-D846-8F45-D5565ED866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</Template>
  <TotalTime>10551</TotalTime>
  <Words>1906</Words>
  <Application>Microsoft Office PowerPoint</Application>
  <PresentationFormat>On-screen Show (4:3)</PresentationFormat>
  <Paragraphs>423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Brush Script MT</vt:lpstr>
      <vt:lpstr>Calibri</vt:lpstr>
      <vt:lpstr>Cambria Math</vt:lpstr>
      <vt:lpstr>Times New Roman</vt:lpstr>
      <vt:lpstr>Wingdings</vt:lpstr>
      <vt:lpstr>presentation_4x3</vt:lpstr>
      <vt:lpstr>Challenges in Building a Detector for   The ELECTRON-ION COLLIDER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Argonne National Laboratory Physics Division  DOE NP Lab Managers Budget Briefing</dc:title>
  <dc:creator>Kawtar Hafidi</dc:creator>
  <cp:lastModifiedBy>Repond, Jose O.</cp:lastModifiedBy>
  <cp:revision>75</cp:revision>
  <cp:lastPrinted>2018-02-19T18:43:43Z</cp:lastPrinted>
  <dcterms:created xsi:type="dcterms:W3CDTF">2018-03-16T21:59:26Z</dcterms:created>
  <dcterms:modified xsi:type="dcterms:W3CDTF">2018-03-28T17:20:38Z</dcterms:modified>
</cp:coreProperties>
</file>