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2" r:id="rId3"/>
    <p:sldId id="260" r:id="rId4"/>
    <p:sldId id="259" r:id="rId5"/>
    <p:sldId id="298" r:id="rId6"/>
    <p:sldId id="258" r:id="rId7"/>
    <p:sldId id="297" r:id="rId8"/>
    <p:sldId id="289" r:id="rId9"/>
    <p:sldId id="277" r:id="rId10"/>
    <p:sldId id="263" r:id="rId11"/>
    <p:sldId id="290" r:id="rId12"/>
    <p:sldId id="280" r:id="rId13"/>
    <p:sldId id="283" r:id="rId14"/>
    <p:sldId id="281" r:id="rId15"/>
    <p:sldId id="272" r:id="rId16"/>
    <p:sldId id="270" r:id="rId17"/>
    <p:sldId id="286" r:id="rId18"/>
    <p:sldId id="291" r:id="rId19"/>
    <p:sldId id="287" r:id="rId20"/>
    <p:sldId id="261" r:id="rId21"/>
    <p:sldId id="267" r:id="rId22"/>
    <p:sldId id="292" r:id="rId23"/>
    <p:sldId id="288" r:id="rId24"/>
    <p:sldId id="293" r:id="rId25"/>
    <p:sldId id="294" r:id="rId26"/>
    <p:sldId id="265" r:id="rId27"/>
    <p:sldId id="266" r:id="rId28"/>
    <p:sldId id="275" r:id="rId29"/>
    <p:sldId id="273" r:id="rId30"/>
    <p:sldId id="276" r:id="rId31"/>
    <p:sldId id="268" r:id="rId32"/>
    <p:sldId id="299" r:id="rId33"/>
    <p:sldId id="300" r:id="rId34"/>
    <p:sldId id="274" r:id="rId35"/>
    <p:sldId id="27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74" autoAdjust="0"/>
    <p:restoredTop sz="92366" autoAdjust="0"/>
  </p:normalViewPr>
  <p:slideViewPr>
    <p:cSldViewPr>
      <p:cViewPr varScale="1">
        <p:scale>
          <a:sx n="74" d="100"/>
          <a:sy n="74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566FFC2-C273-468D-AA25-78558980B0BE}" type="datetimeFigureOut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2118C3B-2DDF-4129-A780-5AA9D885B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172474-7CDC-4C85-8CE7-086DBFF304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30" tIns="45715" rIns="91430" bIns="45715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5FC7A1-DACE-476C-9CC3-A529989B6CB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C70A29-0F46-4633-A664-6064EC7E68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14DAB7-B366-48FB-8884-4E5222F39941}" type="datetime1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DF959-EFFC-4144-AA84-D4D029093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93C2EFE-A20D-47A5-968C-FA5ED7E809A8}" type="datetime1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>
                <a:lumMod val="50000"/>
                <a:lumOff val="50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algn="ctr">
              <a:defRPr sz="1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689AA2-0630-4FB5-91AE-C23F5B64A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9D1044-7C60-4657-9EEC-B0867911C1D7}" type="datetime1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24A99-78B8-465E-A9DE-42457C2D5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6EC547-5865-4C21-AC64-6587910ABCB8}" type="datetime1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CF306-E49E-4C75-965C-ED95E17BE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715FE8-523F-4F2D-9E76-BCF2BE27EB66}" type="datetime1">
              <a:rPr lang="en-US"/>
              <a:pPr>
                <a:defRPr/>
              </a:pPr>
              <a:t>5/23/2012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54273-BBE8-4981-BFE7-6A983FCBB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76200"/>
            <a:ext cx="533400" cy="457200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91440" rIns="91440" bIns="9144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A54634-363E-4C41-AC2D-967539057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4" descr="http://www.bnl.gov/PGA/images/Logo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0" y="4872038"/>
            <a:ext cx="20955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85800" y="3101975"/>
            <a:ext cx="7772400" cy="1241425"/>
          </a:xfrm>
        </p:spPr>
        <p:txBody>
          <a:bodyPr/>
          <a:lstStyle/>
          <a:p>
            <a:r>
              <a:rPr lang="en-US" sz="4800" smtClean="0"/>
              <a:t>» Drell Yan @ RHIC «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43400"/>
            <a:ext cx="8305800" cy="24384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4800"/>
              </a:spcAft>
              <a:buFont typeface="Arial" pitchFamily="34" charset="0"/>
              <a:buNone/>
              <a:defRPr/>
            </a:pPr>
            <a:r>
              <a:rPr lang="en-US" sz="3600" dirty="0" smtClean="0"/>
              <a:t>Oleg </a:t>
            </a:r>
            <a:r>
              <a:rPr lang="en-US" sz="3600" dirty="0" err="1" smtClean="0"/>
              <a:t>Eyser</a:t>
            </a:r>
            <a:endParaRPr lang="en-US" sz="3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ECT* Workshop on </a:t>
            </a:r>
            <a:r>
              <a:rPr lang="en-US" dirty="0" err="1" smtClean="0"/>
              <a:t>Drell</a:t>
            </a:r>
            <a:r>
              <a:rPr lang="en-US" dirty="0" smtClean="0"/>
              <a:t> Yan Physics</a:t>
            </a:r>
            <a:br>
              <a:rPr lang="en-US" dirty="0" smtClean="0"/>
            </a:br>
            <a:r>
              <a:rPr lang="en-US" dirty="0" smtClean="0"/>
              <a:t>and the Structure of Hadrons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May 21-25, 2012, Trento, Italy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47663"/>
            <a:ext cx="3686175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/>
          <a:srcRect l="2898" t="1120" r="4237" b="-1"/>
          <a:stretch/>
        </p:blipFill>
        <p:spPr bwMode="auto">
          <a:xfrm>
            <a:off x="4848225" y="347663"/>
            <a:ext cx="3686175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Polarized Drell-Yan with PHENIX?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22363"/>
            <a:ext cx="4343400" cy="2716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422400"/>
            <a:ext cx="3565525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5257800" y="990600"/>
            <a:ext cx="341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alibri" pitchFamily="34" charset="0"/>
              </a:rPr>
              <a:t>arxive:1108.4974 (Lu, Ma, Zhu)</a:t>
            </a: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 rot="399623">
            <a:off x="6415088" y="2381250"/>
            <a:ext cx="1714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projection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191000"/>
            <a:ext cx="3568700" cy="2373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5563" y="4191000"/>
            <a:ext cx="3703637" cy="2373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499B9-B4DE-4896-A19B-79494FAD2F0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6750" y="2560638"/>
            <a:ext cx="4038600" cy="44132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29000" y="2057400"/>
            <a:ext cx="1276350" cy="9445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90954" y="4724400"/>
            <a:ext cx="1429046" cy="338554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mtClean="0"/>
              <a:t>RHIC can provide luminosities to measure Drell-Yan production</a:t>
            </a:r>
          </a:p>
          <a:p>
            <a:pPr lvl="1">
              <a:buFont typeface="Wingdings" pitchFamily="2" charset="2"/>
              <a:buChar char="§"/>
            </a:pPr>
            <a:r>
              <a:rPr lang="en-US" smtClean="0"/>
              <a:t>Projected luminosities in upcoming run ≈ 300 pb</a:t>
            </a:r>
            <a:r>
              <a:rPr lang="en-US" baseline="30000" smtClean="0"/>
              <a:t>-1</a:t>
            </a:r>
          </a:p>
          <a:p>
            <a:pPr>
              <a:buFont typeface="Wingdings" pitchFamily="2" charset="2"/>
              <a:buChar char="§"/>
            </a:pPr>
            <a:r>
              <a:rPr lang="en-US" smtClean="0"/>
              <a:t>Beam polarizations are &gt;50%</a:t>
            </a:r>
          </a:p>
          <a:p>
            <a:pPr lvl="1">
              <a:buFont typeface="Wingdings" pitchFamily="2" charset="2"/>
              <a:buChar char="§"/>
            </a:pPr>
            <a:r>
              <a:rPr lang="en-US" smtClean="0"/>
              <a:t>Will have longitudinal polarization in the near future… highest priority is the W-program</a:t>
            </a:r>
          </a:p>
          <a:p>
            <a:pPr>
              <a:buFont typeface="Wingdings" pitchFamily="2" charset="2"/>
              <a:buChar char="§"/>
            </a:pPr>
            <a:endParaRPr lang="en-US" smtClean="0"/>
          </a:p>
          <a:p>
            <a:pPr>
              <a:buFont typeface="Wingdings" pitchFamily="2" charset="2"/>
              <a:buChar char="§"/>
            </a:pPr>
            <a:endParaRPr lang="en-US" smtClean="0"/>
          </a:p>
          <a:p>
            <a:pPr>
              <a:buFont typeface="Wingdings" pitchFamily="2" charset="2"/>
              <a:buChar char="§"/>
            </a:pPr>
            <a:r>
              <a:rPr lang="en-US" smtClean="0"/>
              <a:t>What are the important questions for a compelling physics program?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F21F9-E59F-4ED2-BF84-F6CAB9285E9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9425" y="4419600"/>
            <a:ext cx="8185150" cy="8302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“We have an infinite number of questions that we can work on.”</a:t>
            </a:r>
            <a:br>
              <a:rPr lang="en-US" sz="2400" dirty="0"/>
            </a:br>
            <a:r>
              <a:rPr lang="en-US" sz="2400" dirty="0"/>
              <a:t>Penn </a:t>
            </a:r>
            <a:r>
              <a:rPr lang="en-US" sz="2400" dirty="0" err="1"/>
              <a:t>Jillette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5" descr="dis3"/>
          <p:cNvPicPr>
            <a:picLocks noChangeAspect="1" noChangeArrowheads="1"/>
          </p:cNvPicPr>
          <p:nvPr/>
        </p:nvPicPr>
        <p:blipFill>
          <a:blip r:embed="rId3"/>
          <a:srcRect l="31" t="397" r="-1938" b="291"/>
          <a:stretch>
            <a:fillRect/>
          </a:stretch>
        </p:blipFill>
        <p:spPr bwMode="auto">
          <a:xfrm>
            <a:off x="5757863" y="1447800"/>
            <a:ext cx="1862137" cy="2297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Proton Spin Structure</a:t>
            </a:r>
          </a:p>
        </p:txBody>
      </p:sp>
      <p:sp>
        <p:nvSpPr>
          <p:cNvPr id="3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14450"/>
            <a:ext cx="4552950" cy="257175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Bef>
                <a:spcPct val="0"/>
              </a:spcBef>
              <a:spcAft>
                <a:spcPts val="400"/>
              </a:spcAft>
              <a:buClr>
                <a:schemeClr val="bg1"/>
              </a:buClr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2060"/>
                </a:solidFill>
              </a:rPr>
              <a:t>Polarization experiments</a:t>
            </a:r>
            <a:endParaRPr lang="en-US" dirty="0">
              <a:solidFill>
                <a:srgbClr val="002060"/>
              </a:solidFill>
            </a:endParaRPr>
          </a:p>
          <a:p>
            <a:pPr marL="914400" lvl="1" indent="-347663" fontAlgn="auto">
              <a:spcBef>
                <a:spcPct val="0"/>
              </a:spcBef>
              <a:spcAft>
                <a:spcPts val="400"/>
              </a:spcAft>
              <a:buClr>
                <a:srgbClr val="008000"/>
              </a:buClr>
              <a:buFont typeface="Arial" pitchFamily="34" charset="0"/>
              <a:buChar char="–"/>
              <a:defRPr/>
            </a:pPr>
            <a:r>
              <a:rPr lang="en-US" dirty="0" err="1" smtClean="0">
                <a:solidFill>
                  <a:srgbClr val="008000"/>
                </a:solidFill>
              </a:rPr>
              <a:t>Helicity</a:t>
            </a:r>
            <a:endParaRPr lang="en-US" dirty="0" smtClean="0">
              <a:solidFill>
                <a:srgbClr val="008000"/>
              </a:solidFill>
            </a:endParaRPr>
          </a:p>
          <a:p>
            <a:pPr marL="1294765" lvl="2" indent="-347663" fontAlgn="auto">
              <a:spcBef>
                <a:spcPct val="0"/>
              </a:spcBef>
              <a:spcAft>
                <a:spcPts val="400"/>
              </a:spcAft>
              <a:buClr>
                <a:srgbClr val="008000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8000"/>
                </a:solidFill>
              </a:rPr>
              <a:t>Valence quarks</a:t>
            </a:r>
          </a:p>
          <a:p>
            <a:pPr marL="1294765" lvl="2" indent="-347663" fontAlgn="auto">
              <a:spcBef>
                <a:spcPct val="0"/>
              </a:spcBef>
              <a:spcAft>
                <a:spcPts val="400"/>
              </a:spcAft>
              <a:buClr>
                <a:srgbClr val="008000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8000"/>
                </a:solidFill>
              </a:rPr>
              <a:t>Sea quarks</a:t>
            </a:r>
          </a:p>
          <a:p>
            <a:pPr marL="1294765" lvl="2" indent="-347663" fontAlgn="auto">
              <a:spcBef>
                <a:spcPct val="0"/>
              </a:spcBef>
              <a:spcAft>
                <a:spcPts val="400"/>
              </a:spcAft>
              <a:buClr>
                <a:srgbClr val="008000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8000"/>
                </a:solidFill>
              </a:rPr>
              <a:t>Gluons</a:t>
            </a:r>
          </a:p>
          <a:p>
            <a:pPr marL="914400" lvl="1" indent="-347663" fontAlgn="auto">
              <a:spcBef>
                <a:spcPct val="0"/>
              </a:spcBef>
              <a:spcAft>
                <a:spcPts val="400"/>
              </a:spcAft>
              <a:buClr>
                <a:srgbClr val="C00000"/>
              </a:buClr>
              <a:buFont typeface="Arial" pitchFamily="34" charset="0"/>
              <a:buChar char="–"/>
              <a:defRPr/>
            </a:pPr>
            <a:r>
              <a:rPr lang="en-US" dirty="0" err="1" smtClean="0">
                <a:solidFill>
                  <a:srgbClr val="C00000"/>
                </a:solidFill>
              </a:rPr>
              <a:t>Transversity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685800" y="6248400"/>
            <a:ext cx="6973888" cy="554038"/>
          </a:xfrm>
          <a:prstGeom prst="rect">
            <a:avLst/>
          </a:prstGeom>
        </p:spPr>
        <p:txBody>
          <a:bodyPr wrap="none" tIns="91440" bIns="91440">
            <a:spAutoFit/>
          </a:bodyPr>
          <a:lstStyle>
            <a:lvl1pPr marL="349250" indent="-3492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 sz="2400" kern="120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625475" indent="-276225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 sz="2000" kern="1200"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ct val="0"/>
              </a:spcBef>
              <a:spcAft>
                <a:spcPts val="40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i="1" dirty="0" smtClean="0">
                <a:solidFill>
                  <a:srgbClr val="002060"/>
                </a:solidFill>
                <a:latin typeface="+mn-lt"/>
              </a:rPr>
              <a:t>What is the connection to orbital angular momentum?</a:t>
            </a:r>
            <a:endParaRPr lang="en-US" i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20485" name="Group 69"/>
          <p:cNvGrpSpPr>
            <a:grpSpLocks/>
          </p:cNvGrpSpPr>
          <p:nvPr/>
        </p:nvGrpSpPr>
        <p:grpSpPr bwMode="auto">
          <a:xfrm>
            <a:off x="914400" y="3962400"/>
            <a:ext cx="7593013" cy="2133600"/>
            <a:chOff x="1143000" y="3810000"/>
            <a:chExt cx="7592568" cy="2133600"/>
          </a:xfrm>
        </p:grpSpPr>
        <p:sp>
          <p:nvSpPr>
            <p:cNvPr id="71" name="Rounded Rectangle 70"/>
            <p:cNvSpPr/>
            <p:nvPr/>
          </p:nvSpPr>
          <p:spPr>
            <a:xfrm>
              <a:off x="5297245" y="3810000"/>
              <a:ext cx="3438323" cy="2133600"/>
            </a:xfrm>
            <a:prstGeom prst="roundRect">
              <a:avLst/>
            </a:prstGeom>
            <a:solidFill>
              <a:sysClr val="window" lastClr="FFFFFF"/>
            </a:solidFill>
            <a:ln w="425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1143000" y="3810000"/>
              <a:ext cx="3581190" cy="2133600"/>
            </a:xfrm>
            <a:prstGeom prst="roundRect">
              <a:avLst/>
            </a:prstGeom>
            <a:solidFill>
              <a:sysClr val="window" lastClr="FFFFFF"/>
            </a:solidFill>
            <a:ln w="425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73" name="AutoShape 11"/>
            <p:cNvSpPr>
              <a:spLocks noChangeArrowheads="1"/>
            </p:cNvSpPr>
            <p:nvPr/>
          </p:nvSpPr>
          <p:spPr bwMode="auto">
            <a:xfrm rot="10800000">
              <a:off x="3646341" y="4481513"/>
              <a:ext cx="860375" cy="358775"/>
            </a:xfrm>
            <a:prstGeom prst="leftArrow">
              <a:avLst>
                <a:gd name="adj1" fmla="val 50000"/>
                <a:gd name="adj2" fmla="val 60000"/>
              </a:avLst>
            </a:prstGeom>
            <a:gradFill rotWithShape="1">
              <a:gsLst>
                <a:gs pos="0">
                  <a:srgbClr val="9BBB59">
                    <a:tint val="65000"/>
                    <a:satMod val="270000"/>
                  </a:srgbClr>
                </a:gs>
                <a:gs pos="25000">
                  <a:srgbClr val="9BBB59">
                    <a:tint val="60000"/>
                    <a:satMod val="300000"/>
                  </a:srgbClr>
                </a:gs>
                <a:gs pos="100000">
                  <a:srgbClr val="9BBB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74" name="AutoShape 7"/>
            <p:cNvSpPr>
              <a:spLocks noChangeArrowheads="1"/>
            </p:cNvSpPr>
            <p:nvPr/>
          </p:nvSpPr>
          <p:spPr bwMode="auto">
            <a:xfrm>
              <a:off x="1354126" y="4481513"/>
              <a:ext cx="860375" cy="358775"/>
            </a:xfrm>
            <a:prstGeom prst="leftArrow">
              <a:avLst>
                <a:gd name="adj1" fmla="val 50000"/>
                <a:gd name="adj2" fmla="val 60000"/>
              </a:avLst>
            </a:prstGeom>
            <a:gradFill rotWithShape="1">
              <a:gsLst>
                <a:gs pos="0">
                  <a:srgbClr val="9BBB59">
                    <a:tint val="65000"/>
                    <a:satMod val="270000"/>
                  </a:srgbClr>
                </a:gs>
                <a:gs pos="25000">
                  <a:srgbClr val="9BBB59">
                    <a:tint val="60000"/>
                    <a:satMod val="300000"/>
                  </a:srgbClr>
                </a:gs>
                <a:gs pos="100000">
                  <a:srgbClr val="9BBB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75" name="Oval 5"/>
            <p:cNvSpPr>
              <a:spLocks noChangeArrowheads="1"/>
            </p:cNvSpPr>
            <p:nvPr/>
          </p:nvSpPr>
          <p:spPr bwMode="auto">
            <a:xfrm>
              <a:off x="1712880" y="4267200"/>
              <a:ext cx="787354" cy="787400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tint val="65000"/>
                    <a:satMod val="270000"/>
                  </a:srgbClr>
                </a:gs>
                <a:gs pos="25000">
                  <a:srgbClr val="9BBB59">
                    <a:tint val="60000"/>
                    <a:satMod val="300000"/>
                  </a:srgbClr>
                </a:gs>
                <a:gs pos="100000">
                  <a:srgbClr val="9BBB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76" name="Rectangle 17"/>
            <p:cNvSpPr>
              <a:spLocks noChangeArrowheads="1"/>
            </p:cNvSpPr>
            <p:nvPr/>
          </p:nvSpPr>
          <p:spPr bwMode="auto">
            <a:xfrm>
              <a:off x="2787554" y="4625975"/>
              <a:ext cx="285733" cy="7143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65000"/>
                    <a:satMod val="270000"/>
                  </a:srgbClr>
                </a:gs>
                <a:gs pos="25000">
                  <a:srgbClr val="4F81BD">
                    <a:tint val="60000"/>
                    <a:satMod val="300000"/>
                  </a:srgbClr>
                </a:gs>
                <a:gs pos="100000">
                  <a:srgbClr val="4F81BD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77" name="AutoShape 19"/>
            <p:cNvSpPr>
              <a:spLocks noChangeArrowheads="1"/>
            </p:cNvSpPr>
            <p:nvPr/>
          </p:nvSpPr>
          <p:spPr bwMode="auto">
            <a:xfrm rot="5400000">
              <a:off x="5763123" y="4212442"/>
              <a:ext cx="858838" cy="358754"/>
            </a:xfrm>
            <a:prstGeom prst="leftArrow">
              <a:avLst>
                <a:gd name="adj1" fmla="val 50000"/>
                <a:gd name="adj2" fmla="val 60000"/>
              </a:avLst>
            </a:prstGeom>
            <a:gradFill rotWithShape="1">
              <a:gsLst>
                <a:gs pos="0">
                  <a:srgbClr val="9BBB59">
                    <a:tint val="65000"/>
                    <a:satMod val="270000"/>
                  </a:srgbClr>
                </a:gs>
                <a:gs pos="25000">
                  <a:srgbClr val="9BBB59">
                    <a:tint val="60000"/>
                    <a:satMod val="300000"/>
                  </a:srgbClr>
                </a:gs>
                <a:gs pos="100000">
                  <a:srgbClr val="9BBB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78" name="Oval 20"/>
            <p:cNvSpPr>
              <a:spLocks noChangeArrowheads="1"/>
            </p:cNvSpPr>
            <p:nvPr/>
          </p:nvSpPr>
          <p:spPr bwMode="auto">
            <a:xfrm>
              <a:off x="5798865" y="4321175"/>
              <a:ext cx="787354" cy="787400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tint val="65000"/>
                    <a:satMod val="270000"/>
                  </a:srgbClr>
                </a:gs>
                <a:gs pos="25000">
                  <a:srgbClr val="9BBB59">
                    <a:tint val="60000"/>
                    <a:satMod val="300000"/>
                  </a:srgbClr>
                </a:gs>
                <a:gs pos="100000">
                  <a:srgbClr val="9BBB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79" name="Oval 21"/>
            <p:cNvSpPr>
              <a:spLocks noChangeArrowheads="1"/>
            </p:cNvSpPr>
            <p:nvPr/>
          </p:nvSpPr>
          <p:spPr bwMode="auto">
            <a:xfrm>
              <a:off x="6049675" y="4678363"/>
              <a:ext cx="285733" cy="287337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tint val="65000"/>
                    <a:satMod val="270000"/>
                  </a:srgbClr>
                </a:gs>
                <a:gs pos="25000">
                  <a:srgbClr val="C0504D">
                    <a:tint val="60000"/>
                    <a:satMod val="300000"/>
                  </a:srgbClr>
                </a:gs>
                <a:gs pos="100000">
                  <a:srgbClr val="C0504D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80" name="Line 22"/>
            <p:cNvSpPr>
              <a:spLocks noChangeShapeType="1"/>
            </p:cNvSpPr>
            <p:nvPr/>
          </p:nvSpPr>
          <p:spPr bwMode="auto">
            <a:xfrm flipH="1" flipV="1">
              <a:off x="6192542" y="4392613"/>
              <a:ext cx="0" cy="285750"/>
            </a:xfrm>
            <a:prstGeom prst="line">
              <a:avLst/>
            </a:prstGeom>
            <a:noFill/>
            <a:ln w="42500" cap="flat" cmpd="sng" algn="ctr">
              <a:solidFill>
                <a:srgbClr val="C0504D"/>
              </a:solidFill>
              <a:prstDash val="solid"/>
              <a:headEnd/>
              <a:tailEnd type="triangle" w="lg" len="lg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81" name="Oval 12"/>
            <p:cNvSpPr>
              <a:spLocks noChangeArrowheads="1"/>
            </p:cNvSpPr>
            <p:nvPr/>
          </p:nvSpPr>
          <p:spPr bwMode="auto">
            <a:xfrm>
              <a:off x="3360608" y="4267200"/>
              <a:ext cx="787354" cy="787400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tint val="65000"/>
                    <a:satMod val="270000"/>
                  </a:srgbClr>
                </a:gs>
                <a:gs pos="25000">
                  <a:srgbClr val="9BBB59">
                    <a:tint val="60000"/>
                    <a:satMod val="300000"/>
                  </a:srgbClr>
                </a:gs>
                <a:gs pos="100000">
                  <a:srgbClr val="9BBB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82" name="Rectangle 30"/>
            <p:cNvSpPr>
              <a:spLocks noChangeArrowheads="1"/>
            </p:cNvSpPr>
            <p:nvPr/>
          </p:nvSpPr>
          <p:spPr bwMode="auto">
            <a:xfrm>
              <a:off x="6873539" y="4678363"/>
              <a:ext cx="285733" cy="71437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65000"/>
                    <a:satMod val="270000"/>
                  </a:srgbClr>
                </a:gs>
                <a:gs pos="25000">
                  <a:srgbClr val="4F81BD">
                    <a:tint val="60000"/>
                    <a:satMod val="300000"/>
                  </a:srgbClr>
                </a:gs>
                <a:gs pos="100000">
                  <a:srgbClr val="4F81BD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83" name="AutoShape 24"/>
            <p:cNvSpPr>
              <a:spLocks noChangeArrowheads="1"/>
            </p:cNvSpPr>
            <p:nvPr/>
          </p:nvSpPr>
          <p:spPr bwMode="auto">
            <a:xfrm rot="16200000">
              <a:off x="7410057" y="4857761"/>
              <a:ext cx="860425" cy="358754"/>
            </a:xfrm>
            <a:prstGeom prst="leftArrow">
              <a:avLst>
                <a:gd name="adj1" fmla="val 50000"/>
                <a:gd name="adj2" fmla="val 60000"/>
              </a:avLst>
            </a:prstGeom>
            <a:gradFill rotWithShape="1">
              <a:gsLst>
                <a:gs pos="0">
                  <a:srgbClr val="9BBB59">
                    <a:tint val="65000"/>
                    <a:satMod val="270000"/>
                  </a:srgbClr>
                </a:gs>
                <a:gs pos="25000">
                  <a:srgbClr val="9BBB59">
                    <a:tint val="60000"/>
                    <a:satMod val="300000"/>
                  </a:srgbClr>
                </a:gs>
                <a:gs pos="100000">
                  <a:srgbClr val="9BBB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84" name="Oval 25"/>
            <p:cNvSpPr>
              <a:spLocks noChangeArrowheads="1"/>
            </p:cNvSpPr>
            <p:nvPr/>
          </p:nvSpPr>
          <p:spPr bwMode="auto">
            <a:xfrm>
              <a:off x="7446594" y="4321175"/>
              <a:ext cx="787354" cy="787400"/>
            </a:xfrm>
            <a:prstGeom prst="ellipse">
              <a:avLst/>
            </a:prstGeom>
            <a:gradFill rotWithShape="1">
              <a:gsLst>
                <a:gs pos="0">
                  <a:srgbClr val="9BBB59">
                    <a:tint val="65000"/>
                    <a:satMod val="270000"/>
                  </a:srgbClr>
                </a:gs>
                <a:gs pos="25000">
                  <a:srgbClr val="9BBB59">
                    <a:tint val="60000"/>
                    <a:satMod val="300000"/>
                  </a:srgbClr>
                </a:gs>
                <a:gs pos="100000">
                  <a:srgbClr val="9BBB59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85" name="Line 40"/>
            <p:cNvSpPr>
              <a:spLocks noChangeShapeType="1"/>
            </p:cNvSpPr>
            <p:nvPr/>
          </p:nvSpPr>
          <p:spPr bwMode="auto">
            <a:xfrm flipH="1" flipV="1">
              <a:off x="7840270" y="4392613"/>
              <a:ext cx="0" cy="428625"/>
            </a:xfrm>
            <a:prstGeom prst="line">
              <a:avLst/>
            </a:prstGeom>
            <a:noFill/>
            <a:ln w="42500" cap="flat" cmpd="sng" algn="ctr">
              <a:solidFill>
                <a:srgbClr val="C0504D"/>
              </a:solidFill>
              <a:prstDash val="solid"/>
              <a:headEnd/>
              <a:tailEnd type="triangle" w="lg" len="lg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86" name="Rectangle 43"/>
            <p:cNvSpPr>
              <a:spLocks noChangeArrowheads="1"/>
            </p:cNvSpPr>
            <p:nvPr/>
          </p:nvSpPr>
          <p:spPr bwMode="auto">
            <a:xfrm>
              <a:off x="4867057" y="4756150"/>
              <a:ext cx="287321" cy="71438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65000"/>
                    <a:satMod val="270000"/>
                  </a:srgbClr>
                </a:gs>
                <a:gs pos="25000">
                  <a:srgbClr val="4F81BD">
                    <a:tint val="60000"/>
                    <a:satMod val="300000"/>
                  </a:srgbClr>
                </a:gs>
                <a:gs pos="100000">
                  <a:srgbClr val="4F81BD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87" name="Rectangle 44"/>
            <p:cNvSpPr>
              <a:spLocks noChangeArrowheads="1"/>
            </p:cNvSpPr>
            <p:nvPr/>
          </p:nvSpPr>
          <p:spPr bwMode="auto">
            <a:xfrm>
              <a:off x="4867057" y="4899025"/>
              <a:ext cx="287321" cy="73025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65000"/>
                    <a:satMod val="270000"/>
                  </a:srgbClr>
                </a:gs>
                <a:gs pos="25000">
                  <a:srgbClr val="4F81BD">
                    <a:tint val="60000"/>
                    <a:satMod val="300000"/>
                  </a:srgbClr>
                </a:gs>
                <a:gs pos="100000">
                  <a:srgbClr val="4F81BD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88" name="AutoShape 45"/>
            <p:cNvSpPr>
              <a:spLocks noChangeArrowheads="1"/>
            </p:cNvSpPr>
            <p:nvPr/>
          </p:nvSpPr>
          <p:spPr bwMode="auto">
            <a:xfrm flipH="1">
              <a:off x="4867057" y="4648200"/>
              <a:ext cx="287321" cy="501650"/>
            </a:xfrm>
            <a:prstGeom prst="parallelogram">
              <a:avLst>
                <a:gd name="adj" fmla="val 70417"/>
              </a:avLst>
            </a:prstGeom>
            <a:gradFill rotWithShape="1">
              <a:gsLst>
                <a:gs pos="0">
                  <a:srgbClr val="C0504D">
                    <a:tint val="65000"/>
                    <a:satMod val="270000"/>
                  </a:srgbClr>
                </a:gs>
                <a:gs pos="25000">
                  <a:srgbClr val="C0504D">
                    <a:tint val="60000"/>
                    <a:satMod val="300000"/>
                  </a:srgbClr>
                </a:gs>
                <a:gs pos="100000">
                  <a:srgbClr val="C0504D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atMod val="150000"/>
                </a:srgbClr>
              </a:solidFill>
              <a:prstDash val="solid"/>
              <a:headEnd/>
              <a:tailEnd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89" name="Oval 39"/>
            <p:cNvSpPr>
              <a:spLocks noChangeArrowheads="1"/>
            </p:cNvSpPr>
            <p:nvPr/>
          </p:nvSpPr>
          <p:spPr bwMode="auto">
            <a:xfrm>
              <a:off x="7697404" y="4678363"/>
              <a:ext cx="285733" cy="287337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tint val="65000"/>
                    <a:satMod val="270000"/>
                  </a:srgbClr>
                </a:gs>
                <a:gs pos="25000">
                  <a:srgbClr val="C0504D">
                    <a:tint val="60000"/>
                    <a:satMod val="300000"/>
                  </a:srgbClr>
                </a:gs>
                <a:gs pos="100000">
                  <a:srgbClr val="C0504D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90" name="Right Arrow 89"/>
            <p:cNvSpPr/>
            <p:nvPr/>
          </p:nvSpPr>
          <p:spPr>
            <a:xfrm>
              <a:off x="1447782" y="5562600"/>
              <a:ext cx="2971626" cy="161925"/>
            </a:xfrm>
            <a:prstGeom prst="rightArrow">
              <a:avLst/>
            </a:prstGeom>
            <a:gradFill rotWithShape="1">
              <a:gsLst>
                <a:gs pos="0">
                  <a:srgbClr val="F79646">
                    <a:tint val="65000"/>
                    <a:satMod val="270000"/>
                  </a:srgbClr>
                </a:gs>
                <a:gs pos="25000">
                  <a:srgbClr val="F79646">
                    <a:tint val="60000"/>
                    <a:satMod val="300000"/>
                  </a:srgbClr>
                </a:gs>
                <a:gs pos="100000">
                  <a:srgbClr val="F79646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91" name="Right Arrow 90"/>
            <p:cNvSpPr/>
            <p:nvPr/>
          </p:nvSpPr>
          <p:spPr>
            <a:xfrm>
              <a:off x="5562341" y="5562600"/>
              <a:ext cx="2971626" cy="161925"/>
            </a:xfrm>
            <a:prstGeom prst="rightArrow">
              <a:avLst/>
            </a:prstGeom>
            <a:gradFill rotWithShape="1">
              <a:gsLst>
                <a:gs pos="0">
                  <a:srgbClr val="F79646">
                    <a:tint val="65000"/>
                    <a:satMod val="270000"/>
                  </a:srgbClr>
                </a:gs>
                <a:gs pos="25000">
                  <a:srgbClr val="F79646">
                    <a:tint val="60000"/>
                    <a:satMod val="300000"/>
                  </a:srgbClr>
                </a:gs>
                <a:gs pos="100000">
                  <a:srgbClr val="F79646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F79646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362129" y="5483225"/>
              <a:ext cx="1158807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rgbClr val="F79646">
                      <a:lumMod val="50000"/>
                    </a:srgbClr>
                  </a:solidFill>
                  <a:latin typeface="Arial Rounded MT Bold" pitchFamily="34" charset="0"/>
                </a:rPr>
                <a:t>momentum</a:t>
              </a:r>
              <a:endParaRPr lang="en-US" sz="1400" kern="0" dirty="0">
                <a:solidFill>
                  <a:srgbClr val="F79646">
                    <a:lumMod val="50000"/>
                  </a:srgbClr>
                </a:solidFill>
                <a:latin typeface="Arial Rounded MT Bold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460813" y="5486400"/>
              <a:ext cx="1158807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srgbClr val="F79646">
                      <a:lumMod val="50000"/>
                    </a:srgbClr>
                  </a:solidFill>
                  <a:latin typeface="Arial Rounded MT Bold" pitchFamily="34" charset="0"/>
                </a:rPr>
                <a:t>momentum</a:t>
              </a:r>
              <a:endParaRPr lang="en-US" sz="1400" kern="0" dirty="0">
                <a:solidFill>
                  <a:srgbClr val="F79646">
                    <a:lumMod val="50000"/>
                  </a:srgbClr>
                </a:solidFill>
                <a:latin typeface="Arial Rounded MT Bold" pitchFamily="34" charset="0"/>
              </a:endParaRPr>
            </a:p>
          </p:txBody>
        </p:sp>
        <p:sp>
          <p:nvSpPr>
            <p:cNvPr id="94" name="Line 8"/>
            <p:cNvSpPr>
              <a:spLocks noChangeShapeType="1"/>
            </p:cNvSpPr>
            <p:nvPr/>
          </p:nvSpPr>
          <p:spPr bwMode="auto">
            <a:xfrm flipH="1" flipV="1">
              <a:off x="1784312" y="4660900"/>
              <a:ext cx="511145" cy="0"/>
            </a:xfrm>
            <a:prstGeom prst="line">
              <a:avLst/>
            </a:prstGeom>
            <a:noFill/>
            <a:ln w="42500" cap="flat" cmpd="sng" algn="ctr">
              <a:solidFill>
                <a:srgbClr val="C0504D"/>
              </a:solidFill>
              <a:prstDash val="solid"/>
              <a:headEnd/>
              <a:tailEnd type="triangle" w="lg" len="lg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95" name="Line 38"/>
            <p:cNvSpPr>
              <a:spLocks noChangeShapeType="1"/>
            </p:cNvSpPr>
            <p:nvPr/>
          </p:nvSpPr>
          <p:spPr bwMode="auto">
            <a:xfrm flipH="1">
              <a:off x="3428866" y="4660900"/>
              <a:ext cx="466698" cy="0"/>
            </a:xfrm>
            <a:prstGeom prst="line">
              <a:avLst/>
            </a:prstGeom>
            <a:noFill/>
            <a:ln w="42500" cap="flat" cmpd="sng" algn="ctr">
              <a:solidFill>
                <a:srgbClr val="C0504D"/>
              </a:solidFill>
              <a:prstDash val="solid"/>
              <a:headEnd/>
              <a:tailEnd type="triangle" w="lg" len="lg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96" name="Oval 37"/>
            <p:cNvSpPr>
              <a:spLocks noChangeArrowheads="1"/>
            </p:cNvSpPr>
            <p:nvPr/>
          </p:nvSpPr>
          <p:spPr bwMode="auto">
            <a:xfrm>
              <a:off x="3752697" y="4518025"/>
              <a:ext cx="285733" cy="285750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tint val="65000"/>
                    <a:satMod val="270000"/>
                  </a:srgbClr>
                </a:gs>
                <a:gs pos="25000">
                  <a:srgbClr val="C0504D">
                    <a:tint val="60000"/>
                    <a:satMod val="300000"/>
                  </a:srgbClr>
                </a:gs>
                <a:gs pos="100000">
                  <a:srgbClr val="C0504D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  <p:sp>
          <p:nvSpPr>
            <p:cNvPr id="97" name="Oval 6"/>
            <p:cNvSpPr>
              <a:spLocks noChangeArrowheads="1"/>
            </p:cNvSpPr>
            <p:nvPr/>
          </p:nvSpPr>
          <p:spPr bwMode="auto">
            <a:xfrm>
              <a:off x="2133542" y="4518025"/>
              <a:ext cx="287321" cy="285750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tint val="65000"/>
                    <a:satMod val="270000"/>
                  </a:srgbClr>
                </a:gs>
                <a:gs pos="25000">
                  <a:srgbClr val="C0504D">
                    <a:tint val="60000"/>
                    <a:satMod val="300000"/>
                  </a:srgbClr>
                </a:gs>
                <a:gs pos="100000">
                  <a:srgbClr val="C0504D">
                    <a:tint val="29000"/>
                    <a:satMod val="40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atMod val="150000"/>
                </a:srgbClr>
              </a:solidFill>
              <a:prstDash val="solid"/>
            </a:ln>
            <a:effectLst>
              <a:outerShdw blurRad="65500" dist="38100" dir="5400000" rotWithShape="0">
                <a:srgbClr val="000000">
                  <a:alpha val="40000"/>
                </a:srgbClr>
              </a:outerShdw>
            </a:effectLst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/>
              </a:endParaRPr>
            </a:p>
          </p:txBody>
        </p:sp>
      </p:grpSp>
      <p:grpSp>
        <p:nvGrpSpPr>
          <p:cNvPr id="35" name="Group 39"/>
          <p:cNvGrpSpPr>
            <a:grpSpLocks/>
          </p:cNvGrpSpPr>
          <p:nvPr/>
        </p:nvGrpSpPr>
        <p:grpSpPr bwMode="auto">
          <a:xfrm>
            <a:off x="4648200" y="1219200"/>
            <a:ext cx="4038600" cy="5486400"/>
            <a:chOff x="4876800" y="1219200"/>
            <a:chExt cx="4038600" cy="5486400"/>
          </a:xfrm>
        </p:grpSpPr>
        <p:sp>
          <p:nvSpPr>
            <p:cNvPr id="36" name="Rounded Rectangle 35"/>
            <p:cNvSpPr/>
            <p:nvPr/>
          </p:nvSpPr>
          <p:spPr>
            <a:xfrm>
              <a:off x="4876800" y="1219200"/>
              <a:ext cx="4038600" cy="5486400"/>
            </a:xfrm>
            <a:prstGeom prst="roundRect">
              <a:avLst>
                <a:gd name="adj" fmla="val 691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0489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85133" y="1219200"/>
              <a:ext cx="3854067" cy="5216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TextBox 37"/>
            <p:cNvSpPr txBox="1">
              <a:spLocks noChangeArrowheads="1"/>
            </p:cNvSpPr>
            <p:nvPr/>
          </p:nvSpPr>
          <p:spPr bwMode="auto">
            <a:xfrm>
              <a:off x="5562600" y="6336268"/>
              <a:ext cx="26933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latin typeface="Arial Rounded MT Bold" pitchFamily="34" charset="0"/>
                </a:rPr>
                <a:t>DSSV arXiv:0904.3821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2DB95-D0A3-4401-9B10-2950F04B1495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1193800"/>
            <a:ext cx="8870950" cy="261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0" name="Picture 5" descr="c_phenix_brahm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84" r="6418"/>
          <a:stretch>
            <a:fillRect/>
          </a:stretch>
        </p:blipFill>
        <p:spPr bwMode="auto">
          <a:xfrm>
            <a:off x="152400" y="3711575"/>
            <a:ext cx="3830638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Transverse Asymmetries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943600" y="3886200"/>
            <a:ext cx="12938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tIns="91440" bIns="91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Transversity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533400" y="5805488"/>
            <a:ext cx="1493838" cy="409575"/>
          </a:xfrm>
          <a:prstGeom prst="round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400"/>
              </a:spcAft>
              <a:defRPr/>
            </a:pPr>
            <a:r>
              <a:rPr lang="el-GR" b="1" dirty="0">
                <a:solidFill>
                  <a:srgbClr val="003300"/>
                </a:solidFill>
                <a:latin typeface="+mn-lt"/>
              </a:rPr>
              <a:t>√</a:t>
            </a:r>
            <a:r>
              <a:rPr lang="en-US" dirty="0">
                <a:solidFill>
                  <a:srgbClr val="003300"/>
                </a:solidFill>
                <a:latin typeface="+mn-lt"/>
              </a:rPr>
              <a:t>s = </a:t>
            </a:r>
            <a:r>
              <a:rPr lang="en-US" dirty="0" smtClean="0">
                <a:solidFill>
                  <a:srgbClr val="003300"/>
                </a:solidFill>
                <a:latin typeface="+mn-lt"/>
              </a:rPr>
              <a:t>62.4 </a:t>
            </a:r>
            <a:r>
              <a:rPr lang="en-US" dirty="0" err="1">
                <a:solidFill>
                  <a:srgbClr val="003300"/>
                </a:solidFill>
                <a:latin typeface="+mn-lt"/>
              </a:rPr>
              <a:t>GeV</a:t>
            </a:r>
            <a:endParaRPr lang="el-GR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959725" y="3886200"/>
            <a:ext cx="727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tIns="91440" bIns="91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cs typeface="Arial" charset="0"/>
              </a:rPr>
              <a:t>Sivers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2535" name="Picture 5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2338" y="4308475"/>
            <a:ext cx="1719262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71800" y="4393373"/>
            <a:ext cx="1107418" cy="40722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6600" y="5638800"/>
            <a:ext cx="1107418" cy="40011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19400" y="4926773"/>
            <a:ext cx="1719958" cy="407227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noFill/>
                <a:latin typeface="+mn-lt"/>
              </a:rPr>
              <a:t> </a:t>
            </a:r>
          </a:p>
        </p:txBody>
      </p:sp>
      <p:pic>
        <p:nvPicPr>
          <p:cNvPr id="22539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601" b="3912"/>
          <a:stretch>
            <a:fillRect/>
          </a:stretch>
        </p:blipFill>
        <p:spPr bwMode="auto">
          <a:xfrm>
            <a:off x="5530850" y="4267200"/>
            <a:ext cx="17843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TextBox 5"/>
          <p:cNvSpPr txBox="1">
            <a:spLocks noChangeArrowheads="1"/>
          </p:cNvSpPr>
          <p:nvPr/>
        </p:nvSpPr>
        <p:spPr bwMode="auto">
          <a:xfrm>
            <a:off x="6750050" y="4429125"/>
            <a:ext cx="4016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 Rounded MT Bold" pitchFamily="34" charset="0"/>
              </a:rPr>
              <a:t>u</a:t>
            </a:r>
          </a:p>
        </p:txBody>
      </p:sp>
      <p:sp>
        <p:nvSpPr>
          <p:cNvPr id="22541" name="TextBox 19"/>
          <p:cNvSpPr txBox="1">
            <a:spLocks noChangeArrowheads="1"/>
          </p:cNvSpPr>
          <p:nvPr/>
        </p:nvSpPr>
        <p:spPr bwMode="auto">
          <a:xfrm>
            <a:off x="8491538" y="4429125"/>
            <a:ext cx="400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 Rounded MT Bold" pitchFamily="34" charset="0"/>
              </a:rPr>
              <a:t>u</a:t>
            </a:r>
          </a:p>
        </p:txBody>
      </p:sp>
      <p:sp>
        <p:nvSpPr>
          <p:cNvPr id="22542" name="TextBox 20"/>
          <p:cNvSpPr txBox="1">
            <a:spLocks noChangeArrowheads="1"/>
          </p:cNvSpPr>
          <p:nvPr/>
        </p:nvSpPr>
        <p:spPr bwMode="auto">
          <a:xfrm>
            <a:off x="6750050" y="5800725"/>
            <a:ext cx="409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Arial Rounded MT Bold" pitchFamily="34" charset="0"/>
              </a:rPr>
              <a:t>d</a:t>
            </a:r>
          </a:p>
        </p:txBody>
      </p:sp>
      <p:sp>
        <p:nvSpPr>
          <p:cNvPr id="22543" name="TextBox 26"/>
          <p:cNvSpPr txBox="1">
            <a:spLocks noChangeArrowheads="1"/>
          </p:cNvSpPr>
          <p:nvPr/>
        </p:nvSpPr>
        <p:spPr bwMode="auto">
          <a:xfrm>
            <a:off x="8491538" y="5800725"/>
            <a:ext cx="409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Arial Rounded MT Bold" pitchFamily="34" charset="0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5025" y="3733800"/>
            <a:ext cx="517525" cy="2265363"/>
          </a:xfrm>
          <a:prstGeom prst="rect">
            <a:avLst/>
          </a:prstGeom>
          <a:noFill/>
        </p:spPr>
        <p:txBody>
          <a:bodyPr wrap="none" tIns="91440" bIns="9144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rgbClr val="003300"/>
                </a:solidFill>
                <a:latin typeface="+mn-lt"/>
              </a:rPr>
              <a:t>u/d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1:0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2:1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solidFill>
                  <a:srgbClr val="0000CC"/>
                </a:solidFill>
                <a:latin typeface="+mn-lt"/>
              </a:rPr>
              <a:t>1:1</a:t>
            </a:r>
            <a:endParaRPr lang="en-US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813F3-B6D3-44E2-81AF-19E9E83E360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85800" y="2935288"/>
            <a:ext cx="1120775" cy="341312"/>
          </a:xfrm>
          <a:prstGeom prst="round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400"/>
              </a:spcAft>
              <a:defRPr/>
            </a:pPr>
            <a:r>
              <a:rPr lang="el-GR" sz="1400" b="1" dirty="0">
                <a:solidFill>
                  <a:srgbClr val="003300"/>
                </a:solidFill>
                <a:latin typeface="+mn-lt"/>
              </a:rPr>
              <a:t>√</a:t>
            </a:r>
            <a:r>
              <a:rPr lang="en-US" sz="1400" dirty="0">
                <a:solidFill>
                  <a:srgbClr val="003300"/>
                </a:solidFill>
                <a:latin typeface="+mn-lt"/>
              </a:rPr>
              <a:t>s = </a:t>
            </a:r>
            <a:r>
              <a:rPr lang="en-US" sz="1400" dirty="0" smtClean="0">
                <a:solidFill>
                  <a:srgbClr val="003300"/>
                </a:solidFill>
                <a:latin typeface="+mn-lt"/>
              </a:rPr>
              <a:t>4.9 </a:t>
            </a:r>
            <a:r>
              <a:rPr lang="en-US" sz="1400" dirty="0" err="1">
                <a:solidFill>
                  <a:srgbClr val="003300"/>
                </a:solidFill>
                <a:latin typeface="+mn-lt"/>
              </a:rPr>
              <a:t>GeV</a:t>
            </a:r>
            <a:endParaRPr lang="el-GR" sz="1400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2819400" y="2935288"/>
            <a:ext cx="1120775" cy="341312"/>
          </a:xfrm>
          <a:prstGeom prst="round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400"/>
              </a:spcAft>
              <a:defRPr/>
            </a:pPr>
            <a:r>
              <a:rPr lang="el-GR" sz="1400" b="1" dirty="0">
                <a:solidFill>
                  <a:srgbClr val="003300"/>
                </a:solidFill>
                <a:latin typeface="+mn-lt"/>
              </a:rPr>
              <a:t>√</a:t>
            </a:r>
            <a:r>
              <a:rPr lang="en-US" sz="1400" dirty="0">
                <a:solidFill>
                  <a:srgbClr val="003300"/>
                </a:solidFill>
                <a:latin typeface="+mn-lt"/>
              </a:rPr>
              <a:t>s = </a:t>
            </a:r>
            <a:r>
              <a:rPr lang="en-US" sz="1400" dirty="0" smtClean="0">
                <a:solidFill>
                  <a:srgbClr val="003300"/>
                </a:solidFill>
                <a:latin typeface="+mn-lt"/>
              </a:rPr>
              <a:t>6.6 </a:t>
            </a:r>
            <a:r>
              <a:rPr lang="en-US" sz="1400" dirty="0" err="1">
                <a:solidFill>
                  <a:srgbClr val="003300"/>
                </a:solidFill>
                <a:latin typeface="+mn-lt"/>
              </a:rPr>
              <a:t>GeV</a:t>
            </a:r>
            <a:endParaRPr lang="el-GR" sz="1400" dirty="0">
              <a:solidFill>
                <a:srgbClr val="003300"/>
              </a:solidFill>
              <a:latin typeface="+mn-lt"/>
            </a:endParaRP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5127625" y="2935288"/>
            <a:ext cx="1203325" cy="341312"/>
          </a:xfrm>
          <a:prstGeom prst="round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400"/>
              </a:spcAft>
              <a:defRPr/>
            </a:pPr>
            <a:r>
              <a:rPr lang="el-GR" sz="1400" b="1" dirty="0">
                <a:solidFill>
                  <a:srgbClr val="003300"/>
                </a:solidFill>
                <a:latin typeface="+mn-lt"/>
              </a:rPr>
              <a:t>√</a:t>
            </a:r>
            <a:r>
              <a:rPr lang="en-US" sz="1400" dirty="0">
                <a:solidFill>
                  <a:srgbClr val="003300"/>
                </a:solidFill>
                <a:latin typeface="+mn-lt"/>
              </a:rPr>
              <a:t>s = </a:t>
            </a:r>
            <a:r>
              <a:rPr lang="en-US" sz="1400" dirty="0" smtClean="0">
                <a:solidFill>
                  <a:srgbClr val="003300"/>
                </a:solidFill>
                <a:latin typeface="+mn-lt"/>
              </a:rPr>
              <a:t>19.4 </a:t>
            </a:r>
            <a:r>
              <a:rPr lang="en-US" sz="1400" dirty="0" err="1">
                <a:solidFill>
                  <a:srgbClr val="003300"/>
                </a:solidFill>
                <a:latin typeface="+mn-lt"/>
              </a:rPr>
              <a:t>GeV</a:t>
            </a:r>
            <a:endParaRPr lang="el-GR" sz="1400" dirty="0">
              <a:solidFill>
                <a:srgbClr val="0033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39775" y="685800"/>
            <a:ext cx="2335213" cy="1225550"/>
          </a:xfrm>
          <a:prstGeom prst="roundRect">
            <a:avLst/>
          </a:prstGeom>
          <a:gradFill rotWithShape="1">
            <a:gsLst>
              <a:gs pos="0">
                <a:srgbClr val="4F81BD">
                  <a:shade val="45000"/>
                  <a:satMod val="155000"/>
                </a:srgbClr>
              </a:gs>
              <a:gs pos="60000">
                <a:srgbClr val="4F81BD">
                  <a:shade val="95000"/>
                  <a:satMod val="150000"/>
                </a:srgbClr>
              </a:gs>
              <a:gs pos="100000">
                <a:srgbClr val="4F81BD">
                  <a:tint val="87000"/>
                  <a:satMod val="250000"/>
                </a:srgbClr>
              </a:gs>
            </a:gsLst>
            <a:lin ang="16200000" scaled="0"/>
          </a:gradFill>
          <a:ln w="19050" cap="flat" cmpd="sng" algn="ctr">
            <a:solidFill>
              <a:srgbClr val="1F497D">
                <a:lumMod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Arial Rounded MT Bold" pitchFamily="34" charset="0"/>
              </a:rPr>
              <a:t>Initial state interaction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err="1">
                <a:solidFill>
                  <a:sysClr val="window" lastClr="FFFFFF"/>
                </a:solidFill>
                <a:latin typeface="Arial Rounded MT Bold" pitchFamily="34" charset="0"/>
              </a:rPr>
              <a:t>Sivers</a:t>
            </a:r>
            <a:r>
              <a:rPr lang="en-US" sz="2000" kern="0" dirty="0">
                <a:solidFill>
                  <a:sysClr val="window" lastClr="FFFFFF"/>
                </a:solidFill>
                <a:latin typeface="Arial Rounded MT Bold" pitchFamily="34" charset="0"/>
              </a:rPr>
              <a:t> effect</a:t>
            </a:r>
            <a:endParaRPr lang="en-US" sz="2000" kern="0" dirty="0">
              <a:solidFill>
                <a:sysClr val="window" lastClr="FFFFFF"/>
              </a:solidFill>
              <a:latin typeface="Arial Rounded MT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2988" y="696913"/>
            <a:ext cx="2335212" cy="1214437"/>
          </a:xfrm>
          <a:prstGeom prst="roundRect">
            <a:avLst/>
          </a:prstGeom>
          <a:gradFill rotWithShape="1">
            <a:gsLst>
              <a:gs pos="0">
                <a:srgbClr val="9BBB59">
                  <a:shade val="45000"/>
                  <a:satMod val="155000"/>
                </a:srgbClr>
              </a:gs>
              <a:gs pos="60000">
                <a:srgbClr val="9BBB59">
                  <a:shade val="95000"/>
                  <a:satMod val="150000"/>
                </a:srgbClr>
              </a:gs>
              <a:gs pos="100000">
                <a:srgbClr val="9BBB59">
                  <a:tint val="87000"/>
                  <a:satMod val="250000"/>
                </a:srgbClr>
              </a:gs>
            </a:gsLst>
            <a:lin ang="16200000" scaled="0"/>
          </a:gradFill>
          <a:ln w="19050" cap="flat" cmpd="sng" algn="ctr">
            <a:solidFill>
              <a:srgbClr val="9BBB59">
                <a:lumMod val="50000"/>
              </a:srgb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Arial Rounded MT Bold" pitchFamily="34" charset="0"/>
              </a:rPr>
              <a:t>Final state interaction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Arial Rounded MT Bold" pitchFamily="34" charset="0"/>
              </a:rPr>
              <a:t>Collins effect</a:t>
            </a:r>
            <a:endParaRPr lang="en-US" sz="2000" kern="0" dirty="0">
              <a:solidFill>
                <a:sysClr val="window" lastClr="FFFFFF"/>
              </a:solidFill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30588" y="685800"/>
            <a:ext cx="2335212" cy="1214438"/>
          </a:xfrm>
          <a:prstGeom prst="roundRect">
            <a:avLst/>
          </a:prstGeom>
          <a:gradFill rotWithShape="1">
            <a:gsLst>
              <a:gs pos="0">
                <a:srgbClr val="C0504D">
                  <a:shade val="45000"/>
                  <a:satMod val="155000"/>
                </a:srgbClr>
              </a:gs>
              <a:gs pos="60000">
                <a:srgbClr val="C0504D">
                  <a:shade val="95000"/>
                  <a:satMod val="150000"/>
                </a:srgbClr>
              </a:gs>
              <a:gs pos="100000">
                <a:srgbClr val="C0504D">
                  <a:tint val="87000"/>
                  <a:satMod val="250000"/>
                </a:srgbClr>
              </a:gs>
            </a:gsLst>
            <a:lin ang="16200000" scaled="0"/>
          </a:gradFill>
          <a:ln w="19050" cap="flat" cmpd="sng" algn="ctr">
            <a:solidFill>
              <a:srgbClr val="C0504D">
                <a:lumMod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Arial Rounded MT Bold" pitchFamily="34" charset="0"/>
              </a:rPr>
              <a:t>Hard Scattering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err="1">
                <a:solidFill>
                  <a:sysClr val="window" lastClr="FFFFFF"/>
                </a:solidFill>
                <a:latin typeface="Arial Rounded MT Bold" pitchFamily="34" charset="0"/>
              </a:rPr>
              <a:t>Transversity</a:t>
            </a:r>
            <a:endParaRPr lang="en-US" sz="2000" kern="0" dirty="0">
              <a:solidFill>
                <a:sysClr val="window" lastClr="FFFFFF"/>
              </a:solidFill>
              <a:latin typeface="Arial Rounded MT Bold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" lastClr="FFFFFF"/>
                </a:solidFill>
                <a:latin typeface="Arial Rounded MT Bold" pitchFamily="34" charset="0"/>
              </a:rPr>
              <a:t>Twist-3</a:t>
            </a:r>
            <a:endParaRPr lang="en-US" sz="2000" kern="0" dirty="0">
              <a:solidFill>
                <a:sysClr val="window" lastClr="FFFFFF"/>
              </a:solidFill>
              <a:latin typeface="Arial Rounded MT Bol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9188" y="2286000"/>
            <a:ext cx="4419600" cy="914400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65000"/>
                  <a:satMod val="270000"/>
                </a:sysClr>
              </a:gs>
              <a:gs pos="25000">
                <a:sysClr val="windowText" lastClr="000000">
                  <a:tint val="60000"/>
                  <a:satMod val="300000"/>
                </a:sysClr>
              </a:gs>
              <a:gs pos="100000">
                <a:sysClr val="windowText" lastClr="000000">
                  <a:tint val="29000"/>
                  <a:satMod val="400000"/>
                </a:sysClr>
              </a:gs>
            </a:gsLst>
            <a:lin ang="16200000" scaled="1"/>
          </a:gradFill>
          <a:ln w="19050" cap="flat" cmpd="sng" algn="ctr">
            <a:solidFill>
              <a:sysClr val="windowText" lastClr="000000">
                <a:satMod val="150000"/>
              </a:sysClr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Arial Rounded MT Bold" pitchFamily="34" charset="0"/>
              </a:rPr>
              <a:t>Transverse Asymmetries</a:t>
            </a:r>
            <a:endParaRPr lang="en-US" sz="2400" kern="0" dirty="0">
              <a:solidFill>
                <a:sysClr val="windowText" lastClr="000000">
                  <a:lumMod val="85000"/>
                  <a:lumOff val="15000"/>
                </a:sysClr>
              </a:solidFill>
              <a:latin typeface="Arial Rounded MT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3352800"/>
            <a:ext cx="6378575" cy="3108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4675" indent="-574675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Inclusive A</a:t>
            </a:r>
            <a:r>
              <a:rPr lang="en-US" sz="2800" kern="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</a:t>
            </a:r>
            <a:r>
              <a:rPr 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(central/forward)</a:t>
            </a:r>
          </a:p>
          <a:p>
            <a:pPr marL="574675" indent="-574675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2800" kern="0" dirty="0">
                <a:solidFill>
                  <a:srgbClr val="0070C0"/>
                </a:solidFill>
                <a:latin typeface="+mn-lt"/>
              </a:rPr>
              <a:t>Jet/hadron </a:t>
            </a:r>
            <a:r>
              <a:rPr lang="en-US" sz="2800" kern="0" dirty="0">
                <a:solidFill>
                  <a:srgbClr val="0070C0"/>
                </a:solidFill>
                <a:latin typeface="+mn-lt"/>
              </a:rPr>
              <a:t>c</a:t>
            </a:r>
            <a:r>
              <a:rPr lang="en-US" sz="2800" kern="0" dirty="0" err="1">
                <a:solidFill>
                  <a:srgbClr val="0070C0"/>
                </a:solidFill>
                <a:latin typeface="+mn-lt"/>
              </a:rPr>
              <a:t>orrelations</a:t>
            </a:r>
            <a:r>
              <a:rPr lang="en-US" sz="2800" kern="0" dirty="0">
                <a:solidFill>
                  <a:srgbClr val="0070C0"/>
                </a:solidFill>
                <a:latin typeface="+mn-lt"/>
              </a:rPr>
              <a:t> (back-to-back)</a:t>
            </a:r>
          </a:p>
          <a:p>
            <a:pPr marL="574675" indent="-574675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2800" kern="0" dirty="0">
                <a:solidFill>
                  <a:srgbClr val="00B050"/>
                </a:solidFill>
                <a:latin typeface="+mn-lt"/>
              </a:rPr>
              <a:t>Interference fragmentation </a:t>
            </a:r>
            <a:r>
              <a:rPr lang="en-US" sz="2800" kern="0" dirty="0">
                <a:solidFill>
                  <a:srgbClr val="00B050"/>
                </a:solidFill>
                <a:latin typeface="+mn-lt"/>
              </a:rPr>
              <a:t>f</a:t>
            </a:r>
            <a:r>
              <a:rPr lang="en-US" sz="2800" kern="0" dirty="0" err="1">
                <a:solidFill>
                  <a:srgbClr val="00B050"/>
                </a:solidFill>
                <a:latin typeface="+mn-lt"/>
              </a:rPr>
              <a:t>unctions</a:t>
            </a:r>
            <a:endParaRPr lang="en-US" sz="2800" kern="0" dirty="0">
              <a:solidFill>
                <a:srgbClr val="00B050"/>
              </a:solidFill>
              <a:latin typeface="+mn-lt"/>
            </a:endParaRPr>
          </a:p>
          <a:p>
            <a:pPr marL="574675" indent="-574675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2800" kern="0" dirty="0">
                <a:solidFill>
                  <a:schemeClr val="accent4"/>
                </a:solidFill>
                <a:latin typeface="+mn-lt"/>
              </a:rPr>
              <a:t>Jet correlations/structure</a:t>
            </a:r>
          </a:p>
          <a:p>
            <a:pPr marL="574675" indent="-574675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2800" kern="0" dirty="0" err="1">
                <a:solidFill>
                  <a:srgbClr val="C00000"/>
                </a:solidFill>
                <a:latin typeface="+mn-lt"/>
              </a:rPr>
              <a:t>Drell</a:t>
            </a:r>
            <a:r>
              <a:rPr lang="en-US" sz="2800" kern="0" dirty="0">
                <a:solidFill>
                  <a:srgbClr val="C00000"/>
                </a:solidFill>
                <a:latin typeface="+mn-lt"/>
              </a:rPr>
              <a:t>-Yan</a:t>
            </a:r>
            <a:r>
              <a:rPr lang="en-US" sz="2800" kern="0" dirty="0">
                <a:solidFill>
                  <a:srgbClr val="C00000"/>
                </a:solidFill>
                <a:latin typeface="+mn-lt"/>
              </a:rPr>
              <a:t/>
            </a:r>
            <a:br>
              <a:rPr lang="en-US" sz="2800" kern="0" dirty="0">
                <a:solidFill>
                  <a:srgbClr val="C00000"/>
                </a:solidFill>
                <a:latin typeface="+mn-lt"/>
              </a:rPr>
            </a:br>
            <a:r>
              <a:rPr lang="en-US" sz="2800" kern="0" dirty="0">
                <a:solidFill>
                  <a:srgbClr val="C00000"/>
                </a:solidFill>
                <a:latin typeface="+mn-lt"/>
              </a:rPr>
              <a:t>Comparison with </a:t>
            </a:r>
            <a:r>
              <a:rPr lang="en-US" sz="2800" kern="0" dirty="0" err="1">
                <a:solidFill>
                  <a:srgbClr val="C00000"/>
                </a:solidFill>
                <a:latin typeface="+mn-lt"/>
              </a:rPr>
              <a:t>siDIS</a:t>
            </a:r>
            <a:r>
              <a:rPr lang="en-US" sz="2800" kern="0" dirty="0">
                <a:solidFill>
                  <a:srgbClr val="C00000"/>
                </a:solidFill>
                <a:latin typeface="+mn-lt"/>
              </a:rPr>
              <a:t> (sign change)</a:t>
            </a:r>
            <a:r>
              <a:rPr lang="en-US" sz="2800" kern="0" dirty="0">
                <a:solidFill>
                  <a:srgbClr val="C00000"/>
                </a:solidFill>
                <a:latin typeface="+mn-lt"/>
              </a:rPr>
              <a:t/>
            </a:r>
            <a:br>
              <a:rPr lang="en-US" sz="2800" kern="0" dirty="0">
                <a:solidFill>
                  <a:srgbClr val="C00000"/>
                </a:solidFill>
                <a:latin typeface="+mn-lt"/>
              </a:rPr>
            </a:br>
            <a:r>
              <a:rPr lang="en-US" sz="2800" kern="0" dirty="0">
                <a:solidFill>
                  <a:srgbClr val="C00000"/>
                </a:solidFill>
                <a:latin typeface="+mn-lt"/>
              </a:rPr>
              <a:t>M</a:t>
            </a:r>
            <a:r>
              <a:rPr lang="en-US" sz="2800" kern="0" dirty="0">
                <a:solidFill>
                  <a:srgbClr val="C00000"/>
                </a:solidFill>
                <a:latin typeface="+mn-lt"/>
              </a:rPr>
              <a:t>ap out the kinematic range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6477000" y="3124200"/>
            <a:ext cx="2590800" cy="2395538"/>
          </a:xfrm>
          <a:prstGeom prst="downArrow">
            <a:avLst/>
          </a:prstGeom>
          <a:gradFill rotWithShape="1">
            <a:gsLst>
              <a:gs pos="0">
                <a:srgbClr val="F79646">
                  <a:tint val="65000"/>
                  <a:satMod val="270000"/>
                </a:srgbClr>
              </a:gs>
              <a:gs pos="25000">
                <a:srgbClr val="F79646">
                  <a:tint val="60000"/>
                  <a:satMod val="300000"/>
                  <a:alpha val="32000"/>
                </a:srgbClr>
              </a:gs>
              <a:gs pos="100000">
                <a:srgbClr val="F79646">
                  <a:tint val="29000"/>
                  <a:satMod val="400000"/>
                  <a:alpha val="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/>
            </a:endParaRPr>
          </a:p>
        </p:txBody>
      </p:sp>
      <p:cxnSp>
        <p:nvCxnSpPr>
          <p:cNvPr id="22" name="Elbow Connector 11"/>
          <p:cNvCxnSpPr>
            <a:stCxn id="16" idx="2"/>
            <a:endCxn id="19" idx="1"/>
          </p:cNvCxnSpPr>
          <p:nvPr/>
        </p:nvCxnSpPr>
        <p:spPr>
          <a:xfrm rot="16200000" flipH="1">
            <a:off x="1731963" y="2085975"/>
            <a:ext cx="831850" cy="482600"/>
          </a:xfrm>
          <a:prstGeom prst="bentConnector2">
            <a:avLst/>
          </a:prstGeom>
          <a:noFill/>
          <a:ln w="38100" cap="flat" cmpd="sng" algn="ctr">
            <a:solidFill>
              <a:srgbClr val="1F497D">
                <a:lumMod val="50000"/>
              </a:srgbClr>
            </a:solidFill>
            <a:prstDash val="solid"/>
            <a:headEnd type="oval" w="med" len="med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cxnSp>
      <p:cxnSp>
        <p:nvCxnSpPr>
          <p:cNvPr id="23" name="Elbow Connector 22"/>
          <p:cNvCxnSpPr>
            <a:stCxn id="18" idx="2"/>
            <a:endCxn id="19" idx="0"/>
          </p:cNvCxnSpPr>
          <p:nvPr/>
        </p:nvCxnSpPr>
        <p:spPr>
          <a:xfrm rot="5400000">
            <a:off x="4406107" y="2093119"/>
            <a:ext cx="385762" cy="0"/>
          </a:xfrm>
          <a:prstGeom prst="bentConnector3">
            <a:avLst/>
          </a:prstGeom>
          <a:noFill/>
          <a:ln w="38100" cap="flat" cmpd="sng" algn="ctr">
            <a:solidFill>
              <a:srgbClr val="C0504D">
                <a:lumMod val="50000"/>
              </a:srgbClr>
            </a:solidFill>
            <a:prstDash val="solid"/>
            <a:headEnd type="oval" w="med" len="med"/>
            <a:tailEnd type="triangl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24" name="Elbow Connector 15"/>
          <p:cNvCxnSpPr>
            <a:stCxn id="17" idx="2"/>
            <a:endCxn id="19" idx="3"/>
          </p:cNvCxnSpPr>
          <p:nvPr/>
        </p:nvCxnSpPr>
        <p:spPr>
          <a:xfrm rot="5400000">
            <a:off x="6633369" y="2086769"/>
            <a:ext cx="831850" cy="481012"/>
          </a:xfrm>
          <a:prstGeom prst="bentConnector2">
            <a:avLst/>
          </a:prstGeom>
          <a:noFill/>
          <a:ln w="38100" cap="flat" cmpd="sng" algn="ctr">
            <a:solidFill>
              <a:srgbClr val="9BBB59">
                <a:lumMod val="50000"/>
              </a:srgbClr>
            </a:solidFill>
            <a:prstDash val="solid"/>
            <a:headEnd type="oval" w="med" len="med"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cxnSp>
      <p:sp>
        <p:nvSpPr>
          <p:cNvPr id="25" name="TextBox 24"/>
          <p:cNvSpPr txBox="1"/>
          <p:nvPr/>
        </p:nvSpPr>
        <p:spPr>
          <a:xfrm>
            <a:off x="6859588" y="3854450"/>
            <a:ext cx="1825625" cy="869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Rounded MT Bold" pitchFamily="34" charset="0"/>
              </a:rPr>
              <a:t>Upgrades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 Rounded MT Bold" pitchFamily="34" charset="0"/>
              </a:rPr>
              <a:t>Upgrade plans</a:t>
            </a:r>
            <a:endParaRPr lang="en-US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 Rounded MT Bold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24C07-4F7F-47B6-B885-EBA0C4A1AB2C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 txBox="1">
            <a:spLocks/>
          </p:cNvSpPr>
          <p:nvPr/>
        </p:nvSpPr>
        <p:spPr bwMode="auto">
          <a:xfrm>
            <a:off x="228600" y="1371600"/>
            <a:ext cx="4724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00B050"/>
                </a:solidFill>
                <a:latin typeface="Calibri" pitchFamily="34" charset="0"/>
              </a:rPr>
              <a:t>Solid factorization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rgbClr val="C00000"/>
                </a:solidFill>
                <a:latin typeface="Calibri" pitchFamily="34" charset="0"/>
              </a:rPr>
              <a:t>No fragmentation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solidFill>
                  <a:srgbClr val="C00000"/>
                </a:solidFill>
                <a:latin typeface="Calibri" pitchFamily="34" charset="0"/>
              </a:rPr>
              <a:t>Direct correlation of intrinsic transverse quark momentum to the proton spin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solidFill>
                  <a:schemeClr val="tx2"/>
                </a:solidFill>
                <a:latin typeface="Calibri" pitchFamily="34" charset="0"/>
              </a:rPr>
              <a:t>Fundamental QCD test</a:t>
            </a: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solidFill>
                  <a:schemeClr val="tx2"/>
                </a:solidFill>
                <a:latin typeface="Calibri" pitchFamily="34" charset="0"/>
              </a:rPr>
              <a:t>Sign of asymmetry compared to SIDIS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228600" y="5197475"/>
            <a:ext cx="2286000" cy="143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2784475" y="5197475"/>
            <a:ext cx="2092325" cy="143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81600" y="962025"/>
            <a:ext cx="3657600" cy="5667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458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495800" cy="1143000"/>
          </a:xfrm>
        </p:spPr>
        <p:txBody>
          <a:bodyPr/>
          <a:lstStyle/>
          <a:p>
            <a:r>
              <a:rPr lang="en-US" smtClean="0"/>
              <a:t>A</a:t>
            </a:r>
            <a:r>
              <a:rPr lang="en-US" baseline="-25000" smtClean="0"/>
              <a:t>N</a:t>
            </a:r>
            <a:r>
              <a:rPr lang="en-US" smtClean="0"/>
              <a:t>(DY)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7632F-B74A-413B-A060-2BF0980F3CA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638800" y="304800"/>
            <a:ext cx="2438400" cy="5608638"/>
            <a:chOff x="5638800" y="304800"/>
            <a:chExt cx="2438400" cy="5608319"/>
          </a:xfrm>
        </p:grpSpPr>
        <p:sp>
          <p:nvSpPr>
            <p:cNvPr id="10" name="Rectangle 9"/>
            <p:cNvSpPr/>
            <p:nvPr/>
          </p:nvSpPr>
          <p:spPr>
            <a:xfrm>
              <a:off x="7696200" y="4038388"/>
              <a:ext cx="381000" cy="1874731"/>
            </a:xfrm>
            <a:prstGeom prst="rect">
              <a:avLst/>
            </a:prstGeom>
            <a:noFill/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8400" y="1371539"/>
              <a:ext cx="46038" cy="1874731"/>
            </a:xfrm>
            <a:prstGeom prst="rect">
              <a:avLst/>
            </a:prstGeom>
            <a:noFill/>
            <a:ln w="1905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586" name="TextBox 11"/>
            <p:cNvSpPr txBox="1">
              <a:spLocks noChangeArrowheads="1"/>
            </p:cNvSpPr>
            <p:nvPr/>
          </p:nvSpPr>
          <p:spPr bwMode="auto">
            <a:xfrm>
              <a:off x="5638800" y="304800"/>
              <a:ext cx="125226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rgbClr val="0070C0"/>
                  </a:solidFill>
                  <a:latin typeface="Calibri" pitchFamily="34" charset="0"/>
                </a:rPr>
                <a:t>PHENIX</a:t>
              </a:r>
              <a:br>
                <a:rPr lang="en-US">
                  <a:solidFill>
                    <a:srgbClr val="0070C0"/>
                  </a:solidFill>
                  <a:latin typeface="Calibri" pitchFamily="34" charset="0"/>
                </a:rPr>
              </a:br>
              <a:r>
                <a:rPr lang="en-US">
                  <a:solidFill>
                    <a:srgbClr val="0070C0"/>
                  </a:solidFill>
                  <a:latin typeface="Calibri" pitchFamily="34" charset="0"/>
                </a:rPr>
                <a:t>muon arms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46525"/>
            <a:ext cx="91440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Kinematics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AD2AA-A498-405E-BB1D-CFE90C36B4EC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Drell-Yan @ RHIC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800" dirty="0" smtClean="0"/>
              <a:t>Demonstrate </a:t>
            </a:r>
            <a:r>
              <a:rPr lang="en-US" sz="2800" dirty="0"/>
              <a:t>that </a:t>
            </a:r>
            <a:r>
              <a:rPr lang="en-US" sz="2800" dirty="0" smtClean="0"/>
              <a:t>large-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F</a:t>
            </a:r>
            <a:r>
              <a:rPr lang="en-US" sz="2800" dirty="0" smtClean="0"/>
              <a:t> low-mass di-leptons </a:t>
            </a:r>
            <a:r>
              <a:rPr lang="en-US" sz="2800" dirty="0"/>
              <a:t>from the </a:t>
            </a:r>
            <a:r>
              <a:rPr lang="en-US" sz="2800" dirty="0" err="1"/>
              <a:t>Drell</a:t>
            </a:r>
            <a:r>
              <a:rPr lang="en-US" sz="2800" dirty="0"/>
              <a:t>-Yan process can be discriminated from background in √s=500 </a:t>
            </a:r>
            <a:r>
              <a:rPr lang="en-US" sz="2800" dirty="0" err="1"/>
              <a:t>GeV</a:t>
            </a:r>
            <a:r>
              <a:rPr lang="en-US" sz="2800" dirty="0"/>
              <a:t> p</a:t>
            </a:r>
            <a:r>
              <a:rPr lang="en-US" sz="2800" baseline="30000" dirty="0"/>
              <a:t>↑</a:t>
            </a:r>
            <a:r>
              <a:rPr lang="en-US" sz="2800" dirty="0"/>
              <a:t>+p collisions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800" dirty="0" smtClean="0"/>
              <a:t>Measure </a:t>
            </a:r>
            <a:r>
              <a:rPr lang="en-US" sz="2800" dirty="0"/>
              <a:t>the analyzing power for </a:t>
            </a:r>
            <a:r>
              <a:rPr lang="en-US" sz="2800" dirty="0" err="1"/>
              <a:t>Drell</a:t>
            </a:r>
            <a:r>
              <a:rPr lang="en-US" sz="2800" dirty="0"/>
              <a:t>-Yan production with sufficient statistical precision to test the theoretical prediction of a sign change for DY in relation to semi-inclusive deep inelastic scattering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800" dirty="0" smtClean="0"/>
              <a:t>Determine if detection </a:t>
            </a:r>
            <a:r>
              <a:rPr lang="en-US" sz="2800" dirty="0"/>
              <a:t>of </a:t>
            </a:r>
            <a:r>
              <a:rPr lang="en-US" sz="2800" dirty="0" err="1"/>
              <a:t>Drell</a:t>
            </a:r>
            <a:r>
              <a:rPr lang="en-US" sz="2800" dirty="0"/>
              <a:t>-Yan </a:t>
            </a:r>
            <a:r>
              <a:rPr lang="en-US" sz="2800" dirty="0" smtClean="0"/>
              <a:t>di-leptons requires </a:t>
            </a:r>
            <a:r>
              <a:rPr lang="en-US" sz="2800" dirty="0"/>
              <a:t>magnetic analysis </a:t>
            </a:r>
            <a:r>
              <a:rPr lang="en-US" sz="2800" dirty="0" smtClean="0"/>
              <a:t>⇒ critical </a:t>
            </a:r>
            <a:r>
              <a:rPr lang="en-US" sz="2800" dirty="0"/>
              <a:t>for future facilities at RHIC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3FBD9-6874-435B-9702-ACE86CFDA7E2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Reminder</a:t>
            </a:r>
          </a:p>
        </p:txBody>
      </p:sp>
      <p:sp>
        <p:nvSpPr>
          <p:cNvPr id="27650" name="Line 3"/>
          <p:cNvSpPr>
            <a:spLocks noChangeShapeType="1"/>
          </p:cNvSpPr>
          <p:nvPr/>
        </p:nvSpPr>
        <p:spPr bwMode="auto">
          <a:xfrm flipH="1" flipV="1">
            <a:off x="2432050" y="3217863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3467100" y="4678363"/>
            <a:ext cx="109538" cy="428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Freeform 5"/>
          <p:cNvSpPr>
            <a:spLocks/>
          </p:cNvSpPr>
          <p:nvPr/>
        </p:nvSpPr>
        <p:spPr bwMode="auto">
          <a:xfrm>
            <a:off x="6977063" y="2962275"/>
            <a:ext cx="465137" cy="392113"/>
          </a:xfrm>
          <a:custGeom>
            <a:avLst/>
            <a:gdLst>
              <a:gd name="T0" fmla="*/ 0 w 293"/>
              <a:gd name="T1" fmla="*/ 390525 h 247"/>
              <a:gd name="T2" fmla="*/ 101600 w 293"/>
              <a:gd name="T3" fmla="*/ 339725 h 247"/>
              <a:gd name="T4" fmla="*/ 104775 w 293"/>
              <a:gd name="T5" fmla="*/ 273050 h 247"/>
              <a:gd name="T6" fmla="*/ 368300 w 293"/>
              <a:gd name="T7" fmla="*/ 168275 h 247"/>
              <a:gd name="T8" fmla="*/ 368300 w 293"/>
              <a:gd name="T9" fmla="*/ 96837 h 247"/>
              <a:gd name="T10" fmla="*/ 463550 w 293"/>
              <a:gd name="T11" fmla="*/ 0 h 2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3"/>
              <a:gd name="T19" fmla="*/ 0 h 247"/>
              <a:gd name="T20" fmla="*/ 293 w 293"/>
              <a:gd name="T21" fmla="*/ 247 h 2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3" h="247">
                <a:moveTo>
                  <a:pt x="0" y="246"/>
                </a:moveTo>
                <a:lnTo>
                  <a:pt x="64" y="214"/>
                </a:lnTo>
                <a:lnTo>
                  <a:pt x="66" y="172"/>
                </a:lnTo>
                <a:lnTo>
                  <a:pt x="232" y="106"/>
                </a:lnTo>
                <a:lnTo>
                  <a:pt x="232" y="61"/>
                </a:lnTo>
                <a:lnTo>
                  <a:pt x="292" y="0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Oval 6"/>
          <p:cNvSpPr>
            <a:spLocks noChangeArrowheads="1"/>
          </p:cNvSpPr>
          <p:nvPr/>
        </p:nvSpPr>
        <p:spPr bwMode="auto">
          <a:xfrm>
            <a:off x="2201863" y="1936750"/>
            <a:ext cx="5508625" cy="15875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4570413" y="1497013"/>
            <a:ext cx="1106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6686550" y="1604963"/>
            <a:ext cx="18303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7243763" y="3179763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7" name="Rectangle 10"/>
          <p:cNvSpPr>
            <a:spLocks noChangeArrowheads="1"/>
          </p:cNvSpPr>
          <p:nvPr/>
        </p:nvSpPr>
        <p:spPr bwMode="auto">
          <a:xfrm>
            <a:off x="5002213" y="3594100"/>
            <a:ext cx="10191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8" name="Rectangle 11"/>
          <p:cNvSpPr>
            <a:spLocks noChangeArrowheads="1"/>
          </p:cNvSpPr>
          <p:nvPr/>
        </p:nvSpPr>
        <p:spPr bwMode="auto">
          <a:xfrm>
            <a:off x="4443413" y="2436813"/>
            <a:ext cx="9017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9" name="Rectangle 12"/>
          <p:cNvSpPr>
            <a:spLocks noChangeArrowheads="1"/>
          </p:cNvSpPr>
          <p:nvPr/>
        </p:nvSpPr>
        <p:spPr bwMode="auto">
          <a:xfrm>
            <a:off x="4241800" y="4579938"/>
            <a:ext cx="5318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60" name="Rectangle 13"/>
          <p:cNvSpPr>
            <a:spLocks noChangeArrowheads="1"/>
          </p:cNvSpPr>
          <p:nvPr/>
        </p:nvSpPr>
        <p:spPr bwMode="auto">
          <a:xfrm>
            <a:off x="4406900" y="4679950"/>
            <a:ext cx="679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</a:rPr>
              <a:t>AGS</a:t>
            </a:r>
          </a:p>
        </p:txBody>
      </p:sp>
      <p:sp>
        <p:nvSpPr>
          <p:cNvPr id="27661" name="Rectangle 14"/>
          <p:cNvSpPr>
            <a:spLocks noChangeArrowheads="1"/>
          </p:cNvSpPr>
          <p:nvPr/>
        </p:nvSpPr>
        <p:spPr bwMode="auto">
          <a:xfrm>
            <a:off x="2290763" y="4475163"/>
            <a:ext cx="6286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2584450" y="4635500"/>
            <a:ext cx="609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Calibri" pitchFamily="34" charset="0"/>
              </a:rPr>
              <a:t>LINAC</a:t>
            </a:r>
          </a:p>
        </p:txBody>
      </p:sp>
      <p:sp>
        <p:nvSpPr>
          <p:cNvPr id="27663" name="Rectangle 16"/>
          <p:cNvSpPr>
            <a:spLocks noChangeArrowheads="1"/>
          </p:cNvSpPr>
          <p:nvPr/>
        </p:nvSpPr>
        <p:spPr bwMode="auto">
          <a:xfrm>
            <a:off x="3117850" y="4818063"/>
            <a:ext cx="627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latin typeface="Calibri" pitchFamily="34" charset="0"/>
              </a:rPr>
              <a:t>BOOSTER</a:t>
            </a:r>
          </a:p>
        </p:txBody>
      </p:sp>
      <p:sp>
        <p:nvSpPr>
          <p:cNvPr id="27664" name="Rectangle 17"/>
          <p:cNvSpPr>
            <a:spLocks noChangeArrowheads="1"/>
          </p:cNvSpPr>
          <p:nvPr/>
        </p:nvSpPr>
        <p:spPr bwMode="auto">
          <a:xfrm>
            <a:off x="2919413" y="3921125"/>
            <a:ext cx="993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65" name="Oval 18"/>
          <p:cNvSpPr>
            <a:spLocks noChangeArrowheads="1"/>
          </p:cNvSpPr>
          <p:nvPr/>
        </p:nvSpPr>
        <p:spPr bwMode="auto">
          <a:xfrm>
            <a:off x="3765550" y="4440238"/>
            <a:ext cx="1663700" cy="7477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66" name="Arc 19"/>
          <p:cNvSpPr>
            <a:spLocks/>
          </p:cNvSpPr>
          <p:nvPr/>
        </p:nvSpPr>
        <p:spPr bwMode="auto">
          <a:xfrm>
            <a:off x="3121025" y="2012950"/>
            <a:ext cx="1893888" cy="711200"/>
          </a:xfrm>
          <a:custGeom>
            <a:avLst/>
            <a:gdLst>
              <a:gd name="T0" fmla="*/ 0 w 15471"/>
              <a:gd name="T1" fmla="*/ 203460 h 21113"/>
              <a:gd name="T2" fmla="*/ 1335307 w 15471"/>
              <a:gd name="T3" fmla="*/ 0 h 21113"/>
              <a:gd name="T4" fmla="*/ 1893888 w 15471"/>
              <a:gd name="T5" fmla="*/ 711200 h 21113"/>
              <a:gd name="T6" fmla="*/ 0 60000 65536"/>
              <a:gd name="T7" fmla="*/ 0 60000 65536"/>
              <a:gd name="T8" fmla="*/ 0 60000 65536"/>
              <a:gd name="T9" fmla="*/ 0 w 15471"/>
              <a:gd name="T10" fmla="*/ 0 h 21113"/>
              <a:gd name="T11" fmla="*/ 15471 w 15471"/>
              <a:gd name="T12" fmla="*/ 21113 h 21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71" h="21113" fill="none" extrusionOk="0">
                <a:moveTo>
                  <a:pt x="-1" y="6039"/>
                </a:moveTo>
                <a:cubicBezTo>
                  <a:pt x="2963" y="2998"/>
                  <a:pt x="6757" y="897"/>
                  <a:pt x="10908" y="0"/>
                </a:cubicBezTo>
              </a:path>
              <a:path w="15471" h="21113" stroke="0" extrusionOk="0">
                <a:moveTo>
                  <a:pt x="-1" y="6039"/>
                </a:moveTo>
                <a:cubicBezTo>
                  <a:pt x="2963" y="2998"/>
                  <a:pt x="6757" y="897"/>
                  <a:pt x="10908" y="0"/>
                </a:cubicBezTo>
                <a:lnTo>
                  <a:pt x="15471" y="21113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Arc 20"/>
          <p:cNvSpPr>
            <a:spLocks/>
          </p:cNvSpPr>
          <p:nvPr/>
        </p:nvSpPr>
        <p:spPr bwMode="auto">
          <a:xfrm>
            <a:off x="2308225" y="2432050"/>
            <a:ext cx="2646363" cy="544513"/>
          </a:xfrm>
          <a:custGeom>
            <a:avLst/>
            <a:gdLst>
              <a:gd name="T0" fmla="*/ 168216 w 21600"/>
              <a:gd name="T1" fmla="*/ 544512 h 16134"/>
              <a:gd name="T2" fmla="*/ 216487 w 21600"/>
              <a:gd name="T3" fmla="*/ 0 h 16134"/>
              <a:gd name="T4" fmla="*/ 2646363 w 21600"/>
              <a:gd name="T5" fmla="*/ 288793 h 16134"/>
              <a:gd name="T6" fmla="*/ 0 60000 65536"/>
              <a:gd name="T7" fmla="*/ 0 60000 65536"/>
              <a:gd name="T8" fmla="*/ 0 60000 65536"/>
              <a:gd name="T9" fmla="*/ 0 w 21600"/>
              <a:gd name="T10" fmla="*/ 0 h 16134"/>
              <a:gd name="T11" fmla="*/ 21600 w 21600"/>
              <a:gd name="T12" fmla="*/ 16134 h 16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134" fill="none" extrusionOk="0">
                <a:moveTo>
                  <a:pt x="1372" y="16134"/>
                </a:moveTo>
                <a:cubicBezTo>
                  <a:pt x="464" y="13711"/>
                  <a:pt x="0" y="11144"/>
                  <a:pt x="0" y="8557"/>
                </a:cubicBezTo>
                <a:cubicBezTo>
                  <a:pt x="0" y="5614"/>
                  <a:pt x="601" y="2702"/>
                  <a:pt x="1767" y="0"/>
                </a:cubicBezTo>
              </a:path>
              <a:path w="21600" h="16134" stroke="0" extrusionOk="0">
                <a:moveTo>
                  <a:pt x="1372" y="16134"/>
                </a:moveTo>
                <a:cubicBezTo>
                  <a:pt x="464" y="13711"/>
                  <a:pt x="0" y="11144"/>
                  <a:pt x="0" y="8557"/>
                </a:cubicBezTo>
                <a:cubicBezTo>
                  <a:pt x="0" y="5614"/>
                  <a:pt x="601" y="2702"/>
                  <a:pt x="1767" y="0"/>
                </a:cubicBezTo>
                <a:lnTo>
                  <a:pt x="21600" y="855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Arc 21"/>
          <p:cNvSpPr>
            <a:spLocks/>
          </p:cNvSpPr>
          <p:nvPr/>
        </p:nvSpPr>
        <p:spPr bwMode="auto">
          <a:xfrm>
            <a:off x="4948238" y="2427288"/>
            <a:ext cx="2646362" cy="538162"/>
          </a:xfrm>
          <a:custGeom>
            <a:avLst/>
            <a:gdLst>
              <a:gd name="T0" fmla="*/ 2428527 w 21600"/>
              <a:gd name="T1" fmla="*/ 0 h 15991"/>
              <a:gd name="T2" fmla="*/ 2485865 w 21600"/>
              <a:gd name="T3" fmla="*/ 538163 h 15991"/>
              <a:gd name="T4" fmla="*/ 0 w 21600"/>
              <a:gd name="T5" fmla="*/ 288820 h 15991"/>
              <a:gd name="T6" fmla="*/ 0 60000 65536"/>
              <a:gd name="T7" fmla="*/ 0 60000 65536"/>
              <a:gd name="T8" fmla="*/ 0 60000 65536"/>
              <a:gd name="T9" fmla="*/ 0 w 21600"/>
              <a:gd name="T10" fmla="*/ 0 h 15991"/>
              <a:gd name="T11" fmla="*/ 21600 w 21600"/>
              <a:gd name="T12" fmla="*/ 15991 h 159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991" fill="none" extrusionOk="0">
                <a:moveTo>
                  <a:pt x="19821" y="0"/>
                </a:moveTo>
                <a:cubicBezTo>
                  <a:pt x="20994" y="2709"/>
                  <a:pt x="21600" y="5629"/>
                  <a:pt x="21600" y="8582"/>
                </a:cubicBezTo>
                <a:cubicBezTo>
                  <a:pt x="21600" y="11109"/>
                  <a:pt x="21156" y="13616"/>
                  <a:pt x="20289" y="15990"/>
                </a:cubicBezTo>
              </a:path>
              <a:path w="21600" h="15991" stroke="0" extrusionOk="0">
                <a:moveTo>
                  <a:pt x="19821" y="0"/>
                </a:moveTo>
                <a:cubicBezTo>
                  <a:pt x="20994" y="2709"/>
                  <a:pt x="21600" y="5629"/>
                  <a:pt x="21600" y="8582"/>
                </a:cubicBezTo>
                <a:cubicBezTo>
                  <a:pt x="21600" y="11109"/>
                  <a:pt x="21156" y="13616"/>
                  <a:pt x="20289" y="15990"/>
                </a:cubicBezTo>
                <a:lnTo>
                  <a:pt x="0" y="8582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Arc 22"/>
          <p:cNvSpPr>
            <a:spLocks/>
          </p:cNvSpPr>
          <p:nvPr/>
        </p:nvSpPr>
        <p:spPr bwMode="auto">
          <a:xfrm>
            <a:off x="5086350" y="2608263"/>
            <a:ext cx="1779588" cy="828675"/>
          </a:xfrm>
          <a:custGeom>
            <a:avLst/>
            <a:gdLst>
              <a:gd name="T0" fmla="*/ 1779588 w 14608"/>
              <a:gd name="T1" fmla="*/ 616296 h 21394"/>
              <a:gd name="T2" fmla="*/ 362788 w 14608"/>
              <a:gd name="T3" fmla="*/ 828675 h 21394"/>
              <a:gd name="T4" fmla="*/ 0 w 14608"/>
              <a:gd name="T5" fmla="*/ 0 h 21394"/>
              <a:gd name="T6" fmla="*/ 0 60000 65536"/>
              <a:gd name="T7" fmla="*/ 0 60000 65536"/>
              <a:gd name="T8" fmla="*/ 0 60000 65536"/>
              <a:gd name="T9" fmla="*/ 0 w 14608"/>
              <a:gd name="T10" fmla="*/ 0 h 21394"/>
              <a:gd name="T11" fmla="*/ 14608 w 14608"/>
              <a:gd name="T12" fmla="*/ 21394 h 213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8" h="21394" fill="none" extrusionOk="0">
                <a:moveTo>
                  <a:pt x="14608" y="15911"/>
                </a:moveTo>
                <a:cubicBezTo>
                  <a:pt x="11377" y="18876"/>
                  <a:pt x="7321" y="20789"/>
                  <a:pt x="2977" y="21393"/>
                </a:cubicBezTo>
              </a:path>
              <a:path w="14608" h="21394" stroke="0" extrusionOk="0">
                <a:moveTo>
                  <a:pt x="14608" y="15911"/>
                </a:moveTo>
                <a:cubicBezTo>
                  <a:pt x="11377" y="18876"/>
                  <a:pt x="7321" y="20789"/>
                  <a:pt x="2977" y="21393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Arc 23"/>
          <p:cNvSpPr>
            <a:spLocks/>
          </p:cNvSpPr>
          <p:nvPr/>
        </p:nvSpPr>
        <p:spPr bwMode="auto">
          <a:xfrm>
            <a:off x="3092450" y="2798763"/>
            <a:ext cx="1973263" cy="631825"/>
          </a:xfrm>
          <a:custGeom>
            <a:avLst/>
            <a:gdLst>
              <a:gd name="T0" fmla="*/ 1368321 w 16166"/>
              <a:gd name="T1" fmla="*/ 631825 h 21024"/>
              <a:gd name="T2" fmla="*/ 0 w 16166"/>
              <a:gd name="T3" fmla="*/ 430503 h 21024"/>
              <a:gd name="T4" fmla="*/ 1973263 w 16166"/>
              <a:gd name="T5" fmla="*/ 0 h 21024"/>
              <a:gd name="T6" fmla="*/ 0 60000 65536"/>
              <a:gd name="T7" fmla="*/ 0 60000 65536"/>
              <a:gd name="T8" fmla="*/ 0 60000 65536"/>
              <a:gd name="T9" fmla="*/ 0 w 16166"/>
              <a:gd name="T10" fmla="*/ 0 h 21024"/>
              <a:gd name="T11" fmla="*/ 16166 w 16166"/>
              <a:gd name="T12" fmla="*/ 21024 h 210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66" h="21024" fill="none" extrusionOk="0">
                <a:moveTo>
                  <a:pt x="11210" y="21023"/>
                </a:moveTo>
                <a:cubicBezTo>
                  <a:pt x="6871" y="20001"/>
                  <a:pt x="2955" y="17661"/>
                  <a:pt x="-1" y="14325"/>
                </a:cubicBezTo>
              </a:path>
              <a:path w="16166" h="21024" stroke="0" extrusionOk="0">
                <a:moveTo>
                  <a:pt x="11210" y="21023"/>
                </a:moveTo>
                <a:cubicBezTo>
                  <a:pt x="6871" y="20001"/>
                  <a:pt x="2955" y="17661"/>
                  <a:pt x="-1" y="14325"/>
                </a:cubicBezTo>
                <a:lnTo>
                  <a:pt x="16166" y="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71" name="Arc 24"/>
          <p:cNvSpPr>
            <a:spLocks/>
          </p:cNvSpPr>
          <p:nvPr/>
        </p:nvSpPr>
        <p:spPr bwMode="auto">
          <a:xfrm>
            <a:off x="4941888" y="2019300"/>
            <a:ext cx="1846262" cy="700088"/>
          </a:xfrm>
          <a:custGeom>
            <a:avLst/>
            <a:gdLst>
              <a:gd name="T0" fmla="*/ 509233 w 15057"/>
              <a:gd name="T1" fmla="*/ 0 h 21197"/>
              <a:gd name="T2" fmla="*/ 1846262 w 15057"/>
              <a:gd name="T3" fmla="*/ 188588 h 21197"/>
              <a:gd name="T4" fmla="*/ 0 w 15057"/>
              <a:gd name="T5" fmla="*/ 700087 h 21197"/>
              <a:gd name="T6" fmla="*/ 0 60000 65536"/>
              <a:gd name="T7" fmla="*/ 0 60000 65536"/>
              <a:gd name="T8" fmla="*/ 0 60000 65536"/>
              <a:gd name="T9" fmla="*/ 0 w 15057"/>
              <a:gd name="T10" fmla="*/ 0 h 21197"/>
              <a:gd name="T11" fmla="*/ 15057 w 15057"/>
              <a:gd name="T12" fmla="*/ 21197 h 21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57" h="21197" fill="none" extrusionOk="0">
                <a:moveTo>
                  <a:pt x="4152" y="0"/>
                </a:moveTo>
                <a:cubicBezTo>
                  <a:pt x="8264" y="805"/>
                  <a:pt x="12053" y="2789"/>
                  <a:pt x="15056" y="5710"/>
                </a:cubicBezTo>
              </a:path>
              <a:path w="15057" h="21197" stroke="0" extrusionOk="0">
                <a:moveTo>
                  <a:pt x="4152" y="0"/>
                </a:moveTo>
                <a:cubicBezTo>
                  <a:pt x="8264" y="805"/>
                  <a:pt x="12053" y="2789"/>
                  <a:pt x="15056" y="5710"/>
                </a:cubicBezTo>
                <a:lnTo>
                  <a:pt x="0" y="2119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72" name="Arc 25"/>
          <p:cNvSpPr>
            <a:spLocks/>
          </p:cNvSpPr>
          <p:nvPr/>
        </p:nvSpPr>
        <p:spPr bwMode="auto">
          <a:xfrm>
            <a:off x="4933950" y="2760663"/>
            <a:ext cx="2016125" cy="847725"/>
          </a:xfrm>
          <a:custGeom>
            <a:avLst/>
            <a:gdLst>
              <a:gd name="T0" fmla="*/ 2016125 w 15336"/>
              <a:gd name="T1" fmla="*/ 606743 h 21251"/>
              <a:gd name="T2" fmla="*/ 508107 w 15336"/>
              <a:gd name="T3" fmla="*/ 847725 h 21251"/>
              <a:gd name="T4" fmla="*/ 0 w 15336"/>
              <a:gd name="T5" fmla="*/ 0 h 21251"/>
              <a:gd name="T6" fmla="*/ 0 60000 65536"/>
              <a:gd name="T7" fmla="*/ 0 60000 65536"/>
              <a:gd name="T8" fmla="*/ 0 60000 65536"/>
              <a:gd name="T9" fmla="*/ 0 w 15336"/>
              <a:gd name="T10" fmla="*/ 0 h 21251"/>
              <a:gd name="T11" fmla="*/ 15336 w 15336"/>
              <a:gd name="T12" fmla="*/ 21251 h 212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36" h="21251" fill="none" extrusionOk="0">
                <a:moveTo>
                  <a:pt x="15336" y="15210"/>
                </a:moveTo>
                <a:cubicBezTo>
                  <a:pt x="12221" y="18351"/>
                  <a:pt x="8217" y="20459"/>
                  <a:pt x="3865" y="21251"/>
                </a:cubicBezTo>
              </a:path>
              <a:path w="15336" h="21251" stroke="0" extrusionOk="0">
                <a:moveTo>
                  <a:pt x="15336" y="15210"/>
                </a:moveTo>
                <a:cubicBezTo>
                  <a:pt x="12221" y="18351"/>
                  <a:pt x="8217" y="20459"/>
                  <a:pt x="3865" y="21251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73" name="Arc 26"/>
          <p:cNvSpPr>
            <a:spLocks/>
          </p:cNvSpPr>
          <p:nvPr/>
        </p:nvSpPr>
        <p:spPr bwMode="auto">
          <a:xfrm>
            <a:off x="2986088" y="2743200"/>
            <a:ext cx="1981200" cy="847725"/>
          </a:xfrm>
          <a:custGeom>
            <a:avLst/>
            <a:gdLst>
              <a:gd name="T0" fmla="*/ 1458239 w 15059"/>
              <a:gd name="T1" fmla="*/ 847725 h 21231"/>
              <a:gd name="T2" fmla="*/ 0 w 15059"/>
              <a:gd name="T3" fmla="*/ 618295 h 21231"/>
              <a:gd name="T4" fmla="*/ 1981200 w 15059"/>
              <a:gd name="T5" fmla="*/ 0 h 21231"/>
              <a:gd name="T6" fmla="*/ 0 60000 65536"/>
              <a:gd name="T7" fmla="*/ 0 60000 65536"/>
              <a:gd name="T8" fmla="*/ 0 60000 65536"/>
              <a:gd name="T9" fmla="*/ 0 w 15059"/>
              <a:gd name="T10" fmla="*/ 0 h 21231"/>
              <a:gd name="T11" fmla="*/ 15059 w 15059"/>
              <a:gd name="T12" fmla="*/ 21231 h 212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59" h="21231" fill="none" extrusionOk="0">
                <a:moveTo>
                  <a:pt x="11083" y="21231"/>
                </a:moveTo>
                <a:cubicBezTo>
                  <a:pt x="6904" y="20448"/>
                  <a:pt x="3048" y="18449"/>
                  <a:pt x="-1" y="15485"/>
                </a:cubicBezTo>
              </a:path>
              <a:path w="15059" h="21231" stroke="0" extrusionOk="0">
                <a:moveTo>
                  <a:pt x="11083" y="21231"/>
                </a:moveTo>
                <a:cubicBezTo>
                  <a:pt x="6904" y="20448"/>
                  <a:pt x="3048" y="18449"/>
                  <a:pt x="-1" y="15485"/>
                </a:cubicBezTo>
                <a:lnTo>
                  <a:pt x="15059" y="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74" name="Arc 27"/>
          <p:cNvSpPr>
            <a:spLocks/>
          </p:cNvSpPr>
          <p:nvPr/>
        </p:nvSpPr>
        <p:spPr bwMode="auto">
          <a:xfrm>
            <a:off x="2128838" y="2374900"/>
            <a:ext cx="2838450" cy="704850"/>
          </a:xfrm>
          <a:custGeom>
            <a:avLst/>
            <a:gdLst>
              <a:gd name="T0" fmla="*/ 218009 w 21600"/>
              <a:gd name="T1" fmla="*/ 704850 h 17626"/>
              <a:gd name="T2" fmla="*/ 278063 w 21600"/>
              <a:gd name="T3" fmla="*/ 0 h 17626"/>
              <a:gd name="T4" fmla="*/ 2838450 w 21600"/>
              <a:gd name="T5" fmla="*/ 372859 h 17626"/>
              <a:gd name="T6" fmla="*/ 0 60000 65536"/>
              <a:gd name="T7" fmla="*/ 0 60000 65536"/>
              <a:gd name="T8" fmla="*/ 0 60000 65536"/>
              <a:gd name="T9" fmla="*/ 0 w 21600"/>
              <a:gd name="T10" fmla="*/ 0 h 17626"/>
              <a:gd name="T11" fmla="*/ 21600 w 21600"/>
              <a:gd name="T12" fmla="*/ 17626 h 176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626" fill="none" extrusionOk="0">
                <a:moveTo>
                  <a:pt x="1659" y="17625"/>
                </a:moveTo>
                <a:cubicBezTo>
                  <a:pt x="563" y="14995"/>
                  <a:pt x="0" y="12173"/>
                  <a:pt x="0" y="9324"/>
                </a:cubicBezTo>
                <a:cubicBezTo>
                  <a:pt x="0" y="6096"/>
                  <a:pt x="723" y="2910"/>
                  <a:pt x="2116" y="0"/>
                </a:cubicBezTo>
              </a:path>
              <a:path w="21600" h="17626" stroke="0" extrusionOk="0">
                <a:moveTo>
                  <a:pt x="1659" y="17625"/>
                </a:moveTo>
                <a:cubicBezTo>
                  <a:pt x="563" y="14995"/>
                  <a:pt x="0" y="12173"/>
                  <a:pt x="0" y="9324"/>
                </a:cubicBezTo>
                <a:cubicBezTo>
                  <a:pt x="0" y="6096"/>
                  <a:pt x="723" y="2910"/>
                  <a:pt x="2116" y="0"/>
                </a:cubicBezTo>
                <a:lnTo>
                  <a:pt x="21600" y="9324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75" name="Arc 28"/>
          <p:cNvSpPr>
            <a:spLocks/>
          </p:cNvSpPr>
          <p:nvPr/>
        </p:nvSpPr>
        <p:spPr bwMode="auto">
          <a:xfrm>
            <a:off x="3032125" y="1893888"/>
            <a:ext cx="1935163" cy="860425"/>
          </a:xfrm>
          <a:custGeom>
            <a:avLst/>
            <a:gdLst>
              <a:gd name="T0" fmla="*/ 0 w 14743"/>
              <a:gd name="T1" fmla="*/ 221541 h 21260"/>
              <a:gd name="T2" fmla="*/ 1434145 w 14743"/>
              <a:gd name="T3" fmla="*/ 0 h 21260"/>
              <a:gd name="T4" fmla="*/ 1935163 w 14743"/>
              <a:gd name="T5" fmla="*/ 860425 h 21260"/>
              <a:gd name="T6" fmla="*/ 0 60000 65536"/>
              <a:gd name="T7" fmla="*/ 0 60000 65536"/>
              <a:gd name="T8" fmla="*/ 0 60000 65536"/>
              <a:gd name="T9" fmla="*/ 0 w 14743"/>
              <a:gd name="T10" fmla="*/ 0 h 21260"/>
              <a:gd name="T11" fmla="*/ 14743 w 14743"/>
              <a:gd name="T12" fmla="*/ 21260 h 212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43" h="21260" fill="none" extrusionOk="0">
                <a:moveTo>
                  <a:pt x="-1" y="5473"/>
                </a:moveTo>
                <a:cubicBezTo>
                  <a:pt x="3039" y="2635"/>
                  <a:pt x="6832" y="734"/>
                  <a:pt x="10925" y="-1"/>
                </a:cubicBezTo>
              </a:path>
              <a:path w="14743" h="21260" stroke="0" extrusionOk="0">
                <a:moveTo>
                  <a:pt x="-1" y="5473"/>
                </a:moveTo>
                <a:cubicBezTo>
                  <a:pt x="3039" y="2635"/>
                  <a:pt x="6832" y="734"/>
                  <a:pt x="10925" y="-1"/>
                </a:cubicBezTo>
                <a:lnTo>
                  <a:pt x="14743" y="2126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76" name="Arc 29"/>
          <p:cNvSpPr>
            <a:spLocks/>
          </p:cNvSpPr>
          <p:nvPr/>
        </p:nvSpPr>
        <p:spPr bwMode="auto">
          <a:xfrm>
            <a:off x="4954588" y="1898650"/>
            <a:ext cx="1925637" cy="854075"/>
          </a:xfrm>
          <a:custGeom>
            <a:avLst/>
            <a:gdLst>
              <a:gd name="T0" fmla="*/ 507335 w 14651"/>
              <a:gd name="T1" fmla="*/ 0 h 21252"/>
              <a:gd name="T2" fmla="*/ 1925637 w 14651"/>
              <a:gd name="T3" fmla="*/ 216252 h 21252"/>
              <a:gd name="T4" fmla="*/ 0 w 14651"/>
              <a:gd name="T5" fmla="*/ 854075 h 21252"/>
              <a:gd name="T6" fmla="*/ 0 60000 65536"/>
              <a:gd name="T7" fmla="*/ 0 60000 65536"/>
              <a:gd name="T8" fmla="*/ 0 60000 65536"/>
              <a:gd name="T9" fmla="*/ 0 w 14651"/>
              <a:gd name="T10" fmla="*/ 0 h 21252"/>
              <a:gd name="T11" fmla="*/ 14651 w 14651"/>
              <a:gd name="T12" fmla="*/ 21252 h 21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51" h="21252" fill="none" extrusionOk="0">
                <a:moveTo>
                  <a:pt x="3860" y="-1"/>
                </a:moveTo>
                <a:cubicBezTo>
                  <a:pt x="7895" y="732"/>
                  <a:pt x="11637" y="2598"/>
                  <a:pt x="14651" y="5380"/>
                </a:cubicBezTo>
              </a:path>
              <a:path w="14651" h="21252" stroke="0" extrusionOk="0">
                <a:moveTo>
                  <a:pt x="3860" y="-1"/>
                </a:moveTo>
                <a:cubicBezTo>
                  <a:pt x="7895" y="732"/>
                  <a:pt x="11637" y="2598"/>
                  <a:pt x="14651" y="5380"/>
                </a:cubicBezTo>
                <a:lnTo>
                  <a:pt x="0" y="21252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77" name="Arc 30"/>
          <p:cNvSpPr>
            <a:spLocks/>
          </p:cNvSpPr>
          <p:nvPr/>
        </p:nvSpPr>
        <p:spPr bwMode="auto">
          <a:xfrm>
            <a:off x="4954588" y="2363788"/>
            <a:ext cx="2838450" cy="715962"/>
          </a:xfrm>
          <a:custGeom>
            <a:avLst/>
            <a:gdLst>
              <a:gd name="T0" fmla="*/ 2545012 w 21600"/>
              <a:gd name="T1" fmla="*/ 0 h 17978"/>
              <a:gd name="T2" fmla="*/ 2614265 w 21600"/>
              <a:gd name="T3" fmla="*/ 715963 h 17978"/>
              <a:gd name="T4" fmla="*/ 0 w 21600"/>
              <a:gd name="T5" fmla="*/ 380920 h 17978"/>
              <a:gd name="T6" fmla="*/ 0 60000 65536"/>
              <a:gd name="T7" fmla="*/ 0 60000 65536"/>
              <a:gd name="T8" fmla="*/ 0 60000 65536"/>
              <a:gd name="T9" fmla="*/ 0 w 21600"/>
              <a:gd name="T10" fmla="*/ 0 h 17978"/>
              <a:gd name="T11" fmla="*/ 21600 w 21600"/>
              <a:gd name="T12" fmla="*/ 17978 h 179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978" fill="none" extrusionOk="0">
                <a:moveTo>
                  <a:pt x="19366" y="0"/>
                </a:moveTo>
                <a:cubicBezTo>
                  <a:pt x="20835" y="2974"/>
                  <a:pt x="21600" y="6247"/>
                  <a:pt x="21600" y="9565"/>
                </a:cubicBezTo>
                <a:cubicBezTo>
                  <a:pt x="21600" y="12455"/>
                  <a:pt x="21019" y="15316"/>
                  <a:pt x="19894" y="17978"/>
                </a:cubicBezTo>
              </a:path>
              <a:path w="21600" h="17978" stroke="0" extrusionOk="0">
                <a:moveTo>
                  <a:pt x="19366" y="0"/>
                </a:moveTo>
                <a:cubicBezTo>
                  <a:pt x="20835" y="2974"/>
                  <a:pt x="21600" y="6247"/>
                  <a:pt x="21600" y="9565"/>
                </a:cubicBezTo>
                <a:cubicBezTo>
                  <a:pt x="21600" y="12455"/>
                  <a:pt x="21019" y="15316"/>
                  <a:pt x="19894" y="17978"/>
                </a:cubicBezTo>
                <a:lnTo>
                  <a:pt x="0" y="9565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78" name="Freeform 31"/>
          <p:cNvSpPr>
            <a:spLocks/>
          </p:cNvSpPr>
          <p:nvPr/>
        </p:nvSpPr>
        <p:spPr bwMode="auto">
          <a:xfrm>
            <a:off x="4456113" y="3430588"/>
            <a:ext cx="1017587" cy="158750"/>
          </a:xfrm>
          <a:custGeom>
            <a:avLst/>
            <a:gdLst>
              <a:gd name="T0" fmla="*/ 0 w 641"/>
              <a:gd name="T1" fmla="*/ 0 h 100"/>
              <a:gd name="T2" fmla="*/ 273050 w 641"/>
              <a:gd name="T3" fmla="*/ 28575 h 100"/>
              <a:gd name="T4" fmla="*/ 349250 w 641"/>
              <a:gd name="T5" fmla="*/ 90487 h 100"/>
              <a:gd name="T6" fmla="*/ 646112 w 641"/>
              <a:gd name="T7" fmla="*/ 90487 h 100"/>
              <a:gd name="T8" fmla="*/ 708025 w 641"/>
              <a:gd name="T9" fmla="*/ 150813 h 100"/>
              <a:gd name="T10" fmla="*/ 1016000 w 641"/>
              <a:gd name="T11" fmla="*/ 157163 h 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1"/>
              <a:gd name="T19" fmla="*/ 0 h 100"/>
              <a:gd name="T20" fmla="*/ 641 w 641"/>
              <a:gd name="T21" fmla="*/ 100 h 1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1" h="100">
                <a:moveTo>
                  <a:pt x="0" y="0"/>
                </a:moveTo>
                <a:lnTo>
                  <a:pt x="172" y="18"/>
                </a:lnTo>
                <a:lnTo>
                  <a:pt x="220" y="57"/>
                </a:lnTo>
                <a:lnTo>
                  <a:pt x="407" y="57"/>
                </a:lnTo>
                <a:lnTo>
                  <a:pt x="446" y="95"/>
                </a:lnTo>
                <a:lnTo>
                  <a:pt x="640" y="99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79" name="Freeform 32"/>
          <p:cNvSpPr>
            <a:spLocks/>
          </p:cNvSpPr>
          <p:nvPr/>
        </p:nvSpPr>
        <p:spPr bwMode="auto">
          <a:xfrm>
            <a:off x="4449763" y="3435350"/>
            <a:ext cx="1000125" cy="155575"/>
          </a:xfrm>
          <a:custGeom>
            <a:avLst/>
            <a:gdLst>
              <a:gd name="T0" fmla="*/ 0 w 630"/>
              <a:gd name="T1" fmla="*/ 153988 h 98"/>
              <a:gd name="T2" fmla="*/ 280987 w 630"/>
              <a:gd name="T3" fmla="*/ 152400 h 98"/>
              <a:gd name="T4" fmla="*/ 357187 w 630"/>
              <a:gd name="T5" fmla="*/ 80962 h 98"/>
              <a:gd name="T6" fmla="*/ 646112 w 630"/>
              <a:gd name="T7" fmla="*/ 80962 h 98"/>
              <a:gd name="T8" fmla="*/ 711200 w 630"/>
              <a:gd name="T9" fmla="*/ 23812 h 98"/>
              <a:gd name="T10" fmla="*/ 998538 w 630"/>
              <a:gd name="T11" fmla="*/ 0 h 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0"/>
              <a:gd name="T19" fmla="*/ 0 h 98"/>
              <a:gd name="T20" fmla="*/ 630 w 630"/>
              <a:gd name="T21" fmla="*/ 98 h 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0" h="98">
                <a:moveTo>
                  <a:pt x="0" y="97"/>
                </a:moveTo>
                <a:lnTo>
                  <a:pt x="177" y="96"/>
                </a:lnTo>
                <a:lnTo>
                  <a:pt x="225" y="51"/>
                </a:lnTo>
                <a:lnTo>
                  <a:pt x="407" y="51"/>
                </a:lnTo>
                <a:lnTo>
                  <a:pt x="448" y="15"/>
                </a:lnTo>
                <a:lnTo>
                  <a:pt x="629" y="0"/>
                </a:lnTo>
              </a:path>
            </a:pathLst>
          </a:custGeom>
          <a:noFill/>
          <a:ln w="25400" cap="rnd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80" name="Rectangle 33"/>
          <p:cNvSpPr>
            <a:spLocks noChangeArrowheads="1"/>
          </p:cNvSpPr>
          <p:nvPr/>
        </p:nvSpPr>
        <p:spPr bwMode="auto">
          <a:xfrm>
            <a:off x="4884738" y="3479800"/>
            <a:ext cx="142875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81" name="Arc 35"/>
          <p:cNvSpPr>
            <a:spLocks/>
          </p:cNvSpPr>
          <p:nvPr/>
        </p:nvSpPr>
        <p:spPr bwMode="auto">
          <a:xfrm>
            <a:off x="4964113" y="3568700"/>
            <a:ext cx="1019175" cy="492125"/>
          </a:xfrm>
          <a:custGeom>
            <a:avLst/>
            <a:gdLst>
              <a:gd name="T0" fmla="*/ 0 w 21600"/>
              <a:gd name="T1" fmla="*/ 490545 h 21180"/>
              <a:gd name="T2" fmla="*/ 819256 w 21600"/>
              <a:gd name="T3" fmla="*/ 0 h 21180"/>
              <a:gd name="T4" fmla="*/ 1019175 w 21600"/>
              <a:gd name="T5" fmla="*/ 492125 h 21180"/>
              <a:gd name="T6" fmla="*/ 0 60000 65536"/>
              <a:gd name="T7" fmla="*/ 0 60000 65536"/>
              <a:gd name="T8" fmla="*/ 0 60000 65536"/>
              <a:gd name="T9" fmla="*/ 0 w 21600"/>
              <a:gd name="T10" fmla="*/ 0 h 21180"/>
              <a:gd name="T11" fmla="*/ 21600 w 21600"/>
              <a:gd name="T12" fmla="*/ 21180 h 21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0" fill="none" extrusionOk="0">
                <a:moveTo>
                  <a:pt x="0" y="21112"/>
                </a:moveTo>
                <a:cubicBezTo>
                  <a:pt x="32" y="10841"/>
                  <a:pt x="7292" y="2014"/>
                  <a:pt x="17362" y="-1"/>
                </a:cubicBezTo>
              </a:path>
              <a:path w="21600" h="21180" stroke="0" extrusionOk="0">
                <a:moveTo>
                  <a:pt x="0" y="21112"/>
                </a:moveTo>
                <a:cubicBezTo>
                  <a:pt x="32" y="10841"/>
                  <a:pt x="7292" y="2014"/>
                  <a:pt x="17362" y="-1"/>
                </a:cubicBezTo>
                <a:lnTo>
                  <a:pt x="21600" y="2118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82" name="Freeform 36"/>
          <p:cNvSpPr>
            <a:spLocks/>
          </p:cNvSpPr>
          <p:nvPr/>
        </p:nvSpPr>
        <p:spPr bwMode="auto">
          <a:xfrm>
            <a:off x="4451350" y="1890713"/>
            <a:ext cx="1011238" cy="128587"/>
          </a:xfrm>
          <a:custGeom>
            <a:avLst/>
            <a:gdLst>
              <a:gd name="T0" fmla="*/ 0 w 637"/>
              <a:gd name="T1" fmla="*/ 0 h 81"/>
              <a:gd name="T2" fmla="*/ 273050 w 637"/>
              <a:gd name="T3" fmla="*/ 3175 h 81"/>
              <a:gd name="T4" fmla="*/ 352425 w 637"/>
              <a:gd name="T5" fmla="*/ 50800 h 81"/>
              <a:gd name="T6" fmla="*/ 635000 w 637"/>
              <a:gd name="T7" fmla="*/ 47625 h 81"/>
              <a:gd name="T8" fmla="*/ 708025 w 637"/>
              <a:gd name="T9" fmla="*/ 107950 h 81"/>
              <a:gd name="T10" fmla="*/ 1009650 w 637"/>
              <a:gd name="T11" fmla="*/ 127000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7"/>
              <a:gd name="T19" fmla="*/ 0 h 81"/>
              <a:gd name="T20" fmla="*/ 637 w 637"/>
              <a:gd name="T21" fmla="*/ 81 h 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7" h="81">
                <a:moveTo>
                  <a:pt x="0" y="0"/>
                </a:moveTo>
                <a:lnTo>
                  <a:pt x="172" y="2"/>
                </a:lnTo>
                <a:lnTo>
                  <a:pt x="222" y="32"/>
                </a:lnTo>
                <a:lnTo>
                  <a:pt x="400" y="30"/>
                </a:lnTo>
                <a:lnTo>
                  <a:pt x="446" y="68"/>
                </a:lnTo>
                <a:lnTo>
                  <a:pt x="636" y="80"/>
                </a:lnTo>
              </a:path>
            </a:pathLst>
          </a:custGeom>
          <a:noFill/>
          <a:ln w="25400" cap="rnd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83" name="Freeform 37"/>
          <p:cNvSpPr>
            <a:spLocks/>
          </p:cNvSpPr>
          <p:nvPr/>
        </p:nvSpPr>
        <p:spPr bwMode="auto">
          <a:xfrm>
            <a:off x="4449763" y="1887538"/>
            <a:ext cx="1012825" cy="128587"/>
          </a:xfrm>
          <a:custGeom>
            <a:avLst/>
            <a:gdLst>
              <a:gd name="T0" fmla="*/ 0 w 638"/>
              <a:gd name="T1" fmla="*/ 127000 h 81"/>
              <a:gd name="T2" fmla="*/ 282575 w 638"/>
              <a:gd name="T3" fmla="*/ 117475 h 81"/>
              <a:gd name="T4" fmla="*/ 352425 w 638"/>
              <a:gd name="T5" fmla="*/ 50800 h 81"/>
              <a:gd name="T6" fmla="*/ 630237 w 638"/>
              <a:gd name="T7" fmla="*/ 50800 h 81"/>
              <a:gd name="T8" fmla="*/ 715962 w 638"/>
              <a:gd name="T9" fmla="*/ 0 h 81"/>
              <a:gd name="T10" fmla="*/ 1011238 w 638"/>
              <a:gd name="T11" fmla="*/ 6350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8"/>
              <a:gd name="T19" fmla="*/ 0 h 81"/>
              <a:gd name="T20" fmla="*/ 638 w 638"/>
              <a:gd name="T21" fmla="*/ 81 h 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8" h="81">
                <a:moveTo>
                  <a:pt x="0" y="80"/>
                </a:moveTo>
                <a:lnTo>
                  <a:pt x="178" y="74"/>
                </a:lnTo>
                <a:lnTo>
                  <a:pt x="222" y="32"/>
                </a:lnTo>
                <a:lnTo>
                  <a:pt x="397" y="32"/>
                </a:lnTo>
                <a:lnTo>
                  <a:pt x="451" y="0"/>
                </a:lnTo>
                <a:lnTo>
                  <a:pt x="637" y="4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84" name="Freeform 38"/>
          <p:cNvSpPr>
            <a:spLocks/>
          </p:cNvSpPr>
          <p:nvPr/>
        </p:nvSpPr>
        <p:spPr bwMode="auto">
          <a:xfrm>
            <a:off x="2349500" y="3081338"/>
            <a:ext cx="749300" cy="153987"/>
          </a:xfrm>
          <a:custGeom>
            <a:avLst/>
            <a:gdLst>
              <a:gd name="T0" fmla="*/ 0 w 472"/>
              <a:gd name="T1" fmla="*/ 0 h 97"/>
              <a:gd name="T2" fmla="*/ 168275 w 472"/>
              <a:gd name="T3" fmla="*/ 85725 h 97"/>
              <a:gd name="T4" fmla="*/ 241300 w 472"/>
              <a:gd name="T5" fmla="*/ 69850 h 97"/>
              <a:gd name="T6" fmla="*/ 430213 w 472"/>
              <a:gd name="T7" fmla="*/ 142875 h 97"/>
              <a:gd name="T8" fmla="*/ 547688 w 472"/>
              <a:gd name="T9" fmla="*/ 107950 h 97"/>
              <a:gd name="T10" fmla="*/ 747713 w 472"/>
              <a:gd name="T11" fmla="*/ 15240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2"/>
              <a:gd name="T19" fmla="*/ 0 h 97"/>
              <a:gd name="T20" fmla="*/ 472 w 472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2" h="97">
                <a:moveTo>
                  <a:pt x="0" y="0"/>
                </a:moveTo>
                <a:lnTo>
                  <a:pt x="106" y="54"/>
                </a:lnTo>
                <a:lnTo>
                  <a:pt x="152" y="44"/>
                </a:lnTo>
                <a:lnTo>
                  <a:pt x="271" y="90"/>
                </a:lnTo>
                <a:lnTo>
                  <a:pt x="345" y="68"/>
                </a:lnTo>
                <a:lnTo>
                  <a:pt x="471" y="96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85" name="Freeform 39"/>
          <p:cNvSpPr>
            <a:spLocks/>
          </p:cNvSpPr>
          <p:nvPr/>
        </p:nvSpPr>
        <p:spPr bwMode="auto">
          <a:xfrm>
            <a:off x="2474913" y="2973388"/>
            <a:ext cx="523875" cy="395287"/>
          </a:xfrm>
          <a:custGeom>
            <a:avLst/>
            <a:gdLst>
              <a:gd name="T0" fmla="*/ 0 w 330"/>
              <a:gd name="T1" fmla="*/ 0 h 249"/>
              <a:gd name="T2" fmla="*/ 107950 w 330"/>
              <a:gd name="T3" fmla="*/ 73025 h 249"/>
              <a:gd name="T4" fmla="*/ 123825 w 330"/>
              <a:gd name="T5" fmla="*/ 174625 h 249"/>
              <a:gd name="T6" fmla="*/ 303212 w 330"/>
              <a:gd name="T7" fmla="*/ 247650 h 249"/>
              <a:gd name="T8" fmla="*/ 309562 w 330"/>
              <a:gd name="T9" fmla="*/ 320675 h 249"/>
              <a:gd name="T10" fmla="*/ 522288 w 330"/>
              <a:gd name="T11" fmla="*/ 393700 h 2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0"/>
              <a:gd name="T19" fmla="*/ 0 h 249"/>
              <a:gd name="T20" fmla="*/ 330 w 330"/>
              <a:gd name="T21" fmla="*/ 249 h 2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0" h="249">
                <a:moveTo>
                  <a:pt x="0" y="0"/>
                </a:moveTo>
                <a:lnTo>
                  <a:pt x="68" y="46"/>
                </a:lnTo>
                <a:lnTo>
                  <a:pt x="78" y="110"/>
                </a:lnTo>
                <a:lnTo>
                  <a:pt x="191" y="156"/>
                </a:lnTo>
                <a:lnTo>
                  <a:pt x="195" y="202"/>
                </a:lnTo>
                <a:lnTo>
                  <a:pt x="329" y="248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86" name="Rectangle 40"/>
          <p:cNvSpPr>
            <a:spLocks noChangeArrowheads="1"/>
          </p:cNvSpPr>
          <p:nvPr/>
        </p:nvSpPr>
        <p:spPr bwMode="auto">
          <a:xfrm rot="1500000">
            <a:off x="2619375" y="3132138"/>
            <a:ext cx="144463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87" name="Freeform 41"/>
          <p:cNvSpPr>
            <a:spLocks/>
          </p:cNvSpPr>
          <p:nvPr/>
        </p:nvSpPr>
        <p:spPr bwMode="auto">
          <a:xfrm>
            <a:off x="2398713" y="2208213"/>
            <a:ext cx="725487" cy="176212"/>
          </a:xfrm>
          <a:custGeom>
            <a:avLst/>
            <a:gdLst>
              <a:gd name="T0" fmla="*/ 0 w 457"/>
              <a:gd name="T1" fmla="*/ 174625 h 111"/>
              <a:gd name="T2" fmla="*/ 127000 w 457"/>
              <a:gd name="T3" fmla="*/ 111125 h 111"/>
              <a:gd name="T4" fmla="*/ 215900 w 457"/>
              <a:gd name="T5" fmla="*/ 107950 h 111"/>
              <a:gd name="T6" fmla="*/ 469900 w 457"/>
              <a:gd name="T7" fmla="*/ 3175 h 111"/>
              <a:gd name="T8" fmla="*/ 552450 w 457"/>
              <a:gd name="T9" fmla="*/ 34925 h 111"/>
              <a:gd name="T10" fmla="*/ 723900 w 457"/>
              <a:gd name="T11" fmla="*/ 0 h 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"/>
              <a:gd name="T19" fmla="*/ 0 h 111"/>
              <a:gd name="T20" fmla="*/ 457 w 457"/>
              <a:gd name="T21" fmla="*/ 111 h 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" h="111">
                <a:moveTo>
                  <a:pt x="0" y="110"/>
                </a:moveTo>
                <a:lnTo>
                  <a:pt x="80" y="70"/>
                </a:lnTo>
                <a:lnTo>
                  <a:pt x="136" y="68"/>
                </a:lnTo>
                <a:lnTo>
                  <a:pt x="296" y="2"/>
                </a:lnTo>
                <a:lnTo>
                  <a:pt x="348" y="22"/>
                </a:lnTo>
                <a:lnTo>
                  <a:pt x="456" y="0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88" name="Freeform 42"/>
          <p:cNvSpPr>
            <a:spLocks/>
          </p:cNvSpPr>
          <p:nvPr/>
        </p:nvSpPr>
        <p:spPr bwMode="auto">
          <a:xfrm>
            <a:off x="2519363" y="2109788"/>
            <a:ext cx="511175" cy="325437"/>
          </a:xfrm>
          <a:custGeom>
            <a:avLst/>
            <a:gdLst>
              <a:gd name="T0" fmla="*/ 0 w 322"/>
              <a:gd name="T1" fmla="*/ 323850 h 205"/>
              <a:gd name="T2" fmla="*/ 92075 w 322"/>
              <a:gd name="T3" fmla="*/ 260350 h 205"/>
              <a:gd name="T4" fmla="*/ 92075 w 322"/>
              <a:gd name="T5" fmla="*/ 206375 h 205"/>
              <a:gd name="T6" fmla="*/ 344487 w 322"/>
              <a:gd name="T7" fmla="*/ 104775 h 205"/>
              <a:gd name="T8" fmla="*/ 350837 w 322"/>
              <a:gd name="T9" fmla="*/ 47625 h 205"/>
              <a:gd name="T10" fmla="*/ 509588 w 322"/>
              <a:gd name="T11" fmla="*/ 0 h 2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2"/>
              <a:gd name="T19" fmla="*/ 0 h 205"/>
              <a:gd name="T20" fmla="*/ 322 w 322"/>
              <a:gd name="T21" fmla="*/ 205 h 2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2" h="205">
                <a:moveTo>
                  <a:pt x="0" y="204"/>
                </a:moveTo>
                <a:lnTo>
                  <a:pt x="58" y="164"/>
                </a:lnTo>
                <a:lnTo>
                  <a:pt x="58" y="130"/>
                </a:lnTo>
                <a:lnTo>
                  <a:pt x="217" y="66"/>
                </a:lnTo>
                <a:lnTo>
                  <a:pt x="221" y="30"/>
                </a:lnTo>
                <a:lnTo>
                  <a:pt x="321" y="0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89" name="Rectangle 43"/>
          <p:cNvSpPr>
            <a:spLocks noChangeArrowheads="1"/>
          </p:cNvSpPr>
          <p:nvPr/>
        </p:nvSpPr>
        <p:spPr bwMode="auto">
          <a:xfrm rot="-1320000">
            <a:off x="2681288" y="2214563"/>
            <a:ext cx="142875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90" name="Rectangle 44"/>
          <p:cNvSpPr>
            <a:spLocks noChangeArrowheads="1"/>
          </p:cNvSpPr>
          <p:nvPr/>
        </p:nvSpPr>
        <p:spPr bwMode="auto">
          <a:xfrm>
            <a:off x="4873625" y="1893888"/>
            <a:ext cx="144463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91" name="Freeform 45"/>
          <p:cNvSpPr>
            <a:spLocks/>
          </p:cNvSpPr>
          <p:nvPr/>
        </p:nvSpPr>
        <p:spPr bwMode="auto">
          <a:xfrm>
            <a:off x="6881813" y="2111375"/>
            <a:ext cx="503237" cy="314325"/>
          </a:xfrm>
          <a:custGeom>
            <a:avLst/>
            <a:gdLst>
              <a:gd name="T0" fmla="*/ 0 w 317"/>
              <a:gd name="T1" fmla="*/ 0 h 198"/>
              <a:gd name="T2" fmla="*/ 119062 w 317"/>
              <a:gd name="T3" fmla="*/ 38100 h 198"/>
              <a:gd name="T4" fmla="*/ 138112 w 317"/>
              <a:gd name="T5" fmla="*/ 90487 h 198"/>
              <a:gd name="T6" fmla="*/ 419100 w 317"/>
              <a:gd name="T7" fmla="*/ 198437 h 198"/>
              <a:gd name="T8" fmla="*/ 415925 w 317"/>
              <a:gd name="T9" fmla="*/ 260350 h 198"/>
              <a:gd name="T10" fmla="*/ 501650 w 317"/>
              <a:gd name="T11" fmla="*/ 312738 h 1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7"/>
              <a:gd name="T19" fmla="*/ 0 h 198"/>
              <a:gd name="T20" fmla="*/ 317 w 317"/>
              <a:gd name="T21" fmla="*/ 198 h 1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7" h="198">
                <a:moveTo>
                  <a:pt x="0" y="0"/>
                </a:moveTo>
                <a:lnTo>
                  <a:pt x="75" y="24"/>
                </a:lnTo>
                <a:lnTo>
                  <a:pt x="87" y="57"/>
                </a:lnTo>
                <a:lnTo>
                  <a:pt x="264" y="125"/>
                </a:lnTo>
                <a:lnTo>
                  <a:pt x="262" y="164"/>
                </a:lnTo>
                <a:lnTo>
                  <a:pt x="316" y="197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92" name="Freeform 46"/>
          <p:cNvSpPr>
            <a:spLocks/>
          </p:cNvSpPr>
          <p:nvPr/>
        </p:nvSpPr>
        <p:spPr bwMode="auto">
          <a:xfrm>
            <a:off x="6862763" y="3076575"/>
            <a:ext cx="712787" cy="160338"/>
          </a:xfrm>
          <a:custGeom>
            <a:avLst/>
            <a:gdLst>
              <a:gd name="T0" fmla="*/ 0 w 449"/>
              <a:gd name="T1" fmla="*/ 146050 h 101"/>
              <a:gd name="T2" fmla="*/ 147637 w 449"/>
              <a:gd name="T3" fmla="*/ 115887 h 101"/>
              <a:gd name="T4" fmla="*/ 223837 w 449"/>
              <a:gd name="T5" fmla="*/ 158750 h 101"/>
              <a:gd name="T6" fmla="*/ 482600 w 449"/>
              <a:gd name="T7" fmla="*/ 52387 h 101"/>
              <a:gd name="T8" fmla="*/ 561975 w 449"/>
              <a:gd name="T9" fmla="*/ 82550 h 101"/>
              <a:gd name="T10" fmla="*/ 711200 w 449"/>
              <a:gd name="T11" fmla="*/ 0 h 1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9"/>
              <a:gd name="T19" fmla="*/ 0 h 101"/>
              <a:gd name="T20" fmla="*/ 449 w 449"/>
              <a:gd name="T21" fmla="*/ 101 h 1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9" h="101">
                <a:moveTo>
                  <a:pt x="0" y="92"/>
                </a:moveTo>
                <a:lnTo>
                  <a:pt x="93" y="73"/>
                </a:lnTo>
                <a:lnTo>
                  <a:pt x="141" y="100"/>
                </a:lnTo>
                <a:lnTo>
                  <a:pt x="304" y="33"/>
                </a:lnTo>
                <a:lnTo>
                  <a:pt x="354" y="52"/>
                </a:lnTo>
                <a:lnTo>
                  <a:pt x="448" y="0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93" name="Rectangle 47"/>
          <p:cNvSpPr>
            <a:spLocks noChangeArrowheads="1"/>
          </p:cNvSpPr>
          <p:nvPr/>
        </p:nvSpPr>
        <p:spPr bwMode="auto">
          <a:xfrm rot="-1320000">
            <a:off x="7142163" y="3133725"/>
            <a:ext cx="144462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94" name="Freeform 48"/>
          <p:cNvSpPr>
            <a:spLocks/>
          </p:cNvSpPr>
          <p:nvPr/>
        </p:nvSpPr>
        <p:spPr bwMode="auto">
          <a:xfrm>
            <a:off x="6789738" y="2205038"/>
            <a:ext cx="715962" cy="161925"/>
          </a:xfrm>
          <a:custGeom>
            <a:avLst/>
            <a:gdLst>
              <a:gd name="T0" fmla="*/ 0 w 451"/>
              <a:gd name="T1" fmla="*/ 0 h 102"/>
              <a:gd name="T2" fmla="*/ 133350 w 451"/>
              <a:gd name="T3" fmla="*/ 31750 h 102"/>
              <a:gd name="T4" fmla="*/ 233362 w 451"/>
              <a:gd name="T5" fmla="*/ 0 h 102"/>
              <a:gd name="T6" fmla="*/ 506412 w 451"/>
              <a:gd name="T7" fmla="*/ 109538 h 102"/>
              <a:gd name="T8" fmla="*/ 601662 w 451"/>
              <a:gd name="T9" fmla="*/ 95250 h 102"/>
              <a:gd name="T10" fmla="*/ 714375 w 451"/>
              <a:gd name="T11" fmla="*/ 160338 h 1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1"/>
              <a:gd name="T19" fmla="*/ 0 h 102"/>
              <a:gd name="T20" fmla="*/ 451 w 451"/>
              <a:gd name="T21" fmla="*/ 102 h 1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1" h="102">
                <a:moveTo>
                  <a:pt x="0" y="0"/>
                </a:moveTo>
                <a:lnTo>
                  <a:pt x="84" y="20"/>
                </a:lnTo>
                <a:lnTo>
                  <a:pt x="147" y="0"/>
                </a:lnTo>
                <a:lnTo>
                  <a:pt x="319" y="69"/>
                </a:lnTo>
                <a:lnTo>
                  <a:pt x="379" y="60"/>
                </a:lnTo>
                <a:lnTo>
                  <a:pt x="450" y="101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95" name="Rectangle 49"/>
          <p:cNvSpPr>
            <a:spLocks noChangeArrowheads="1"/>
          </p:cNvSpPr>
          <p:nvPr/>
        </p:nvSpPr>
        <p:spPr bwMode="auto">
          <a:xfrm rot="1500000">
            <a:off x="7091363" y="2212975"/>
            <a:ext cx="144462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7696" name="Group 50"/>
          <p:cNvGrpSpPr>
            <a:grpSpLocks/>
          </p:cNvGrpSpPr>
          <p:nvPr/>
        </p:nvGrpSpPr>
        <p:grpSpPr bwMode="auto">
          <a:xfrm>
            <a:off x="5165725" y="3521075"/>
            <a:ext cx="225425" cy="123825"/>
            <a:chOff x="2778" y="2447"/>
            <a:chExt cx="142" cy="78"/>
          </a:xfrm>
        </p:grpSpPr>
        <p:sp>
          <p:nvSpPr>
            <p:cNvPr id="27824" name="Oval 51"/>
            <p:cNvSpPr>
              <a:spLocks noChangeArrowheads="1"/>
            </p:cNvSpPr>
            <p:nvPr/>
          </p:nvSpPr>
          <p:spPr bwMode="auto">
            <a:xfrm rot="60000">
              <a:off x="2778" y="2447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825" name="Freeform 52"/>
            <p:cNvSpPr>
              <a:spLocks/>
            </p:cNvSpPr>
            <p:nvPr/>
          </p:nvSpPr>
          <p:spPr bwMode="auto">
            <a:xfrm>
              <a:off x="2811" y="2456"/>
              <a:ext cx="83" cy="62"/>
            </a:xfrm>
            <a:custGeom>
              <a:avLst/>
              <a:gdLst>
                <a:gd name="T0" fmla="*/ 1 w 83"/>
                <a:gd name="T1" fmla="*/ 50 h 62"/>
                <a:gd name="T2" fmla="*/ 2 w 83"/>
                <a:gd name="T3" fmla="*/ 39 h 62"/>
                <a:gd name="T4" fmla="*/ 5 w 83"/>
                <a:gd name="T5" fmla="*/ 29 h 62"/>
                <a:gd name="T6" fmla="*/ 9 w 83"/>
                <a:gd name="T7" fmla="*/ 20 h 62"/>
                <a:gd name="T8" fmla="*/ 12 w 83"/>
                <a:gd name="T9" fmla="*/ 14 h 62"/>
                <a:gd name="T10" fmla="*/ 15 w 83"/>
                <a:gd name="T11" fmla="*/ 10 h 62"/>
                <a:gd name="T12" fmla="*/ 17 w 83"/>
                <a:gd name="T13" fmla="*/ 7 h 62"/>
                <a:gd name="T14" fmla="*/ 20 w 83"/>
                <a:gd name="T15" fmla="*/ 5 h 62"/>
                <a:gd name="T16" fmla="*/ 23 w 83"/>
                <a:gd name="T17" fmla="*/ 3 h 62"/>
                <a:gd name="T18" fmla="*/ 26 w 83"/>
                <a:gd name="T19" fmla="*/ 1 h 62"/>
                <a:gd name="T20" fmla="*/ 29 w 83"/>
                <a:gd name="T21" fmla="*/ 0 h 62"/>
                <a:gd name="T22" fmla="*/ 31 w 83"/>
                <a:gd name="T23" fmla="*/ 0 h 62"/>
                <a:gd name="T24" fmla="*/ 50 w 83"/>
                <a:gd name="T25" fmla="*/ 1 h 62"/>
                <a:gd name="T26" fmla="*/ 54 w 83"/>
                <a:gd name="T27" fmla="*/ 2 h 62"/>
                <a:gd name="T28" fmla="*/ 58 w 83"/>
                <a:gd name="T29" fmla="*/ 4 h 62"/>
                <a:gd name="T30" fmla="*/ 61 w 83"/>
                <a:gd name="T31" fmla="*/ 7 h 62"/>
                <a:gd name="T32" fmla="*/ 65 w 83"/>
                <a:gd name="T33" fmla="*/ 11 h 62"/>
                <a:gd name="T34" fmla="*/ 68 w 83"/>
                <a:gd name="T35" fmla="*/ 17 h 62"/>
                <a:gd name="T36" fmla="*/ 70 w 83"/>
                <a:gd name="T37" fmla="*/ 23 h 62"/>
                <a:gd name="T38" fmla="*/ 72 w 83"/>
                <a:gd name="T39" fmla="*/ 29 h 62"/>
                <a:gd name="T40" fmla="*/ 74 w 83"/>
                <a:gd name="T41" fmla="*/ 37 h 62"/>
                <a:gd name="T42" fmla="*/ 66 w 83"/>
                <a:gd name="T43" fmla="*/ 61 h 62"/>
                <a:gd name="T44" fmla="*/ 57 w 83"/>
                <a:gd name="T45" fmla="*/ 36 h 62"/>
                <a:gd name="T46" fmla="*/ 56 w 83"/>
                <a:gd name="T47" fmla="*/ 30 h 62"/>
                <a:gd name="T48" fmla="*/ 55 w 83"/>
                <a:gd name="T49" fmla="*/ 25 h 62"/>
                <a:gd name="T50" fmla="*/ 53 w 83"/>
                <a:gd name="T51" fmla="*/ 20 h 62"/>
                <a:gd name="T52" fmla="*/ 51 w 83"/>
                <a:gd name="T53" fmla="*/ 15 h 62"/>
                <a:gd name="T54" fmla="*/ 49 w 83"/>
                <a:gd name="T55" fmla="*/ 11 h 62"/>
                <a:gd name="T56" fmla="*/ 47 w 83"/>
                <a:gd name="T57" fmla="*/ 8 h 62"/>
                <a:gd name="T58" fmla="*/ 44 w 83"/>
                <a:gd name="T59" fmla="*/ 5 h 62"/>
                <a:gd name="T60" fmla="*/ 41 w 83"/>
                <a:gd name="T61" fmla="*/ 3 h 62"/>
                <a:gd name="T62" fmla="*/ 36 w 83"/>
                <a:gd name="T63" fmla="*/ 6 h 62"/>
                <a:gd name="T64" fmla="*/ 32 w 83"/>
                <a:gd name="T65" fmla="*/ 11 h 62"/>
                <a:gd name="T66" fmla="*/ 28 w 83"/>
                <a:gd name="T67" fmla="*/ 17 h 62"/>
                <a:gd name="T68" fmla="*/ 25 w 83"/>
                <a:gd name="T69" fmla="*/ 23 h 62"/>
                <a:gd name="T70" fmla="*/ 22 w 83"/>
                <a:gd name="T71" fmla="*/ 31 h 62"/>
                <a:gd name="T72" fmla="*/ 19 w 83"/>
                <a:gd name="T73" fmla="*/ 39 h 62"/>
                <a:gd name="T74" fmla="*/ 18 w 83"/>
                <a:gd name="T75" fmla="*/ 48 h 62"/>
                <a:gd name="T76" fmla="*/ 17 w 83"/>
                <a:gd name="T77" fmla="*/ 57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3"/>
                <a:gd name="T118" fmla="*/ 0 h 62"/>
                <a:gd name="T119" fmla="*/ 83 w 83"/>
                <a:gd name="T120" fmla="*/ 62 h 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3" h="62">
                  <a:moveTo>
                    <a:pt x="0" y="56"/>
                  </a:moveTo>
                  <a:lnTo>
                    <a:pt x="1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5" y="29"/>
                  </a:lnTo>
                  <a:lnTo>
                    <a:pt x="7" y="24"/>
                  </a:lnTo>
                  <a:lnTo>
                    <a:pt x="9" y="20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5" y="11"/>
                  </a:lnTo>
                  <a:lnTo>
                    <a:pt x="66" y="14"/>
                  </a:lnTo>
                  <a:lnTo>
                    <a:pt x="68" y="17"/>
                  </a:lnTo>
                  <a:lnTo>
                    <a:pt x="69" y="20"/>
                  </a:lnTo>
                  <a:lnTo>
                    <a:pt x="70" y="23"/>
                  </a:lnTo>
                  <a:lnTo>
                    <a:pt x="71" y="26"/>
                  </a:lnTo>
                  <a:lnTo>
                    <a:pt x="72" y="29"/>
                  </a:lnTo>
                  <a:lnTo>
                    <a:pt x="73" y="33"/>
                  </a:lnTo>
                  <a:lnTo>
                    <a:pt x="74" y="37"/>
                  </a:lnTo>
                  <a:lnTo>
                    <a:pt x="82" y="37"/>
                  </a:lnTo>
                  <a:lnTo>
                    <a:pt x="66" y="61"/>
                  </a:lnTo>
                  <a:lnTo>
                    <a:pt x="49" y="35"/>
                  </a:lnTo>
                  <a:lnTo>
                    <a:pt x="57" y="36"/>
                  </a:lnTo>
                  <a:lnTo>
                    <a:pt x="57" y="33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5" y="25"/>
                  </a:lnTo>
                  <a:lnTo>
                    <a:pt x="54" y="22"/>
                  </a:lnTo>
                  <a:lnTo>
                    <a:pt x="53" y="20"/>
                  </a:lnTo>
                  <a:lnTo>
                    <a:pt x="52" y="18"/>
                  </a:lnTo>
                  <a:lnTo>
                    <a:pt x="51" y="15"/>
                  </a:lnTo>
                  <a:lnTo>
                    <a:pt x="50" y="13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1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6" y="20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22" y="31"/>
                  </a:lnTo>
                  <a:lnTo>
                    <a:pt x="20" y="35"/>
                  </a:lnTo>
                  <a:lnTo>
                    <a:pt x="19" y="39"/>
                  </a:lnTo>
                  <a:lnTo>
                    <a:pt x="18" y="43"/>
                  </a:lnTo>
                  <a:lnTo>
                    <a:pt x="18" y="48"/>
                  </a:lnTo>
                  <a:lnTo>
                    <a:pt x="17" y="52"/>
                  </a:lnTo>
                  <a:lnTo>
                    <a:pt x="17" y="57"/>
                  </a:lnTo>
                  <a:lnTo>
                    <a:pt x="0" y="5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97" name="Group 53"/>
          <p:cNvGrpSpPr>
            <a:grpSpLocks/>
          </p:cNvGrpSpPr>
          <p:nvPr/>
        </p:nvGrpSpPr>
        <p:grpSpPr bwMode="auto">
          <a:xfrm>
            <a:off x="5157788" y="3379788"/>
            <a:ext cx="225425" cy="123825"/>
            <a:chOff x="2773" y="2358"/>
            <a:chExt cx="142" cy="78"/>
          </a:xfrm>
        </p:grpSpPr>
        <p:sp>
          <p:nvSpPr>
            <p:cNvPr id="27822" name="Oval 54"/>
            <p:cNvSpPr>
              <a:spLocks noChangeArrowheads="1"/>
            </p:cNvSpPr>
            <p:nvPr/>
          </p:nvSpPr>
          <p:spPr bwMode="auto">
            <a:xfrm rot="-240000">
              <a:off x="2773" y="2358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823" name="Freeform 55"/>
            <p:cNvSpPr>
              <a:spLocks/>
            </p:cNvSpPr>
            <p:nvPr/>
          </p:nvSpPr>
          <p:spPr bwMode="auto">
            <a:xfrm>
              <a:off x="2808" y="2364"/>
              <a:ext cx="81" cy="60"/>
            </a:xfrm>
            <a:custGeom>
              <a:avLst/>
              <a:gdLst>
                <a:gd name="T0" fmla="*/ 0 w 81"/>
                <a:gd name="T1" fmla="*/ 53 h 60"/>
                <a:gd name="T2" fmla="*/ 1 w 81"/>
                <a:gd name="T3" fmla="*/ 42 h 60"/>
                <a:gd name="T4" fmla="*/ 3 w 81"/>
                <a:gd name="T5" fmla="*/ 31 h 60"/>
                <a:gd name="T6" fmla="*/ 7 w 81"/>
                <a:gd name="T7" fmla="*/ 22 h 60"/>
                <a:gd name="T8" fmla="*/ 9 w 81"/>
                <a:gd name="T9" fmla="*/ 16 h 60"/>
                <a:gd name="T10" fmla="*/ 12 w 81"/>
                <a:gd name="T11" fmla="*/ 12 h 60"/>
                <a:gd name="T12" fmla="*/ 14 w 81"/>
                <a:gd name="T13" fmla="*/ 9 h 60"/>
                <a:gd name="T14" fmla="*/ 16 w 81"/>
                <a:gd name="T15" fmla="*/ 6 h 60"/>
                <a:gd name="T16" fmla="*/ 19 w 81"/>
                <a:gd name="T17" fmla="*/ 4 h 60"/>
                <a:gd name="T18" fmla="*/ 22 w 81"/>
                <a:gd name="T19" fmla="*/ 2 h 60"/>
                <a:gd name="T20" fmla="*/ 25 w 81"/>
                <a:gd name="T21" fmla="*/ 1 h 60"/>
                <a:gd name="T22" fmla="*/ 27 w 81"/>
                <a:gd name="T23" fmla="*/ 0 h 60"/>
                <a:gd name="T24" fmla="*/ 45 w 81"/>
                <a:gd name="T25" fmla="*/ 0 h 60"/>
                <a:gd name="T26" fmla="*/ 49 w 81"/>
                <a:gd name="T27" fmla="*/ 1 h 60"/>
                <a:gd name="T28" fmla="*/ 54 w 81"/>
                <a:gd name="T29" fmla="*/ 2 h 60"/>
                <a:gd name="T30" fmla="*/ 58 w 81"/>
                <a:gd name="T31" fmla="*/ 5 h 60"/>
                <a:gd name="T32" fmla="*/ 61 w 81"/>
                <a:gd name="T33" fmla="*/ 9 h 60"/>
                <a:gd name="T34" fmla="*/ 64 w 81"/>
                <a:gd name="T35" fmla="*/ 14 h 60"/>
                <a:gd name="T36" fmla="*/ 67 w 81"/>
                <a:gd name="T37" fmla="*/ 19 h 60"/>
                <a:gd name="T38" fmla="*/ 70 w 81"/>
                <a:gd name="T39" fmla="*/ 26 h 60"/>
                <a:gd name="T40" fmla="*/ 72 w 81"/>
                <a:gd name="T41" fmla="*/ 33 h 60"/>
                <a:gd name="T42" fmla="*/ 67 w 81"/>
                <a:gd name="T43" fmla="*/ 58 h 60"/>
                <a:gd name="T44" fmla="*/ 55 w 81"/>
                <a:gd name="T45" fmla="*/ 33 h 60"/>
                <a:gd name="T46" fmla="*/ 54 w 81"/>
                <a:gd name="T47" fmla="*/ 28 h 60"/>
                <a:gd name="T48" fmla="*/ 52 w 81"/>
                <a:gd name="T49" fmla="*/ 23 h 60"/>
                <a:gd name="T50" fmla="*/ 50 w 81"/>
                <a:gd name="T51" fmla="*/ 18 h 60"/>
                <a:gd name="T52" fmla="*/ 48 w 81"/>
                <a:gd name="T53" fmla="*/ 14 h 60"/>
                <a:gd name="T54" fmla="*/ 45 w 81"/>
                <a:gd name="T55" fmla="*/ 10 h 60"/>
                <a:gd name="T56" fmla="*/ 43 w 81"/>
                <a:gd name="T57" fmla="*/ 7 h 60"/>
                <a:gd name="T58" fmla="*/ 40 w 81"/>
                <a:gd name="T59" fmla="*/ 4 h 60"/>
                <a:gd name="T60" fmla="*/ 37 w 81"/>
                <a:gd name="T61" fmla="*/ 2 h 60"/>
                <a:gd name="T62" fmla="*/ 33 w 81"/>
                <a:gd name="T63" fmla="*/ 6 h 60"/>
                <a:gd name="T64" fmla="*/ 29 w 81"/>
                <a:gd name="T65" fmla="*/ 11 h 60"/>
                <a:gd name="T66" fmla="*/ 25 w 81"/>
                <a:gd name="T67" fmla="*/ 17 h 60"/>
                <a:gd name="T68" fmla="*/ 23 w 81"/>
                <a:gd name="T69" fmla="*/ 24 h 60"/>
                <a:gd name="T70" fmla="*/ 20 w 81"/>
                <a:gd name="T71" fmla="*/ 31 h 60"/>
                <a:gd name="T72" fmla="*/ 18 w 81"/>
                <a:gd name="T73" fmla="*/ 40 h 60"/>
                <a:gd name="T74" fmla="*/ 17 w 81"/>
                <a:gd name="T75" fmla="*/ 49 h 60"/>
                <a:gd name="T76" fmla="*/ 17 w 81"/>
                <a:gd name="T77" fmla="*/ 58 h 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1"/>
                <a:gd name="T118" fmla="*/ 0 h 60"/>
                <a:gd name="T119" fmla="*/ 81 w 81"/>
                <a:gd name="T120" fmla="*/ 60 h 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1" h="60">
                  <a:moveTo>
                    <a:pt x="0" y="59"/>
                  </a:moveTo>
                  <a:lnTo>
                    <a:pt x="0" y="53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2" y="36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5"/>
                  </a:lnTo>
                  <a:lnTo>
                    <a:pt x="59" y="7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4" y="14"/>
                  </a:lnTo>
                  <a:lnTo>
                    <a:pt x="66" y="17"/>
                  </a:lnTo>
                  <a:lnTo>
                    <a:pt x="67" y="19"/>
                  </a:lnTo>
                  <a:lnTo>
                    <a:pt x="69" y="23"/>
                  </a:lnTo>
                  <a:lnTo>
                    <a:pt x="70" y="26"/>
                  </a:lnTo>
                  <a:lnTo>
                    <a:pt x="71" y="29"/>
                  </a:lnTo>
                  <a:lnTo>
                    <a:pt x="72" y="33"/>
                  </a:lnTo>
                  <a:lnTo>
                    <a:pt x="80" y="33"/>
                  </a:lnTo>
                  <a:lnTo>
                    <a:pt x="67" y="58"/>
                  </a:lnTo>
                  <a:lnTo>
                    <a:pt x="47" y="34"/>
                  </a:lnTo>
                  <a:lnTo>
                    <a:pt x="55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3" y="25"/>
                  </a:lnTo>
                  <a:lnTo>
                    <a:pt x="52" y="23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49" y="16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5" y="17"/>
                  </a:lnTo>
                  <a:lnTo>
                    <a:pt x="24" y="20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0" y="31"/>
                  </a:lnTo>
                  <a:lnTo>
                    <a:pt x="19" y="36"/>
                  </a:lnTo>
                  <a:lnTo>
                    <a:pt x="18" y="40"/>
                  </a:lnTo>
                  <a:lnTo>
                    <a:pt x="18" y="44"/>
                  </a:lnTo>
                  <a:lnTo>
                    <a:pt x="17" y="49"/>
                  </a:lnTo>
                  <a:lnTo>
                    <a:pt x="17" y="53"/>
                  </a:lnTo>
                  <a:lnTo>
                    <a:pt x="17" y="58"/>
                  </a:lnTo>
                  <a:lnTo>
                    <a:pt x="0" y="5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98" name="Group 56"/>
          <p:cNvGrpSpPr>
            <a:grpSpLocks/>
          </p:cNvGrpSpPr>
          <p:nvPr/>
        </p:nvGrpSpPr>
        <p:grpSpPr bwMode="auto">
          <a:xfrm>
            <a:off x="4508500" y="3517900"/>
            <a:ext cx="225425" cy="123825"/>
            <a:chOff x="2364" y="2445"/>
            <a:chExt cx="142" cy="78"/>
          </a:xfrm>
        </p:grpSpPr>
        <p:sp>
          <p:nvSpPr>
            <p:cNvPr id="27820" name="Oval 57"/>
            <p:cNvSpPr>
              <a:spLocks noChangeArrowheads="1"/>
            </p:cNvSpPr>
            <p:nvPr/>
          </p:nvSpPr>
          <p:spPr bwMode="auto">
            <a:xfrm rot="-240000">
              <a:off x="2364" y="2445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821" name="Freeform 58"/>
            <p:cNvSpPr>
              <a:spLocks/>
            </p:cNvSpPr>
            <p:nvPr/>
          </p:nvSpPr>
          <p:spPr bwMode="auto">
            <a:xfrm>
              <a:off x="2399" y="2451"/>
              <a:ext cx="81" cy="60"/>
            </a:xfrm>
            <a:custGeom>
              <a:avLst/>
              <a:gdLst>
                <a:gd name="T0" fmla="*/ 0 w 81"/>
                <a:gd name="T1" fmla="*/ 53 h 60"/>
                <a:gd name="T2" fmla="*/ 1 w 81"/>
                <a:gd name="T3" fmla="*/ 42 h 60"/>
                <a:gd name="T4" fmla="*/ 3 w 81"/>
                <a:gd name="T5" fmla="*/ 31 h 60"/>
                <a:gd name="T6" fmla="*/ 7 w 81"/>
                <a:gd name="T7" fmla="*/ 22 h 60"/>
                <a:gd name="T8" fmla="*/ 9 w 81"/>
                <a:gd name="T9" fmla="*/ 16 h 60"/>
                <a:gd name="T10" fmla="*/ 12 w 81"/>
                <a:gd name="T11" fmla="*/ 12 h 60"/>
                <a:gd name="T12" fmla="*/ 14 w 81"/>
                <a:gd name="T13" fmla="*/ 9 h 60"/>
                <a:gd name="T14" fmla="*/ 16 w 81"/>
                <a:gd name="T15" fmla="*/ 6 h 60"/>
                <a:gd name="T16" fmla="*/ 19 w 81"/>
                <a:gd name="T17" fmla="*/ 4 h 60"/>
                <a:gd name="T18" fmla="*/ 22 w 81"/>
                <a:gd name="T19" fmla="*/ 2 h 60"/>
                <a:gd name="T20" fmla="*/ 25 w 81"/>
                <a:gd name="T21" fmla="*/ 1 h 60"/>
                <a:gd name="T22" fmla="*/ 27 w 81"/>
                <a:gd name="T23" fmla="*/ 0 h 60"/>
                <a:gd name="T24" fmla="*/ 45 w 81"/>
                <a:gd name="T25" fmla="*/ 0 h 60"/>
                <a:gd name="T26" fmla="*/ 49 w 81"/>
                <a:gd name="T27" fmla="*/ 1 h 60"/>
                <a:gd name="T28" fmla="*/ 54 w 81"/>
                <a:gd name="T29" fmla="*/ 2 h 60"/>
                <a:gd name="T30" fmla="*/ 58 w 81"/>
                <a:gd name="T31" fmla="*/ 5 h 60"/>
                <a:gd name="T32" fmla="*/ 61 w 81"/>
                <a:gd name="T33" fmla="*/ 9 h 60"/>
                <a:gd name="T34" fmla="*/ 64 w 81"/>
                <a:gd name="T35" fmla="*/ 14 h 60"/>
                <a:gd name="T36" fmla="*/ 67 w 81"/>
                <a:gd name="T37" fmla="*/ 19 h 60"/>
                <a:gd name="T38" fmla="*/ 70 w 81"/>
                <a:gd name="T39" fmla="*/ 26 h 60"/>
                <a:gd name="T40" fmla="*/ 72 w 81"/>
                <a:gd name="T41" fmla="*/ 33 h 60"/>
                <a:gd name="T42" fmla="*/ 67 w 81"/>
                <a:gd name="T43" fmla="*/ 58 h 60"/>
                <a:gd name="T44" fmla="*/ 55 w 81"/>
                <a:gd name="T45" fmla="*/ 33 h 60"/>
                <a:gd name="T46" fmla="*/ 54 w 81"/>
                <a:gd name="T47" fmla="*/ 28 h 60"/>
                <a:gd name="T48" fmla="*/ 52 w 81"/>
                <a:gd name="T49" fmla="*/ 23 h 60"/>
                <a:gd name="T50" fmla="*/ 50 w 81"/>
                <a:gd name="T51" fmla="*/ 18 h 60"/>
                <a:gd name="T52" fmla="*/ 48 w 81"/>
                <a:gd name="T53" fmla="*/ 14 h 60"/>
                <a:gd name="T54" fmla="*/ 45 w 81"/>
                <a:gd name="T55" fmla="*/ 10 h 60"/>
                <a:gd name="T56" fmla="*/ 43 w 81"/>
                <a:gd name="T57" fmla="*/ 7 h 60"/>
                <a:gd name="T58" fmla="*/ 40 w 81"/>
                <a:gd name="T59" fmla="*/ 4 h 60"/>
                <a:gd name="T60" fmla="*/ 37 w 81"/>
                <a:gd name="T61" fmla="*/ 2 h 60"/>
                <a:gd name="T62" fmla="*/ 33 w 81"/>
                <a:gd name="T63" fmla="*/ 6 h 60"/>
                <a:gd name="T64" fmla="*/ 29 w 81"/>
                <a:gd name="T65" fmla="*/ 11 h 60"/>
                <a:gd name="T66" fmla="*/ 25 w 81"/>
                <a:gd name="T67" fmla="*/ 17 h 60"/>
                <a:gd name="T68" fmla="*/ 23 w 81"/>
                <a:gd name="T69" fmla="*/ 24 h 60"/>
                <a:gd name="T70" fmla="*/ 20 w 81"/>
                <a:gd name="T71" fmla="*/ 31 h 60"/>
                <a:gd name="T72" fmla="*/ 18 w 81"/>
                <a:gd name="T73" fmla="*/ 40 h 60"/>
                <a:gd name="T74" fmla="*/ 17 w 81"/>
                <a:gd name="T75" fmla="*/ 49 h 60"/>
                <a:gd name="T76" fmla="*/ 17 w 81"/>
                <a:gd name="T77" fmla="*/ 58 h 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1"/>
                <a:gd name="T118" fmla="*/ 0 h 60"/>
                <a:gd name="T119" fmla="*/ 81 w 81"/>
                <a:gd name="T120" fmla="*/ 60 h 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1" h="60">
                  <a:moveTo>
                    <a:pt x="0" y="59"/>
                  </a:moveTo>
                  <a:lnTo>
                    <a:pt x="0" y="53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2" y="36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5"/>
                  </a:lnTo>
                  <a:lnTo>
                    <a:pt x="59" y="7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4" y="14"/>
                  </a:lnTo>
                  <a:lnTo>
                    <a:pt x="66" y="17"/>
                  </a:lnTo>
                  <a:lnTo>
                    <a:pt x="67" y="19"/>
                  </a:lnTo>
                  <a:lnTo>
                    <a:pt x="69" y="23"/>
                  </a:lnTo>
                  <a:lnTo>
                    <a:pt x="70" y="26"/>
                  </a:lnTo>
                  <a:lnTo>
                    <a:pt x="71" y="29"/>
                  </a:lnTo>
                  <a:lnTo>
                    <a:pt x="72" y="33"/>
                  </a:lnTo>
                  <a:lnTo>
                    <a:pt x="80" y="33"/>
                  </a:lnTo>
                  <a:lnTo>
                    <a:pt x="67" y="58"/>
                  </a:lnTo>
                  <a:lnTo>
                    <a:pt x="47" y="34"/>
                  </a:lnTo>
                  <a:lnTo>
                    <a:pt x="55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3" y="25"/>
                  </a:lnTo>
                  <a:lnTo>
                    <a:pt x="52" y="23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49" y="16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5" y="17"/>
                  </a:lnTo>
                  <a:lnTo>
                    <a:pt x="24" y="20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0" y="31"/>
                  </a:lnTo>
                  <a:lnTo>
                    <a:pt x="19" y="36"/>
                  </a:lnTo>
                  <a:lnTo>
                    <a:pt x="18" y="40"/>
                  </a:lnTo>
                  <a:lnTo>
                    <a:pt x="18" y="44"/>
                  </a:lnTo>
                  <a:lnTo>
                    <a:pt x="17" y="49"/>
                  </a:lnTo>
                  <a:lnTo>
                    <a:pt x="17" y="53"/>
                  </a:lnTo>
                  <a:lnTo>
                    <a:pt x="17" y="58"/>
                  </a:lnTo>
                  <a:lnTo>
                    <a:pt x="0" y="5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99" name="Group 59"/>
          <p:cNvGrpSpPr>
            <a:grpSpLocks/>
          </p:cNvGrpSpPr>
          <p:nvPr/>
        </p:nvGrpSpPr>
        <p:grpSpPr bwMode="auto">
          <a:xfrm>
            <a:off x="4502150" y="3376613"/>
            <a:ext cx="225425" cy="123825"/>
            <a:chOff x="2360" y="2356"/>
            <a:chExt cx="142" cy="78"/>
          </a:xfrm>
        </p:grpSpPr>
        <p:sp>
          <p:nvSpPr>
            <p:cNvPr id="27818" name="Oval 60"/>
            <p:cNvSpPr>
              <a:spLocks noChangeArrowheads="1"/>
            </p:cNvSpPr>
            <p:nvPr/>
          </p:nvSpPr>
          <p:spPr bwMode="auto">
            <a:xfrm rot="60000">
              <a:off x="2360" y="2356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819" name="Freeform 61"/>
            <p:cNvSpPr>
              <a:spLocks/>
            </p:cNvSpPr>
            <p:nvPr/>
          </p:nvSpPr>
          <p:spPr bwMode="auto">
            <a:xfrm>
              <a:off x="2393" y="2365"/>
              <a:ext cx="83" cy="62"/>
            </a:xfrm>
            <a:custGeom>
              <a:avLst/>
              <a:gdLst>
                <a:gd name="T0" fmla="*/ 1 w 83"/>
                <a:gd name="T1" fmla="*/ 50 h 62"/>
                <a:gd name="T2" fmla="*/ 2 w 83"/>
                <a:gd name="T3" fmla="*/ 39 h 62"/>
                <a:gd name="T4" fmla="*/ 5 w 83"/>
                <a:gd name="T5" fmla="*/ 29 h 62"/>
                <a:gd name="T6" fmla="*/ 9 w 83"/>
                <a:gd name="T7" fmla="*/ 20 h 62"/>
                <a:gd name="T8" fmla="*/ 12 w 83"/>
                <a:gd name="T9" fmla="*/ 14 h 62"/>
                <a:gd name="T10" fmla="*/ 15 w 83"/>
                <a:gd name="T11" fmla="*/ 10 h 62"/>
                <a:gd name="T12" fmla="*/ 17 w 83"/>
                <a:gd name="T13" fmla="*/ 7 h 62"/>
                <a:gd name="T14" fmla="*/ 20 w 83"/>
                <a:gd name="T15" fmla="*/ 5 h 62"/>
                <a:gd name="T16" fmla="*/ 23 w 83"/>
                <a:gd name="T17" fmla="*/ 3 h 62"/>
                <a:gd name="T18" fmla="*/ 26 w 83"/>
                <a:gd name="T19" fmla="*/ 1 h 62"/>
                <a:gd name="T20" fmla="*/ 29 w 83"/>
                <a:gd name="T21" fmla="*/ 0 h 62"/>
                <a:gd name="T22" fmla="*/ 31 w 83"/>
                <a:gd name="T23" fmla="*/ 0 h 62"/>
                <a:gd name="T24" fmla="*/ 50 w 83"/>
                <a:gd name="T25" fmla="*/ 1 h 62"/>
                <a:gd name="T26" fmla="*/ 54 w 83"/>
                <a:gd name="T27" fmla="*/ 2 h 62"/>
                <a:gd name="T28" fmla="*/ 58 w 83"/>
                <a:gd name="T29" fmla="*/ 4 h 62"/>
                <a:gd name="T30" fmla="*/ 61 w 83"/>
                <a:gd name="T31" fmla="*/ 7 h 62"/>
                <a:gd name="T32" fmla="*/ 65 w 83"/>
                <a:gd name="T33" fmla="*/ 11 h 62"/>
                <a:gd name="T34" fmla="*/ 68 w 83"/>
                <a:gd name="T35" fmla="*/ 17 h 62"/>
                <a:gd name="T36" fmla="*/ 70 w 83"/>
                <a:gd name="T37" fmla="*/ 23 h 62"/>
                <a:gd name="T38" fmla="*/ 72 w 83"/>
                <a:gd name="T39" fmla="*/ 29 h 62"/>
                <a:gd name="T40" fmla="*/ 74 w 83"/>
                <a:gd name="T41" fmla="*/ 37 h 62"/>
                <a:gd name="T42" fmla="*/ 66 w 83"/>
                <a:gd name="T43" fmla="*/ 61 h 62"/>
                <a:gd name="T44" fmla="*/ 57 w 83"/>
                <a:gd name="T45" fmla="*/ 36 h 62"/>
                <a:gd name="T46" fmla="*/ 56 w 83"/>
                <a:gd name="T47" fmla="*/ 30 h 62"/>
                <a:gd name="T48" fmla="*/ 55 w 83"/>
                <a:gd name="T49" fmla="*/ 25 h 62"/>
                <a:gd name="T50" fmla="*/ 53 w 83"/>
                <a:gd name="T51" fmla="*/ 20 h 62"/>
                <a:gd name="T52" fmla="*/ 51 w 83"/>
                <a:gd name="T53" fmla="*/ 15 h 62"/>
                <a:gd name="T54" fmla="*/ 49 w 83"/>
                <a:gd name="T55" fmla="*/ 11 h 62"/>
                <a:gd name="T56" fmla="*/ 47 w 83"/>
                <a:gd name="T57" fmla="*/ 8 h 62"/>
                <a:gd name="T58" fmla="*/ 44 w 83"/>
                <a:gd name="T59" fmla="*/ 5 h 62"/>
                <a:gd name="T60" fmla="*/ 41 w 83"/>
                <a:gd name="T61" fmla="*/ 3 h 62"/>
                <a:gd name="T62" fmla="*/ 36 w 83"/>
                <a:gd name="T63" fmla="*/ 6 h 62"/>
                <a:gd name="T64" fmla="*/ 32 w 83"/>
                <a:gd name="T65" fmla="*/ 11 h 62"/>
                <a:gd name="T66" fmla="*/ 28 w 83"/>
                <a:gd name="T67" fmla="*/ 17 h 62"/>
                <a:gd name="T68" fmla="*/ 25 w 83"/>
                <a:gd name="T69" fmla="*/ 23 h 62"/>
                <a:gd name="T70" fmla="*/ 22 w 83"/>
                <a:gd name="T71" fmla="*/ 31 h 62"/>
                <a:gd name="T72" fmla="*/ 19 w 83"/>
                <a:gd name="T73" fmla="*/ 39 h 62"/>
                <a:gd name="T74" fmla="*/ 18 w 83"/>
                <a:gd name="T75" fmla="*/ 48 h 62"/>
                <a:gd name="T76" fmla="*/ 17 w 83"/>
                <a:gd name="T77" fmla="*/ 57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3"/>
                <a:gd name="T118" fmla="*/ 0 h 62"/>
                <a:gd name="T119" fmla="*/ 83 w 83"/>
                <a:gd name="T120" fmla="*/ 62 h 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3" h="62">
                  <a:moveTo>
                    <a:pt x="0" y="56"/>
                  </a:moveTo>
                  <a:lnTo>
                    <a:pt x="1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5" y="29"/>
                  </a:lnTo>
                  <a:lnTo>
                    <a:pt x="7" y="24"/>
                  </a:lnTo>
                  <a:lnTo>
                    <a:pt x="9" y="20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5" y="11"/>
                  </a:lnTo>
                  <a:lnTo>
                    <a:pt x="66" y="14"/>
                  </a:lnTo>
                  <a:lnTo>
                    <a:pt x="68" y="17"/>
                  </a:lnTo>
                  <a:lnTo>
                    <a:pt x="69" y="20"/>
                  </a:lnTo>
                  <a:lnTo>
                    <a:pt x="70" y="23"/>
                  </a:lnTo>
                  <a:lnTo>
                    <a:pt x="71" y="26"/>
                  </a:lnTo>
                  <a:lnTo>
                    <a:pt x="72" y="29"/>
                  </a:lnTo>
                  <a:lnTo>
                    <a:pt x="73" y="33"/>
                  </a:lnTo>
                  <a:lnTo>
                    <a:pt x="74" y="37"/>
                  </a:lnTo>
                  <a:lnTo>
                    <a:pt x="82" y="37"/>
                  </a:lnTo>
                  <a:lnTo>
                    <a:pt x="66" y="61"/>
                  </a:lnTo>
                  <a:lnTo>
                    <a:pt x="49" y="35"/>
                  </a:lnTo>
                  <a:lnTo>
                    <a:pt x="57" y="36"/>
                  </a:lnTo>
                  <a:lnTo>
                    <a:pt x="57" y="33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5" y="25"/>
                  </a:lnTo>
                  <a:lnTo>
                    <a:pt x="54" y="22"/>
                  </a:lnTo>
                  <a:lnTo>
                    <a:pt x="53" y="20"/>
                  </a:lnTo>
                  <a:lnTo>
                    <a:pt x="52" y="18"/>
                  </a:lnTo>
                  <a:lnTo>
                    <a:pt x="51" y="15"/>
                  </a:lnTo>
                  <a:lnTo>
                    <a:pt x="50" y="13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1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6" y="20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22" y="31"/>
                  </a:lnTo>
                  <a:lnTo>
                    <a:pt x="20" y="35"/>
                  </a:lnTo>
                  <a:lnTo>
                    <a:pt x="19" y="39"/>
                  </a:lnTo>
                  <a:lnTo>
                    <a:pt x="18" y="43"/>
                  </a:lnTo>
                  <a:lnTo>
                    <a:pt x="18" y="48"/>
                  </a:lnTo>
                  <a:lnTo>
                    <a:pt x="17" y="52"/>
                  </a:lnTo>
                  <a:lnTo>
                    <a:pt x="17" y="57"/>
                  </a:lnTo>
                  <a:lnTo>
                    <a:pt x="0" y="5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00" name="Group 62"/>
          <p:cNvGrpSpPr>
            <a:grpSpLocks/>
          </p:cNvGrpSpPr>
          <p:nvPr/>
        </p:nvGrpSpPr>
        <p:grpSpPr bwMode="auto">
          <a:xfrm>
            <a:off x="2927350" y="3162300"/>
            <a:ext cx="225425" cy="123825"/>
            <a:chOff x="1368" y="2221"/>
            <a:chExt cx="142" cy="78"/>
          </a:xfrm>
        </p:grpSpPr>
        <p:sp>
          <p:nvSpPr>
            <p:cNvPr id="27816" name="Oval 63"/>
            <p:cNvSpPr>
              <a:spLocks noChangeArrowheads="1"/>
            </p:cNvSpPr>
            <p:nvPr/>
          </p:nvSpPr>
          <p:spPr bwMode="auto">
            <a:xfrm rot="780000">
              <a:off x="1368" y="2221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817" name="Freeform 64"/>
            <p:cNvSpPr>
              <a:spLocks/>
            </p:cNvSpPr>
            <p:nvPr/>
          </p:nvSpPr>
          <p:spPr bwMode="auto">
            <a:xfrm>
              <a:off x="1396" y="2229"/>
              <a:ext cx="85" cy="68"/>
            </a:xfrm>
            <a:custGeom>
              <a:avLst/>
              <a:gdLst>
                <a:gd name="T0" fmla="*/ 2 w 85"/>
                <a:gd name="T1" fmla="*/ 42 h 68"/>
                <a:gd name="T2" fmla="*/ 6 w 85"/>
                <a:gd name="T3" fmla="*/ 32 h 68"/>
                <a:gd name="T4" fmla="*/ 11 w 85"/>
                <a:gd name="T5" fmla="*/ 23 h 68"/>
                <a:gd name="T6" fmla="*/ 16 w 85"/>
                <a:gd name="T7" fmla="*/ 15 h 68"/>
                <a:gd name="T8" fmla="*/ 22 w 85"/>
                <a:gd name="T9" fmla="*/ 8 h 68"/>
                <a:gd name="T10" fmla="*/ 25 w 85"/>
                <a:gd name="T11" fmla="*/ 6 h 68"/>
                <a:gd name="T12" fmla="*/ 28 w 85"/>
                <a:gd name="T13" fmla="*/ 4 h 68"/>
                <a:gd name="T14" fmla="*/ 32 w 85"/>
                <a:gd name="T15" fmla="*/ 2 h 68"/>
                <a:gd name="T16" fmla="*/ 35 w 85"/>
                <a:gd name="T17" fmla="*/ 1 h 68"/>
                <a:gd name="T18" fmla="*/ 38 w 85"/>
                <a:gd name="T19" fmla="*/ 0 h 68"/>
                <a:gd name="T20" fmla="*/ 41 w 85"/>
                <a:gd name="T21" fmla="*/ 0 h 68"/>
                <a:gd name="T22" fmla="*/ 44 w 85"/>
                <a:gd name="T23" fmla="*/ 1 h 68"/>
                <a:gd name="T24" fmla="*/ 62 w 85"/>
                <a:gd name="T25" fmla="*/ 6 h 68"/>
                <a:gd name="T26" fmla="*/ 65 w 85"/>
                <a:gd name="T27" fmla="*/ 8 h 68"/>
                <a:gd name="T28" fmla="*/ 68 w 85"/>
                <a:gd name="T29" fmla="*/ 11 h 68"/>
                <a:gd name="T30" fmla="*/ 71 w 85"/>
                <a:gd name="T31" fmla="*/ 16 h 68"/>
                <a:gd name="T32" fmla="*/ 73 w 85"/>
                <a:gd name="T33" fmla="*/ 21 h 68"/>
                <a:gd name="T34" fmla="*/ 75 w 85"/>
                <a:gd name="T35" fmla="*/ 27 h 68"/>
                <a:gd name="T36" fmla="*/ 76 w 85"/>
                <a:gd name="T37" fmla="*/ 34 h 68"/>
                <a:gd name="T38" fmla="*/ 76 w 85"/>
                <a:gd name="T39" fmla="*/ 41 h 68"/>
                <a:gd name="T40" fmla="*/ 84 w 85"/>
                <a:gd name="T41" fmla="*/ 47 h 68"/>
                <a:gd name="T42" fmla="*/ 52 w 85"/>
                <a:gd name="T43" fmla="*/ 38 h 68"/>
                <a:gd name="T44" fmla="*/ 60 w 85"/>
                <a:gd name="T45" fmla="*/ 34 h 68"/>
                <a:gd name="T46" fmla="*/ 59 w 85"/>
                <a:gd name="T47" fmla="*/ 24 h 68"/>
                <a:gd name="T48" fmla="*/ 56 w 85"/>
                <a:gd name="T49" fmla="*/ 15 h 68"/>
                <a:gd name="T50" fmla="*/ 55 w 85"/>
                <a:gd name="T51" fmla="*/ 11 h 68"/>
                <a:gd name="T52" fmla="*/ 53 w 85"/>
                <a:gd name="T53" fmla="*/ 8 h 68"/>
                <a:gd name="T54" fmla="*/ 51 w 85"/>
                <a:gd name="T55" fmla="*/ 5 h 68"/>
                <a:gd name="T56" fmla="*/ 46 w 85"/>
                <a:gd name="T57" fmla="*/ 7 h 68"/>
                <a:gd name="T58" fmla="*/ 41 w 85"/>
                <a:gd name="T59" fmla="*/ 11 h 68"/>
                <a:gd name="T60" fmla="*/ 36 w 85"/>
                <a:gd name="T61" fmla="*/ 15 h 68"/>
                <a:gd name="T62" fmla="*/ 31 w 85"/>
                <a:gd name="T63" fmla="*/ 21 h 68"/>
                <a:gd name="T64" fmla="*/ 27 w 85"/>
                <a:gd name="T65" fmla="*/ 28 h 68"/>
                <a:gd name="T66" fmla="*/ 22 w 85"/>
                <a:gd name="T67" fmla="*/ 36 h 68"/>
                <a:gd name="T68" fmla="*/ 19 w 85"/>
                <a:gd name="T69" fmla="*/ 44 h 68"/>
                <a:gd name="T70" fmla="*/ 16 w 85"/>
                <a:gd name="T71" fmla="*/ 53 h 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5"/>
                <a:gd name="T109" fmla="*/ 0 h 68"/>
                <a:gd name="T110" fmla="*/ 85 w 85"/>
                <a:gd name="T111" fmla="*/ 68 h 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5" h="68">
                  <a:moveTo>
                    <a:pt x="0" y="48"/>
                  </a:moveTo>
                  <a:lnTo>
                    <a:pt x="2" y="42"/>
                  </a:lnTo>
                  <a:lnTo>
                    <a:pt x="4" y="37"/>
                  </a:lnTo>
                  <a:lnTo>
                    <a:pt x="6" y="32"/>
                  </a:lnTo>
                  <a:lnTo>
                    <a:pt x="8" y="27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6" y="15"/>
                  </a:lnTo>
                  <a:lnTo>
                    <a:pt x="19" y="11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6"/>
                  </a:lnTo>
                  <a:lnTo>
                    <a:pt x="27" y="5"/>
                  </a:lnTo>
                  <a:lnTo>
                    <a:pt x="28" y="4"/>
                  </a:lnTo>
                  <a:lnTo>
                    <a:pt x="30" y="3"/>
                  </a:lnTo>
                  <a:lnTo>
                    <a:pt x="32" y="2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60" y="5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8"/>
                  </a:lnTo>
                  <a:lnTo>
                    <a:pt x="67" y="10"/>
                  </a:lnTo>
                  <a:lnTo>
                    <a:pt x="68" y="11"/>
                  </a:lnTo>
                  <a:lnTo>
                    <a:pt x="70" y="13"/>
                  </a:lnTo>
                  <a:lnTo>
                    <a:pt x="71" y="16"/>
                  </a:lnTo>
                  <a:lnTo>
                    <a:pt x="72" y="18"/>
                  </a:lnTo>
                  <a:lnTo>
                    <a:pt x="73" y="21"/>
                  </a:lnTo>
                  <a:lnTo>
                    <a:pt x="74" y="24"/>
                  </a:lnTo>
                  <a:lnTo>
                    <a:pt x="75" y="27"/>
                  </a:lnTo>
                  <a:lnTo>
                    <a:pt x="75" y="30"/>
                  </a:lnTo>
                  <a:lnTo>
                    <a:pt x="76" y="34"/>
                  </a:lnTo>
                  <a:lnTo>
                    <a:pt x="76" y="37"/>
                  </a:lnTo>
                  <a:lnTo>
                    <a:pt x="76" y="41"/>
                  </a:lnTo>
                  <a:lnTo>
                    <a:pt x="76" y="45"/>
                  </a:lnTo>
                  <a:lnTo>
                    <a:pt x="84" y="47"/>
                  </a:lnTo>
                  <a:lnTo>
                    <a:pt x="63" y="67"/>
                  </a:lnTo>
                  <a:lnTo>
                    <a:pt x="52" y="38"/>
                  </a:lnTo>
                  <a:lnTo>
                    <a:pt x="60" y="40"/>
                  </a:lnTo>
                  <a:lnTo>
                    <a:pt x="60" y="34"/>
                  </a:lnTo>
                  <a:lnTo>
                    <a:pt x="59" y="29"/>
                  </a:lnTo>
                  <a:lnTo>
                    <a:pt x="59" y="24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8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48" y="6"/>
                  </a:lnTo>
                  <a:lnTo>
                    <a:pt x="46" y="7"/>
                  </a:lnTo>
                  <a:lnTo>
                    <a:pt x="43" y="9"/>
                  </a:lnTo>
                  <a:lnTo>
                    <a:pt x="41" y="11"/>
                  </a:lnTo>
                  <a:lnTo>
                    <a:pt x="38" y="13"/>
                  </a:lnTo>
                  <a:lnTo>
                    <a:pt x="36" y="15"/>
                  </a:lnTo>
                  <a:lnTo>
                    <a:pt x="33" y="18"/>
                  </a:lnTo>
                  <a:lnTo>
                    <a:pt x="31" y="21"/>
                  </a:lnTo>
                  <a:lnTo>
                    <a:pt x="29" y="24"/>
                  </a:lnTo>
                  <a:lnTo>
                    <a:pt x="27" y="28"/>
                  </a:lnTo>
                  <a:lnTo>
                    <a:pt x="24" y="32"/>
                  </a:lnTo>
                  <a:lnTo>
                    <a:pt x="22" y="36"/>
                  </a:lnTo>
                  <a:lnTo>
                    <a:pt x="21" y="40"/>
                  </a:lnTo>
                  <a:lnTo>
                    <a:pt x="19" y="44"/>
                  </a:lnTo>
                  <a:lnTo>
                    <a:pt x="17" y="48"/>
                  </a:lnTo>
                  <a:lnTo>
                    <a:pt x="16" y="53"/>
                  </a:lnTo>
                  <a:lnTo>
                    <a:pt x="0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01" name="Group 65"/>
          <p:cNvGrpSpPr>
            <a:grpSpLocks/>
          </p:cNvGrpSpPr>
          <p:nvPr/>
        </p:nvGrpSpPr>
        <p:grpSpPr bwMode="auto">
          <a:xfrm>
            <a:off x="2813050" y="3279775"/>
            <a:ext cx="225425" cy="123825"/>
            <a:chOff x="1296" y="2295"/>
            <a:chExt cx="142" cy="78"/>
          </a:xfrm>
        </p:grpSpPr>
        <p:sp>
          <p:nvSpPr>
            <p:cNvPr id="27814" name="Oval 66"/>
            <p:cNvSpPr>
              <a:spLocks noChangeArrowheads="1"/>
            </p:cNvSpPr>
            <p:nvPr/>
          </p:nvSpPr>
          <p:spPr bwMode="auto">
            <a:xfrm rot="1020000">
              <a:off x="1296" y="2295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815" name="Freeform 67"/>
            <p:cNvSpPr>
              <a:spLocks/>
            </p:cNvSpPr>
            <p:nvPr/>
          </p:nvSpPr>
          <p:spPr bwMode="auto">
            <a:xfrm>
              <a:off x="1325" y="2299"/>
              <a:ext cx="84" cy="70"/>
            </a:xfrm>
            <a:custGeom>
              <a:avLst/>
              <a:gdLst>
                <a:gd name="T0" fmla="*/ 2 w 84"/>
                <a:gd name="T1" fmla="*/ 41 h 70"/>
                <a:gd name="T2" fmla="*/ 7 w 84"/>
                <a:gd name="T3" fmla="*/ 30 h 70"/>
                <a:gd name="T4" fmla="*/ 13 w 84"/>
                <a:gd name="T5" fmla="*/ 21 h 70"/>
                <a:gd name="T6" fmla="*/ 19 w 84"/>
                <a:gd name="T7" fmla="*/ 14 h 70"/>
                <a:gd name="T8" fmla="*/ 25 w 84"/>
                <a:gd name="T9" fmla="*/ 7 h 70"/>
                <a:gd name="T10" fmla="*/ 30 w 84"/>
                <a:gd name="T11" fmla="*/ 4 h 70"/>
                <a:gd name="T12" fmla="*/ 33 w 84"/>
                <a:gd name="T13" fmla="*/ 2 h 70"/>
                <a:gd name="T14" fmla="*/ 36 w 84"/>
                <a:gd name="T15" fmla="*/ 1 h 70"/>
                <a:gd name="T16" fmla="*/ 40 w 84"/>
                <a:gd name="T17" fmla="*/ 0 h 70"/>
                <a:gd name="T18" fmla="*/ 43 w 84"/>
                <a:gd name="T19" fmla="*/ 0 h 70"/>
                <a:gd name="T20" fmla="*/ 46 w 84"/>
                <a:gd name="T21" fmla="*/ 1 h 70"/>
                <a:gd name="T22" fmla="*/ 62 w 84"/>
                <a:gd name="T23" fmla="*/ 7 h 70"/>
                <a:gd name="T24" fmla="*/ 66 w 84"/>
                <a:gd name="T25" fmla="*/ 9 h 70"/>
                <a:gd name="T26" fmla="*/ 69 w 84"/>
                <a:gd name="T27" fmla="*/ 12 h 70"/>
                <a:gd name="T28" fmla="*/ 72 w 84"/>
                <a:gd name="T29" fmla="*/ 16 h 70"/>
                <a:gd name="T30" fmla="*/ 74 w 84"/>
                <a:gd name="T31" fmla="*/ 21 h 70"/>
                <a:gd name="T32" fmla="*/ 75 w 84"/>
                <a:gd name="T33" fmla="*/ 27 h 70"/>
                <a:gd name="T34" fmla="*/ 76 w 84"/>
                <a:gd name="T35" fmla="*/ 33 h 70"/>
                <a:gd name="T36" fmla="*/ 76 w 84"/>
                <a:gd name="T37" fmla="*/ 40 h 70"/>
                <a:gd name="T38" fmla="*/ 76 w 84"/>
                <a:gd name="T39" fmla="*/ 48 h 70"/>
                <a:gd name="T40" fmla="*/ 62 w 84"/>
                <a:gd name="T41" fmla="*/ 69 h 70"/>
                <a:gd name="T42" fmla="*/ 60 w 84"/>
                <a:gd name="T43" fmla="*/ 42 h 70"/>
                <a:gd name="T44" fmla="*/ 61 w 84"/>
                <a:gd name="T45" fmla="*/ 31 h 70"/>
                <a:gd name="T46" fmla="*/ 60 w 84"/>
                <a:gd name="T47" fmla="*/ 22 h 70"/>
                <a:gd name="T48" fmla="*/ 58 w 84"/>
                <a:gd name="T49" fmla="*/ 13 h 70"/>
                <a:gd name="T50" fmla="*/ 56 w 84"/>
                <a:gd name="T51" fmla="*/ 10 h 70"/>
                <a:gd name="T52" fmla="*/ 54 w 84"/>
                <a:gd name="T53" fmla="*/ 7 h 70"/>
                <a:gd name="T54" fmla="*/ 49 w 84"/>
                <a:gd name="T55" fmla="*/ 9 h 70"/>
                <a:gd name="T56" fmla="*/ 43 w 84"/>
                <a:gd name="T57" fmla="*/ 12 h 70"/>
                <a:gd name="T58" fmla="*/ 38 w 84"/>
                <a:gd name="T59" fmla="*/ 16 h 70"/>
                <a:gd name="T60" fmla="*/ 33 w 84"/>
                <a:gd name="T61" fmla="*/ 21 h 70"/>
                <a:gd name="T62" fmla="*/ 28 w 84"/>
                <a:gd name="T63" fmla="*/ 28 h 70"/>
                <a:gd name="T64" fmla="*/ 23 w 84"/>
                <a:gd name="T65" fmla="*/ 35 h 70"/>
                <a:gd name="T66" fmla="*/ 19 w 84"/>
                <a:gd name="T67" fmla="*/ 43 h 70"/>
                <a:gd name="T68" fmla="*/ 15 w 84"/>
                <a:gd name="T69" fmla="*/ 52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4"/>
                <a:gd name="T106" fmla="*/ 0 h 70"/>
                <a:gd name="T107" fmla="*/ 84 w 84"/>
                <a:gd name="T108" fmla="*/ 70 h 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4" h="70">
                  <a:moveTo>
                    <a:pt x="0" y="46"/>
                  </a:moveTo>
                  <a:lnTo>
                    <a:pt x="2" y="41"/>
                  </a:lnTo>
                  <a:lnTo>
                    <a:pt x="5" y="35"/>
                  </a:lnTo>
                  <a:lnTo>
                    <a:pt x="7" y="30"/>
                  </a:lnTo>
                  <a:lnTo>
                    <a:pt x="10" y="26"/>
                  </a:lnTo>
                  <a:lnTo>
                    <a:pt x="13" y="21"/>
                  </a:lnTo>
                  <a:lnTo>
                    <a:pt x="16" y="17"/>
                  </a:lnTo>
                  <a:lnTo>
                    <a:pt x="19" y="14"/>
                  </a:lnTo>
                  <a:lnTo>
                    <a:pt x="22" y="10"/>
                  </a:lnTo>
                  <a:lnTo>
                    <a:pt x="25" y="7"/>
                  </a:lnTo>
                  <a:lnTo>
                    <a:pt x="28" y="5"/>
                  </a:lnTo>
                  <a:lnTo>
                    <a:pt x="30" y="4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62" y="7"/>
                  </a:lnTo>
                  <a:lnTo>
                    <a:pt x="64" y="8"/>
                  </a:lnTo>
                  <a:lnTo>
                    <a:pt x="66" y="9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71" y="14"/>
                  </a:lnTo>
                  <a:lnTo>
                    <a:pt x="72" y="16"/>
                  </a:lnTo>
                  <a:lnTo>
                    <a:pt x="73" y="19"/>
                  </a:lnTo>
                  <a:lnTo>
                    <a:pt x="74" y="21"/>
                  </a:lnTo>
                  <a:lnTo>
                    <a:pt x="75" y="24"/>
                  </a:lnTo>
                  <a:lnTo>
                    <a:pt x="75" y="27"/>
                  </a:lnTo>
                  <a:lnTo>
                    <a:pt x="76" y="30"/>
                  </a:lnTo>
                  <a:lnTo>
                    <a:pt x="76" y="33"/>
                  </a:lnTo>
                  <a:lnTo>
                    <a:pt x="76" y="37"/>
                  </a:lnTo>
                  <a:lnTo>
                    <a:pt x="76" y="40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83" y="51"/>
                  </a:lnTo>
                  <a:lnTo>
                    <a:pt x="62" y="69"/>
                  </a:lnTo>
                  <a:lnTo>
                    <a:pt x="52" y="39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1" y="31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59" y="17"/>
                  </a:lnTo>
                  <a:lnTo>
                    <a:pt x="58" y="13"/>
                  </a:lnTo>
                  <a:lnTo>
                    <a:pt x="57" y="12"/>
                  </a:lnTo>
                  <a:lnTo>
                    <a:pt x="56" y="10"/>
                  </a:lnTo>
                  <a:lnTo>
                    <a:pt x="55" y="8"/>
                  </a:lnTo>
                  <a:lnTo>
                    <a:pt x="54" y="7"/>
                  </a:lnTo>
                  <a:lnTo>
                    <a:pt x="51" y="8"/>
                  </a:lnTo>
                  <a:lnTo>
                    <a:pt x="49" y="9"/>
                  </a:lnTo>
                  <a:lnTo>
                    <a:pt x="46" y="10"/>
                  </a:lnTo>
                  <a:lnTo>
                    <a:pt x="43" y="12"/>
                  </a:lnTo>
                  <a:lnTo>
                    <a:pt x="41" y="14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3" y="21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5" y="31"/>
                  </a:lnTo>
                  <a:lnTo>
                    <a:pt x="23" y="35"/>
                  </a:lnTo>
                  <a:lnTo>
                    <a:pt x="21" y="39"/>
                  </a:lnTo>
                  <a:lnTo>
                    <a:pt x="19" y="43"/>
                  </a:lnTo>
                  <a:lnTo>
                    <a:pt x="17" y="48"/>
                  </a:lnTo>
                  <a:lnTo>
                    <a:pt x="15" y="52"/>
                  </a:lnTo>
                  <a:lnTo>
                    <a:pt x="0" y="4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02" name="Group 68"/>
          <p:cNvGrpSpPr>
            <a:grpSpLocks/>
          </p:cNvGrpSpPr>
          <p:nvPr/>
        </p:nvGrpSpPr>
        <p:grpSpPr bwMode="auto">
          <a:xfrm>
            <a:off x="2362200" y="2905125"/>
            <a:ext cx="225425" cy="123825"/>
            <a:chOff x="1012" y="2059"/>
            <a:chExt cx="142" cy="78"/>
          </a:xfrm>
        </p:grpSpPr>
        <p:sp>
          <p:nvSpPr>
            <p:cNvPr id="27812" name="Oval 69"/>
            <p:cNvSpPr>
              <a:spLocks noChangeArrowheads="1"/>
            </p:cNvSpPr>
            <p:nvPr/>
          </p:nvSpPr>
          <p:spPr bwMode="auto">
            <a:xfrm rot="1860000">
              <a:off x="1012" y="2059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813" name="Freeform 70"/>
            <p:cNvSpPr>
              <a:spLocks/>
            </p:cNvSpPr>
            <p:nvPr/>
          </p:nvSpPr>
          <p:spPr bwMode="auto">
            <a:xfrm>
              <a:off x="1039" y="2064"/>
              <a:ext cx="81" cy="73"/>
            </a:xfrm>
            <a:custGeom>
              <a:avLst/>
              <a:gdLst>
                <a:gd name="T0" fmla="*/ 3 w 81"/>
                <a:gd name="T1" fmla="*/ 29 h 73"/>
                <a:gd name="T2" fmla="*/ 11 w 81"/>
                <a:gd name="T3" fmla="*/ 21 h 73"/>
                <a:gd name="T4" fmla="*/ 18 w 81"/>
                <a:gd name="T5" fmla="*/ 13 h 73"/>
                <a:gd name="T6" fmla="*/ 26 w 81"/>
                <a:gd name="T7" fmla="*/ 8 h 73"/>
                <a:gd name="T8" fmla="*/ 34 w 81"/>
                <a:gd name="T9" fmla="*/ 3 h 73"/>
                <a:gd name="T10" fmla="*/ 41 w 81"/>
                <a:gd name="T11" fmla="*/ 1 h 73"/>
                <a:gd name="T12" fmla="*/ 48 w 81"/>
                <a:gd name="T13" fmla="*/ 0 h 73"/>
                <a:gd name="T14" fmla="*/ 51 w 81"/>
                <a:gd name="T15" fmla="*/ 1 h 73"/>
                <a:gd name="T16" fmla="*/ 54 w 81"/>
                <a:gd name="T17" fmla="*/ 2 h 73"/>
                <a:gd name="T18" fmla="*/ 57 w 81"/>
                <a:gd name="T19" fmla="*/ 3 h 73"/>
                <a:gd name="T20" fmla="*/ 72 w 81"/>
                <a:gd name="T21" fmla="*/ 13 h 73"/>
                <a:gd name="T22" fmla="*/ 75 w 81"/>
                <a:gd name="T23" fmla="*/ 17 h 73"/>
                <a:gd name="T24" fmla="*/ 77 w 81"/>
                <a:gd name="T25" fmla="*/ 21 h 73"/>
                <a:gd name="T26" fmla="*/ 78 w 81"/>
                <a:gd name="T27" fmla="*/ 26 h 73"/>
                <a:gd name="T28" fmla="*/ 78 w 81"/>
                <a:gd name="T29" fmla="*/ 31 h 73"/>
                <a:gd name="T30" fmla="*/ 78 w 81"/>
                <a:gd name="T31" fmla="*/ 38 h 73"/>
                <a:gd name="T32" fmla="*/ 76 w 81"/>
                <a:gd name="T33" fmla="*/ 44 h 73"/>
                <a:gd name="T34" fmla="*/ 74 w 81"/>
                <a:gd name="T35" fmla="*/ 51 h 73"/>
                <a:gd name="T36" fmla="*/ 80 w 81"/>
                <a:gd name="T37" fmla="*/ 60 h 73"/>
                <a:gd name="T38" fmla="*/ 53 w 81"/>
                <a:gd name="T39" fmla="*/ 41 h 73"/>
                <a:gd name="T40" fmla="*/ 61 w 81"/>
                <a:gd name="T41" fmla="*/ 41 h 73"/>
                <a:gd name="T42" fmla="*/ 64 w 81"/>
                <a:gd name="T43" fmla="*/ 30 h 73"/>
                <a:gd name="T44" fmla="*/ 64 w 81"/>
                <a:gd name="T45" fmla="*/ 21 h 73"/>
                <a:gd name="T46" fmla="*/ 63 w 81"/>
                <a:gd name="T47" fmla="*/ 13 h 73"/>
                <a:gd name="T48" fmla="*/ 59 w 81"/>
                <a:gd name="T49" fmla="*/ 10 h 73"/>
                <a:gd name="T50" fmla="*/ 54 w 81"/>
                <a:gd name="T51" fmla="*/ 11 h 73"/>
                <a:gd name="T52" fmla="*/ 47 w 81"/>
                <a:gd name="T53" fmla="*/ 13 h 73"/>
                <a:gd name="T54" fmla="*/ 41 w 81"/>
                <a:gd name="T55" fmla="*/ 17 h 73"/>
                <a:gd name="T56" fmla="*/ 35 w 81"/>
                <a:gd name="T57" fmla="*/ 21 h 73"/>
                <a:gd name="T58" fmla="*/ 28 w 81"/>
                <a:gd name="T59" fmla="*/ 27 h 73"/>
                <a:gd name="T60" fmla="*/ 22 w 81"/>
                <a:gd name="T61" fmla="*/ 33 h 73"/>
                <a:gd name="T62" fmla="*/ 17 w 81"/>
                <a:gd name="T63" fmla="*/ 40 h 73"/>
                <a:gd name="T64" fmla="*/ 0 w 81"/>
                <a:gd name="T65" fmla="*/ 34 h 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"/>
                <a:gd name="T100" fmla="*/ 0 h 73"/>
                <a:gd name="T101" fmla="*/ 81 w 81"/>
                <a:gd name="T102" fmla="*/ 73 h 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" h="73">
                  <a:moveTo>
                    <a:pt x="0" y="34"/>
                  </a:moveTo>
                  <a:lnTo>
                    <a:pt x="3" y="29"/>
                  </a:lnTo>
                  <a:lnTo>
                    <a:pt x="7" y="25"/>
                  </a:lnTo>
                  <a:lnTo>
                    <a:pt x="11" y="21"/>
                  </a:lnTo>
                  <a:lnTo>
                    <a:pt x="15" y="17"/>
                  </a:lnTo>
                  <a:lnTo>
                    <a:pt x="18" y="13"/>
                  </a:lnTo>
                  <a:lnTo>
                    <a:pt x="22" y="10"/>
                  </a:lnTo>
                  <a:lnTo>
                    <a:pt x="26" y="8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8" y="2"/>
                  </a:lnTo>
                  <a:lnTo>
                    <a:pt x="41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3"/>
                  </a:lnTo>
                  <a:lnTo>
                    <a:pt x="70" y="12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76" y="19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8" y="26"/>
                  </a:lnTo>
                  <a:lnTo>
                    <a:pt x="78" y="29"/>
                  </a:lnTo>
                  <a:lnTo>
                    <a:pt x="78" y="31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7" y="41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74" y="51"/>
                  </a:lnTo>
                  <a:lnTo>
                    <a:pt x="73" y="55"/>
                  </a:lnTo>
                  <a:lnTo>
                    <a:pt x="80" y="60"/>
                  </a:lnTo>
                  <a:lnTo>
                    <a:pt x="55" y="72"/>
                  </a:lnTo>
                  <a:lnTo>
                    <a:pt x="53" y="41"/>
                  </a:lnTo>
                  <a:lnTo>
                    <a:pt x="59" y="46"/>
                  </a:lnTo>
                  <a:lnTo>
                    <a:pt x="61" y="41"/>
                  </a:lnTo>
                  <a:lnTo>
                    <a:pt x="63" y="35"/>
                  </a:lnTo>
                  <a:lnTo>
                    <a:pt x="64" y="30"/>
                  </a:lnTo>
                  <a:lnTo>
                    <a:pt x="64" y="25"/>
                  </a:lnTo>
                  <a:lnTo>
                    <a:pt x="64" y="21"/>
                  </a:lnTo>
                  <a:lnTo>
                    <a:pt x="64" y="17"/>
                  </a:lnTo>
                  <a:lnTo>
                    <a:pt x="63" y="13"/>
                  </a:lnTo>
                  <a:lnTo>
                    <a:pt x="62" y="10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4" y="11"/>
                  </a:lnTo>
                  <a:lnTo>
                    <a:pt x="51" y="12"/>
                  </a:lnTo>
                  <a:lnTo>
                    <a:pt x="47" y="13"/>
                  </a:lnTo>
                  <a:lnTo>
                    <a:pt x="44" y="15"/>
                  </a:lnTo>
                  <a:lnTo>
                    <a:pt x="41" y="17"/>
                  </a:lnTo>
                  <a:lnTo>
                    <a:pt x="38" y="19"/>
                  </a:lnTo>
                  <a:lnTo>
                    <a:pt x="35" y="21"/>
                  </a:lnTo>
                  <a:lnTo>
                    <a:pt x="32" y="24"/>
                  </a:lnTo>
                  <a:lnTo>
                    <a:pt x="28" y="27"/>
                  </a:lnTo>
                  <a:lnTo>
                    <a:pt x="25" y="30"/>
                  </a:lnTo>
                  <a:lnTo>
                    <a:pt x="22" y="33"/>
                  </a:lnTo>
                  <a:lnTo>
                    <a:pt x="20" y="36"/>
                  </a:lnTo>
                  <a:lnTo>
                    <a:pt x="17" y="40"/>
                  </a:lnTo>
                  <a:lnTo>
                    <a:pt x="14" y="44"/>
                  </a:lnTo>
                  <a:lnTo>
                    <a:pt x="0" y="3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03" name="Group 71"/>
          <p:cNvGrpSpPr>
            <a:grpSpLocks/>
          </p:cNvGrpSpPr>
          <p:nvPr/>
        </p:nvGrpSpPr>
        <p:grpSpPr bwMode="auto">
          <a:xfrm>
            <a:off x="2262188" y="3016250"/>
            <a:ext cx="225425" cy="125413"/>
            <a:chOff x="949" y="2129"/>
            <a:chExt cx="142" cy="79"/>
          </a:xfrm>
        </p:grpSpPr>
        <p:sp>
          <p:nvSpPr>
            <p:cNvPr id="27810" name="Oval 72"/>
            <p:cNvSpPr>
              <a:spLocks noChangeArrowheads="1"/>
            </p:cNvSpPr>
            <p:nvPr/>
          </p:nvSpPr>
          <p:spPr bwMode="auto">
            <a:xfrm rot="1560000">
              <a:off x="949" y="2129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811" name="Freeform 73"/>
            <p:cNvSpPr>
              <a:spLocks/>
            </p:cNvSpPr>
            <p:nvPr/>
          </p:nvSpPr>
          <p:spPr bwMode="auto">
            <a:xfrm>
              <a:off x="974" y="2137"/>
              <a:ext cx="83" cy="71"/>
            </a:xfrm>
            <a:custGeom>
              <a:avLst/>
              <a:gdLst>
                <a:gd name="T0" fmla="*/ 3 w 83"/>
                <a:gd name="T1" fmla="*/ 33 h 71"/>
                <a:gd name="T2" fmla="*/ 10 w 83"/>
                <a:gd name="T3" fmla="*/ 24 h 71"/>
                <a:gd name="T4" fmla="*/ 17 w 83"/>
                <a:gd name="T5" fmla="*/ 16 h 71"/>
                <a:gd name="T6" fmla="*/ 24 w 83"/>
                <a:gd name="T7" fmla="*/ 9 h 71"/>
                <a:gd name="T8" fmla="*/ 31 w 83"/>
                <a:gd name="T9" fmla="*/ 4 h 71"/>
                <a:gd name="T10" fmla="*/ 39 w 83"/>
                <a:gd name="T11" fmla="*/ 1 h 71"/>
                <a:gd name="T12" fmla="*/ 44 w 83"/>
                <a:gd name="T13" fmla="*/ 0 h 71"/>
                <a:gd name="T14" fmla="*/ 47 w 83"/>
                <a:gd name="T15" fmla="*/ 0 h 71"/>
                <a:gd name="T16" fmla="*/ 50 w 83"/>
                <a:gd name="T17" fmla="*/ 0 h 71"/>
                <a:gd name="T18" fmla="*/ 53 w 83"/>
                <a:gd name="T19" fmla="*/ 1 h 71"/>
                <a:gd name="T20" fmla="*/ 68 w 83"/>
                <a:gd name="T21" fmla="*/ 10 h 71"/>
                <a:gd name="T22" fmla="*/ 71 w 83"/>
                <a:gd name="T23" fmla="*/ 12 h 71"/>
                <a:gd name="T24" fmla="*/ 74 w 83"/>
                <a:gd name="T25" fmla="*/ 16 h 71"/>
                <a:gd name="T26" fmla="*/ 76 w 83"/>
                <a:gd name="T27" fmla="*/ 20 h 71"/>
                <a:gd name="T28" fmla="*/ 78 w 83"/>
                <a:gd name="T29" fmla="*/ 25 h 71"/>
                <a:gd name="T30" fmla="*/ 78 w 83"/>
                <a:gd name="T31" fmla="*/ 31 h 71"/>
                <a:gd name="T32" fmla="*/ 78 w 83"/>
                <a:gd name="T33" fmla="*/ 38 h 71"/>
                <a:gd name="T34" fmla="*/ 77 w 83"/>
                <a:gd name="T35" fmla="*/ 45 h 71"/>
                <a:gd name="T36" fmla="*/ 75 w 83"/>
                <a:gd name="T37" fmla="*/ 52 h 71"/>
                <a:gd name="T38" fmla="*/ 58 w 83"/>
                <a:gd name="T39" fmla="*/ 70 h 71"/>
                <a:gd name="T40" fmla="*/ 60 w 83"/>
                <a:gd name="T41" fmla="*/ 44 h 71"/>
                <a:gd name="T42" fmla="*/ 62 w 83"/>
                <a:gd name="T43" fmla="*/ 38 h 71"/>
                <a:gd name="T44" fmla="*/ 63 w 83"/>
                <a:gd name="T45" fmla="*/ 28 h 71"/>
                <a:gd name="T46" fmla="*/ 63 w 83"/>
                <a:gd name="T47" fmla="*/ 19 h 71"/>
                <a:gd name="T48" fmla="*/ 61 w 83"/>
                <a:gd name="T49" fmla="*/ 11 h 71"/>
                <a:gd name="T50" fmla="*/ 57 w 83"/>
                <a:gd name="T51" fmla="*/ 8 h 71"/>
                <a:gd name="T52" fmla="*/ 51 w 83"/>
                <a:gd name="T53" fmla="*/ 10 h 71"/>
                <a:gd name="T54" fmla="*/ 45 w 83"/>
                <a:gd name="T55" fmla="*/ 12 h 71"/>
                <a:gd name="T56" fmla="*/ 39 w 83"/>
                <a:gd name="T57" fmla="*/ 16 h 71"/>
                <a:gd name="T58" fmla="*/ 33 w 83"/>
                <a:gd name="T59" fmla="*/ 21 h 71"/>
                <a:gd name="T60" fmla="*/ 28 w 83"/>
                <a:gd name="T61" fmla="*/ 28 h 71"/>
                <a:gd name="T62" fmla="*/ 22 w 83"/>
                <a:gd name="T63" fmla="*/ 34 h 71"/>
                <a:gd name="T64" fmla="*/ 17 w 83"/>
                <a:gd name="T65" fmla="*/ 42 h 71"/>
                <a:gd name="T66" fmla="*/ 0 w 83"/>
                <a:gd name="T67" fmla="*/ 38 h 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3"/>
                <a:gd name="T103" fmla="*/ 0 h 71"/>
                <a:gd name="T104" fmla="*/ 83 w 83"/>
                <a:gd name="T105" fmla="*/ 71 h 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3" h="71">
                  <a:moveTo>
                    <a:pt x="0" y="38"/>
                  </a:moveTo>
                  <a:lnTo>
                    <a:pt x="3" y="33"/>
                  </a:lnTo>
                  <a:lnTo>
                    <a:pt x="6" y="28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20" y="12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39" y="1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2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1" y="12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8"/>
                  </a:lnTo>
                  <a:lnTo>
                    <a:pt x="76" y="20"/>
                  </a:lnTo>
                  <a:lnTo>
                    <a:pt x="77" y="23"/>
                  </a:lnTo>
                  <a:lnTo>
                    <a:pt x="78" y="25"/>
                  </a:lnTo>
                  <a:lnTo>
                    <a:pt x="78" y="28"/>
                  </a:lnTo>
                  <a:lnTo>
                    <a:pt x="78" y="31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7" y="41"/>
                  </a:lnTo>
                  <a:lnTo>
                    <a:pt x="77" y="45"/>
                  </a:lnTo>
                  <a:lnTo>
                    <a:pt x="76" y="48"/>
                  </a:lnTo>
                  <a:lnTo>
                    <a:pt x="75" y="52"/>
                  </a:lnTo>
                  <a:lnTo>
                    <a:pt x="82" y="56"/>
                  </a:lnTo>
                  <a:lnTo>
                    <a:pt x="58" y="70"/>
                  </a:lnTo>
                  <a:lnTo>
                    <a:pt x="53" y="40"/>
                  </a:lnTo>
                  <a:lnTo>
                    <a:pt x="60" y="44"/>
                  </a:lnTo>
                  <a:lnTo>
                    <a:pt x="61" y="41"/>
                  </a:lnTo>
                  <a:lnTo>
                    <a:pt x="62" y="38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3" y="23"/>
                  </a:lnTo>
                  <a:lnTo>
                    <a:pt x="63" y="19"/>
                  </a:lnTo>
                  <a:lnTo>
                    <a:pt x="62" y="15"/>
                  </a:lnTo>
                  <a:lnTo>
                    <a:pt x="61" y="11"/>
                  </a:lnTo>
                  <a:lnTo>
                    <a:pt x="60" y="8"/>
                  </a:lnTo>
                  <a:lnTo>
                    <a:pt x="57" y="8"/>
                  </a:lnTo>
                  <a:lnTo>
                    <a:pt x="54" y="9"/>
                  </a:lnTo>
                  <a:lnTo>
                    <a:pt x="51" y="10"/>
                  </a:lnTo>
                  <a:lnTo>
                    <a:pt x="48" y="11"/>
                  </a:lnTo>
                  <a:lnTo>
                    <a:pt x="45" y="12"/>
                  </a:lnTo>
                  <a:lnTo>
                    <a:pt x="42" y="14"/>
                  </a:lnTo>
                  <a:lnTo>
                    <a:pt x="39" y="16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1"/>
                  </a:lnTo>
                  <a:lnTo>
                    <a:pt x="22" y="34"/>
                  </a:lnTo>
                  <a:lnTo>
                    <a:pt x="20" y="38"/>
                  </a:lnTo>
                  <a:lnTo>
                    <a:pt x="17" y="42"/>
                  </a:lnTo>
                  <a:lnTo>
                    <a:pt x="15" y="46"/>
                  </a:lnTo>
                  <a:lnTo>
                    <a:pt x="0" y="3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04" name="Group 74"/>
          <p:cNvGrpSpPr>
            <a:grpSpLocks/>
          </p:cNvGrpSpPr>
          <p:nvPr/>
        </p:nvGrpSpPr>
        <p:grpSpPr bwMode="auto">
          <a:xfrm>
            <a:off x="2147888" y="2417763"/>
            <a:ext cx="225425" cy="133350"/>
            <a:chOff x="877" y="1752"/>
            <a:chExt cx="142" cy="84"/>
          </a:xfrm>
        </p:grpSpPr>
        <p:sp>
          <p:nvSpPr>
            <p:cNvPr id="27808" name="Oval 75"/>
            <p:cNvSpPr>
              <a:spLocks noChangeArrowheads="1"/>
            </p:cNvSpPr>
            <p:nvPr/>
          </p:nvSpPr>
          <p:spPr bwMode="auto">
            <a:xfrm rot="-2640000">
              <a:off x="877" y="1752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809" name="Freeform 76"/>
            <p:cNvSpPr>
              <a:spLocks/>
            </p:cNvSpPr>
            <p:nvPr/>
          </p:nvSpPr>
          <p:spPr bwMode="auto">
            <a:xfrm>
              <a:off x="917" y="1758"/>
              <a:ext cx="73" cy="78"/>
            </a:xfrm>
            <a:custGeom>
              <a:avLst/>
              <a:gdLst>
                <a:gd name="T0" fmla="*/ 19 w 73"/>
                <a:gd name="T1" fmla="*/ 72 h 78"/>
                <a:gd name="T2" fmla="*/ 12 w 73"/>
                <a:gd name="T3" fmla="*/ 63 h 78"/>
                <a:gd name="T4" fmla="*/ 7 w 73"/>
                <a:gd name="T5" fmla="*/ 54 h 78"/>
                <a:gd name="T6" fmla="*/ 3 w 73"/>
                <a:gd name="T7" fmla="*/ 45 h 78"/>
                <a:gd name="T8" fmla="*/ 1 w 73"/>
                <a:gd name="T9" fmla="*/ 37 h 78"/>
                <a:gd name="T10" fmla="*/ 0 w 73"/>
                <a:gd name="T11" fmla="*/ 29 h 78"/>
                <a:gd name="T12" fmla="*/ 1 w 73"/>
                <a:gd name="T13" fmla="*/ 22 h 78"/>
                <a:gd name="T14" fmla="*/ 4 w 73"/>
                <a:gd name="T15" fmla="*/ 17 h 78"/>
                <a:gd name="T16" fmla="*/ 18 w 73"/>
                <a:gd name="T17" fmla="*/ 4 h 78"/>
                <a:gd name="T18" fmla="*/ 22 w 73"/>
                <a:gd name="T19" fmla="*/ 2 h 78"/>
                <a:gd name="T20" fmla="*/ 26 w 73"/>
                <a:gd name="T21" fmla="*/ 0 h 78"/>
                <a:gd name="T22" fmla="*/ 31 w 73"/>
                <a:gd name="T23" fmla="*/ 0 h 78"/>
                <a:gd name="T24" fmla="*/ 36 w 73"/>
                <a:gd name="T25" fmla="*/ 0 h 78"/>
                <a:gd name="T26" fmla="*/ 42 w 73"/>
                <a:gd name="T27" fmla="*/ 1 h 78"/>
                <a:gd name="T28" fmla="*/ 48 w 73"/>
                <a:gd name="T29" fmla="*/ 4 h 78"/>
                <a:gd name="T30" fmla="*/ 54 w 73"/>
                <a:gd name="T31" fmla="*/ 7 h 78"/>
                <a:gd name="T32" fmla="*/ 60 w 73"/>
                <a:gd name="T33" fmla="*/ 11 h 78"/>
                <a:gd name="T34" fmla="*/ 72 w 73"/>
                <a:gd name="T35" fmla="*/ 33 h 78"/>
                <a:gd name="T36" fmla="*/ 48 w 73"/>
                <a:gd name="T37" fmla="*/ 22 h 78"/>
                <a:gd name="T38" fmla="*/ 38 w 73"/>
                <a:gd name="T39" fmla="*/ 16 h 78"/>
                <a:gd name="T40" fmla="*/ 30 w 73"/>
                <a:gd name="T41" fmla="*/ 12 h 78"/>
                <a:gd name="T42" fmla="*/ 23 w 73"/>
                <a:gd name="T43" fmla="*/ 11 h 78"/>
                <a:gd name="T44" fmla="*/ 19 w 73"/>
                <a:gd name="T45" fmla="*/ 10 h 78"/>
                <a:gd name="T46" fmla="*/ 16 w 73"/>
                <a:gd name="T47" fmla="*/ 11 h 78"/>
                <a:gd name="T48" fmla="*/ 13 w 73"/>
                <a:gd name="T49" fmla="*/ 14 h 78"/>
                <a:gd name="T50" fmla="*/ 13 w 73"/>
                <a:gd name="T51" fmla="*/ 20 h 78"/>
                <a:gd name="T52" fmla="*/ 13 w 73"/>
                <a:gd name="T53" fmla="*/ 26 h 78"/>
                <a:gd name="T54" fmla="*/ 15 w 73"/>
                <a:gd name="T55" fmla="*/ 33 h 78"/>
                <a:gd name="T56" fmla="*/ 18 w 73"/>
                <a:gd name="T57" fmla="*/ 40 h 78"/>
                <a:gd name="T58" fmla="*/ 22 w 73"/>
                <a:gd name="T59" fmla="*/ 48 h 78"/>
                <a:gd name="T60" fmla="*/ 26 w 73"/>
                <a:gd name="T61" fmla="*/ 55 h 78"/>
                <a:gd name="T62" fmla="*/ 32 w 73"/>
                <a:gd name="T63" fmla="*/ 63 h 78"/>
                <a:gd name="T64" fmla="*/ 23 w 73"/>
                <a:gd name="T65" fmla="*/ 77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78"/>
                <a:gd name="T101" fmla="*/ 73 w 73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78">
                  <a:moveTo>
                    <a:pt x="23" y="77"/>
                  </a:moveTo>
                  <a:lnTo>
                    <a:pt x="19" y="72"/>
                  </a:lnTo>
                  <a:lnTo>
                    <a:pt x="15" y="68"/>
                  </a:lnTo>
                  <a:lnTo>
                    <a:pt x="12" y="63"/>
                  </a:lnTo>
                  <a:lnTo>
                    <a:pt x="9" y="59"/>
                  </a:lnTo>
                  <a:lnTo>
                    <a:pt x="7" y="54"/>
                  </a:lnTo>
                  <a:lnTo>
                    <a:pt x="5" y="49"/>
                  </a:lnTo>
                  <a:lnTo>
                    <a:pt x="3" y="45"/>
                  </a:lnTo>
                  <a:lnTo>
                    <a:pt x="2" y="41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7" y="6"/>
                  </a:lnTo>
                  <a:lnTo>
                    <a:pt x="72" y="33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6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4" y="51"/>
                  </a:lnTo>
                  <a:lnTo>
                    <a:pt x="26" y="55"/>
                  </a:lnTo>
                  <a:lnTo>
                    <a:pt x="29" y="59"/>
                  </a:lnTo>
                  <a:lnTo>
                    <a:pt x="32" y="63"/>
                  </a:lnTo>
                  <a:lnTo>
                    <a:pt x="35" y="66"/>
                  </a:lnTo>
                  <a:lnTo>
                    <a:pt x="23" y="7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05" name="Group 77"/>
          <p:cNvGrpSpPr>
            <a:grpSpLocks/>
          </p:cNvGrpSpPr>
          <p:nvPr/>
        </p:nvGrpSpPr>
        <p:grpSpPr bwMode="auto">
          <a:xfrm>
            <a:off x="2300288" y="2465388"/>
            <a:ext cx="225425" cy="130175"/>
            <a:chOff x="973" y="1782"/>
            <a:chExt cx="142" cy="82"/>
          </a:xfrm>
        </p:grpSpPr>
        <p:sp>
          <p:nvSpPr>
            <p:cNvPr id="27806" name="Oval 78"/>
            <p:cNvSpPr>
              <a:spLocks noChangeArrowheads="1"/>
            </p:cNvSpPr>
            <p:nvPr/>
          </p:nvSpPr>
          <p:spPr bwMode="auto">
            <a:xfrm rot="-2700000">
              <a:off x="973" y="1782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807" name="Freeform 79"/>
            <p:cNvSpPr>
              <a:spLocks/>
            </p:cNvSpPr>
            <p:nvPr/>
          </p:nvSpPr>
          <p:spPr bwMode="auto">
            <a:xfrm>
              <a:off x="1010" y="1786"/>
              <a:ext cx="73" cy="78"/>
            </a:xfrm>
            <a:custGeom>
              <a:avLst/>
              <a:gdLst>
                <a:gd name="T0" fmla="*/ 20 w 73"/>
                <a:gd name="T1" fmla="*/ 73 h 78"/>
                <a:gd name="T2" fmla="*/ 13 w 73"/>
                <a:gd name="T3" fmla="*/ 64 h 78"/>
                <a:gd name="T4" fmla="*/ 8 w 73"/>
                <a:gd name="T5" fmla="*/ 55 h 78"/>
                <a:gd name="T6" fmla="*/ 4 w 73"/>
                <a:gd name="T7" fmla="*/ 46 h 78"/>
                <a:gd name="T8" fmla="*/ 1 w 73"/>
                <a:gd name="T9" fmla="*/ 37 h 78"/>
                <a:gd name="T10" fmla="*/ 0 w 73"/>
                <a:gd name="T11" fmla="*/ 30 h 78"/>
                <a:gd name="T12" fmla="*/ 1 w 73"/>
                <a:gd name="T13" fmla="*/ 23 h 78"/>
                <a:gd name="T14" fmla="*/ 4 w 73"/>
                <a:gd name="T15" fmla="*/ 17 h 78"/>
                <a:gd name="T16" fmla="*/ 18 w 73"/>
                <a:gd name="T17" fmla="*/ 4 h 78"/>
                <a:gd name="T18" fmla="*/ 21 w 73"/>
                <a:gd name="T19" fmla="*/ 2 h 78"/>
                <a:gd name="T20" fmla="*/ 26 w 73"/>
                <a:gd name="T21" fmla="*/ 0 h 78"/>
                <a:gd name="T22" fmla="*/ 30 w 73"/>
                <a:gd name="T23" fmla="*/ 0 h 78"/>
                <a:gd name="T24" fmla="*/ 36 w 73"/>
                <a:gd name="T25" fmla="*/ 0 h 78"/>
                <a:gd name="T26" fmla="*/ 41 w 73"/>
                <a:gd name="T27" fmla="*/ 1 h 78"/>
                <a:gd name="T28" fmla="*/ 47 w 73"/>
                <a:gd name="T29" fmla="*/ 4 h 78"/>
                <a:gd name="T30" fmla="*/ 54 w 73"/>
                <a:gd name="T31" fmla="*/ 7 h 78"/>
                <a:gd name="T32" fmla="*/ 60 w 73"/>
                <a:gd name="T33" fmla="*/ 11 h 78"/>
                <a:gd name="T34" fmla="*/ 72 w 73"/>
                <a:gd name="T35" fmla="*/ 32 h 78"/>
                <a:gd name="T36" fmla="*/ 48 w 73"/>
                <a:gd name="T37" fmla="*/ 22 h 78"/>
                <a:gd name="T38" fmla="*/ 38 w 73"/>
                <a:gd name="T39" fmla="*/ 16 h 78"/>
                <a:gd name="T40" fmla="*/ 29 w 73"/>
                <a:gd name="T41" fmla="*/ 12 h 78"/>
                <a:gd name="T42" fmla="*/ 22 w 73"/>
                <a:gd name="T43" fmla="*/ 11 h 78"/>
                <a:gd name="T44" fmla="*/ 19 w 73"/>
                <a:gd name="T45" fmla="*/ 10 h 78"/>
                <a:gd name="T46" fmla="*/ 15 w 73"/>
                <a:gd name="T47" fmla="*/ 11 h 78"/>
                <a:gd name="T48" fmla="*/ 12 w 73"/>
                <a:gd name="T49" fmla="*/ 14 h 78"/>
                <a:gd name="T50" fmla="*/ 12 w 73"/>
                <a:gd name="T51" fmla="*/ 20 h 78"/>
                <a:gd name="T52" fmla="*/ 13 w 73"/>
                <a:gd name="T53" fmla="*/ 26 h 78"/>
                <a:gd name="T54" fmla="*/ 15 w 73"/>
                <a:gd name="T55" fmla="*/ 33 h 78"/>
                <a:gd name="T56" fmla="*/ 18 w 73"/>
                <a:gd name="T57" fmla="*/ 40 h 78"/>
                <a:gd name="T58" fmla="*/ 22 w 73"/>
                <a:gd name="T59" fmla="*/ 48 h 78"/>
                <a:gd name="T60" fmla="*/ 27 w 73"/>
                <a:gd name="T61" fmla="*/ 55 h 78"/>
                <a:gd name="T62" fmla="*/ 33 w 73"/>
                <a:gd name="T63" fmla="*/ 63 h 78"/>
                <a:gd name="T64" fmla="*/ 24 w 73"/>
                <a:gd name="T65" fmla="*/ 77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78"/>
                <a:gd name="T101" fmla="*/ 73 w 73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78">
                  <a:moveTo>
                    <a:pt x="24" y="77"/>
                  </a:moveTo>
                  <a:lnTo>
                    <a:pt x="20" y="73"/>
                  </a:lnTo>
                  <a:lnTo>
                    <a:pt x="16" y="68"/>
                  </a:lnTo>
                  <a:lnTo>
                    <a:pt x="13" y="64"/>
                  </a:lnTo>
                  <a:lnTo>
                    <a:pt x="10" y="59"/>
                  </a:lnTo>
                  <a:lnTo>
                    <a:pt x="8" y="55"/>
                  </a:lnTo>
                  <a:lnTo>
                    <a:pt x="6" y="50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44" y="2"/>
                  </a:lnTo>
                  <a:lnTo>
                    <a:pt x="47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6" y="5"/>
                  </a:lnTo>
                  <a:lnTo>
                    <a:pt x="72" y="32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29" y="12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19" y="10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7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5" y="51"/>
                  </a:lnTo>
                  <a:lnTo>
                    <a:pt x="27" y="55"/>
                  </a:lnTo>
                  <a:lnTo>
                    <a:pt x="30" y="59"/>
                  </a:lnTo>
                  <a:lnTo>
                    <a:pt x="33" y="63"/>
                  </a:lnTo>
                  <a:lnTo>
                    <a:pt x="36" y="66"/>
                  </a:lnTo>
                  <a:lnTo>
                    <a:pt x="24" y="7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06" name="Group 80"/>
          <p:cNvGrpSpPr>
            <a:grpSpLocks/>
          </p:cNvGrpSpPr>
          <p:nvPr/>
        </p:nvGrpSpPr>
        <p:grpSpPr bwMode="auto">
          <a:xfrm>
            <a:off x="7623175" y="2849563"/>
            <a:ext cx="125413" cy="225425"/>
            <a:chOff x="4326" y="2024"/>
            <a:chExt cx="79" cy="142"/>
          </a:xfrm>
        </p:grpSpPr>
        <p:sp>
          <p:nvSpPr>
            <p:cNvPr id="27804" name="Oval 81"/>
            <p:cNvSpPr>
              <a:spLocks noChangeArrowheads="1"/>
            </p:cNvSpPr>
            <p:nvPr/>
          </p:nvSpPr>
          <p:spPr bwMode="auto">
            <a:xfrm rot="-2880000">
              <a:off x="4294" y="2056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805" name="Freeform 82"/>
            <p:cNvSpPr>
              <a:spLocks/>
            </p:cNvSpPr>
            <p:nvPr/>
          </p:nvSpPr>
          <p:spPr bwMode="auto">
            <a:xfrm>
              <a:off x="4332" y="2058"/>
              <a:ext cx="73" cy="79"/>
            </a:xfrm>
            <a:custGeom>
              <a:avLst/>
              <a:gdLst>
                <a:gd name="T0" fmla="*/ 22 w 73"/>
                <a:gd name="T1" fmla="*/ 74 h 79"/>
                <a:gd name="T2" fmla="*/ 15 w 73"/>
                <a:gd name="T3" fmla="*/ 65 h 79"/>
                <a:gd name="T4" fmla="*/ 8 w 73"/>
                <a:gd name="T5" fmla="*/ 56 h 79"/>
                <a:gd name="T6" fmla="*/ 4 w 73"/>
                <a:gd name="T7" fmla="*/ 48 h 79"/>
                <a:gd name="T8" fmla="*/ 1 w 73"/>
                <a:gd name="T9" fmla="*/ 39 h 79"/>
                <a:gd name="T10" fmla="*/ 0 w 73"/>
                <a:gd name="T11" fmla="*/ 32 h 79"/>
                <a:gd name="T12" fmla="*/ 1 w 73"/>
                <a:gd name="T13" fmla="*/ 25 h 79"/>
                <a:gd name="T14" fmla="*/ 3 w 73"/>
                <a:gd name="T15" fmla="*/ 19 h 79"/>
                <a:gd name="T16" fmla="*/ 5 w 73"/>
                <a:gd name="T17" fmla="*/ 17 h 79"/>
                <a:gd name="T18" fmla="*/ 18 w 73"/>
                <a:gd name="T19" fmla="*/ 4 h 79"/>
                <a:gd name="T20" fmla="*/ 21 w 73"/>
                <a:gd name="T21" fmla="*/ 2 h 79"/>
                <a:gd name="T22" fmla="*/ 26 w 73"/>
                <a:gd name="T23" fmla="*/ 0 h 79"/>
                <a:gd name="T24" fmla="*/ 31 w 73"/>
                <a:gd name="T25" fmla="*/ 0 h 79"/>
                <a:gd name="T26" fmla="*/ 37 w 73"/>
                <a:gd name="T27" fmla="*/ 1 h 79"/>
                <a:gd name="T28" fmla="*/ 43 w 73"/>
                <a:gd name="T29" fmla="*/ 2 h 79"/>
                <a:gd name="T30" fmla="*/ 49 w 73"/>
                <a:gd name="T31" fmla="*/ 5 h 79"/>
                <a:gd name="T32" fmla="*/ 56 w 73"/>
                <a:gd name="T33" fmla="*/ 8 h 79"/>
                <a:gd name="T34" fmla="*/ 65 w 73"/>
                <a:gd name="T35" fmla="*/ 4 h 79"/>
                <a:gd name="T36" fmla="*/ 41 w 73"/>
                <a:gd name="T37" fmla="*/ 28 h 79"/>
                <a:gd name="T38" fmla="*/ 42 w 73"/>
                <a:gd name="T39" fmla="*/ 19 h 79"/>
                <a:gd name="T40" fmla="*/ 33 w 73"/>
                <a:gd name="T41" fmla="*/ 15 h 79"/>
                <a:gd name="T42" fmla="*/ 26 w 73"/>
                <a:gd name="T43" fmla="*/ 13 h 79"/>
                <a:gd name="T44" fmla="*/ 21 w 73"/>
                <a:gd name="T45" fmla="*/ 12 h 79"/>
                <a:gd name="T46" fmla="*/ 17 w 73"/>
                <a:gd name="T47" fmla="*/ 12 h 79"/>
                <a:gd name="T48" fmla="*/ 14 w 73"/>
                <a:gd name="T49" fmla="*/ 12 h 79"/>
                <a:gd name="T50" fmla="*/ 12 w 73"/>
                <a:gd name="T51" fmla="*/ 16 h 79"/>
                <a:gd name="T52" fmla="*/ 12 w 73"/>
                <a:gd name="T53" fmla="*/ 22 h 79"/>
                <a:gd name="T54" fmla="*/ 13 w 73"/>
                <a:gd name="T55" fmla="*/ 28 h 79"/>
                <a:gd name="T56" fmla="*/ 15 w 73"/>
                <a:gd name="T57" fmla="*/ 35 h 79"/>
                <a:gd name="T58" fmla="*/ 18 w 73"/>
                <a:gd name="T59" fmla="*/ 42 h 79"/>
                <a:gd name="T60" fmla="*/ 23 w 73"/>
                <a:gd name="T61" fmla="*/ 49 h 79"/>
                <a:gd name="T62" fmla="*/ 28 w 73"/>
                <a:gd name="T63" fmla="*/ 57 h 79"/>
                <a:gd name="T64" fmla="*/ 34 w 73"/>
                <a:gd name="T65" fmla="*/ 64 h 79"/>
                <a:gd name="T66" fmla="*/ 26 w 73"/>
                <a:gd name="T67" fmla="*/ 78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3"/>
                <a:gd name="T103" fmla="*/ 0 h 79"/>
                <a:gd name="T104" fmla="*/ 73 w 73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3" h="79">
                  <a:moveTo>
                    <a:pt x="26" y="78"/>
                  </a:moveTo>
                  <a:lnTo>
                    <a:pt x="22" y="74"/>
                  </a:lnTo>
                  <a:lnTo>
                    <a:pt x="18" y="70"/>
                  </a:lnTo>
                  <a:lnTo>
                    <a:pt x="15" y="65"/>
                  </a:lnTo>
                  <a:lnTo>
                    <a:pt x="11" y="61"/>
                  </a:lnTo>
                  <a:lnTo>
                    <a:pt x="8" y="56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40" y="1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9" y="5"/>
                  </a:lnTo>
                  <a:lnTo>
                    <a:pt x="52" y="6"/>
                  </a:lnTo>
                  <a:lnTo>
                    <a:pt x="56" y="8"/>
                  </a:lnTo>
                  <a:lnTo>
                    <a:pt x="59" y="10"/>
                  </a:lnTo>
                  <a:lnTo>
                    <a:pt x="65" y="4"/>
                  </a:lnTo>
                  <a:lnTo>
                    <a:pt x="72" y="31"/>
                  </a:lnTo>
                  <a:lnTo>
                    <a:pt x="41" y="28"/>
                  </a:lnTo>
                  <a:lnTo>
                    <a:pt x="47" y="22"/>
                  </a:lnTo>
                  <a:lnTo>
                    <a:pt x="42" y="19"/>
                  </a:lnTo>
                  <a:lnTo>
                    <a:pt x="37" y="17"/>
                  </a:lnTo>
                  <a:lnTo>
                    <a:pt x="33" y="15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2" y="25"/>
                  </a:lnTo>
                  <a:lnTo>
                    <a:pt x="13" y="28"/>
                  </a:lnTo>
                  <a:lnTo>
                    <a:pt x="14" y="32"/>
                  </a:lnTo>
                  <a:lnTo>
                    <a:pt x="15" y="35"/>
                  </a:lnTo>
                  <a:lnTo>
                    <a:pt x="17" y="38"/>
                  </a:lnTo>
                  <a:lnTo>
                    <a:pt x="18" y="42"/>
                  </a:lnTo>
                  <a:lnTo>
                    <a:pt x="20" y="46"/>
                  </a:lnTo>
                  <a:lnTo>
                    <a:pt x="23" y="49"/>
                  </a:lnTo>
                  <a:lnTo>
                    <a:pt x="25" y="53"/>
                  </a:lnTo>
                  <a:lnTo>
                    <a:pt x="28" y="57"/>
                  </a:lnTo>
                  <a:lnTo>
                    <a:pt x="31" y="60"/>
                  </a:lnTo>
                  <a:lnTo>
                    <a:pt x="34" y="64"/>
                  </a:lnTo>
                  <a:lnTo>
                    <a:pt x="37" y="67"/>
                  </a:lnTo>
                  <a:lnTo>
                    <a:pt x="26" y="7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07" name="Group 83"/>
          <p:cNvGrpSpPr>
            <a:grpSpLocks/>
          </p:cNvGrpSpPr>
          <p:nvPr/>
        </p:nvGrpSpPr>
        <p:grpSpPr bwMode="auto">
          <a:xfrm>
            <a:off x="7378700" y="2841625"/>
            <a:ext cx="225425" cy="133350"/>
            <a:chOff x="4172" y="2019"/>
            <a:chExt cx="142" cy="84"/>
          </a:xfrm>
        </p:grpSpPr>
        <p:sp>
          <p:nvSpPr>
            <p:cNvPr id="27802" name="Oval 84"/>
            <p:cNvSpPr>
              <a:spLocks noChangeArrowheads="1"/>
            </p:cNvSpPr>
            <p:nvPr/>
          </p:nvSpPr>
          <p:spPr bwMode="auto">
            <a:xfrm rot="-2700000">
              <a:off x="4172" y="2019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803" name="Freeform 85"/>
            <p:cNvSpPr>
              <a:spLocks/>
            </p:cNvSpPr>
            <p:nvPr/>
          </p:nvSpPr>
          <p:spPr bwMode="auto">
            <a:xfrm>
              <a:off x="4212" y="2025"/>
              <a:ext cx="73" cy="78"/>
            </a:xfrm>
            <a:custGeom>
              <a:avLst/>
              <a:gdLst>
                <a:gd name="T0" fmla="*/ 19 w 73"/>
                <a:gd name="T1" fmla="*/ 73 h 78"/>
                <a:gd name="T2" fmla="*/ 13 w 73"/>
                <a:gd name="T3" fmla="*/ 64 h 78"/>
                <a:gd name="T4" fmla="*/ 7 w 73"/>
                <a:gd name="T5" fmla="*/ 55 h 78"/>
                <a:gd name="T6" fmla="*/ 3 w 73"/>
                <a:gd name="T7" fmla="*/ 46 h 78"/>
                <a:gd name="T8" fmla="*/ 1 w 73"/>
                <a:gd name="T9" fmla="*/ 37 h 78"/>
                <a:gd name="T10" fmla="*/ 0 w 73"/>
                <a:gd name="T11" fmla="*/ 30 h 78"/>
                <a:gd name="T12" fmla="*/ 1 w 73"/>
                <a:gd name="T13" fmla="*/ 23 h 78"/>
                <a:gd name="T14" fmla="*/ 4 w 73"/>
                <a:gd name="T15" fmla="*/ 17 h 78"/>
                <a:gd name="T16" fmla="*/ 18 w 73"/>
                <a:gd name="T17" fmla="*/ 4 h 78"/>
                <a:gd name="T18" fmla="*/ 21 w 73"/>
                <a:gd name="T19" fmla="*/ 2 h 78"/>
                <a:gd name="T20" fmla="*/ 26 w 73"/>
                <a:gd name="T21" fmla="*/ 0 h 78"/>
                <a:gd name="T22" fmla="*/ 30 w 73"/>
                <a:gd name="T23" fmla="*/ 0 h 78"/>
                <a:gd name="T24" fmla="*/ 36 w 73"/>
                <a:gd name="T25" fmla="*/ 0 h 78"/>
                <a:gd name="T26" fmla="*/ 41 w 73"/>
                <a:gd name="T27" fmla="*/ 1 h 78"/>
                <a:gd name="T28" fmla="*/ 47 w 73"/>
                <a:gd name="T29" fmla="*/ 4 h 78"/>
                <a:gd name="T30" fmla="*/ 54 w 73"/>
                <a:gd name="T31" fmla="*/ 7 h 78"/>
                <a:gd name="T32" fmla="*/ 60 w 73"/>
                <a:gd name="T33" fmla="*/ 11 h 78"/>
                <a:gd name="T34" fmla="*/ 72 w 73"/>
                <a:gd name="T35" fmla="*/ 33 h 78"/>
                <a:gd name="T36" fmla="*/ 48 w 73"/>
                <a:gd name="T37" fmla="*/ 22 h 78"/>
                <a:gd name="T38" fmla="*/ 38 w 73"/>
                <a:gd name="T39" fmla="*/ 16 h 78"/>
                <a:gd name="T40" fmla="*/ 30 w 73"/>
                <a:gd name="T41" fmla="*/ 12 h 78"/>
                <a:gd name="T42" fmla="*/ 23 w 73"/>
                <a:gd name="T43" fmla="*/ 11 h 78"/>
                <a:gd name="T44" fmla="*/ 19 w 73"/>
                <a:gd name="T45" fmla="*/ 10 h 78"/>
                <a:gd name="T46" fmla="*/ 16 w 73"/>
                <a:gd name="T47" fmla="*/ 11 h 78"/>
                <a:gd name="T48" fmla="*/ 13 w 73"/>
                <a:gd name="T49" fmla="*/ 14 h 78"/>
                <a:gd name="T50" fmla="*/ 13 w 73"/>
                <a:gd name="T51" fmla="*/ 20 h 78"/>
                <a:gd name="T52" fmla="*/ 13 w 73"/>
                <a:gd name="T53" fmla="*/ 26 h 78"/>
                <a:gd name="T54" fmla="*/ 15 w 73"/>
                <a:gd name="T55" fmla="*/ 33 h 78"/>
                <a:gd name="T56" fmla="*/ 18 w 73"/>
                <a:gd name="T57" fmla="*/ 40 h 78"/>
                <a:gd name="T58" fmla="*/ 22 w 73"/>
                <a:gd name="T59" fmla="*/ 48 h 78"/>
                <a:gd name="T60" fmla="*/ 27 w 73"/>
                <a:gd name="T61" fmla="*/ 55 h 78"/>
                <a:gd name="T62" fmla="*/ 33 w 73"/>
                <a:gd name="T63" fmla="*/ 63 h 78"/>
                <a:gd name="T64" fmla="*/ 23 w 73"/>
                <a:gd name="T65" fmla="*/ 77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78"/>
                <a:gd name="T101" fmla="*/ 73 w 73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78">
                  <a:moveTo>
                    <a:pt x="23" y="77"/>
                  </a:moveTo>
                  <a:lnTo>
                    <a:pt x="19" y="73"/>
                  </a:lnTo>
                  <a:lnTo>
                    <a:pt x="16" y="68"/>
                  </a:lnTo>
                  <a:lnTo>
                    <a:pt x="13" y="64"/>
                  </a:lnTo>
                  <a:lnTo>
                    <a:pt x="10" y="59"/>
                  </a:lnTo>
                  <a:lnTo>
                    <a:pt x="7" y="55"/>
                  </a:lnTo>
                  <a:lnTo>
                    <a:pt x="5" y="50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44" y="2"/>
                  </a:lnTo>
                  <a:lnTo>
                    <a:pt x="47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6" y="5"/>
                  </a:lnTo>
                  <a:lnTo>
                    <a:pt x="72" y="33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6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4" y="51"/>
                  </a:lnTo>
                  <a:lnTo>
                    <a:pt x="27" y="55"/>
                  </a:lnTo>
                  <a:lnTo>
                    <a:pt x="30" y="59"/>
                  </a:lnTo>
                  <a:lnTo>
                    <a:pt x="33" y="63"/>
                  </a:lnTo>
                  <a:lnTo>
                    <a:pt x="36" y="66"/>
                  </a:lnTo>
                  <a:lnTo>
                    <a:pt x="23" y="7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08" name="Freeform 86"/>
          <p:cNvSpPr>
            <a:spLocks/>
          </p:cNvSpPr>
          <p:nvPr/>
        </p:nvSpPr>
        <p:spPr bwMode="auto">
          <a:xfrm>
            <a:off x="3219450" y="4540250"/>
            <a:ext cx="282575" cy="142875"/>
          </a:xfrm>
          <a:custGeom>
            <a:avLst/>
            <a:gdLst>
              <a:gd name="T0" fmla="*/ 280988 w 178"/>
              <a:gd name="T1" fmla="*/ 0 h 90"/>
              <a:gd name="T2" fmla="*/ 219075 w 178"/>
              <a:gd name="T3" fmla="*/ 69850 h 90"/>
              <a:gd name="T4" fmla="*/ 246063 w 178"/>
              <a:gd name="T5" fmla="*/ 141288 h 90"/>
              <a:gd name="T6" fmla="*/ 0 w 178"/>
              <a:gd name="T7" fmla="*/ 5715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178"/>
              <a:gd name="T13" fmla="*/ 0 h 90"/>
              <a:gd name="T14" fmla="*/ 178 w 178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8" h="90">
                <a:moveTo>
                  <a:pt x="177" y="0"/>
                </a:moveTo>
                <a:lnTo>
                  <a:pt x="138" y="44"/>
                </a:lnTo>
                <a:lnTo>
                  <a:pt x="155" y="89"/>
                </a:lnTo>
                <a:lnTo>
                  <a:pt x="0" y="36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709" name="Line 87"/>
          <p:cNvSpPr>
            <a:spLocks noChangeShapeType="1"/>
          </p:cNvSpPr>
          <p:nvPr/>
        </p:nvSpPr>
        <p:spPr bwMode="auto">
          <a:xfrm>
            <a:off x="2406650" y="4316413"/>
            <a:ext cx="201613" cy="63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710" name="Freeform 88"/>
          <p:cNvSpPr>
            <a:spLocks/>
          </p:cNvSpPr>
          <p:nvPr/>
        </p:nvSpPr>
        <p:spPr bwMode="auto">
          <a:xfrm>
            <a:off x="2351088" y="4357688"/>
            <a:ext cx="165100" cy="146050"/>
          </a:xfrm>
          <a:custGeom>
            <a:avLst/>
            <a:gdLst>
              <a:gd name="T0" fmla="*/ 0 w 104"/>
              <a:gd name="T1" fmla="*/ 106363 h 92"/>
              <a:gd name="T2" fmla="*/ 115888 w 104"/>
              <a:gd name="T3" fmla="*/ 144463 h 92"/>
              <a:gd name="T4" fmla="*/ 163513 w 104"/>
              <a:gd name="T5" fmla="*/ 0 h 92"/>
              <a:gd name="T6" fmla="*/ 0 60000 65536"/>
              <a:gd name="T7" fmla="*/ 0 60000 65536"/>
              <a:gd name="T8" fmla="*/ 0 60000 65536"/>
              <a:gd name="T9" fmla="*/ 0 w 104"/>
              <a:gd name="T10" fmla="*/ 0 h 92"/>
              <a:gd name="T11" fmla="*/ 104 w 104"/>
              <a:gd name="T12" fmla="*/ 92 h 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92">
                <a:moveTo>
                  <a:pt x="0" y="67"/>
                </a:moveTo>
                <a:lnTo>
                  <a:pt x="73" y="91"/>
                </a:lnTo>
                <a:lnTo>
                  <a:pt x="103" y="0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711" name="Freeform 89"/>
          <p:cNvSpPr>
            <a:spLocks/>
          </p:cNvSpPr>
          <p:nvPr/>
        </p:nvSpPr>
        <p:spPr bwMode="auto">
          <a:xfrm>
            <a:off x="3771900" y="4497388"/>
            <a:ext cx="82550" cy="268287"/>
          </a:xfrm>
          <a:custGeom>
            <a:avLst/>
            <a:gdLst>
              <a:gd name="T0" fmla="*/ 12700 w 52"/>
              <a:gd name="T1" fmla="*/ 0 h 169"/>
              <a:gd name="T2" fmla="*/ 80963 w 52"/>
              <a:gd name="T3" fmla="*/ 85725 h 169"/>
              <a:gd name="T4" fmla="*/ 0 w 52"/>
              <a:gd name="T5" fmla="*/ 266700 h 169"/>
              <a:gd name="T6" fmla="*/ 0 60000 65536"/>
              <a:gd name="T7" fmla="*/ 0 60000 65536"/>
              <a:gd name="T8" fmla="*/ 0 60000 65536"/>
              <a:gd name="T9" fmla="*/ 0 w 52"/>
              <a:gd name="T10" fmla="*/ 0 h 169"/>
              <a:gd name="T11" fmla="*/ 52 w 52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69">
                <a:moveTo>
                  <a:pt x="8" y="0"/>
                </a:moveTo>
                <a:lnTo>
                  <a:pt x="51" y="54"/>
                </a:lnTo>
                <a:lnTo>
                  <a:pt x="0" y="168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712" name="Oval 90"/>
          <p:cNvSpPr>
            <a:spLocks noChangeArrowheads="1"/>
          </p:cNvSpPr>
          <p:nvPr/>
        </p:nvSpPr>
        <p:spPr bwMode="auto">
          <a:xfrm>
            <a:off x="3498850" y="4471988"/>
            <a:ext cx="325438" cy="1746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713" name="Freeform 91"/>
          <p:cNvSpPr>
            <a:spLocks/>
          </p:cNvSpPr>
          <p:nvPr/>
        </p:nvSpPr>
        <p:spPr bwMode="auto">
          <a:xfrm>
            <a:off x="4957763" y="4044950"/>
            <a:ext cx="388937" cy="601663"/>
          </a:xfrm>
          <a:custGeom>
            <a:avLst/>
            <a:gdLst>
              <a:gd name="T0" fmla="*/ 387350 w 245"/>
              <a:gd name="T1" fmla="*/ 600075 h 379"/>
              <a:gd name="T2" fmla="*/ 142875 w 245"/>
              <a:gd name="T3" fmla="*/ 400050 h 379"/>
              <a:gd name="T4" fmla="*/ 66675 w 245"/>
              <a:gd name="T5" fmla="*/ 285750 h 379"/>
              <a:gd name="T6" fmla="*/ 0 w 245"/>
              <a:gd name="T7" fmla="*/ 0 h 379"/>
              <a:gd name="T8" fmla="*/ 0 60000 65536"/>
              <a:gd name="T9" fmla="*/ 0 60000 65536"/>
              <a:gd name="T10" fmla="*/ 0 60000 65536"/>
              <a:gd name="T11" fmla="*/ 0 60000 65536"/>
              <a:gd name="T12" fmla="*/ 0 w 245"/>
              <a:gd name="T13" fmla="*/ 0 h 379"/>
              <a:gd name="T14" fmla="*/ 245 w 245"/>
              <a:gd name="T15" fmla="*/ 379 h 3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5" h="379">
                <a:moveTo>
                  <a:pt x="244" y="378"/>
                </a:moveTo>
                <a:lnTo>
                  <a:pt x="90" y="252"/>
                </a:lnTo>
                <a:lnTo>
                  <a:pt x="42" y="18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714" name="Rectangle 92"/>
          <p:cNvSpPr>
            <a:spLocks noChangeArrowheads="1"/>
          </p:cNvSpPr>
          <p:nvPr/>
        </p:nvSpPr>
        <p:spPr bwMode="auto">
          <a:xfrm rot="1140000">
            <a:off x="2178050" y="4383088"/>
            <a:ext cx="176213" cy="1063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715" name="Rectangle 93"/>
          <p:cNvSpPr>
            <a:spLocks noChangeArrowheads="1"/>
          </p:cNvSpPr>
          <p:nvPr/>
        </p:nvSpPr>
        <p:spPr bwMode="auto">
          <a:xfrm rot="1140000">
            <a:off x="2230438" y="4233863"/>
            <a:ext cx="179387" cy="1063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716" name="Rectangle 94"/>
          <p:cNvSpPr>
            <a:spLocks noChangeArrowheads="1"/>
          </p:cNvSpPr>
          <p:nvPr/>
        </p:nvSpPr>
        <p:spPr bwMode="auto">
          <a:xfrm rot="1140000">
            <a:off x="2587625" y="4441825"/>
            <a:ext cx="676275" cy="1063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0751" name="Rectangle 95"/>
          <p:cNvSpPr>
            <a:spLocks noChangeArrowheads="1"/>
          </p:cNvSpPr>
          <p:nvPr/>
        </p:nvSpPr>
        <p:spPr bwMode="auto">
          <a:xfrm>
            <a:off x="755650" y="4132263"/>
            <a:ext cx="1381125" cy="19208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0000"/>
                </a:solidFill>
              </a:rPr>
              <a:t>  Polarized Source</a:t>
            </a:r>
          </a:p>
        </p:txBody>
      </p:sp>
      <p:sp>
        <p:nvSpPr>
          <p:cNvPr id="70752" name="Rectangle 96"/>
          <p:cNvSpPr>
            <a:spLocks noChangeArrowheads="1"/>
          </p:cNvSpPr>
          <p:nvPr/>
        </p:nvSpPr>
        <p:spPr bwMode="auto">
          <a:xfrm>
            <a:off x="2386013" y="3616325"/>
            <a:ext cx="1271587" cy="3175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/>
              <a:t>Spin Rotators</a:t>
            </a:r>
          </a:p>
        </p:txBody>
      </p:sp>
      <p:grpSp>
        <p:nvGrpSpPr>
          <p:cNvPr id="27719" name="Group 97"/>
          <p:cNvGrpSpPr>
            <a:grpSpLocks/>
          </p:cNvGrpSpPr>
          <p:nvPr/>
        </p:nvGrpSpPr>
        <p:grpSpPr bwMode="auto">
          <a:xfrm>
            <a:off x="4635500" y="4384675"/>
            <a:ext cx="225425" cy="123825"/>
            <a:chOff x="2444" y="2991"/>
            <a:chExt cx="142" cy="78"/>
          </a:xfrm>
        </p:grpSpPr>
        <p:sp>
          <p:nvSpPr>
            <p:cNvPr id="27800" name="Oval 98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801" name="Freeform 99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>
                <a:gd name="T0" fmla="*/ 1 w 83"/>
                <a:gd name="T1" fmla="*/ 48 h 63"/>
                <a:gd name="T2" fmla="*/ 3 w 83"/>
                <a:gd name="T3" fmla="*/ 37 h 63"/>
                <a:gd name="T4" fmla="*/ 7 w 83"/>
                <a:gd name="T5" fmla="*/ 27 h 63"/>
                <a:gd name="T6" fmla="*/ 11 w 83"/>
                <a:gd name="T7" fmla="*/ 18 h 63"/>
                <a:gd name="T8" fmla="*/ 15 w 83"/>
                <a:gd name="T9" fmla="*/ 12 h 63"/>
                <a:gd name="T10" fmla="*/ 17 w 83"/>
                <a:gd name="T11" fmla="*/ 9 h 63"/>
                <a:gd name="T12" fmla="*/ 20 w 83"/>
                <a:gd name="T13" fmla="*/ 6 h 63"/>
                <a:gd name="T14" fmla="*/ 23 w 83"/>
                <a:gd name="T15" fmla="*/ 4 h 63"/>
                <a:gd name="T16" fmla="*/ 26 w 83"/>
                <a:gd name="T17" fmla="*/ 2 h 63"/>
                <a:gd name="T18" fmla="*/ 29 w 83"/>
                <a:gd name="T19" fmla="*/ 1 h 63"/>
                <a:gd name="T20" fmla="*/ 31 w 83"/>
                <a:gd name="T21" fmla="*/ 0 h 63"/>
                <a:gd name="T22" fmla="*/ 35 w 83"/>
                <a:gd name="T23" fmla="*/ 0 h 63"/>
                <a:gd name="T24" fmla="*/ 52 w 83"/>
                <a:gd name="T25" fmla="*/ 2 h 63"/>
                <a:gd name="T26" fmla="*/ 56 w 83"/>
                <a:gd name="T27" fmla="*/ 3 h 63"/>
                <a:gd name="T28" fmla="*/ 60 w 83"/>
                <a:gd name="T29" fmla="*/ 5 h 63"/>
                <a:gd name="T30" fmla="*/ 63 w 83"/>
                <a:gd name="T31" fmla="*/ 8 h 63"/>
                <a:gd name="T32" fmla="*/ 66 w 83"/>
                <a:gd name="T33" fmla="*/ 13 h 63"/>
                <a:gd name="T34" fmla="*/ 69 w 83"/>
                <a:gd name="T35" fmla="*/ 18 h 63"/>
                <a:gd name="T36" fmla="*/ 71 w 83"/>
                <a:gd name="T37" fmla="*/ 24 h 63"/>
                <a:gd name="T38" fmla="*/ 73 w 83"/>
                <a:gd name="T39" fmla="*/ 31 h 63"/>
                <a:gd name="T40" fmla="*/ 74 w 83"/>
                <a:gd name="T41" fmla="*/ 38 h 63"/>
                <a:gd name="T42" fmla="*/ 66 w 83"/>
                <a:gd name="T43" fmla="*/ 62 h 63"/>
                <a:gd name="T44" fmla="*/ 58 w 83"/>
                <a:gd name="T45" fmla="*/ 36 h 63"/>
                <a:gd name="T46" fmla="*/ 56 w 83"/>
                <a:gd name="T47" fmla="*/ 25 h 63"/>
                <a:gd name="T48" fmla="*/ 54 w 83"/>
                <a:gd name="T49" fmla="*/ 18 h 63"/>
                <a:gd name="T50" fmla="*/ 52 w 83"/>
                <a:gd name="T51" fmla="*/ 14 h 63"/>
                <a:gd name="T52" fmla="*/ 50 w 83"/>
                <a:gd name="T53" fmla="*/ 10 h 63"/>
                <a:gd name="T54" fmla="*/ 48 w 83"/>
                <a:gd name="T55" fmla="*/ 7 h 63"/>
                <a:gd name="T56" fmla="*/ 45 w 83"/>
                <a:gd name="T57" fmla="*/ 4 h 63"/>
                <a:gd name="T58" fmla="*/ 42 w 83"/>
                <a:gd name="T59" fmla="*/ 4 h 63"/>
                <a:gd name="T60" fmla="*/ 37 w 83"/>
                <a:gd name="T61" fmla="*/ 8 h 63"/>
                <a:gd name="T62" fmla="*/ 32 w 83"/>
                <a:gd name="T63" fmla="*/ 13 h 63"/>
                <a:gd name="T64" fmla="*/ 28 w 83"/>
                <a:gd name="T65" fmla="*/ 19 h 63"/>
                <a:gd name="T66" fmla="*/ 24 w 83"/>
                <a:gd name="T67" fmla="*/ 26 h 63"/>
                <a:gd name="T68" fmla="*/ 21 w 83"/>
                <a:gd name="T69" fmla="*/ 33 h 63"/>
                <a:gd name="T70" fmla="*/ 19 w 83"/>
                <a:gd name="T71" fmla="*/ 42 h 63"/>
                <a:gd name="T72" fmla="*/ 17 w 83"/>
                <a:gd name="T73" fmla="*/ 51 h 63"/>
                <a:gd name="T74" fmla="*/ 0 w 83"/>
                <a:gd name="T75" fmla="*/ 54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3"/>
                <a:gd name="T115" fmla="*/ 0 h 63"/>
                <a:gd name="T116" fmla="*/ 83 w 83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20" name="Line 100"/>
          <p:cNvSpPr>
            <a:spLocks noChangeShapeType="1"/>
          </p:cNvSpPr>
          <p:nvPr/>
        </p:nvSpPr>
        <p:spPr bwMode="auto">
          <a:xfrm>
            <a:off x="4489450" y="4056063"/>
            <a:ext cx="144463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721" name="Line 101"/>
          <p:cNvSpPr>
            <a:spLocks noChangeShapeType="1"/>
          </p:cNvSpPr>
          <p:nvPr/>
        </p:nvSpPr>
        <p:spPr bwMode="auto">
          <a:xfrm flipV="1">
            <a:off x="3727450" y="3522663"/>
            <a:ext cx="609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722" name="Line 102"/>
          <p:cNvSpPr>
            <a:spLocks noChangeShapeType="1"/>
          </p:cNvSpPr>
          <p:nvPr/>
        </p:nvSpPr>
        <p:spPr bwMode="auto">
          <a:xfrm flipV="1">
            <a:off x="3727450" y="3598863"/>
            <a:ext cx="1447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723" name="Line 103"/>
          <p:cNvSpPr>
            <a:spLocks noChangeShapeType="1"/>
          </p:cNvSpPr>
          <p:nvPr/>
        </p:nvSpPr>
        <p:spPr bwMode="auto">
          <a:xfrm flipH="1" flipV="1">
            <a:off x="7766050" y="2913063"/>
            <a:ext cx="500063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7724" name="Group 104"/>
          <p:cNvGrpSpPr>
            <a:grpSpLocks/>
          </p:cNvGrpSpPr>
          <p:nvPr/>
        </p:nvGrpSpPr>
        <p:grpSpPr bwMode="auto">
          <a:xfrm>
            <a:off x="5175250" y="4968875"/>
            <a:ext cx="155575" cy="153988"/>
            <a:chOff x="2834" y="3316"/>
            <a:chExt cx="98" cy="97"/>
          </a:xfrm>
        </p:grpSpPr>
        <p:sp>
          <p:nvSpPr>
            <p:cNvPr id="27795" name="Oval 105"/>
            <p:cNvSpPr>
              <a:spLocks noChangeArrowheads="1"/>
            </p:cNvSpPr>
            <p:nvPr/>
          </p:nvSpPr>
          <p:spPr bwMode="auto">
            <a:xfrm rot="2640000">
              <a:off x="2834" y="3367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796" name="Line 106"/>
            <p:cNvSpPr>
              <a:spLocks noChangeShapeType="1"/>
            </p:cNvSpPr>
            <p:nvPr/>
          </p:nvSpPr>
          <p:spPr bwMode="auto">
            <a:xfrm>
              <a:off x="2905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7" name="Line 107"/>
            <p:cNvSpPr>
              <a:spLocks noChangeShapeType="1"/>
            </p:cNvSpPr>
            <p:nvPr/>
          </p:nvSpPr>
          <p:spPr bwMode="auto">
            <a:xfrm>
              <a:off x="2931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8" name="Line 108"/>
            <p:cNvSpPr>
              <a:spLocks noChangeShapeType="1"/>
            </p:cNvSpPr>
            <p:nvPr/>
          </p:nvSpPr>
          <p:spPr bwMode="auto">
            <a:xfrm>
              <a:off x="2848" y="3341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9" name="Line 109"/>
            <p:cNvSpPr>
              <a:spLocks noChangeShapeType="1"/>
            </p:cNvSpPr>
            <p:nvPr/>
          </p:nvSpPr>
          <p:spPr bwMode="auto">
            <a:xfrm>
              <a:off x="2848" y="3316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25" name="Group 110"/>
          <p:cNvGrpSpPr>
            <a:grpSpLocks/>
          </p:cNvGrpSpPr>
          <p:nvPr/>
        </p:nvGrpSpPr>
        <p:grpSpPr bwMode="auto">
          <a:xfrm>
            <a:off x="3563938" y="4670425"/>
            <a:ext cx="153987" cy="174625"/>
            <a:chOff x="1769" y="3171"/>
            <a:chExt cx="97" cy="110"/>
          </a:xfrm>
        </p:grpSpPr>
        <p:sp>
          <p:nvSpPr>
            <p:cNvPr id="27790" name="Oval 111"/>
            <p:cNvSpPr>
              <a:spLocks noChangeArrowheads="1"/>
            </p:cNvSpPr>
            <p:nvPr/>
          </p:nvSpPr>
          <p:spPr bwMode="auto">
            <a:xfrm rot="6480000">
              <a:off x="1769" y="3186"/>
              <a:ext cx="46" cy="45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791" name="Line 112"/>
            <p:cNvSpPr>
              <a:spLocks noChangeShapeType="1"/>
            </p:cNvSpPr>
            <p:nvPr/>
          </p:nvSpPr>
          <p:spPr bwMode="auto">
            <a:xfrm flipH="1">
              <a:off x="1799" y="3244"/>
              <a:ext cx="28" cy="14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2" name="Line 113"/>
            <p:cNvSpPr>
              <a:spLocks noChangeShapeType="1"/>
            </p:cNvSpPr>
            <p:nvPr/>
          </p:nvSpPr>
          <p:spPr bwMode="auto">
            <a:xfrm flipH="1">
              <a:off x="1811" y="3267"/>
              <a:ext cx="28" cy="14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3" name="Line 114"/>
            <p:cNvSpPr>
              <a:spLocks noChangeShapeType="1"/>
            </p:cNvSpPr>
            <p:nvPr/>
          </p:nvSpPr>
          <p:spPr bwMode="auto">
            <a:xfrm>
              <a:off x="1829" y="3182"/>
              <a:ext cx="14" cy="2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94" name="Line 115"/>
            <p:cNvSpPr>
              <a:spLocks noChangeShapeType="1"/>
            </p:cNvSpPr>
            <p:nvPr/>
          </p:nvSpPr>
          <p:spPr bwMode="auto">
            <a:xfrm>
              <a:off x="1852" y="3171"/>
              <a:ext cx="14" cy="2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26" name="Group 116"/>
          <p:cNvGrpSpPr>
            <a:grpSpLocks/>
          </p:cNvGrpSpPr>
          <p:nvPr/>
        </p:nvGrpSpPr>
        <p:grpSpPr bwMode="auto">
          <a:xfrm>
            <a:off x="5251450" y="1912938"/>
            <a:ext cx="144463" cy="188912"/>
            <a:chOff x="2832" y="1434"/>
            <a:chExt cx="91" cy="119"/>
          </a:xfrm>
        </p:grpSpPr>
        <p:sp>
          <p:nvSpPr>
            <p:cNvPr id="27785" name="Oval 117"/>
            <p:cNvSpPr>
              <a:spLocks noChangeArrowheads="1"/>
            </p:cNvSpPr>
            <p:nvPr/>
          </p:nvSpPr>
          <p:spPr bwMode="auto">
            <a:xfrm>
              <a:off x="2832" y="1468"/>
              <a:ext cx="46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786" name="Line 118"/>
            <p:cNvSpPr>
              <a:spLocks noChangeShapeType="1"/>
            </p:cNvSpPr>
            <p:nvPr/>
          </p:nvSpPr>
          <p:spPr bwMode="auto">
            <a:xfrm flipH="1">
              <a:off x="2878" y="1512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7" name="Line 119"/>
            <p:cNvSpPr>
              <a:spLocks noChangeShapeType="1"/>
            </p:cNvSpPr>
            <p:nvPr/>
          </p:nvSpPr>
          <p:spPr bwMode="auto">
            <a:xfrm flipH="1">
              <a:off x="2896" y="1530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8" name="Line 120"/>
            <p:cNvSpPr>
              <a:spLocks noChangeShapeType="1"/>
            </p:cNvSpPr>
            <p:nvPr/>
          </p:nvSpPr>
          <p:spPr bwMode="auto">
            <a:xfrm>
              <a:off x="2882" y="1452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9" name="Line 121"/>
            <p:cNvSpPr>
              <a:spLocks noChangeShapeType="1"/>
            </p:cNvSpPr>
            <p:nvPr/>
          </p:nvSpPr>
          <p:spPr bwMode="auto">
            <a:xfrm>
              <a:off x="2900" y="1434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27" name="Group 122"/>
          <p:cNvGrpSpPr>
            <a:grpSpLocks/>
          </p:cNvGrpSpPr>
          <p:nvPr/>
        </p:nvGrpSpPr>
        <p:grpSpPr bwMode="auto">
          <a:xfrm>
            <a:off x="5153025" y="1787525"/>
            <a:ext cx="152400" cy="188913"/>
            <a:chOff x="2770" y="1355"/>
            <a:chExt cx="96" cy="119"/>
          </a:xfrm>
        </p:grpSpPr>
        <p:sp>
          <p:nvSpPr>
            <p:cNvPr id="27780" name="Oval 123"/>
            <p:cNvSpPr>
              <a:spLocks noChangeArrowheads="1"/>
            </p:cNvSpPr>
            <p:nvPr/>
          </p:nvSpPr>
          <p:spPr bwMode="auto">
            <a:xfrm>
              <a:off x="2819" y="1396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781" name="Line 124"/>
            <p:cNvSpPr>
              <a:spLocks noChangeShapeType="1"/>
            </p:cNvSpPr>
            <p:nvPr/>
          </p:nvSpPr>
          <p:spPr bwMode="auto">
            <a:xfrm flipV="1">
              <a:off x="2792" y="1373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2" name="Line 125"/>
            <p:cNvSpPr>
              <a:spLocks noChangeShapeType="1"/>
            </p:cNvSpPr>
            <p:nvPr/>
          </p:nvSpPr>
          <p:spPr bwMode="auto">
            <a:xfrm flipV="1">
              <a:off x="2774" y="1355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3" name="Line 126"/>
            <p:cNvSpPr>
              <a:spLocks noChangeShapeType="1"/>
            </p:cNvSpPr>
            <p:nvPr/>
          </p:nvSpPr>
          <p:spPr bwMode="auto">
            <a:xfrm flipH="1" flipV="1">
              <a:off x="2788" y="1433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84" name="Line 127"/>
            <p:cNvSpPr>
              <a:spLocks noChangeShapeType="1"/>
            </p:cNvSpPr>
            <p:nvPr/>
          </p:nvSpPr>
          <p:spPr bwMode="auto">
            <a:xfrm flipH="1" flipV="1">
              <a:off x="2770" y="1451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784" name="Rectangle 128"/>
          <p:cNvSpPr>
            <a:spLocks noChangeArrowheads="1"/>
          </p:cNvSpPr>
          <p:nvPr/>
        </p:nvSpPr>
        <p:spPr bwMode="auto">
          <a:xfrm>
            <a:off x="1141413" y="4894263"/>
            <a:ext cx="1677987" cy="19208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  200 MeV </a:t>
            </a:r>
            <a:r>
              <a:rPr lang="en-US" sz="1200" dirty="0" err="1">
                <a:solidFill>
                  <a:srgbClr val="000000"/>
                </a:solidFill>
              </a:rPr>
              <a:t>Polarimeter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7729" name="Rectangle 130"/>
          <p:cNvSpPr>
            <a:spLocks noChangeArrowheads="1"/>
          </p:cNvSpPr>
          <p:nvPr/>
        </p:nvSpPr>
        <p:spPr bwMode="auto">
          <a:xfrm>
            <a:off x="4511675" y="5137150"/>
            <a:ext cx="144463" cy="85725"/>
          </a:xfrm>
          <a:prstGeom prst="rect">
            <a:avLst/>
          </a:prstGeom>
          <a:solidFill>
            <a:srgbClr val="33CC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730" name="Line 132"/>
          <p:cNvSpPr>
            <a:spLocks noChangeShapeType="1"/>
          </p:cNvSpPr>
          <p:nvPr/>
        </p:nvSpPr>
        <p:spPr bwMode="auto">
          <a:xfrm flipV="1">
            <a:off x="4337050" y="5275263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731" name="Line 133"/>
          <p:cNvSpPr>
            <a:spLocks noChangeShapeType="1"/>
          </p:cNvSpPr>
          <p:nvPr/>
        </p:nvSpPr>
        <p:spPr bwMode="auto">
          <a:xfrm flipH="1" flipV="1">
            <a:off x="5327650" y="5122863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732" name="Line 134"/>
          <p:cNvSpPr>
            <a:spLocks noChangeShapeType="1"/>
          </p:cNvSpPr>
          <p:nvPr/>
        </p:nvSpPr>
        <p:spPr bwMode="auto">
          <a:xfrm flipV="1">
            <a:off x="2660650" y="4741863"/>
            <a:ext cx="838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7733" name="Group 136"/>
          <p:cNvGrpSpPr>
            <a:grpSpLocks/>
          </p:cNvGrpSpPr>
          <p:nvPr/>
        </p:nvGrpSpPr>
        <p:grpSpPr bwMode="auto">
          <a:xfrm>
            <a:off x="6972300" y="2101850"/>
            <a:ext cx="139700" cy="223838"/>
            <a:chOff x="3916" y="1553"/>
            <a:chExt cx="88" cy="141"/>
          </a:xfrm>
        </p:grpSpPr>
        <p:sp>
          <p:nvSpPr>
            <p:cNvPr id="27773" name="Oval 137"/>
            <p:cNvSpPr>
              <a:spLocks noChangeArrowheads="1"/>
            </p:cNvSpPr>
            <p:nvPr/>
          </p:nvSpPr>
          <p:spPr bwMode="auto">
            <a:xfrm rot="9540000">
              <a:off x="3939" y="1600"/>
              <a:ext cx="45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27774" name="Group 138"/>
            <p:cNvGrpSpPr>
              <a:grpSpLocks/>
            </p:cNvGrpSpPr>
            <p:nvPr/>
          </p:nvGrpSpPr>
          <p:grpSpPr bwMode="auto">
            <a:xfrm>
              <a:off x="3916" y="1658"/>
              <a:ext cx="40" cy="36"/>
              <a:chOff x="3916" y="1658"/>
              <a:chExt cx="40" cy="36"/>
            </a:xfrm>
          </p:grpSpPr>
          <p:sp>
            <p:nvSpPr>
              <p:cNvPr id="27778" name="Line 139"/>
              <p:cNvSpPr>
                <a:spLocks noChangeShapeType="1"/>
              </p:cNvSpPr>
              <p:nvPr/>
            </p:nvSpPr>
            <p:spPr bwMode="auto">
              <a:xfrm flipH="1" flipV="1">
                <a:off x="3927" y="1658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9" name="Line 140"/>
              <p:cNvSpPr>
                <a:spLocks noChangeShapeType="1"/>
              </p:cNvSpPr>
              <p:nvPr/>
            </p:nvSpPr>
            <p:spPr bwMode="auto">
              <a:xfrm flipH="1" flipV="1">
                <a:off x="3916" y="1681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75" name="Group 141"/>
            <p:cNvGrpSpPr>
              <a:grpSpLocks/>
            </p:cNvGrpSpPr>
            <p:nvPr/>
          </p:nvGrpSpPr>
          <p:grpSpPr bwMode="auto">
            <a:xfrm>
              <a:off x="3964" y="1553"/>
              <a:ext cx="40" cy="36"/>
              <a:chOff x="3964" y="1553"/>
              <a:chExt cx="40" cy="36"/>
            </a:xfrm>
          </p:grpSpPr>
          <p:sp>
            <p:nvSpPr>
              <p:cNvPr id="27776" name="Line 142"/>
              <p:cNvSpPr>
                <a:spLocks noChangeShapeType="1"/>
              </p:cNvSpPr>
              <p:nvPr/>
            </p:nvSpPr>
            <p:spPr bwMode="auto">
              <a:xfrm flipH="1" flipV="1">
                <a:off x="3975" y="1553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7" name="Line 143"/>
              <p:cNvSpPr>
                <a:spLocks noChangeShapeType="1"/>
              </p:cNvSpPr>
              <p:nvPr/>
            </p:nvSpPr>
            <p:spPr bwMode="auto">
              <a:xfrm flipH="1" flipV="1">
                <a:off x="3964" y="1576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734" name="Line 145"/>
          <p:cNvSpPr>
            <a:spLocks noChangeShapeType="1"/>
          </p:cNvSpPr>
          <p:nvPr/>
        </p:nvSpPr>
        <p:spPr bwMode="auto">
          <a:xfrm>
            <a:off x="4792663" y="1592263"/>
            <a:ext cx="153987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802" name="Rectangle 146"/>
          <p:cNvSpPr>
            <a:spLocks noChangeArrowheads="1"/>
          </p:cNvSpPr>
          <p:nvPr/>
        </p:nvSpPr>
        <p:spPr bwMode="auto">
          <a:xfrm>
            <a:off x="3194050" y="1312863"/>
            <a:ext cx="2971800" cy="28733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sz="1600" dirty="0"/>
              <a:t>Absolute </a:t>
            </a:r>
            <a:r>
              <a:rPr lang="en-US" sz="1600" dirty="0" err="1"/>
              <a:t>Polarimeter</a:t>
            </a:r>
            <a:r>
              <a:rPr lang="en-US" sz="1600" dirty="0"/>
              <a:t> (H jet)</a:t>
            </a:r>
          </a:p>
        </p:txBody>
      </p:sp>
      <p:sp>
        <p:nvSpPr>
          <p:cNvPr id="27736" name="Line 147"/>
          <p:cNvSpPr>
            <a:spLocks noChangeShapeType="1"/>
          </p:cNvSpPr>
          <p:nvPr/>
        </p:nvSpPr>
        <p:spPr bwMode="auto">
          <a:xfrm flipH="1">
            <a:off x="5403850" y="1541463"/>
            <a:ext cx="1295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804" name="Rectangle 148"/>
          <p:cNvSpPr>
            <a:spLocks noChangeArrowheads="1"/>
          </p:cNvSpPr>
          <p:nvPr/>
        </p:nvSpPr>
        <p:spPr bwMode="auto">
          <a:xfrm>
            <a:off x="1441450" y="3217863"/>
            <a:ext cx="881063" cy="36671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1400" b="1">
                <a:solidFill>
                  <a:schemeClr val="accent2">
                    <a:lumMod val="50000"/>
                  </a:schemeClr>
                </a:solidFill>
              </a:rPr>
              <a:t>HENIX</a:t>
            </a:r>
          </a:p>
        </p:txBody>
      </p:sp>
      <p:sp>
        <p:nvSpPr>
          <p:cNvPr id="70806" name="Rectangle 150"/>
          <p:cNvSpPr>
            <a:spLocks noChangeArrowheads="1"/>
          </p:cNvSpPr>
          <p:nvPr/>
        </p:nvSpPr>
        <p:spPr bwMode="auto">
          <a:xfrm>
            <a:off x="7080250" y="1846263"/>
            <a:ext cx="1514475" cy="369887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B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RAHMS / PP2PP</a:t>
            </a:r>
            <a:endParaRPr lang="en-US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0807" name="Rectangle 151"/>
          <p:cNvSpPr>
            <a:spLocks noChangeArrowheads="1"/>
          </p:cNvSpPr>
          <p:nvPr/>
        </p:nvSpPr>
        <p:spPr bwMode="auto">
          <a:xfrm>
            <a:off x="4629150" y="2913063"/>
            <a:ext cx="701675" cy="36671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sz="1400" b="1">
                <a:solidFill>
                  <a:schemeClr val="accent2">
                    <a:lumMod val="50000"/>
                  </a:schemeClr>
                </a:solidFill>
              </a:rPr>
              <a:t>TAR</a:t>
            </a:r>
          </a:p>
        </p:txBody>
      </p:sp>
      <p:sp>
        <p:nvSpPr>
          <p:cNvPr id="27740" name="Line 152"/>
          <p:cNvSpPr>
            <a:spLocks noChangeShapeType="1"/>
          </p:cNvSpPr>
          <p:nvPr/>
        </p:nvSpPr>
        <p:spPr bwMode="auto">
          <a:xfrm>
            <a:off x="1441450" y="1693863"/>
            <a:ext cx="685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7741" name="Group 154"/>
          <p:cNvGrpSpPr>
            <a:grpSpLocks/>
          </p:cNvGrpSpPr>
          <p:nvPr/>
        </p:nvGrpSpPr>
        <p:grpSpPr bwMode="auto">
          <a:xfrm>
            <a:off x="4187825" y="4389438"/>
            <a:ext cx="225425" cy="123825"/>
            <a:chOff x="2444" y="2991"/>
            <a:chExt cx="142" cy="78"/>
          </a:xfrm>
        </p:grpSpPr>
        <p:sp>
          <p:nvSpPr>
            <p:cNvPr id="27771" name="Oval 155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772" name="Freeform 156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>
                <a:gd name="T0" fmla="*/ 1 w 83"/>
                <a:gd name="T1" fmla="*/ 48 h 63"/>
                <a:gd name="T2" fmla="*/ 3 w 83"/>
                <a:gd name="T3" fmla="*/ 37 h 63"/>
                <a:gd name="T4" fmla="*/ 7 w 83"/>
                <a:gd name="T5" fmla="*/ 27 h 63"/>
                <a:gd name="T6" fmla="*/ 11 w 83"/>
                <a:gd name="T7" fmla="*/ 18 h 63"/>
                <a:gd name="T8" fmla="*/ 15 w 83"/>
                <a:gd name="T9" fmla="*/ 12 h 63"/>
                <a:gd name="T10" fmla="*/ 17 w 83"/>
                <a:gd name="T11" fmla="*/ 9 h 63"/>
                <a:gd name="T12" fmla="*/ 20 w 83"/>
                <a:gd name="T13" fmla="*/ 6 h 63"/>
                <a:gd name="T14" fmla="*/ 23 w 83"/>
                <a:gd name="T15" fmla="*/ 4 h 63"/>
                <a:gd name="T16" fmla="*/ 26 w 83"/>
                <a:gd name="T17" fmla="*/ 2 h 63"/>
                <a:gd name="T18" fmla="*/ 29 w 83"/>
                <a:gd name="T19" fmla="*/ 1 h 63"/>
                <a:gd name="T20" fmla="*/ 31 w 83"/>
                <a:gd name="T21" fmla="*/ 0 h 63"/>
                <a:gd name="T22" fmla="*/ 35 w 83"/>
                <a:gd name="T23" fmla="*/ 0 h 63"/>
                <a:gd name="T24" fmla="*/ 52 w 83"/>
                <a:gd name="T25" fmla="*/ 2 h 63"/>
                <a:gd name="T26" fmla="*/ 56 w 83"/>
                <a:gd name="T27" fmla="*/ 3 h 63"/>
                <a:gd name="T28" fmla="*/ 60 w 83"/>
                <a:gd name="T29" fmla="*/ 5 h 63"/>
                <a:gd name="T30" fmla="*/ 63 w 83"/>
                <a:gd name="T31" fmla="*/ 8 h 63"/>
                <a:gd name="T32" fmla="*/ 66 w 83"/>
                <a:gd name="T33" fmla="*/ 13 h 63"/>
                <a:gd name="T34" fmla="*/ 69 w 83"/>
                <a:gd name="T35" fmla="*/ 18 h 63"/>
                <a:gd name="T36" fmla="*/ 71 w 83"/>
                <a:gd name="T37" fmla="*/ 24 h 63"/>
                <a:gd name="T38" fmla="*/ 73 w 83"/>
                <a:gd name="T39" fmla="*/ 31 h 63"/>
                <a:gd name="T40" fmla="*/ 74 w 83"/>
                <a:gd name="T41" fmla="*/ 38 h 63"/>
                <a:gd name="T42" fmla="*/ 66 w 83"/>
                <a:gd name="T43" fmla="*/ 62 h 63"/>
                <a:gd name="T44" fmla="*/ 58 w 83"/>
                <a:gd name="T45" fmla="*/ 36 h 63"/>
                <a:gd name="T46" fmla="*/ 56 w 83"/>
                <a:gd name="T47" fmla="*/ 25 h 63"/>
                <a:gd name="T48" fmla="*/ 54 w 83"/>
                <a:gd name="T49" fmla="*/ 18 h 63"/>
                <a:gd name="T50" fmla="*/ 52 w 83"/>
                <a:gd name="T51" fmla="*/ 14 h 63"/>
                <a:gd name="T52" fmla="*/ 50 w 83"/>
                <a:gd name="T53" fmla="*/ 10 h 63"/>
                <a:gd name="T54" fmla="*/ 48 w 83"/>
                <a:gd name="T55" fmla="*/ 7 h 63"/>
                <a:gd name="T56" fmla="*/ 45 w 83"/>
                <a:gd name="T57" fmla="*/ 4 h 63"/>
                <a:gd name="T58" fmla="*/ 42 w 83"/>
                <a:gd name="T59" fmla="*/ 4 h 63"/>
                <a:gd name="T60" fmla="*/ 37 w 83"/>
                <a:gd name="T61" fmla="*/ 8 h 63"/>
                <a:gd name="T62" fmla="*/ 32 w 83"/>
                <a:gd name="T63" fmla="*/ 13 h 63"/>
                <a:gd name="T64" fmla="*/ 28 w 83"/>
                <a:gd name="T65" fmla="*/ 19 h 63"/>
                <a:gd name="T66" fmla="*/ 24 w 83"/>
                <a:gd name="T67" fmla="*/ 26 h 63"/>
                <a:gd name="T68" fmla="*/ 21 w 83"/>
                <a:gd name="T69" fmla="*/ 33 h 63"/>
                <a:gd name="T70" fmla="*/ 19 w 83"/>
                <a:gd name="T71" fmla="*/ 42 h 63"/>
                <a:gd name="T72" fmla="*/ 17 w 83"/>
                <a:gd name="T73" fmla="*/ 51 h 63"/>
                <a:gd name="T74" fmla="*/ 0 w 83"/>
                <a:gd name="T75" fmla="*/ 54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3"/>
                <a:gd name="T115" fmla="*/ 0 h 63"/>
                <a:gd name="T116" fmla="*/ 83 w 83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42" name="Group 157"/>
          <p:cNvGrpSpPr>
            <a:grpSpLocks/>
          </p:cNvGrpSpPr>
          <p:nvPr/>
        </p:nvGrpSpPr>
        <p:grpSpPr bwMode="auto">
          <a:xfrm>
            <a:off x="4946650" y="5046663"/>
            <a:ext cx="155575" cy="153987"/>
            <a:chOff x="2834" y="3316"/>
            <a:chExt cx="98" cy="97"/>
          </a:xfrm>
        </p:grpSpPr>
        <p:sp>
          <p:nvSpPr>
            <p:cNvPr id="27766" name="Oval 158"/>
            <p:cNvSpPr>
              <a:spLocks noChangeArrowheads="1"/>
            </p:cNvSpPr>
            <p:nvPr/>
          </p:nvSpPr>
          <p:spPr bwMode="auto">
            <a:xfrm rot="2640000">
              <a:off x="2834" y="3367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767" name="Line 159"/>
            <p:cNvSpPr>
              <a:spLocks noChangeShapeType="1"/>
            </p:cNvSpPr>
            <p:nvPr/>
          </p:nvSpPr>
          <p:spPr bwMode="auto">
            <a:xfrm>
              <a:off x="2905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Line 160"/>
            <p:cNvSpPr>
              <a:spLocks noChangeShapeType="1"/>
            </p:cNvSpPr>
            <p:nvPr/>
          </p:nvSpPr>
          <p:spPr bwMode="auto">
            <a:xfrm>
              <a:off x="2931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Line 161"/>
            <p:cNvSpPr>
              <a:spLocks noChangeShapeType="1"/>
            </p:cNvSpPr>
            <p:nvPr/>
          </p:nvSpPr>
          <p:spPr bwMode="auto">
            <a:xfrm>
              <a:off x="2848" y="3341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Line 162"/>
            <p:cNvSpPr>
              <a:spLocks noChangeShapeType="1"/>
            </p:cNvSpPr>
            <p:nvPr/>
          </p:nvSpPr>
          <p:spPr bwMode="auto">
            <a:xfrm>
              <a:off x="2848" y="3316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43" name="Line 163"/>
          <p:cNvSpPr>
            <a:spLocks noChangeShapeType="1"/>
          </p:cNvSpPr>
          <p:nvPr/>
        </p:nvSpPr>
        <p:spPr bwMode="auto">
          <a:xfrm flipH="1" flipV="1">
            <a:off x="4981575" y="527526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7744" name="Group 164"/>
          <p:cNvGrpSpPr>
            <a:grpSpLocks/>
          </p:cNvGrpSpPr>
          <p:nvPr/>
        </p:nvGrpSpPr>
        <p:grpSpPr bwMode="auto">
          <a:xfrm>
            <a:off x="5330825" y="4694238"/>
            <a:ext cx="225425" cy="123825"/>
            <a:chOff x="2444" y="2991"/>
            <a:chExt cx="142" cy="78"/>
          </a:xfrm>
        </p:grpSpPr>
        <p:sp>
          <p:nvSpPr>
            <p:cNvPr id="27764" name="Oval 165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765" name="Freeform 166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>
                <a:gd name="T0" fmla="*/ 1 w 83"/>
                <a:gd name="T1" fmla="*/ 48 h 63"/>
                <a:gd name="T2" fmla="*/ 3 w 83"/>
                <a:gd name="T3" fmla="*/ 37 h 63"/>
                <a:gd name="T4" fmla="*/ 7 w 83"/>
                <a:gd name="T5" fmla="*/ 27 h 63"/>
                <a:gd name="T6" fmla="*/ 11 w 83"/>
                <a:gd name="T7" fmla="*/ 18 h 63"/>
                <a:gd name="T8" fmla="*/ 15 w 83"/>
                <a:gd name="T9" fmla="*/ 12 h 63"/>
                <a:gd name="T10" fmla="*/ 17 w 83"/>
                <a:gd name="T11" fmla="*/ 9 h 63"/>
                <a:gd name="T12" fmla="*/ 20 w 83"/>
                <a:gd name="T13" fmla="*/ 6 h 63"/>
                <a:gd name="T14" fmla="*/ 23 w 83"/>
                <a:gd name="T15" fmla="*/ 4 h 63"/>
                <a:gd name="T16" fmla="*/ 26 w 83"/>
                <a:gd name="T17" fmla="*/ 2 h 63"/>
                <a:gd name="T18" fmla="*/ 29 w 83"/>
                <a:gd name="T19" fmla="*/ 1 h 63"/>
                <a:gd name="T20" fmla="*/ 31 w 83"/>
                <a:gd name="T21" fmla="*/ 0 h 63"/>
                <a:gd name="T22" fmla="*/ 35 w 83"/>
                <a:gd name="T23" fmla="*/ 0 h 63"/>
                <a:gd name="T24" fmla="*/ 52 w 83"/>
                <a:gd name="T25" fmla="*/ 2 h 63"/>
                <a:gd name="T26" fmla="*/ 56 w 83"/>
                <a:gd name="T27" fmla="*/ 3 h 63"/>
                <a:gd name="T28" fmla="*/ 60 w 83"/>
                <a:gd name="T29" fmla="*/ 5 h 63"/>
                <a:gd name="T30" fmla="*/ 63 w 83"/>
                <a:gd name="T31" fmla="*/ 8 h 63"/>
                <a:gd name="T32" fmla="*/ 66 w 83"/>
                <a:gd name="T33" fmla="*/ 13 h 63"/>
                <a:gd name="T34" fmla="*/ 69 w 83"/>
                <a:gd name="T35" fmla="*/ 18 h 63"/>
                <a:gd name="T36" fmla="*/ 71 w 83"/>
                <a:gd name="T37" fmla="*/ 24 h 63"/>
                <a:gd name="T38" fmla="*/ 73 w 83"/>
                <a:gd name="T39" fmla="*/ 31 h 63"/>
                <a:gd name="T40" fmla="*/ 74 w 83"/>
                <a:gd name="T41" fmla="*/ 38 h 63"/>
                <a:gd name="T42" fmla="*/ 66 w 83"/>
                <a:gd name="T43" fmla="*/ 62 h 63"/>
                <a:gd name="T44" fmla="*/ 58 w 83"/>
                <a:gd name="T45" fmla="*/ 36 h 63"/>
                <a:gd name="T46" fmla="*/ 56 w 83"/>
                <a:gd name="T47" fmla="*/ 25 h 63"/>
                <a:gd name="T48" fmla="*/ 54 w 83"/>
                <a:gd name="T49" fmla="*/ 18 h 63"/>
                <a:gd name="T50" fmla="*/ 52 w 83"/>
                <a:gd name="T51" fmla="*/ 14 h 63"/>
                <a:gd name="T52" fmla="*/ 50 w 83"/>
                <a:gd name="T53" fmla="*/ 10 h 63"/>
                <a:gd name="T54" fmla="*/ 48 w 83"/>
                <a:gd name="T55" fmla="*/ 7 h 63"/>
                <a:gd name="T56" fmla="*/ 45 w 83"/>
                <a:gd name="T57" fmla="*/ 4 h 63"/>
                <a:gd name="T58" fmla="*/ 42 w 83"/>
                <a:gd name="T59" fmla="*/ 4 h 63"/>
                <a:gd name="T60" fmla="*/ 37 w 83"/>
                <a:gd name="T61" fmla="*/ 8 h 63"/>
                <a:gd name="T62" fmla="*/ 32 w 83"/>
                <a:gd name="T63" fmla="*/ 13 h 63"/>
                <a:gd name="T64" fmla="*/ 28 w 83"/>
                <a:gd name="T65" fmla="*/ 19 h 63"/>
                <a:gd name="T66" fmla="*/ 24 w 83"/>
                <a:gd name="T67" fmla="*/ 26 h 63"/>
                <a:gd name="T68" fmla="*/ 21 w 83"/>
                <a:gd name="T69" fmla="*/ 33 h 63"/>
                <a:gd name="T70" fmla="*/ 19 w 83"/>
                <a:gd name="T71" fmla="*/ 42 h 63"/>
                <a:gd name="T72" fmla="*/ 17 w 83"/>
                <a:gd name="T73" fmla="*/ 51 h 63"/>
                <a:gd name="T74" fmla="*/ 0 w 83"/>
                <a:gd name="T75" fmla="*/ 54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3"/>
                <a:gd name="T115" fmla="*/ 0 h 63"/>
                <a:gd name="T116" fmla="*/ 83 w 83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824" name="Rectangle 168"/>
          <p:cNvSpPr>
            <a:spLocks noChangeArrowheads="1"/>
          </p:cNvSpPr>
          <p:nvPr/>
        </p:nvSpPr>
        <p:spPr bwMode="auto">
          <a:xfrm>
            <a:off x="7683500" y="3276600"/>
            <a:ext cx="1301750" cy="287338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/>
              <a:t>Siberian Snakes</a:t>
            </a:r>
          </a:p>
        </p:txBody>
      </p:sp>
      <p:sp>
        <p:nvSpPr>
          <p:cNvPr id="70825" name="Rectangle 169"/>
          <p:cNvSpPr>
            <a:spLocks noChangeArrowheads="1"/>
          </p:cNvSpPr>
          <p:nvPr/>
        </p:nvSpPr>
        <p:spPr bwMode="auto">
          <a:xfrm>
            <a:off x="908050" y="1617663"/>
            <a:ext cx="1371600" cy="28733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/>
              <a:t>Siberian Snakes</a:t>
            </a:r>
          </a:p>
        </p:txBody>
      </p:sp>
      <p:sp>
        <p:nvSpPr>
          <p:cNvPr id="27747" name="Line 171"/>
          <p:cNvSpPr>
            <a:spLocks noChangeShapeType="1"/>
          </p:cNvSpPr>
          <p:nvPr/>
        </p:nvSpPr>
        <p:spPr bwMode="auto">
          <a:xfrm flipH="1">
            <a:off x="5556250" y="4360863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748" name="Line 173"/>
          <p:cNvSpPr>
            <a:spLocks noChangeShapeType="1"/>
          </p:cNvSpPr>
          <p:nvPr/>
        </p:nvSpPr>
        <p:spPr bwMode="auto">
          <a:xfrm>
            <a:off x="3727450" y="4360863"/>
            <a:ext cx="381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830" name="Rectangle 174"/>
          <p:cNvSpPr>
            <a:spLocks noChangeArrowheads="1"/>
          </p:cNvSpPr>
          <p:nvPr/>
        </p:nvSpPr>
        <p:spPr bwMode="auto">
          <a:xfrm>
            <a:off x="6394450" y="2760663"/>
            <a:ext cx="936625" cy="19208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0000"/>
                </a:solidFill>
              </a:rPr>
              <a:t> Spin Flipper</a:t>
            </a:r>
          </a:p>
        </p:txBody>
      </p:sp>
      <p:sp>
        <p:nvSpPr>
          <p:cNvPr id="27750" name="Line 175"/>
          <p:cNvSpPr>
            <a:spLocks noChangeShapeType="1"/>
          </p:cNvSpPr>
          <p:nvPr/>
        </p:nvSpPr>
        <p:spPr bwMode="auto">
          <a:xfrm>
            <a:off x="6851650" y="2989263"/>
            <a:ext cx="304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751" name="Line 176"/>
          <p:cNvSpPr>
            <a:spLocks noChangeShapeType="1"/>
          </p:cNvSpPr>
          <p:nvPr/>
        </p:nvSpPr>
        <p:spPr bwMode="auto">
          <a:xfrm flipV="1">
            <a:off x="2813050" y="3382963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791" name="Rectangle 135"/>
          <p:cNvSpPr>
            <a:spLocks noChangeArrowheads="1"/>
          </p:cNvSpPr>
          <p:nvPr/>
        </p:nvSpPr>
        <p:spPr bwMode="auto">
          <a:xfrm>
            <a:off x="6553200" y="1312863"/>
            <a:ext cx="2286000" cy="28733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anchor="ctr" anchorCtr="1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RHIC </a:t>
            </a:r>
            <a:r>
              <a:rPr lang="en-US" sz="1600" dirty="0" err="1">
                <a:solidFill>
                  <a:srgbClr val="000000"/>
                </a:solidFill>
              </a:rPr>
              <a:t>pC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Polarimeters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0787" name="Rectangle 131"/>
          <p:cNvSpPr>
            <a:spLocks noChangeArrowheads="1"/>
          </p:cNvSpPr>
          <p:nvPr/>
        </p:nvSpPr>
        <p:spPr bwMode="auto">
          <a:xfrm>
            <a:off x="3429000" y="5321300"/>
            <a:ext cx="923925" cy="192088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  </a:t>
            </a:r>
            <a:r>
              <a:rPr lang="en-US" sz="1200" dirty="0" err="1">
                <a:solidFill>
                  <a:srgbClr val="000000"/>
                </a:solidFill>
              </a:rPr>
              <a:t>Rf</a:t>
            </a:r>
            <a:r>
              <a:rPr lang="en-US" sz="1200" dirty="0">
                <a:solidFill>
                  <a:srgbClr val="000000"/>
                </a:solidFill>
              </a:rPr>
              <a:t> Dipole</a:t>
            </a:r>
          </a:p>
        </p:txBody>
      </p:sp>
      <p:sp>
        <p:nvSpPr>
          <p:cNvPr id="70785" name="Rectangle 129"/>
          <p:cNvSpPr>
            <a:spLocks noChangeArrowheads="1"/>
          </p:cNvSpPr>
          <p:nvPr/>
        </p:nvSpPr>
        <p:spPr bwMode="auto">
          <a:xfrm>
            <a:off x="5334000" y="5334000"/>
            <a:ext cx="1905000" cy="192088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 AGS Internal </a:t>
            </a:r>
            <a:r>
              <a:rPr lang="en-US" sz="1200" dirty="0" err="1">
                <a:solidFill>
                  <a:srgbClr val="000000"/>
                </a:solidFill>
              </a:rPr>
              <a:t>Polarimeter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0809" name="Rectangle 153"/>
          <p:cNvSpPr>
            <a:spLocks noChangeArrowheads="1"/>
          </p:cNvSpPr>
          <p:nvPr/>
        </p:nvSpPr>
        <p:spPr bwMode="auto">
          <a:xfrm>
            <a:off x="4184650" y="5638800"/>
            <a:ext cx="1574800" cy="287338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AGS </a:t>
            </a:r>
            <a:r>
              <a:rPr lang="en-US" sz="1200" dirty="0" err="1"/>
              <a:t>pC</a:t>
            </a:r>
            <a:r>
              <a:rPr lang="en-US" sz="1200" dirty="0"/>
              <a:t> </a:t>
            </a:r>
            <a:r>
              <a:rPr lang="en-US" sz="1200" dirty="0" err="1"/>
              <a:t>Polarimeter</a:t>
            </a:r>
            <a:endParaRPr lang="en-US" sz="1200" dirty="0"/>
          </a:p>
        </p:txBody>
      </p:sp>
      <p:sp>
        <p:nvSpPr>
          <p:cNvPr id="70828" name="Rectangle 172"/>
          <p:cNvSpPr>
            <a:spLocks noChangeArrowheads="1"/>
          </p:cNvSpPr>
          <p:nvPr/>
        </p:nvSpPr>
        <p:spPr bwMode="auto">
          <a:xfrm>
            <a:off x="2813050" y="4114800"/>
            <a:ext cx="1163638" cy="27781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Strong Snake</a:t>
            </a:r>
          </a:p>
        </p:txBody>
      </p:sp>
      <p:sp>
        <p:nvSpPr>
          <p:cNvPr id="27757" name="Arc 34"/>
          <p:cNvSpPr>
            <a:spLocks/>
          </p:cNvSpPr>
          <p:nvPr/>
        </p:nvSpPr>
        <p:spPr bwMode="auto">
          <a:xfrm>
            <a:off x="3962400" y="3568700"/>
            <a:ext cx="1019175" cy="492125"/>
          </a:xfrm>
          <a:custGeom>
            <a:avLst/>
            <a:gdLst>
              <a:gd name="T0" fmla="*/ 198409 w 21600"/>
              <a:gd name="T1" fmla="*/ 0 h 21187"/>
              <a:gd name="T2" fmla="*/ 1019175 w 21600"/>
              <a:gd name="T3" fmla="*/ 492125 h 21187"/>
              <a:gd name="T4" fmla="*/ 0 w 21600"/>
              <a:gd name="T5" fmla="*/ 492125 h 21187"/>
              <a:gd name="T6" fmla="*/ 0 60000 65536"/>
              <a:gd name="T7" fmla="*/ 0 60000 65536"/>
              <a:gd name="T8" fmla="*/ 0 60000 65536"/>
              <a:gd name="T9" fmla="*/ 0 w 21600"/>
              <a:gd name="T10" fmla="*/ 0 h 21187"/>
              <a:gd name="T11" fmla="*/ 21600 w 21600"/>
              <a:gd name="T12" fmla="*/ 21187 h 21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7" fill="none" extrusionOk="0">
                <a:moveTo>
                  <a:pt x="4204" y="0"/>
                </a:moveTo>
                <a:cubicBezTo>
                  <a:pt x="14315" y="2006"/>
                  <a:pt x="21600" y="10878"/>
                  <a:pt x="21600" y="21187"/>
                </a:cubicBezTo>
              </a:path>
              <a:path w="21600" h="21187" stroke="0" extrusionOk="0">
                <a:moveTo>
                  <a:pt x="4204" y="0"/>
                </a:moveTo>
                <a:cubicBezTo>
                  <a:pt x="14315" y="2006"/>
                  <a:pt x="21600" y="10878"/>
                  <a:pt x="21600" y="21187"/>
                </a:cubicBezTo>
                <a:lnTo>
                  <a:pt x="0" y="2118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0823" name="Rectangle 167"/>
          <p:cNvSpPr>
            <a:spLocks noChangeArrowheads="1"/>
          </p:cNvSpPr>
          <p:nvPr/>
        </p:nvSpPr>
        <p:spPr bwMode="auto">
          <a:xfrm>
            <a:off x="4124325" y="3906838"/>
            <a:ext cx="1133475" cy="284162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/>
              <a:t>Partial Snake</a:t>
            </a:r>
          </a:p>
        </p:txBody>
      </p:sp>
      <p:sp>
        <p:nvSpPr>
          <p:cNvPr id="70826" name="Rectangle 170"/>
          <p:cNvSpPr>
            <a:spLocks noChangeArrowheads="1"/>
          </p:cNvSpPr>
          <p:nvPr/>
        </p:nvSpPr>
        <p:spPr bwMode="auto">
          <a:xfrm>
            <a:off x="5521325" y="4191000"/>
            <a:ext cx="1627188" cy="27781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Helical </a:t>
            </a:r>
            <a:r>
              <a:rPr lang="en-US" sz="1200" dirty="0"/>
              <a:t>Partial </a:t>
            </a:r>
            <a:r>
              <a:rPr lang="en-US" sz="1200" dirty="0"/>
              <a:t>Snake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795588" y="1524000"/>
            <a:ext cx="3552825" cy="4381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0FFDE-9857-487B-95EE-BB36C3D1AE9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6781800" y="1712913"/>
            <a:ext cx="2057400" cy="64928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AnDY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0" y="6324600"/>
            <a:ext cx="7280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Letter of intent (2010): Feasibility test of large rapidity Drell-Yan production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AnDY - Staging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914400" cy="52578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smtClean="0"/>
              <a:t>2011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smtClean="0"/>
              <a:t>2012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447800" y="1447800"/>
            <a:ext cx="7543800" cy="52578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HCal</a:t>
            </a:r>
            <a:r>
              <a:rPr lang="en-US" dirty="0" smtClean="0"/>
              <a:t> </a:t>
            </a:r>
            <a:r>
              <a:rPr lang="en-US" dirty="0"/>
              <a:t>+ newly constructed </a:t>
            </a:r>
            <a:r>
              <a:rPr lang="en-US" dirty="0">
                <a:solidFill>
                  <a:srgbClr val="00B050"/>
                </a:solidFill>
              </a:rPr>
              <a:t>BBC</a:t>
            </a:r>
            <a:r>
              <a:rPr lang="en-US" dirty="0"/>
              <a:t> at IP2 </a:t>
            </a:r>
            <a:r>
              <a:rPr lang="en-US" dirty="0" smtClean="0"/>
              <a:t>to establish the impact </a:t>
            </a:r>
            <a:r>
              <a:rPr lang="en-US" dirty="0"/>
              <a:t>of </a:t>
            </a:r>
            <a:r>
              <a:rPr lang="en-US" dirty="0" smtClean="0"/>
              <a:t>a 3</a:t>
            </a:r>
            <a:r>
              <a:rPr lang="en-US" baseline="30000" dirty="0" smtClean="0"/>
              <a:t>rd</a:t>
            </a:r>
            <a:r>
              <a:rPr lang="en-US" dirty="0" smtClean="0"/>
              <a:t> IR </a:t>
            </a:r>
            <a:r>
              <a:rPr lang="en-US" dirty="0"/>
              <a:t>operation and </a:t>
            </a:r>
            <a:r>
              <a:rPr lang="en-US" dirty="0" smtClean="0"/>
              <a:t>to demonstrate the calibration </a:t>
            </a:r>
            <a:r>
              <a:rPr lang="en-US" dirty="0"/>
              <a:t>of </a:t>
            </a:r>
            <a:r>
              <a:rPr lang="en-US" dirty="0" err="1" smtClean="0"/>
              <a:t>HCal</a:t>
            </a:r>
            <a:r>
              <a:rPr lang="en-US" dirty="0" smtClean="0"/>
              <a:t> </a:t>
            </a:r>
            <a:r>
              <a:rPr lang="en-US" dirty="0"/>
              <a:t>to get first data constraints on charged hadron backgrounds</a:t>
            </a: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HCal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>
                <a:solidFill>
                  <a:srgbClr val="FF0000"/>
                </a:solidFill>
              </a:rPr>
              <a:t>EmCal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smtClean="0">
                <a:solidFill>
                  <a:srgbClr val="FF0000"/>
                </a:solidFill>
              </a:rPr>
              <a:t>neutral</a:t>
            </a:r>
            <a:r>
              <a:rPr lang="en-US" dirty="0" smtClean="0">
                <a:solidFill>
                  <a:srgbClr val="00B050"/>
                </a:solidFill>
              </a:rPr>
              <a:t>/charge </a:t>
            </a:r>
            <a:r>
              <a:rPr lang="en-US" dirty="0">
                <a:solidFill>
                  <a:srgbClr val="00B050"/>
                </a:solidFill>
              </a:rPr>
              <a:t>veto</a:t>
            </a:r>
            <a:r>
              <a:rPr lang="en-US" dirty="0"/>
              <a:t> + BBC </a:t>
            </a:r>
            <a:r>
              <a:rPr lang="en-US" dirty="0" smtClean="0"/>
              <a:t>for </a:t>
            </a:r>
            <a:r>
              <a:rPr lang="en-US" dirty="0"/>
              <a:t>zero-field data sample with </a:t>
            </a:r>
            <a:r>
              <a:rPr lang="en-US" dirty="0" smtClean="0"/>
              <a:t>L</a:t>
            </a:r>
            <a:r>
              <a:rPr lang="en-US" baseline="-25000" dirty="0" smtClean="0"/>
              <a:t>int</a:t>
            </a:r>
            <a:r>
              <a:rPr lang="en-US" dirty="0"/>
              <a:t>≈</a:t>
            </a:r>
            <a:r>
              <a:rPr lang="en-US" dirty="0" smtClean="0"/>
              <a:t>150 pb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P≈50</a:t>
            </a:r>
            <a:r>
              <a:rPr lang="en-US" dirty="0"/>
              <a:t>% to observe </a:t>
            </a:r>
            <a:r>
              <a:rPr lang="en-US" dirty="0" smtClean="0"/>
              <a:t>di-leptons </a:t>
            </a:r>
            <a:r>
              <a:rPr lang="en-US" dirty="0"/>
              <a:t>from J/</a:t>
            </a:r>
            <a:r>
              <a:rPr lang="el-GR" dirty="0"/>
              <a:t>ψ, </a:t>
            </a:r>
            <a:r>
              <a:rPr lang="el-GR" dirty="0" smtClean="0"/>
              <a:t>Υ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n-US" dirty="0"/>
              <a:t>and intervening </a:t>
            </a:r>
            <a:r>
              <a:rPr lang="en-US" dirty="0" smtClean="0"/>
              <a:t>continuum.</a:t>
            </a:r>
          </a:p>
          <a:p>
            <a:pPr marL="0" indent="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HCal</a:t>
            </a:r>
            <a:r>
              <a:rPr lang="en-US" dirty="0" smtClean="0"/>
              <a:t> + </a:t>
            </a:r>
            <a:r>
              <a:rPr lang="en-US" dirty="0" err="1" smtClean="0"/>
              <a:t>EmCal</a:t>
            </a:r>
            <a:r>
              <a:rPr lang="en-US" dirty="0" smtClean="0"/>
              <a:t> + neutral/charge veto + BBC + </a:t>
            </a:r>
            <a:r>
              <a:rPr lang="en-US" dirty="0" smtClean="0">
                <a:solidFill>
                  <a:srgbClr val="FF0000"/>
                </a:solidFill>
              </a:rPr>
              <a:t>split-dipole</a:t>
            </a:r>
            <a:r>
              <a:rPr lang="en-US" dirty="0" smtClean="0"/>
              <a:t> for data sample </a:t>
            </a:r>
            <a:r>
              <a:rPr lang="en-US" dirty="0"/>
              <a:t>with L</a:t>
            </a:r>
            <a:r>
              <a:rPr lang="en-US" baseline="-25000" dirty="0"/>
              <a:t>int</a:t>
            </a:r>
            <a:r>
              <a:rPr lang="en-US" dirty="0"/>
              <a:t>≈ 150 pb</a:t>
            </a:r>
            <a:r>
              <a:rPr lang="en-US" baseline="30000" dirty="0"/>
              <a:t>-1</a:t>
            </a:r>
            <a:r>
              <a:rPr lang="en-US" dirty="0" smtClean="0"/>
              <a:t> and P=50% to observe di-leptons from J/ψ, Υ, and intervening continuum to address whether charge sign discrimination is required</a:t>
            </a:r>
            <a:endParaRPr lang="en-US" dirty="0"/>
          </a:p>
        </p:txBody>
      </p:sp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1420813" y="923925"/>
            <a:ext cx="5665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latin typeface="Calibri" pitchFamily="34" charset="0"/>
              </a:rPr>
              <a:t>Polarized proton runs at √s = 500 GeV</a:t>
            </a:r>
          </a:p>
        </p:txBody>
      </p:sp>
      <p:sp>
        <p:nvSpPr>
          <p:cNvPr id="6" name="Down Arrow 5"/>
          <p:cNvSpPr/>
          <p:nvPr/>
        </p:nvSpPr>
        <p:spPr>
          <a:xfrm>
            <a:off x="506413" y="882650"/>
            <a:ext cx="484187" cy="488950"/>
          </a:xfrm>
          <a:prstGeom prst="down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7E385-AFEB-4E95-BEE6-E4E890AEFA3B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RHIC as Polarized Proton Collider</a:t>
            </a:r>
          </a:p>
        </p:txBody>
      </p:sp>
      <p:sp>
        <p:nvSpPr>
          <p:cNvPr id="9218" name="Line 3"/>
          <p:cNvSpPr>
            <a:spLocks noChangeShapeType="1"/>
          </p:cNvSpPr>
          <p:nvPr/>
        </p:nvSpPr>
        <p:spPr bwMode="auto">
          <a:xfrm flipH="1" flipV="1">
            <a:off x="2432050" y="3217863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3467100" y="4678363"/>
            <a:ext cx="109538" cy="428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20" name="Freeform 5"/>
          <p:cNvSpPr>
            <a:spLocks/>
          </p:cNvSpPr>
          <p:nvPr/>
        </p:nvSpPr>
        <p:spPr bwMode="auto">
          <a:xfrm>
            <a:off x="6977063" y="2962275"/>
            <a:ext cx="465137" cy="392113"/>
          </a:xfrm>
          <a:custGeom>
            <a:avLst/>
            <a:gdLst>
              <a:gd name="T0" fmla="*/ 0 w 293"/>
              <a:gd name="T1" fmla="*/ 390525 h 247"/>
              <a:gd name="T2" fmla="*/ 101600 w 293"/>
              <a:gd name="T3" fmla="*/ 339725 h 247"/>
              <a:gd name="T4" fmla="*/ 104775 w 293"/>
              <a:gd name="T5" fmla="*/ 273050 h 247"/>
              <a:gd name="T6" fmla="*/ 368300 w 293"/>
              <a:gd name="T7" fmla="*/ 168275 h 247"/>
              <a:gd name="T8" fmla="*/ 368300 w 293"/>
              <a:gd name="T9" fmla="*/ 96837 h 247"/>
              <a:gd name="T10" fmla="*/ 463550 w 293"/>
              <a:gd name="T11" fmla="*/ 0 h 2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3"/>
              <a:gd name="T19" fmla="*/ 0 h 247"/>
              <a:gd name="T20" fmla="*/ 293 w 293"/>
              <a:gd name="T21" fmla="*/ 247 h 2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3" h="247">
                <a:moveTo>
                  <a:pt x="0" y="246"/>
                </a:moveTo>
                <a:lnTo>
                  <a:pt x="64" y="214"/>
                </a:lnTo>
                <a:lnTo>
                  <a:pt x="66" y="172"/>
                </a:lnTo>
                <a:lnTo>
                  <a:pt x="232" y="106"/>
                </a:lnTo>
                <a:lnTo>
                  <a:pt x="232" y="61"/>
                </a:lnTo>
                <a:lnTo>
                  <a:pt x="292" y="0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21" name="Oval 6"/>
          <p:cNvSpPr>
            <a:spLocks noChangeArrowheads="1"/>
          </p:cNvSpPr>
          <p:nvPr/>
        </p:nvSpPr>
        <p:spPr bwMode="auto">
          <a:xfrm>
            <a:off x="2201863" y="1936750"/>
            <a:ext cx="5508625" cy="15875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4570413" y="1497013"/>
            <a:ext cx="11064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6686550" y="1604963"/>
            <a:ext cx="183038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7243763" y="3179763"/>
            <a:ext cx="10223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5002213" y="3594100"/>
            <a:ext cx="101917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4443413" y="2436813"/>
            <a:ext cx="9017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7" name="Rectangle 12"/>
          <p:cNvSpPr>
            <a:spLocks noChangeArrowheads="1"/>
          </p:cNvSpPr>
          <p:nvPr/>
        </p:nvSpPr>
        <p:spPr bwMode="auto">
          <a:xfrm>
            <a:off x="4241800" y="4579938"/>
            <a:ext cx="5318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4406900" y="4679950"/>
            <a:ext cx="679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b="1">
                <a:latin typeface="Calibri" pitchFamily="34" charset="0"/>
              </a:rPr>
              <a:t>AGS</a:t>
            </a:r>
          </a:p>
        </p:txBody>
      </p:sp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2290763" y="4475163"/>
            <a:ext cx="6286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2584450" y="4635500"/>
            <a:ext cx="6096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200" b="1">
                <a:latin typeface="Calibri" pitchFamily="34" charset="0"/>
              </a:rPr>
              <a:t>LINAC</a:t>
            </a:r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3117850" y="4818063"/>
            <a:ext cx="6270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000" b="1">
                <a:latin typeface="Calibri" pitchFamily="34" charset="0"/>
              </a:rPr>
              <a:t>BOOSTER</a:t>
            </a:r>
          </a:p>
        </p:txBody>
      </p:sp>
      <p:sp>
        <p:nvSpPr>
          <p:cNvPr id="9232" name="Rectangle 17"/>
          <p:cNvSpPr>
            <a:spLocks noChangeArrowheads="1"/>
          </p:cNvSpPr>
          <p:nvPr/>
        </p:nvSpPr>
        <p:spPr bwMode="auto">
          <a:xfrm>
            <a:off x="2919413" y="3921125"/>
            <a:ext cx="9937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3" name="Oval 18"/>
          <p:cNvSpPr>
            <a:spLocks noChangeArrowheads="1"/>
          </p:cNvSpPr>
          <p:nvPr/>
        </p:nvSpPr>
        <p:spPr bwMode="auto">
          <a:xfrm>
            <a:off x="3765550" y="4440238"/>
            <a:ext cx="1663700" cy="7477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34" name="Arc 19"/>
          <p:cNvSpPr>
            <a:spLocks/>
          </p:cNvSpPr>
          <p:nvPr/>
        </p:nvSpPr>
        <p:spPr bwMode="auto">
          <a:xfrm>
            <a:off x="3121025" y="2012950"/>
            <a:ext cx="1893888" cy="711200"/>
          </a:xfrm>
          <a:custGeom>
            <a:avLst/>
            <a:gdLst>
              <a:gd name="T0" fmla="*/ 0 w 15471"/>
              <a:gd name="T1" fmla="*/ 203460 h 21113"/>
              <a:gd name="T2" fmla="*/ 1335307 w 15471"/>
              <a:gd name="T3" fmla="*/ 0 h 21113"/>
              <a:gd name="T4" fmla="*/ 1893888 w 15471"/>
              <a:gd name="T5" fmla="*/ 711200 h 21113"/>
              <a:gd name="T6" fmla="*/ 0 60000 65536"/>
              <a:gd name="T7" fmla="*/ 0 60000 65536"/>
              <a:gd name="T8" fmla="*/ 0 60000 65536"/>
              <a:gd name="T9" fmla="*/ 0 w 15471"/>
              <a:gd name="T10" fmla="*/ 0 h 21113"/>
              <a:gd name="T11" fmla="*/ 15471 w 15471"/>
              <a:gd name="T12" fmla="*/ 21113 h 21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71" h="21113" fill="none" extrusionOk="0">
                <a:moveTo>
                  <a:pt x="-1" y="6039"/>
                </a:moveTo>
                <a:cubicBezTo>
                  <a:pt x="2963" y="2998"/>
                  <a:pt x="6757" y="897"/>
                  <a:pt x="10908" y="0"/>
                </a:cubicBezTo>
              </a:path>
              <a:path w="15471" h="21113" stroke="0" extrusionOk="0">
                <a:moveTo>
                  <a:pt x="-1" y="6039"/>
                </a:moveTo>
                <a:cubicBezTo>
                  <a:pt x="2963" y="2998"/>
                  <a:pt x="6757" y="897"/>
                  <a:pt x="10908" y="0"/>
                </a:cubicBezTo>
                <a:lnTo>
                  <a:pt x="15471" y="21113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35" name="Arc 20"/>
          <p:cNvSpPr>
            <a:spLocks/>
          </p:cNvSpPr>
          <p:nvPr/>
        </p:nvSpPr>
        <p:spPr bwMode="auto">
          <a:xfrm>
            <a:off x="2308225" y="2432050"/>
            <a:ext cx="2646363" cy="544513"/>
          </a:xfrm>
          <a:custGeom>
            <a:avLst/>
            <a:gdLst>
              <a:gd name="T0" fmla="*/ 168216 w 21600"/>
              <a:gd name="T1" fmla="*/ 544512 h 16134"/>
              <a:gd name="T2" fmla="*/ 216487 w 21600"/>
              <a:gd name="T3" fmla="*/ 0 h 16134"/>
              <a:gd name="T4" fmla="*/ 2646363 w 21600"/>
              <a:gd name="T5" fmla="*/ 288793 h 16134"/>
              <a:gd name="T6" fmla="*/ 0 60000 65536"/>
              <a:gd name="T7" fmla="*/ 0 60000 65536"/>
              <a:gd name="T8" fmla="*/ 0 60000 65536"/>
              <a:gd name="T9" fmla="*/ 0 w 21600"/>
              <a:gd name="T10" fmla="*/ 0 h 16134"/>
              <a:gd name="T11" fmla="*/ 21600 w 21600"/>
              <a:gd name="T12" fmla="*/ 16134 h 16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134" fill="none" extrusionOk="0">
                <a:moveTo>
                  <a:pt x="1372" y="16134"/>
                </a:moveTo>
                <a:cubicBezTo>
                  <a:pt x="464" y="13711"/>
                  <a:pt x="0" y="11144"/>
                  <a:pt x="0" y="8557"/>
                </a:cubicBezTo>
                <a:cubicBezTo>
                  <a:pt x="0" y="5614"/>
                  <a:pt x="601" y="2702"/>
                  <a:pt x="1767" y="0"/>
                </a:cubicBezTo>
              </a:path>
              <a:path w="21600" h="16134" stroke="0" extrusionOk="0">
                <a:moveTo>
                  <a:pt x="1372" y="16134"/>
                </a:moveTo>
                <a:cubicBezTo>
                  <a:pt x="464" y="13711"/>
                  <a:pt x="0" y="11144"/>
                  <a:pt x="0" y="8557"/>
                </a:cubicBezTo>
                <a:cubicBezTo>
                  <a:pt x="0" y="5614"/>
                  <a:pt x="601" y="2702"/>
                  <a:pt x="1767" y="0"/>
                </a:cubicBezTo>
                <a:lnTo>
                  <a:pt x="21600" y="855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36" name="Arc 21"/>
          <p:cNvSpPr>
            <a:spLocks/>
          </p:cNvSpPr>
          <p:nvPr/>
        </p:nvSpPr>
        <p:spPr bwMode="auto">
          <a:xfrm>
            <a:off x="4948238" y="2427288"/>
            <a:ext cx="2646362" cy="538162"/>
          </a:xfrm>
          <a:custGeom>
            <a:avLst/>
            <a:gdLst>
              <a:gd name="T0" fmla="*/ 2428527 w 21600"/>
              <a:gd name="T1" fmla="*/ 0 h 15991"/>
              <a:gd name="T2" fmla="*/ 2485865 w 21600"/>
              <a:gd name="T3" fmla="*/ 538163 h 15991"/>
              <a:gd name="T4" fmla="*/ 0 w 21600"/>
              <a:gd name="T5" fmla="*/ 288820 h 15991"/>
              <a:gd name="T6" fmla="*/ 0 60000 65536"/>
              <a:gd name="T7" fmla="*/ 0 60000 65536"/>
              <a:gd name="T8" fmla="*/ 0 60000 65536"/>
              <a:gd name="T9" fmla="*/ 0 w 21600"/>
              <a:gd name="T10" fmla="*/ 0 h 15991"/>
              <a:gd name="T11" fmla="*/ 21600 w 21600"/>
              <a:gd name="T12" fmla="*/ 15991 h 159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991" fill="none" extrusionOk="0">
                <a:moveTo>
                  <a:pt x="19821" y="0"/>
                </a:moveTo>
                <a:cubicBezTo>
                  <a:pt x="20994" y="2709"/>
                  <a:pt x="21600" y="5629"/>
                  <a:pt x="21600" y="8582"/>
                </a:cubicBezTo>
                <a:cubicBezTo>
                  <a:pt x="21600" y="11109"/>
                  <a:pt x="21156" y="13616"/>
                  <a:pt x="20289" y="15990"/>
                </a:cubicBezTo>
              </a:path>
              <a:path w="21600" h="15991" stroke="0" extrusionOk="0">
                <a:moveTo>
                  <a:pt x="19821" y="0"/>
                </a:moveTo>
                <a:cubicBezTo>
                  <a:pt x="20994" y="2709"/>
                  <a:pt x="21600" y="5629"/>
                  <a:pt x="21600" y="8582"/>
                </a:cubicBezTo>
                <a:cubicBezTo>
                  <a:pt x="21600" y="11109"/>
                  <a:pt x="21156" y="13616"/>
                  <a:pt x="20289" y="15990"/>
                </a:cubicBezTo>
                <a:lnTo>
                  <a:pt x="0" y="8582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37" name="Arc 22"/>
          <p:cNvSpPr>
            <a:spLocks/>
          </p:cNvSpPr>
          <p:nvPr/>
        </p:nvSpPr>
        <p:spPr bwMode="auto">
          <a:xfrm>
            <a:off x="5086350" y="2608263"/>
            <a:ext cx="1779588" cy="828675"/>
          </a:xfrm>
          <a:custGeom>
            <a:avLst/>
            <a:gdLst>
              <a:gd name="T0" fmla="*/ 1779588 w 14608"/>
              <a:gd name="T1" fmla="*/ 616296 h 21394"/>
              <a:gd name="T2" fmla="*/ 362788 w 14608"/>
              <a:gd name="T3" fmla="*/ 828675 h 21394"/>
              <a:gd name="T4" fmla="*/ 0 w 14608"/>
              <a:gd name="T5" fmla="*/ 0 h 21394"/>
              <a:gd name="T6" fmla="*/ 0 60000 65536"/>
              <a:gd name="T7" fmla="*/ 0 60000 65536"/>
              <a:gd name="T8" fmla="*/ 0 60000 65536"/>
              <a:gd name="T9" fmla="*/ 0 w 14608"/>
              <a:gd name="T10" fmla="*/ 0 h 21394"/>
              <a:gd name="T11" fmla="*/ 14608 w 14608"/>
              <a:gd name="T12" fmla="*/ 21394 h 213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8" h="21394" fill="none" extrusionOk="0">
                <a:moveTo>
                  <a:pt x="14608" y="15911"/>
                </a:moveTo>
                <a:cubicBezTo>
                  <a:pt x="11377" y="18876"/>
                  <a:pt x="7321" y="20789"/>
                  <a:pt x="2977" y="21393"/>
                </a:cubicBezTo>
              </a:path>
              <a:path w="14608" h="21394" stroke="0" extrusionOk="0">
                <a:moveTo>
                  <a:pt x="14608" y="15911"/>
                </a:moveTo>
                <a:cubicBezTo>
                  <a:pt x="11377" y="18876"/>
                  <a:pt x="7321" y="20789"/>
                  <a:pt x="2977" y="21393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38" name="Arc 23"/>
          <p:cNvSpPr>
            <a:spLocks/>
          </p:cNvSpPr>
          <p:nvPr/>
        </p:nvSpPr>
        <p:spPr bwMode="auto">
          <a:xfrm>
            <a:off x="3092450" y="2798763"/>
            <a:ext cx="1973263" cy="631825"/>
          </a:xfrm>
          <a:custGeom>
            <a:avLst/>
            <a:gdLst>
              <a:gd name="T0" fmla="*/ 1368321 w 16166"/>
              <a:gd name="T1" fmla="*/ 631825 h 21024"/>
              <a:gd name="T2" fmla="*/ 0 w 16166"/>
              <a:gd name="T3" fmla="*/ 430503 h 21024"/>
              <a:gd name="T4" fmla="*/ 1973263 w 16166"/>
              <a:gd name="T5" fmla="*/ 0 h 21024"/>
              <a:gd name="T6" fmla="*/ 0 60000 65536"/>
              <a:gd name="T7" fmla="*/ 0 60000 65536"/>
              <a:gd name="T8" fmla="*/ 0 60000 65536"/>
              <a:gd name="T9" fmla="*/ 0 w 16166"/>
              <a:gd name="T10" fmla="*/ 0 h 21024"/>
              <a:gd name="T11" fmla="*/ 16166 w 16166"/>
              <a:gd name="T12" fmla="*/ 21024 h 210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66" h="21024" fill="none" extrusionOk="0">
                <a:moveTo>
                  <a:pt x="11210" y="21023"/>
                </a:moveTo>
                <a:cubicBezTo>
                  <a:pt x="6871" y="20001"/>
                  <a:pt x="2955" y="17661"/>
                  <a:pt x="-1" y="14325"/>
                </a:cubicBezTo>
              </a:path>
              <a:path w="16166" h="21024" stroke="0" extrusionOk="0">
                <a:moveTo>
                  <a:pt x="11210" y="21023"/>
                </a:moveTo>
                <a:cubicBezTo>
                  <a:pt x="6871" y="20001"/>
                  <a:pt x="2955" y="17661"/>
                  <a:pt x="-1" y="14325"/>
                </a:cubicBezTo>
                <a:lnTo>
                  <a:pt x="16166" y="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39" name="Arc 24"/>
          <p:cNvSpPr>
            <a:spLocks/>
          </p:cNvSpPr>
          <p:nvPr/>
        </p:nvSpPr>
        <p:spPr bwMode="auto">
          <a:xfrm>
            <a:off x="4941888" y="2019300"/>
            <a:ext cx="1846262" cy="700088"/>
          </a:xfrm>
          <a:custGeom>
            <a:avLst/>
            <a:gdLst>
              <a:gd name="T0" fmla="*/ 509233 w 15057"/>
              <a:gd name="T1" fmla="*/ 0 h 21197"/>
              <a:gd name="T2" fmla="*/ 1846262 w 15057"/>
              <a:gd name="T3" fmla="*/ 188588 h 21197"/>
              <a:gd name="T4" fmla="*/ 0 w 15057"/>
              <a:gd name="T5" fmla="*/ 700087 h 21197"/>
              <a:gd name="T6" fmla="*/ 0 60000 65536"/>
              <a:gd name="T7" fmla="*/ 0 60000 65536"/>
              <a:gd name="T8" fmla="*/ 0 60000 65536"/>
              <a:gd name="T9" fmla="*/ 0 w 15057"/>
              <a:gd name="T10" fmla="*/ 0 h 21197"/>
              <a:gd name="T11" fmla="*/ 15057 w 15057"/>
              <a:gd name="T12" fmla="*/ 21197 h 21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57" h="21197" fill="none" extrusionOk="0">
                <a:moveTo>
                  <a:pt x="4152" y="0"/>
                </a:moveTo>
                <a:cubicBezTo>
                  <a:pt x="8264" y="805"/>
                  <a:pt x="12053" y="2789"/>
                  <a:pt x="15056" y="5710"/>
                </a:cubicBezTo>
              </a:path>
              <a:path w="15057" h="21197" stroke="0" extrusionOk="0">
                <a:moveTo>
                  <a:pt x="4152" y="0"/>
                </a:moveTo>
                <a:cubicBezTo>
                  <a:pt x="8264" y="805"/>
                  <a:pt x="12053" y="2789"/>
                  <a:pt x="15056" y="5710"/>
                </a:cubicBezTo>
                <a:lnTo>
                  <a:pt x="0" y="2119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40" name="Arc 25"/>
          <p:cNvSpPr>
            <a:spLocks/>
          </p:cNvSpPr>
          <p:nvPr/>
        </p:nvSpPr>
        <p:spPr bwMode="auto">
          <a:xfrm>
            <a:off x="4933950" y="2760663"/>
            <a:ext cx="2016125" cy="847725"/>
          </a:xfrm>
          <a:custGeom>
            <a:avLst/>
            <a:gdLst>
              <a:gd name="T0" fmla="*/ 2016125 w 15336"/>
              <a:gd name="T1" fmla="*/ 606743 h 21251"/>
              <a:gd name="T2" fmla="*/ 508107 w 15336"/>
              <a:gd name="T3" fmla="*/ 847725 h 21251"/>
              <a:gd name="T4" fmla="*/ 0 w 15336"/>
              <a:gd name="T5" fmla="*/ 0 h 21251"/>
              <a:gd name="T6" fmla="*/ 0 60000 65536"/>
              <a:gd name="T7" fmla="*/ 0 60000 65536"/>
              <a:gd name="T8" fmla="*/ 0 60000 65536"/>
              <a:gd name="T9" fmla="*/ 0 w 15336"/>
              <a:gd name="T10" fmla="*/ 0 h 21251"/>
              <a:gd name="T11" fmla="*/ 15336 w 15336"/>
              <a:gd name="T12" fmla="*/ 21251 h 212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36" h="21251" fill="none" extrusionOk="0">
                <a:moveTo>
                  <a:pt x="15336" y="15210"/>
                </a:moveTo>
                <a:cubicBezTo>
                  <a:pt x="12221" y="18351"/>
                  <a:pt x="8217" y="20459"/>
                  <a:pt x="3865" y="21251"/>
                </a:cubicBezTo>
              </a:path>
              <a:path w="15336" h="21251" stroke="0" extrusionOk="0">
                <a:moveTo>
                  <a:pt x="15336" y="15210"/>
                </a:moveTo>
                <a:cubicBezTo>
                  <a:pt x="12221" y="18351"/>
                  <a:pt x="8217" y="20459"/>
                  <a:pt x="3865" y="21251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41" name="Arc 26"/>
          <p:cNvSpPr>
            <a:spLocks/>
          </p:cNvSpPr>
          <p:nvPr/>
        </p:nvSpPr>
        <p:spPr bwMode="auto">
          <a:xfrm>
            <a:off x="2986088" y="2743200"/>
            <a:ext cx="1981200" cy="847725"/>
          </a:xfrm>
          <a:custGeom>
            <a:avLst/>
            <a:gdLst>
              <a:gd name="T0" fmla="*/ 1458239 w 15059"/>
              <a:gd name="T1" fmla="*/ 847725 h 21231"/>
              <a:gd name="T2" fmla="*/ 0 w 15059"/>
              <a:gd name="T3" fmla="*/ 618295 h 21231"/>
              <a:gd name="T4" fmla="*/ 1981200 w 15059"/>
              <a:gd name="T5" fmla="*/ 0 h 21231"/>
              <a:gd name="T6" fmla="*/ 0 60000 65536"/>
              <a:gd name="T7" fmla="*/ 0 60000 65536"/>
              <a:gd name="T8" fmla="*/ 0 60000 65536"/>
              <a:gd name="T9" fmla="*/ 0 w 15059"/>
              <a:gd name="T10" fmla="*/ 0 h 21231"/>
              <a:gd name="T11" fmla="*/ 15059 w 15059"/>
              <a:gd name="T12" fmla="*/ 21231 h 2123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59" h="21231" fill="none" extrusionOk="0">
                <a:moveTo>
                  <a:pt x="11083" y="21231"/>
                </a:moveTo>
                <a:cubicBezTo>
                  <a:pt x="6904" y="20448"/>
                  <a:pt x="3048" y="18449"/>
                  <a:pt x="-1" y="15485"/>
                </a:cubicBezTo>
              </a:path>
              <a:path w="15059" h="21231" stroke="0" extrusionOk="0">
                <a:moveTo>
                  <a:pt x="11083" y="21231"/>
                </a:moveTo>
                <a:cubicBezTo>
                  <a:pt x="6904" y="20448"/>
                  <a:pt x="3048" y="18449"/>
                  <a:pt x="-1" y="15485"/>
                </a:cubicBezTo>
                <a:lnTo>
                  <a:pt x="15059" y="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42" name="Arc 27"/>
          <p:cNvSpPr>
            <a:spLocks/>
          </p:cNvSpPr>
          <p:nvPr/>
        </p:nvSpPr>
        <p:spPr bwMode="auto">
          <a:xfrm>
            <a:off x="2128838" y="2374900"/>
            <a:ext cx="2838450" cy="704850"/>
          </a:xfrm>
          <a:custGeom>
            <a:avLst/>
            <a:gdLst>
              <a:gd name="T0" fmla="*/ 218009 w 21600"/>
              <a:gd name="T1" fmla="*/ 704850 h 17626"/>
              <a:gd name="T2" fmla="*/ 278063 w 21600"/>
              <a:gd name="T3" fmla="*/ 0 h 17626"/>
              <a:gd name="T4" fmla="*/ 2838450 w 21600"/>
              <a:gd name="T5" fmla="*/ 372859 h 17626"/>
              <a:gd name="T6" fmla="*/ 0 60000 65536"/>
              <a:gd name="T7" fmla="*/ 0 60000 65536"/>
              <a:gd name="T8" fmla="*/ 0 60000 65536"/>
              <a:gd name="T9" fmla="*/ 0 w 21600"/>
              <a:gd name="T10" fmla="*/ 0 h 17626"/>
              <a:gd name="T11" fmla="*/ 21600 w 21600"/>
              <a:gd name="T12" fmla="*/ 17626 h 176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626" fill="none" extrusionOk="0">
                <a:moveTo>
                  <a:pt x="1659" y="17625"/>
                </a:moveTo>
                <a:cubicBezTo>
                  <a:pt x="563" y="14995"/>
                  <a:pt x="0" y="12173"/>
                  <a:pt x="0" y="9324"/>
                </a:cubicBezTo>
                <a:cubicBezTo>
                  <a:pt x="0" y="6096"/>
                  <a:pt x="723" y="2910"/>
                  <a:pt x="2116" y="0"/>
                </a:cubicBezTo>
              </a:path>
              <a:path w="21600" h="17626" stroke="0" extrusionOk="0">
                <a:moveTo>
                  <a:pt x="1659" y="17625"/>
                </a:moveTo>
                <a:cubicBezTo>
                  <a:pt x="563" y="14995"/>
                  <a:pt x="0" y="12173"/>
                  <a:pt x="0" y="9324"/>
                </a:cubicBezTo>
                <a:cubicBezTo>
                  <a:pt x="0" y="6096"/>
                  <a:pt x="723" y="2910"/>
                  <a:pt x="2116" y="0"/>
                </a:cubicBezTo>
                <a:lnTo>
                  <a:pt x="21600" y="9324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43" name="Arc 28"/>
          <p:cNvSpPr>
            <a:spLocks/>
          </p:cNvSpPr>
          <p:nvPr/>
        </p:nvSpPr>
        <p:spPr bwMode="auto">
          <a:xfrm>
            <a:off x="3032125" y="1893888"/>
            <a:ext cx="1935163" cy="860425"/>
          </a:xfrm>
          <a:custGeom>
            <a:avLst/>
            <a:gdLst>
              <a:gd name="T0" fmla="*/ 0 w 14743"/>
              <a:gd name="T1" fmla="*/ 221541 h 21260"/>
              <a:gd name="T2" fmla="*/ 1434145 w 14743"/>
              <a:gd name="T3" fmla="*/ 0 h 21260"/>
              <a:gd name="T4" fmla="*/ 1935163 w 14743"/>
              <a:gd name="T5" fmla="*/ 860425 h 21260"/>
              <a:gd name="T6" fmla="*/ 0 60000 65536"/>
              <a:gd name="T7" fmla="*/ 0 60000 65536"/>
              <a:gd name="T8" fmla="*/ 0 60000 65536"/>
              <a:gd name="T9" fmla="*/ 0 w 14743"/>
              <a:gd name="T10" fmla="*/ 0 h 21260"/>
              <a:gd name="T11" fmla="*/ 14743 w 14743"/>
              <a:gd name="T12" fmla="*/ 21260 h 212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43" h="21260" fill="none" extrusionOk="0">
                <a:moveTo>
                  <a:pt x="-1" y="5473"/>
                </a:moveTo>
                <a:cubicBezTo>
                  <a:pt x="3039" y="2635"/>
                  <a:pt x="6832" y="734"/>
                  <a:pt x="10925" y="-1"/>
                </a:cubicBezTo>
              </a:path>
              <a:path w="14743" h="21260" stroke="0" extrusionOk="0">
                <a:moveTo>
                  <a:pt x="-1" y="5473"/>
                </a:moveTo>
                <a:cubicBezTo>
                  <a:pt x="3039" y="2635"/>
                  <a:pt x="6832" y="734"/>
                  <a:pt x="10925" y="-1"/>
                </a:cubicBezTo>
                <a:lnTo>
                  <a:pt x="14743" y="21260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44" name="Arc 29"/>
          <p:cNvSpPr>
            <a:spLocks/>
          </p:cNvSpPr>
          <p:nvPr/>
        </p:nvSpPr>
        <p:spPr bwMode="auto">
          <a:xfrm>
            <a:off x="4954588" y="1898650"/>
            <a:ext cx="1925637" cy="854075"/>
          </a:xfrm>
          <a:custGeom>
            <a:avLst/>
            <a:gdLst>
              <a:gd name="T0" fmla="*/ 507335 w 14651"/>
              <a:gd name="T1" fmla="*/ 0 h 21252"/>
              <a:gd name="T2" fmla="*/ 1925637 w 14651"/>
              <a:gd name="T3" fmla="*/ 216252 h 21252"/>
              <a:gd name="T4" fmla="*/ 0 w 14651"/>
              <a:gd name="T5" fmla="*/ 854075 h 21252"/>
              <a:gd name="T6" fmla="*/ 0 60000 65536"/>
              <a:gd name="T7" fmla="*/ 0 60000 65536"/>
              <a:gd name="T8" fmla="*/ 0 60000 65536"/>
              <a:gd name="T9" fmla="*/ 0 w 14651"/>
              <a:gd name="T10" fmla="*/ 0 h 21252"/>
              <a:gd name="T11" fmla="*/ 14651 w 14651"/>
              <a:gd name="T12" fmla="*/ 21252 h 21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51" h="21252" fill="none" extrusionOk="0">
                <a:moveTo>
                  <a:pt x="3860" y="-1"/>
                </a:moveTo>
                <a:cubicBezTo>
                  <a:pt x="7895" y="732"/>
                  <a:pt x="11637" y="2598"/>
                  <a:pt x="14651" y="5380"/>
                </a:cubicBezTo>
              </a:path>
              <a:path w="14651" h="21252" stroke="0" extrusionOk="0">
                <a:moveTo>
                  <a:pt x="3860" y="-1"/>
                </a:moveTo>
                <a:cubicBezTo>
                  <a:pt x="7895" y="732"/>
                  <a:pt x="11637" y="2598"/>
                  <a:pt x="14651" y="5380"/>
                </a:cubicBezTo>
                <a:lnTo>
                  <a:pt x="0" y="21252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stealth" w="med" len="med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45" name="Arc 30"/>
          <p:cNvSpPr>
            <a:spLocks/>
          </p:cNvSpPr>
          <p:nvPr/>
        </p:nvSpPr>
        <p:spPr bwMode="auto">
          <a:xfrm>
            <a:off x="4954588" y="2363788"/>
            <a:ext cx="2838450" cy="715962"/>
          </a:xfrm>
          <a:custGeom>
            <a:avLst/>
            <a:gdLst>
              <a:gd name="T0" fmla="*/ 2545012 w 21600"/>
              <a:gd name="T1" fmla="*/ 0 h 17978"/>
              <a:gd name="T2" fmla="*/ 2614265 w 21600"/>
              <a:gd name="T3" fmla="*/ 715963 h 17978"/>
              <a:gd name="T4" fmla="*/ 0 w 21600"/>
              <a:gd name="T5" fmla="*/ 380920 h 17978"/>
              <a:gd name="T6" fmla="*/ 0 60000 65536"/>
              <a:gd name="T7" fmla="*/ 0 60000 65536"/>
              <a:gd name="T8" fmla="*/ 0 60000 65536"/>
              <a:gd name="T9" fmla="*/ 0 w 21600"/>
              <a:gd name="T10" fmla="*/ 0 h 17978"/>
              <a:gd name="T11" fmla="*/ 21600 w 21600"/>
              <a:gd name="T12" fmla="*/ 17978 h 179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978" fill="none" extrusionOk="0">
                <a:moveTo>
                  <a:pt x="19366" y="0"/>
                </a:moveTo>
                <a:cubicBezTo>
                  <a:pt x="20835" y="2974"/>
                  <a:pt x="21600" y="6247"/>
                  <a:pt x="21600" y="9565"/>
                </a:cubicBezTo>
                <a:cubicBezTo>
                  <a:pt x="21600" y="12455"/>
                  <a:pt x="21019" y="15316"/>
                  <a:pt x="19894" y="17978"/>
                </a:cubicBezTo>
              </a:path>
              <a:path w="21600" h="17978" stroke="0" extrusionOk="0">
                <a:moveTo>
                  <a:pt x="19366" y="0"/>
                </a:moveTo>
                <a:cubicBezTo>
                  <a:pt x="20835" y="2974"/>
                  <a:pt x="21600" y="6247"/>
                  <a:pt x="21600" y="9565"/>
                </a:cubicBezTo>
                <a:cubicBezTo>
                  <a:pt x="21600" y="12455"/>
                  <a:pt x="21019" y="15316"/>
                  <a:pt x="19894" y="17978"/>
                </a:cubicBezTo>
                <a:lnTo>
                  <a:pt x="0" y="9565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46" name="Freeform 31"/>
          <p:cNvSpPr>
            <a:spLocks/>
          </p:cNvSpPr>
          <p:nvPr/>
        </p:nvSpPr>
        <p:spPr bwMode="auto">
          <a:xfrm>
            <a:off x="4456113" y="3430588"/>
            <a:ext cx="1017587" cy="158750"/>
          </a:xfrm>
          <a:custGeom>
            <a:avLst/>
            <a:gdLst>
              <a:gd name="T0" fmla="*/ 0 w 641"/>
              <a:gd name="T1" fmla="*/ 0 h 100"/>
              <a:gd name="T2" fmla="*/ 273050 w 641"/>
              <a:gd name="T3" fmla="*/ 28575 h 100"/>
              <a:gd name="T4" fmla="*/ 349250 w 641"/>
              <a:gd name="T5" fmla="*/ 90487 h 100"/>
              <a:gd name="T6" fmla="*/ 646112 w 641"/>
              <a:gd name="T7" fmla="*/ 90487 h 100"/>
              <a:gd name="T8" fmla="*/ 708025 w 641"/>
              <a:gd name="T9" fmla="*/ 150813 h 100"/>
              <a:gd name="T10" fmla="*/ 1016000 w 641"/>
              <a:gd name="T11" fmla="*/ 157163 h 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1"/>
              <a:gd name="T19" fmla="*/ 0 h 100"/>
              <a:gd name="T20" fmla="*/ 641 w 641"/>
              <a:gd name="T21" fmla="*/ 100 h 1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1" h="100">
                <a:moveTo>
                  <a:pt x="0" y="0"/>
                </a:moveTo>
                <a:lnTo>
                  <a:pt x="172" y="18"/>
                </a:lnTo>
                <a:lnTo>
                  <a:pt x="220" y="57"/>
                </a:lnTo>
                <a:lnTo>
                  <a:pt x="407" y="57"/>
                </a:lnTo>
                <a:lnTo>
                  <a:pt x="446" y="95"/>
                </a:lnTo>
                <a:lnTo>
                  <a:pt x="640" y="99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47" name="Freeform 32"/>
          <p:cNvSpPr>
            <a:spLocks/>
          </p:cNvSpPr>
          <p:nvPr/>
        </p:nvSpPr>
        <p:spPr bwMode="auto">
          <a:xfrm>
            <a:off x="4449763" y="3435350"/>
            <a:ext cx="1000125" cy="155575"/>
          </a:xfrm>
          <a:custGeom>
            <a:avLst/>
            <a:gdLst>
              <a:gd name="T0" fmla="*/ 0 w 630"/>
              <a:gd name="T1" fmla="*/ 153988 h 98"/>
              <a:gd name="T2" fmla="*/ 280987 w 630"/>
              <a:gd name="T3" fmla="*/ 152400 h 98"/>
              <a:gd name="T4" fmla="*/ 357187 w 630"/>
              <a:gd name="T5" fmla="*/ 80962 h 98"/>
              <a:gd name="T6" fmla="*/ 646112 w 630"/>
              <a:gd name="T7" fmla="*/ 80962 h 98"/>
              <a:gd name="T8" fmla="*/ 711200 w 630"/>
              <a:gd name="T9" fmla="*/ 23812 h 98"/>
              <a:gd name="T10" fmla="*/ 998538 w 630"/>
              <a:gd name="T11" fmla="*/ 0 h 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0"/>
              <a:gd name="T19" fmla="*/ 0 h 98"/>
              <a:gd name="T20" fmla="*/ 630 w 630"/>
              <a:gd name="T21" fmla="*/ 98 h 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0" h="98">
                <a:moveTo>
                  <a:pt x="0" y="97"/>
                </a:moveTo>
                <a:lnTo>
                  <a:pt x="177" y="96"/>
                </a:lnTo>
                <a:lnTo>
                  <a:pt x="225" y="51"/>
                </a:lnTo>
                <a:lnTo>
                  <a:pt x="407" y="51"/>
                </a:lnTo>
                <a:lnTo>
                  <a:pt x="448" y="15"/>
                </a:lnTo>
                <a:lnTo>
                  <a:pt x="629" y="0"/>
                </a:lnTo>
              </a:path>
            </a:pathLst>
          </a:custGeom>
          <a:noFill/>
          <a:ln w="25400" cap="rnd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48" name="Rectangle 33"/>
          <p:cNvSpPr>
            <a:spLocks noChangeArrowheads="1"/>
          </p:cNvSpPr>
          <p:nvPr/>
        </p:nvSpPr>
        <p:spPr bwMode="auto">
          <a:xfrm>
            <a:off x="4884738" y="3479800"/>
            <a:ext cx="142875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49" name="Arc 35"/>
          <p:cNvSpPr>
            <a:spLocks/>
          </p:cNvSpPr>
          <p:nvPr/>
        </p:nvSpPr>
        <p:spPr bwMode="auto">
          <a:xfrm>
            <a:off x="4964113" y="3568700"/>
            <a:ext cx="1019175" cy="492125"/>
          </a:xfrm>
          <a:custGeom>
            <a:avLst/>
            <a:gdLst>
              <a:gd name="T0" fmla="*/ 0 w 21600"/>
              <a:gd name="T1" fmla="*/ 490545 h 21180"/>
              <a:gd name="T2" fmla="*/ 819256 w 21600"/>
              <a:gd name="T3" fmla="*/ 0 h 21180"/>
              <a:gd name="T4" fmla="*/ 1019175 w 21600"/>
              <a:gd name="T5" fmla="*/ 492125 h 21180"/>
              <a:gd name="T6" fmla="*/ 0 60000 65536"/>
              <a:gd name="T7" fmla="*/ 0 60000 65536"/>
              <a:gd name="T8" fmla="*/ 0 60000 65536"/>
              <a:gd name="T9" fmla="*/ 0 w 21600"/>
              <a:gd name="T10" fmla="*/ 0 h 21180"/>
              <a:gd name="T11" fmla="*/ 21600 w 21600"/>
              <a:gd name="T12" fmla="*/ 21180 h 21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0" fill="none" extrusionOk="0">
                <a:moveTo>
                  <a:pt x="0" y="21112"/>
                </a:moveTo>
                <a:cubicBezTo>
                  <a:pt x="32" y="10841"/>
                  <a:pt x="7292" y="2014"/>
                  <a:pt x="17362" y="-1"/>
                </a:cubicBezTo>
              </a:path>
              <a:path w="21600" h="21180" stroke="0" extrusionOk="0">
                <a:moveTo>
                  <a:pt x="0" y="21112"/>
                </a:moveTo>
                <a:cubicBezTo>
                  <a:pt x="32" y="10841"/>
                  <a:pt x="7292" y="2014"/>
                  <a:pt x="17362" y="-1"/>
                </a:cubicBezTo>
                <a:lnTo>
                  <a:pt x="21600" y="21180"/>
                </a:lnTo>
                <a:close/>
              </a:path>
            </a:pathLst>
          </a:custGeom>
          <a:noFill/>
          <a:ln w="25400" cap="rnd">
            <a:solidFill>
              <a:srgbClr val="FFCC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50" name="Freeform 36"/>
          <p:cNvSpPr>
            <a:spLocks/>
          </p:cNvSpPr>
          <p:nvPr/>
        </p:nvSpPr>
        <p:spPr bwMode="auto">
          <a:xfrm>
            <a:off x="4451350" y="1890713"/>
            <a:ext cx="1011238" cy="128587"/>
          </a:xfrm>
          <a:custGeom>
            <a:avLst/>
            <a:gdLst>
              <a:gd name="T0" fmla="*/ 0 w 637"/>
              <a:gd name="T1" fmla="*/ 0 h 81"/>
              <a:gd name="T2" fmla="*/ 273050 w 637"/>
              <a:gd name="T3" fmla="*/ 3175 h 81"/>
              <a:gd name="T4" fmla="*/ 352425 w 637"/>
              <a:gd name="T5" fmla="*/ 50800 h 81"/>
              <a:gd name="T6" fmla="*/ 635000 w 637"/>
              <a:gd name="T7" fmla="*/ 47625 h 81"/>
              <a:gd name="T8" fmla="*/ 708025 w 637"/>
              <a:gd name="T9" fmla="*/ 107950 h 81"/>
              <a:gd name="T10" fmla="*/ 1009650 w 637"/>
              <a:gd name="T11" fmla="*/ 127000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7"/>
              <a:gd name="T19" fmla="*/ 0 h 81"/>
              <a:gd name="T20" fmla="*/ 637 w 637"/>
              <a:gd name="T21" fmla="*/ 81 h 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7" h="81">
                <a:moveTo>
                  <a:pt x="0" y="0"/>
                </a:moveTo>
                <a:lnTo>
                  <a:pt x="172" y="2"/>
                </a:lnTo>
                <a:lnTo>
                  <a:pt x="222" y="32"/>
                </a:lnTo>
                <a:lnTo>
                  <a:pt x="400" y="30"/>
                </a:lnTo>
                <a:lnTo>
                  <a:pt x="446" y="68"/>
                </a:lnTo>
                <a:lnTo>
                  <a:pt x="636" y="80"/>
                </a:lnTo>
              </a:path>
            </a:pathLst>
          </a:custGeom>
          <a:noFill/>
          <a:ln w="25400" cap="rnd" cmpd="sng">
            <a:solidFill>
              <a:srgbClr val="0066F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51" name="Freeform 37"/>
          <p:cNvSpPr>
            <a:spLocks/>
          </p:cNvSpPr>
          <p:nvPr/>
        </p:nvSpPr>
        <p:spPr bwMode="auto">
          <a:xfrm>
            <a:off x="4449763" y="1887538"/>
            <a:ext cx="1012825" cy="128587"/>
          </a:xfrm>
          <a:custGeom>
            <a:avLst/>
            <a:gdLst>
              <a:gd name="T0" fmla="*/ 0 w 638"/>
              <a:gd name="T1" fmla="*/ 127000 h 81"/>
              <a:gd name="T2" fmla="*/ 282575 w 638"/>
              <a:gd name="T3" fmla="*/ 117475 h 81"/>
              <a:gd name="T4" fmla="*/ 352425 w 638"/>
              <a:gd name="T5" fmla="*/ 50800 h 81"/>
              <a:gd name="T6" fmla="*/ 630237 w 638"/>
              <a:gd name="T7" fmla="*/ 50800 h 81"/>
              <a:gd name="T8" fmla="*/ 715962 w 638"/>
              <a:gd name="T9" fmla="*/ 0 h 81"/>
              <a:gd name="T10" fmla="*/ 1011238 w 638"/>
              <a:gd name="T11" fmla="*/ 6350 h 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38"/>
              <a:gd name="T19" fmla="*/ 0 h 81"/>
              <a:gd name="T20" fmla="*/ 638 w 638"/>
              <a:gd name="T21" fmla="*/ 81 h 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38" h="81">
                <a:moveTo>
                  <a:pt x="0" y="80"/>
                </a:moveTo>
                <a:lnTo>
                  <a:pt x="178" y="74"/>
                </a:lnTo>
                <a:lnTo>
                  <a:pt x="222" y="32"/>
                </a:lnTo>
                <a:lnTo>
                  <a:pt x="397" y="32"/>
                </a:lnTo>
                <a:lnTo>
                  <a:pt x="451" y="0"/>
                </a:lnTo>
                <a:lnTo>
                  <a:pt x="637" y="4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52" name="Freeform 38"/>
          <p:cNvSpPr>
            <a:spLocks/>
          </p:cNvSpPr>
          <p:nvPr/>
        </p:nvSpPr>
        <p:spPr bwMode="auto">
          <a:xfrm>
            <a:off x="2349500" y="3081338"/>
            <a:ext cx="749300" cy="153987"/>
          </a:xfrm>
          <a:custGeom>
            <a:avLst/>
            <a:gdLst>
              <a:gd name="T0" fmla="*/ 0 w 472"/>
              <a:gd name="T1" fmla="*/ 0 h 97"/>
              <a:gd name="T2" fmla="*/ 168275 w 472"/>
              <a:gd name="T3" fmla="*/ 85725 h 97"/>
              <a:gd name="T4" fmla="*/ 241300 w 472"/>
              <a:gd name="T5" fmla="*/ 69850 h 97"/>
              <a:gd name="T6" fmla="*/ 430213 w 472"/>
              <a:gd name="T7" fmla="*/ 142875 h 97"/>
              <a:gd name="T8" fmla="*/ 547688 w 472"/>
              <a:gd name="T9" fmla="*/ 107950 h 97"/>
              <a:gd name="T10" fmla="*/ 747713 w 472"/>
              <a:gd name="T11" fmla="*/ 152400 h 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2"/>
              <a:gd name="T19" fmla="*/ 0 h 97"/>
              <a:gd name="T20" fmla="*/ 472 w 472"/>
              <a:gd name="T21" fmla="*/ 97 h 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2" h="97">
                <a:moveTo>
                  <a:pt x="0" y="0"/>
                </a:moveTo>
                <a:lnTo>
                  <a:pt x="106" y="54"/>
                </a:lnTo>
                <a:lnTo>
                  <a:pt x="152" y="44"/>
                </a:lnTo>
                <a:lnTo>
                  <a:pt x="271" y="90"/>
                </a:lnTo>
                <a:lnTo>
                  <a:pt x="345" y="68"/>
                </a:lnTo>
                <a:lnTo>
                  <a:pt x="471" y="96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53" name="Freeform 39"/>
          <p:cNvSpPr>
            <a:spLocks/>
          </p:cNvSpPr>
          <p:nvPr/>
        </p:nvSpPr>
        <p:spPr bwMode="auto">
          <a:xfrm>
            <a:off x="2474913" y="2973388"/>
            <a:ext cx="523875" cy="395287"/>
          </a:xfrm>
          <a:custGeom>
            <a:avLst/>
            <a:gdLst>
              <a:gd name="T0" fmla="*/ 0 w 330"/>
              <a:gd name="T1" fmla="*/ 0 h 249"/>
              <a:gd name="T2" fmla="*/ 107950 w 330"/>
              <a:gd name="T3" fmla="*/ 73025 h 249"/>
              <a:gd name="T4" fmla="*/ 123825 w 330"/>
              <a:gd name="T5" fmla="*/ 174625 h 249"/>
              <a:gd name="T6" fmla="*/ 303212 w 330"/>
              <a:gd name="T7" fmla="*/ 247650 h 249"/>
              <a:gd name="T8" fmla="*/ 309562 w 330"/>
              <a:gd name="T9" fmla="*/ 320675 h 249"/>
              <a:gd name="T10" fmla="*/ 522288 w 330"/>
              <a:gd name="T11" fmla="*/ 393700 h 2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0"/>
              <a:gd name="T19" fmla="*/ 0 h 249"/>
              <a:gd name="T20" fmla="*/ 330 w 330"/>
              <a:gd name="T21" fmla="*/ 249 h 2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0" h="249">
                <a:moveTo>
                  <a:pt x="0" y="0"/>
                </a:moveTo>
                <a:lnTo>
                  <a:pt x="68" y="46"/>
                </a:lnTo>
                <a:lnTo>
                  <a:pt x="78" y="110"/>
                </a:lnTo>
                <a:lnTo>
                  <a:pt x="191" y="156"/>
                </a:lnTo>
                <a:lnTo>
                  <a:pt x="195" y="202"/>
                </a:lnTo>
                <a:lnTo>
                  <a:pt x="329" y="248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54" name="Rectangle 40"/>
          <p:cNvSpPr>
            <a:spLocks noChangeArrowheads="1"/>
          </p:cNvSpPr>
          <p:nvPr/>
        </p:nvSpPr>
        <p:spPr bwMode="auto">
          <a:xfrm rot="1500000">
            <a:off x="2619375" y="3132138"/>
            <a:ext cx="144463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5" name="Freeform 41"/>
          <p:cNvSpPr>
            <a:spLocks/>
          </p:cNvSpPr>
          <p:nvPr/>
        </p:nvSpPr>
        <p:spPr bwMode="auto">
          <a:xfrm>
            <a:off x="2398713" y="2208213"/>
            <a:ext cx="725487" cy="176212"/>
          </a:xfrm>
          <a:custGeom>
            <a:avLst/>
            <a:gdLst>
              <a:gd name="T0" fmla="*/ 0 w 457"/>
              <a:gd name="T1" fmla="*/ 174625 h 111"/>
              <a:gd name="T2" fmla="*/ 127000 w 457"/>
              <a:gd name="T3" fmla="*/ 111125 h 111"/>
              <a:gd name="T4" fmla="*/ 215900 w 457"/>
              <a:gd name="T5" fmla="*/ 107950 h 111"/>
              <a:gd name="T6" fmla="*/ 469900 w 457"/>
              <a:gd name="T7" fmla="*/ 3175 h 111"/>
              <a:gd name="T8" fmla="*/ 552450 w 457"/>
              <a:gd name="T9" fmla="*/ 34925 h 111"/>
              <a:gd name="T10" fmla="*/ 723900 w 457"/>
              <a:gd name="T11" fmla="*/ 0 h 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7"/>
              <a:gd name="T19" fmla="*/ 0 h 111"/>
              <a:gd name="T20" fmla="*/ 457 w 457"/>
              <a:gd name="T21" fmla="*/ 111 h 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7" h="111">
                <a:moveTo>
                  <a:pt x="0" y="110"/>
                </a:moveTo>
                <a:lnTo>
                  <a:pt x="80" y="70"/>
                </a:lnTo>
                <a:lnTo>
                  <a:pt x="136" y="68"/>
                </a:lnTo>
                <a:lnTo>
                  <a:pt x="296" y="2"/>
                </a:lnTo>
                <a:lnTo>
                  <a:pt x="348" y="22"/>
                </a:lnTo>
                <a:lnTo>
                  <a:pt x="456" y="0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56" name="Freeform 42"/>
          <p:cNvSpPr>
            <a:spLocks/>
          </p:cNvSpPr>
          <p:nvPr/>
        </p:nvSpPr>
        <p:spPr bwMode="auto">
          <a:xfrm>
            <a:off x="2519363" y="2109788"/>
            <a:ext cx="511175" cy="325437"/>
          </a:xfrm>
          <a:custGeom>
            <a:avLst/>
            <a:gdLst>
              <a:gd name="T0" fmla="*/ 0 w 322"/>
              <a:gd name="T1" fmla="*/ 323850 h 205"/>
              <a:gd name="T2" fmla="*/ 92075 w 322"/>
              <a:gd name="T3" fmla="*/ 260350 h 205"/>
              <a:gd name="T4" fmla="*/ 92075 w 322"/>
              <a:gd name="T5" fmla="*/ 206375 h 205"/>
              <a:gd name="T6" fmla="*/ 344487 w 322"/>
              <a:gd name="T7" fmla="*/ 104775 h 205"/>
              <a:gd name="T8" fmla="*/ 350837 w 322"/>
              <a:gd name="T9" fmla="*/ 47625 h 205"/>
              <a:gd name="T10" fmla="*/ 509588 w 322"/>
              <a:gd name="T11" fmla="*/ 0 h 2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22"/>
              <a:gd name="T19" fmla="*/ 0 h 205"/>
              <a:gd name="T20" fmla="*/ 322 w 322"/>
              <a:gd name="T21" fmla="*/ 205 h 2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22" h="205">
                <a:moveTo>
                  <a:pt x="0" y="204"/>
                </a:moveTo>
                <a:lnTo>
                  <a:pt x="58" y="164"/>
                </a:lnTo>
                <a:lnTo>
                  <a:pt x="58" y="130"/>
                </a:lnTo>
                <a:lnTo>
                  <a:pt x="217" y="66"/>
                </a:lnTo>
                <a:lnTo>
                  <a:pt x="221" y="30"/>
                </a:lnTo>
                <a:lnTo>
                  <a:pt x="321" y="0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57" name="Rectangle 43"/>
          <p:cNvSpPr>
            <a:spLocks noChangeArrowheads="1"/>
          </p:cNvSpPr>
          <p:nvPr/>
        </p:nvSpPr>
        <p:spPr bwMode="auto">
          <a:xfrm rot="-1320000">
            <a:off x="2681288" y="2214563"/>
            <a:ext cx="142875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8" name="Rectangle 44"/>
          <p:cNvSpPr>
            <a:spLocks noChangeArrowheads="1"/>
          </p:cNvSpPr>
          <p:nvPr/>
        </p:nvSpPr>
        <p:spPr bwMode="auto">
          <a:xfrm>
            <a:off x="4873625" y="1893888"/>
            <a:ext cx="144463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59" name="Freeform 45"/>
          <p:cNvSpPr>
            <a:spLocks/>
          </p:cNvSpPr>
          <p:nvPr/>
        </p:nvSpPr>
        <p:spPr bwMode="auto">
          <a:xfrm>
            <a:off x="6881813" y="2111375"/>
            <a:ext cx="503237" cy="314325"/>
          </a:xfrm>
          <a:custGeom>
            <a:avLst/>
            <a:gdLst>
              <a:gd name="T0" fmla="*/ 0 w 317"/>
              <a:gd name="T1" fmla="*/ 0 h 198"/>
              <a:gd name="T2" fmla="*/ 119062 w 317"/>
              <a:gd name="T3" fmla="*/ 38100 h 198"/>
              <a:gd name="T4" fmla="*/ 138112 w 317"/>
              <a:gd name="T5" fmla="*/ 90487 h 198"/>
              <a:gd name="T6" fmla="*/ 419100 w 317"/>
              <a:gd name="T7" fmla="*/ 198437 h 198"/>
              <a:gd name="T8" fmla="*/ 415925 w 317"/>
              <a:gd name="T9" fmla="*/ 260350 h 198"/>
              <a:gd name="T10" fmla="*/ 501650 w 317"/>
              <a:gd name="T11" fmla="*/ 312738 h 1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7"/>
              <a:gd name="T19" fmla="*/ 0 h 198"/>
              <a:gd name="T20" fmla="*/ 317 w 317"/>
              <a:gd name="T21" fmla="*/ 198 h 1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7" h="198">
                <a:moveTo>
                  <a:pt x="0" y="0"/>
                </a:moveTo>
                <a:lnTo>
                  <a:pt x="75" y="24"/>
                </a:lnTo>
                <a:lnTo>
                  <a:pt x="87" y="57"/>
                </a:lnTo>
                <a:lnTo>
                  <a:pt x="264" y="125"/>
                </a:lnTo>
                <a:lnTo>
                  <a:pt x="262" y="164"/>
                </a:lnTo>
                <a:lnTo>
                  <a:pt x="316" y="197"/>
                </a:lnTo>
              </a:path>
            </a:pathLst>
          </a:custGeom>
          <a:noFill/>
          <a:ln w="25400" cap="rnd" cmpd="sng">
            <a:solidFill>
              <a:srgbClr val="FFCC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60" name="Freeform 46"/>
          <p:cNvSpPr>
            <a:spLocks/>
          </p:cNvSpPr>
          <p:nvPr/>
        </p:nvSpPr>
        <p:spPr bwMode="auto">
          <a:xfrm>
            <a:off x="6862763" y="3076575"/>
            <a:ext cx="712787" cy="160338"/>
          </a:xfrm>
          <a:custGeom>
            <a:avLst/>
            <a:gdLst>
              <a:gd name="T0" fmla="*/ 0 w 449"/>
              <a:gd name="T1" fmla="*/ 146050 h 101"/>
              <a:gd name="T2" fmla="*/ 147637 w 449"/>
              <a:gd name="T3" fmla="*/ 115887 h 101"/>
              <a:gd name="T4" fmla="*/ 223837 w 449"/>
              <a:gd name="T5" fmla="*/ 158750 h 101"/>
              <a:gd name="T6" fmla="*/ 482600 w 449"/>
              <a:gd name="T7" fmla="*/ 52387 h 101"/>
              <a:gd name="T8" fmla="*/ 561975 w 449"/>
              <a:gd name="T9" fmla="*/ 82550 h 101"/>
              <a:gd name="T10" fmla="*/ 711200 w 449"/>
              <a:gd name="T11" fmla="*/ 0 h 1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49"/>
              <a:gd name="T19" fmla="*/ 0 h 101"/>
              <a:gd name="T20" fmla="*/ 449 w 449"/>
              <a:gd name="T21" fmla="*/ 101 h 1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49" h="101">
                <a:moveTo>
                  <a:pt x="0" y="92"/>
                </a:moveTo>
                <a:lnTo>
                  <a:pt x="93" y="73"/>
                </a:lnTo>
                <a:lnTo>
                  <a:pt x="141" y="100"/>
                </a:lnTo>
                <a:lnTo>
                  <a:pt x="304" y="33"/>
                </a:lnTo>
                <a:lnTo>
                  <a:pt x="354" y="52"/>
                </a:lnTo>
                <a:lnTo>
                  <a:pt x="448" y="0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61" name="Rectangle 47"/>
          <p:cNvSpPr>
            <a:spLocks noChangeArrowheads="1"/>
          </p:cNvSpPr>
          <p:nvPr/>
        </p:nvSpPr>
        <p:spPr bwMode="auto">
          <a:xfrm rot="-1320000">
            <a:off x="7142163" y="3133725"/>
            <a:ext cx="144462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62" name="Freeform 48"/>
          <p:cNvSpPr>
            <a:spLocks/>
          </p:cNvSpPr>
          <p:nvPr/>
        </p:nvSpPr>
        <p:spPr bwMode="auto">
          <a:xfrm>
            <a:off x="6789738" y="2205038"/>
            <a:ext cx="715962" cy="161925"/>
          </a:xfrm>
          <a:custGeom>
            <a:avLst/>
            <a:gdLst>
              <a:gd name="T0" fmla="*/ 0 w 451"/>
              <a:gd name="T1" fmla="*/ 0 h 102"/>
              <a:gd name="T2" fmla="*/ 133350 w 451"/>
              <a:gd name="T3" fmla="*/ 31750 h 102"/>
              <a:gd name="T4" fmla="*/ 233362 w 451"/>
              <a:gd name="T5" fmla="*/ 0 h 102"/>
              <a:gd name="T6" fmla="*/ 506412 w 451"/>
              <a:gd name="T7" fmla="*/ 109538 h 102"/>
              <a:gd name="T8" fmla="*/ 601662 w 451"/>
              <a:gd name="T9" fmla="*/ 95250 h 102"/>
              <a:gd name="T10" fmla="*/ 714375 w 451"/>
              <a:gd name="T11" fmla="*/ 160338 h 1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1"/>
              <a:gd name="T19" fmla="*/ 0 h 102"/>
              <a:gd name="T20" fmla="*/ 451 w 451"/>
              <a:gd name="T21" fmla="*/ 102 h 1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1" h="102">
                <a:moveTo>
                  <a:pt x="0" y="0"/>
                </a:moveTo>
                <a:lnTo>
                  <a:pt x="84" y="20"/>
                </a:lnTo>
                <a:lnTo>
                  <a:pt x="147" y="0"/>
                </a:lnTo>
                <a:lnTo>
                  <a:pt x="319" y="69"/>
                </a:lnTo>
                <a:lnTo>
                  <a:pt x="379" y="60"/>
                </a:lnTo>
                <a:lnTo>
                  <a:pt x="450" y="101"/>
                </a:lnTo>
              </a:path>
            </a:pathLst>
          </a:custGeom>
          <a:noFill/>
          <a:ln w="25400" cap="rnd" cmpd="sng">
            <a:solidFill>
              <a:srgbClr val="3333F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63" name="Rectangle 49"/>
          <p:cNvSpPr>
            <a:spLocks noChangeArrowheads="1"/>
          </p:cNvSpPr>
          <p:nvPr/>
        </p:nvSpPr>
        <p:spPr bwMode="auto">
          <a:xfrm rot="1500000">
            <a:off x="7091363" y="2212975"/>
            <a:ext cx="144462" cy="857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9264" name="Group 50"/>
          <p:cNvGrpSpPr>
            <a:grpSpLocks/>
          </p:cNvGrpSpPr>
          <p:nvPr/>
        </p:nvGrpSpPr>
        <p:grpSpPr bwMode="auto">
          <a:xfrm>
            <a:off x="5165725" y="3521075"/>
            <a:ext cx="225425" cy="123825"/>
            <a:chOff x="2778" y="2447"/>
            <a:chExt cx="142" cy="78"/>
          </a:xfrm>
        </p:grpSpPr>
        <p:sp>
          <p:nvSpPr>
            <p:cNvPr id="9413" name="Oval 51"/>
            <p:cNvSpPr>
              <a:spLocks noChangeArrowheads="1"/>
            </p:cNvSpPr>
            <p:nvPr/>
          </p:nvSpPr>
          <p:spPr bwMode="auto">
            <a:xfrm rot="60000">
              <a:off x="2778" y="2447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14" name="Freeform 52"/>
            <p:cNvSpPr>
              <a:spLocks/>
            </p:cNvSpPr>
            <p:nvPr/>
          </p:nvSpPr>
          <p:spPr bwMode="auto">
            <a:xfrm>
              <a:off x="2811" y="2456"/>
              <a:ext cx="83" cy="62"/>
            </a:xfrm>
            <a:custGeom>
              <a:avLst/>
              <a:gdLst>
                <a:gd name="T0" fmla="*/ 1 w 83"/>
                <a:gd name="T1" fmla="*/ 50 h 62"/>
                <a:gd name="T2" fmla="*/ 2 w 83"/>
                <a:gd name="T3" fmla="*/ 39 h 62"/>
                <a:gd name="T4" fmla="*/ 5 w 83"/>
                <a:gd name="T5" fmla="*/ 29 h 62"/>
                <a:gd name="T6" fmla="*/ 9 w 83"/>
                <a:gd name="T7" fmla="*/ 20 h 62"/>
                <a:gd name="T8" fmla="*/ 12 w 83"/>
                <a:gd name="T9" fmla="*/ 14 h 62"/>
                <a:gd name="T10" fmla="*/ 15 w 83"/>
                <a:gd name="T11" fmla="*/ 10 h 62"/>
                <a:gd name="T12" fmla="*/ 17 w 83"/>
                <a:gd name="T13" fmla="*/ 7 h 62"/>
                <a:gd name="T14" fmla="*/ 20 w 83"/>
                <a:gd name="T15" fmla="*/ 5 h 62"/>
                <a:gd name="T16" fmla="*/ 23 w 83"/>
                <a:gd name="T17" fmla="*/ 3 h 62"/>
                <a:gd name="T18" fmla="*/ 26 w 83"/>
                <a:gd name="T19" fmla="*/ 1 h 62"/>
                <a:gd name="T20" fmla="*/ 29 w 83"/>
                <a:gd name="T21" fmla="*/ 0 h 62"/>
                <a:gd name="T22" fmla="*/ 31 w 83"/>
                <a:gd name="T23" fmla="*/ 0 h 62"/>
                <a:gd name="T24" fmla="*/ 50 w 83"/>
                <a:gd name="T25" fmla="*/ 1 h 62"/>
                <a:gd name="T26" fmla="*/ 54 w 83"/>
                <a:gd name="T27" fmla="*/ 2 h 62"/>
                <a:gd name="T28" fmla="*/ 58 w 83"/>
                <a:gd name="T29" fmla="*/ 4 h 62"/>
                <a:gd name="T30" fmla="*/ 61 w 83"/>
                <a:gd name="T31" fmla="*/ 7 h 62"/>
                <a:gd name="T32" fmla="*/ 65 w 83"/>
                <a:gd name="T33" fmla="*/ 11 h 62"/>
                <a:gd name="T34" fmla="*/ 68 w 83"/>
                <a:gd name="T35" fmla="*/ 17 h 62"/>
                <a:gd name="T36" fmla="*/ 70 w 83"/>
                <a:gd name="T37" fmla="*/ 23 h 62"/>
                <a:gd name="T38" fmla="*/ 72 w 83"/>
                <a:gd name="T39" fmla="*/ 29 h 62"/>
                <a:gd name="T40" fmla="*/ 74 w 83"/>
                <a:gd name="T41" fmla="*/ 37 h 62"/>
                <a:gd name="T42" fmla="*/ 66 w 83"/>
                <a:gd name="T43" fmla="*/ 61 h 62"/>
                <a:gd name="T44" fmla="*/ 57 w 83"/>
                <a:gd name="T45" fmla="*/ 36 h 62"/>
                <a:gd name="T46" fmla="*/ 56 w 83"/>
                <a:gd name="T47" fmla="*/ 30 h 62"/>
                <a:gd name="T48" fmla="*/ 55 w 83"/>
                <a:gd name="T49" fmla="*/ 25 h 62"/>
                <a:gd name="T50" fmla="*/ 53 w 83"/>
                <a:gd name="T51" fmla="*/ 20 h 62"/>
                <a:gd name="T52" fmla="*/ 51 w 83"/>
                <a:gd name="T53" fmla="*/ 15 h 62"/>
                <a:gd name="T54" fmla="*/ 49 w 83"/>
                <a:gd name="T55" fmla="*/ 11 h 62"/>
                <a:gd name="T56" fmla="*/ 47 w 83"/>
                <a:gd name="T57" fmla="*/ 8 h 62"/>
                <a:gd name="T58" fmla="*/ 44 w 83"/>
                <a:gd name="T59" fmla="*/ 5 h 62"/>
                <a:gd name="T60" fmla="*/ 41 w 83"/>
                <a:gd name="T61" fmla="*/ 3 h 62"/>
                <a:gd name="T62" fmla="*/ 36 w 83"/>
                <a:gd name="T63" fmla="*/ 6 h 62"/>
                <a:gd name="T64" fmla="*/ 32 w 83"/>
                <a:gd name="T65" fmla="*/ 11 h 62"/>
                <a:gd name="T66" fmla="*/ 28 w 83"/>
                <a:gd name="T67" fmla="*/ 17 h 62"/>
                <a:gd name="T68" fmla="*/ 25 w 83"/>
                <a:gd name="T69" fmla="*/ 23 h 62"/>
                <a:gd name="T70" fmla="*/ 22 w 83"/>
                <a:gd name="T71" fmla="*/ 31 h 62"/>
                <a:gd name="T72" fmla="*/ 19 w 83"/>
                <a:gd name="T73" fmla="*/ 39 h 62"/>
                <a:gd name="T74" fmla="*/ 18 w 83"/>
                <a:gd name="T75" fmla="*/ 48 h 62"/>
                <a:gd name="T76" fmla="*/ 17 w 83"/>
                <a:gd name="T77" fmla="*/ 57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3"/>
                <a:gd name="T118" fmla="*/ 0 h 62"/>
                <a:gd name="T119" fmla="*/ 83 w 83"/>
                <a:gd name="T120" fmla="*/ 62 h 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3" h="62">
                  <a:moveTo>
                    <a:pt x="0" y="56"/>
                  </a:moveTo>
                  <a:lnTo>
                    <a:pt x="1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5" y="29"/>
                  </a:lnTo>
                  <a:lnTo>
                    <a:pt x="7" y="24"/>
                  </a:lnTo>
                  <a:lnTo>
                    <a:pt x="9" y="20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5" y="11"/>
                  </a:lnTo>
                  <a:lnTo>
                    <a:pt x="66" y="14"/>
                  </a:lnTo>
                  <a:lnTo>
                    <a:pt x="68" y="17"/>
                  </a:lnTo>
                  <a:lnTo>
                    <a:pt x="69" y="20"/>
                  </a:lnTo>
                  <a:lnTo>
                    <a:pt x="70" y="23"/>
                  </a:lnTo>
                  <a:lnTo>
                    <a:pt x="71" y="26"/>
                  </a:lnTo>
                  <a:lnTo>
                    <a:pt x="72" y="29"/>
                  </a:lnTo>
                  <a:lnTo>
                    <a:pt x="73" y="33"/>
                  </a:lnTo>
                  <a:lnTo>
                    <a:pt x="74" y="37"/>
                  </a:lnTo>
                  <a:lnTo>
                    <a:pt x="82" y="37"/>
                  </a:lnTo>
                  <a:lnTo>
                    <a:pt x="66" y="61"/>
                  </a:lnTo>
                  <a:lnTo>
                    <a:pt x="49" y="35"/>
                  </a:lnTo>
                  <a:lnTo>
                    <a:pt x="57" y="36"/>
                  </a:lnTo>
                  <a:lnTo>
                    <a:pt x="57" y="33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5" y="25"/>
                  </a:lnTo>
                  <a:lnTo>
                    <a:pt x="54" y="22"/>
                  </a:lnTo>
                  <a:lnTo>
                    <a:pt x="53" y="20"/>
                  </a:lnTo>
                  <a:lnTo>
                    <a:pt x="52" y="18"/>
                  </a:lnTo>
                  <a:lnTo>
                    <a:pt x="51" y="15"/>
                  </a:lnTo>
                  <a:lnTo>
                    <a:pt x="50" y="13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1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6" y="20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22" y="31"/>
                  </a:lnTo>
                  <a:lnTo>
                    <a:pt x="20" y="35"/>
                  </a:lnTo>
                  <a:lnTo>
                    <a:pt x="19" y="39"/>
                  </a:lnTo>
                  <a:lnTo>
                    <a:pt x="18" y="43"/>
                  </a:lnTo>
                  <a:lnTo>
                    <a:pt x="18" y="48"/>
                  </a:lnTo>
                  <a:lnTo>
                    <a:pt x="17" y="52"/>
                  </a:lnTo>
                  <a:lnTo>
                    <a:pt x="17" y="57"/>
                  </a:lnTo>
                  <a:lnTo>
                    <a:pt x="0" y="5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65" name="Group 53"/>
          <p:cNvGrpSpPr>
            <a:grpSpLocks/>
          </p:cNvGrpSpPr>
          <p:nvPr/>
        </p:nvGrpSpPr>
        <p:grpSpPr bwMode="auto">
          <a:xfrm>
            <a:off x="5157788" y="3379788"/>
            <a:ext cx="225425" cy="123825"/>
            <a:chOff x="2773" y="2358"/>
            <a:chExt cx="142" cy="78"/>
          </a:xfrm>
        </p:grpSpPr>
        <p:sp>
          <p:nvSpPr>
            <p:cNvPr id="9411" name="Oval 54"/>
            <p:cNvSpPr>
              <a:spLocks noChangeArrowheads="1"/>
            </p:cNvSpPr>
            <p:nvPr/>
          </p:nvSpPr>
          <p:spPr bwMode="auto">
            <a:xfrm rot="-240000">
              <a:off x="2773" y="2358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12" name="Freeform 55"/>
            <p:cNvSpPr>
              <a:spLocks/>
            </p:cNvSpPr>
            <p:nvPr/>
          </p:nvSpPr>
          <p:spPr bwMode="auto">
            <a:xfrm>
              <a:off x="2808" y="2364"/>
              <a:ext cx="81" cy="60"/>
            </a:xfrm>
            <a:custGeom>
              <a:avLst/>
              <a:gdLst>
                <a:gd name="T0" fmla="*/ 0 w 81"/>
                <a:gd name="T1" fmla="*/ 53 h 60"/>
                <a:gd name="T2" fmla="*/ 1 w 81"/>
                <a:gd name="T3" fmla="*/ 42 h 60"/>
                <a:gd name="T4" fmla="*/ 3 w 81"/>
                <a:gd name="T5" fmla="*/ 31 h 60"/>
                <a:gd name="T6" fmla="*/ 7 w 81"/>
                <a:gd name="T7" fmla="*/ 22 h 60"/>
                <a:gd name="T8" fmla="*/ 9 w 81"/>
                <a:gd name="T9" fmla="*/ 16 h 60"/>
                <a:gd name="T10" fmla="*/ 12 w 81"/>
                <a:gd name="T11" fmla="*/ 12 h 60"/>
                <a:gd name="T12" fmla="*/ 14 w 81"/>
                <a:gd name="T13" fmla="*/ 9 h 60"/>
                <a:gd name="T14" fmla="*/ 16 w 81"/>
                <a:gd name="T15" fmla="*/ 6 h 60"/>
                <a:gd name="T16" fmla="*/ 19 w 81"/>
                <a:gd name="T17" fmla="*/ 4 h 60"/>
                <a:gd name="T18" fmla="*/ 22 w 81"/>
                <a:gd name="T19" fmla="*/ 2 h 60"/>
                <a:gd name="T20" fmla="*/ 25 w 81"/>
                <a:gd name="T21" fmla="*/ 1 h 60"/>
                <a:gd name="T22" fmla="*/ 27 w 81"/>
                <a:gd name="T23" fmla="*/ 0 h 60"/>
                <a:gd name="T24" fmla="*/ 45 w 81"/>
                <a:gd name="T25" fmla="*/ 0 h 60"/>
                <a:gd name="T26" fmla="*/ 49 w 81"/>
                <a:gd name="T27" fmla="*/ 1 h 60"/>
                <a:gd name="T28" fmla="*/ 54 w 81"/>
                <a:gd name="T29" fmla="*/ 2 h 60"/>
                <a:gd name="T30" fmla="*/ 58 w 81"/>
                <a:gd name="T31" fmla="*/ 5 h 60"/>
                <a:gd name="T32" fmla="*/ 61 w 81"/>
                <a:gd name="T33" fmla="*/ 9 h 60"/>
                <a:gd name="T34" fmla="*/ 64 w 81"/>
                <a:gd name="T35" fmla="*/ 14 h 60"/>
                <a:gd name="T36" fmla="*/ 67 w 81"/>
                <a:gd name="T37" fmla="*/ 19 h 60"/>
                <a:gd name="T38" fmla="*/ 70 w 81"/>
                <a:gd name="T39" fmla="*/ 26 h 60"/>
                <a:gd name="T40" fmla="*/ 72 w 81"/>
                <a:gd name="T41" fmla="*/ 33 h 60"/>
                <a:gd name="T42" fmla="*/ 67 w 81"/>
                <a:gd name="T43" fmla="*/ 58 h 60"/>
                <a:gd name="T44" fmla="*/ 55 w 81"/>
                <a:gd name="T45" fmla="*/ 33 h 60"/>
                <a:gd name="T46" fmla="*/ 54 w 81"/>
                <a:gd name="T47" fmla="*/ 28 h 60"/>
                <a:gd name="T48" fmla="*/ 52 w 81"/>
                <a:gd name="T49" fmla="*/ 23 h 60"/>
                <a:gd name="T50" fmla="*/ 50 w 81"/>
                <a:gd name="T51" fmla="*/ 18 h 60"/>
                <a:gd name="T52" fmla="*/ 48 w 81"/>
                <a:gd name="T53" fmla="*/ 14 h 60"/>
                <a:gd name="T54" fmla="*/ 45 w 81"/>
                <a:gd name="T55" fmla="*/ 10 h 60"/>
                <a:gd name="T56" fmla="*/ 43 w 81"/>
                <a:gd name="T57" fmla="*/ 7 h 60"/>
                <a:gd name="T58" fmla="*/ 40 w 81"/>
                <a:gd name="T59" fmla="*/ 4 h 60"/>
                <a:gd name="T60" fmla="*/ 37 w 81"/>
                <a:gd name="T61" fmla="*/ 2 h 60"/>
                <a:gd name="T62" fmla="*/ 33 w 81"/>
                <a:gd name="T63" fmla="*/ 6 h 60"/>
                <a:gd name="T64" fmla="*/ 29 w 81"/>
                <a:gd name="T65" fmla="*/ 11 h 60"/>
                <a:gd name="T66" fmla="*/ 25 w 81"/>
                <a:gd name="T67" fmla="*/ 17 h 60"/>
                <a:gd name="T68" fmla="*/ 23 w 81"/>
                <a:gd name="T69" fmla="*/ 24 h 60"/>
                <a:gd name="T70" fmla="*/ 20 w 81"/>
                <a:gd name="T71" fmla="*/ 31 h 60"/>
                <a:gd name="T72" fmla="*/ 18 w 81"/>
                <a:gd name="T73" fmla="*/ 40 h 60"/>
                <a:gd name="T74" fmla="*/ 17 w 81"/>
                <a:gd name="T75" fmla="*/ 49 h 60"/>
                <a:gd name="T76" fmla="*/ 17 w 81"/>
                <a:gd name="T77" fmla="*/ 58 h 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1"/>
                <a:gd name="T118" fmla="*/ 0 h 60"/>
                <a:gd name="T119" fmla="*/ 81 w 81"/>
                <a:gd name="T120" fmla="*/ 60 h 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1" h="60">
                  <a:moveTo>
                    <a:pt x="0" y="59"/>
                  </a:moveTo>
                  <a:lnTo>
                    <a:pt x="0" y="53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2" y="36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5"/>
                  </a:lnTo>
                  <a:lnTo>
                    <a:pt x="59" y="7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4" y="14"/>
                  </a:lnTo>
                  <a:lnTo>
                    <a:pt x="66" y="17"/>
                  </a:lnTo>
                  <a:lnTo>
                    <a:pt x="67" y="19"/>
                  </a:lnTo>
                  <a:lnTo>
                    <a:pt x="69" y="23"/>
                  </a:lnTo>
                  <a:lnTo>
                    <a:pt x="70" y="26"/>
                  </a:lnTo>
                  <a:lnTo>
                    <a:pt x="71" y="29"/>
                  </a:lnTo>
                  <a:lnTo>
                    <a:pt x="72" y="33"/>
                  </a:lnTo>
                  <a:lnTo>
                    <a:pt x="80" y="33"/>
                  </a:lnTo>
                  <a:lnTo>
                    <a:pt x="67" y="58"/>
                  </a:lnTo>
                  <a:lnTo>
                    <a:pt x="47" y="34"/>
                  </a:lnTo>
                  <a:lnTo>
                    <a:pt x="55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3" y="25"/>
                  </a:lnTo>
                  <a:lnTo>
                    <a:pt x="52" y="23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49" y="16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5" y="17"/>
                  </a:lnTo>
                  <a:lnTo>
                    <a:pt x="24" y="20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0" y="31"/>
                  </a:lnTo>
                  <a:lnTo>
                    <a:pt x="19" y="36"/>
                  </a:lnTo>
                  <a:lnTo>
                    <a:pt x="18" y="40"/>
                  </a:lnTo>
                  <a:lnTo>
                    <a:pt x="18" y="44"/>
                  </a:lnTo>
                  <a:lnTo>
                    <a:pt x="17" y="49"/>
                  </a:lnTo>
                  <a:lnTo>
                    <a:pt x="17" y="53"/>
                  </a:lnTo>
                  <a:lnTo>
                    <a:pt x="17" y="58"/>
                  </a:lnTo>
                  <a:lnTo>
                    <a:pt x="0" y="5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66" name="Group 56"/>
          <p:cNvGrpSpPr>
            <a:grpSpLocks/>
          </p:cNvGrpSpPr>
          <p:nvPr/>
        </p:nvGrpSpPr>
        <p:grpSpPr bwMode="auto">
          <a:xfrm>
            <a:off x="4508500" y="3517900"/>
            <a:ext cx="225425" cy="123825"/>
            <a:chOff x="2364" y="2445"/>
            <a:chExt cx="142" cy="78"/>
          </a:xfrm>
        </p:grpSpPr>
        <p:sp>
          <p:nvSpPr>
            <p:cNvPr id="9409" name="Oval 57"/>
            <p:cNvSpPr>
              <a:spLocks noChangeArrowheads="1"/>
            </p:cNvSpPr>
            <p:nvPr/>
          </p:nvSpPr>
          <p:spPr bwMode="auto">
            <a:xfrm rot="-240000">
              <a:off x="2364" y="2445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10" name="Freeform 58"/>
            <p:cNvSpPr>
              <a:spLocks/>
            </p:cNvSpPr>
            <p:nvPr/>
          </p:nvSpPr>
          <p:spPr bwMode="auto">
            <a:xfrm>
              <a:off x="2399" y="2451"/>
              <a:ext cx="81" cy="60"/>
            </a:xfrm>
            <a:custGeom>
              <a:avLst/>
              <a:gdLst>
                <a:gd name="T0" fmla="*/ 0 w 81"/>
                <a:gd name="T1" fmla="*/ 53 h 60"/>
                <a:gd name="T2" fmla="*/ 1 w 81"/>
                <a:gd name="T3" fmla="*/ 42 h 60"/>
                <a:gd name="T4" fmla="*/ 3 w 81"/>
                <a:gd name="T5" fmla="*/ 31 h 60"/>
                <a:gd name="T6" fmla="*/ 7 w 81"/>
                <a:gd name="T7" fmla="*/ 22 h 60"/>
                <a:gd name="T8" fmla="*/ 9 w 81"/>
                <a:gd name="T9" fmla="*/ 16 h 60"/>
                <a:gd name="T10" fmla="*/ 12 w 81"/>
                <a:gd name="T11" fmla="*/ 12 h 60"/>
                <a:gd name="T12" fmla="*/ 14 w 81"/>
                <a:gd name="T13" fmla="*/ 9 h 60"/>
                <a:gd name="T14" fmla="*/ 16 w 81"/>
                <a:gd name="T15" fmla="*/ 6 h 60"/>
                <a:gd name="T16" fmla="*/ 19 w 81"/>
                <a:gd name="T17" fmla="*/ 4 h 60"/>
                <a:gd name="T18" fmla="*/ 22 w 81"/>
                <a:gd name="T19" fmla="*/ 2 h 60"/>
                <a:gd name="T20" fmla="*/ 25 w 81"/>
                <a:gd name="T21" fmla="*/ 1 h 60"/>
                <a:gd name="T22" fmla="*/ 27 w 81"/>
                <a:gd name="T23" fmla="*/ 0 h 60"/>
                <a:gd name="T24" fmla="*/ 45 w 81"/>
                <a:gd name="T25" fmla="*/ 0 h 60"/>
                <a:gd name="T26" fmla="*/ 49 w 81"/>
                <a:gd name="T27" fmla="*/ 1 h 60"/>
                <a:gd name="T28" fmla="*/ 54 w 81"/>
                <a:gd name="T29" fmla="*/ 2 h 60"/>
                <a:gd name="T30" fmla="*/ 58 w 81"/>
                <a:gd name="T31" fmla="*/ 5 h 60"/>
                <a:gd name="T32" fmla="*/ 61 w 81"/>
                <a:gd name="T33" fmla="*/ 9 h 60"/>
                <a:gd name="T34" fmla="*/ 64 w 81"/>
                <a:gd name="T35" fmla="*/ 14 h 60"/>
                <a:gd name="T36" fmla="*/ 67 w 81"/>
                <a:gd name="T37" fmla="*/ 19 h 60"/>
                <a:gd name="T38" fmla="*/ 70 w 81"/>
                <a:gd name="T39" fmla="*/ 26 h 60"/>
                <a:gd name="T40" fmla="*/ 72 w 81"/>
                <a:gd name="T41" fmla="*/ 33 h 60"/>
                <a:gd name="T42" fmla="*/ 67 w 81"/>
                <a:gd name="T43" fmla="*/ 58 h 60"/>
                <a:gd name="T44" fmla="*/ 55 w 81"/>
                <a:gd name="T45" fmla="*/ 33 h 60"/>
                <a:gd name="T46" fmla="*/ 54 w 81"/>
                <a:gd name="T47" fmla="*/ 28 h 60"/>
                <a:gd name="T48" fmla="*/ 52 w 81"/>
                <a:gd name="T49" fmla="*/ 23 h 60"/>
                <a:gd name="T50" fmla="*/ 50 w 81"/>
                <a:gd name="T51" fmla="*/ 18 h 60"/>
                <a:gd name="T52" fmla="*/ 48 w 81"/>
                <a:gd name="T53" fmla="*/ 14 h 60"/>
                <a:gd name="T54" fmla="*/ 45 w 81"/>
                <a:gd name="T55" fmla="*/ 10 h 60"/>
                <a:gd name="T56" fmla="*/ 43 w 81"/>
                <a:gd name="T57" fmla="*/ 7 h 60"/>
                <a:gd name="T58" fmla="*/ 40 w 81"/>
                <a:gd name="T59" fmla="*/ 4 h 60"/>
                <a:gd name="T60" fmla="*/ 37 w 81"/>
                <a:gd name="T61" fmla="*/ 2 h 60"/>
                <a:gd name="T62" fmla="*/ 33 w 81"/>
                <a:gd name="T63" fmla="*/ 6 h 60"/>
                <a:gd name="T64" fmla="*/ 29 w 81"/>
                <a:gd name="T65" fmla="*/ 11 h 60"/>
                <a:gd name="T66" fmla="*/ 25 w 81"/>
                <a:gd name="T67" fmla="*/ 17 h 60"/>
                <a:gd name="T68" fmla="*/ 23 w 81"/>
                <a:gd name="T69" fmla="*/ 24 h 60"/>
                <a:gd name="T70" fmla="*/ 20 w 81"/>
                <a:gd name="T71" fmla="*/ 31 h 60"/>
                <a:gd name="T72" fmla="*/ 18 w 81"/>
                <a:gd name="T73" fmla="*/ 40 h 60"/>
                <a:gd name="T74" fmla="*/ 17 w 81"/>
                <a:gd name="T75" fmla="*/ 49 h 60"/>
                <a:gd name="T76" fmla="*/ 17 w 81"/>
                <a:gd name="T77" fmla="*/ 58 h 6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1"/>
                <a:gd name="T118" fmla="*/ 0 h 60"/>
                <a:gd name="T119" fmla="*/ 81 w 81"/>
                <a:gd name="T120" fmla="*/ 60 h 6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1" h="60">
                  <a:moveTo>
                    <a:pt x="0" y="59"/>
                  </a:moveTo>
                  <a:lnTo>
                    <a:pt x="0" y="53"/>
                  </a:lnTo>
                  <a:lnTo>
                    <a:pt x="1" y="47"/>
                  </a:lnTo>
                  <a:lnTo>
                    <a:pt x="1" y="42"/>
                  </a:lnTo>
                  <a:lnTo>
                    <a:pt x="2" y="36"/>
                  </a:lnTo>
                  <a:lnTo>
                    <a:pt x="3" y="31"/>
                  </a:lnTo>
                  <a:lnTo>
                    <a:pt x="5" y="26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9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4"/>
                  </a:lnTo>
                  <a:lnTo>
                    <a:pt x="58" y="5"/>
                  </a:lnTo>
                  <a:lnTo>
                    <a:pt x="59" y="7"/>
                  </a:lnTo>
                  <a:lnTo>
                    <a:pt x="61" y="9"/>
                  </a:lnTo>
                  <a:lnTo>
                    <a:pt x="63" y="11"/>
                  </a:lnTo>
                  <a:lnTo>
                    <a:pt x="64" y="14"/>
                  </a:lnTo>
                  <a:lnTo>
                    <a:pt x="66" y="17"/>
                  </a:lnTo>
                  <a:lnTo>
                    <a:pt x="67" y="19"/>
                  </a:lnTo>
                  <a:lnTo>
                    <a:pt x="69" y="23"/>
                  </a:lnTo>
                  <a:lnTo>
                    <a:pt x="70" y="26"/>
                  </a:lnTo>
                  <a:lnTo>
                    <a:pt x="71" y="29"/>
                  </a:lnTo>
                  <a:lnTo>
                    <a:pt x="72" y="33"/>
                  </a:lnTo>
                  <a:lnTo>
                    <a:pt x="80" y="33"/>
                  </a:lnTo>
                  <a:lnTo>
                    <a:pt x="67" y="58"/>
                  </a:lnTo>
                  <a:lnTo>
                    <a:pt x="47" y="34"/>
                  </a:lnTo>
                  <a:lnTo>
                    <a:pt x="55" y="33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3" y="25"/>
                  </a:lnTo>
                  <a:lnTo>
                    <a:pt x="52" y="23"/>
                  </a:lnTo>
                  <a:lnTo>
                    <a:pt x="51" y="20"/>
                  </a:lnTo>
                  <a:lnTo>
                    <a:pt x="50" y="18"/>
                  </a:lnTo>
                  <a:lnTo>
                    <a:pt x="49" y="16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4" y="8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40" y="4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5" y="4"/>
                  </a:lnTo>
                  <a:lnTo>
                    <a:pt x="33" y="6"/>
                  </a:lnTo>
                  <a:lnTo>
                    <a:pt x="31" y="8"/>
                  </a:lnTo>
                  <a:lnTo>
                    <a:pt x="29" y="11"/>
                  </a:lnTo>
                  <a:lnTo>
                    <a:pt x="27" y="14"/>
                  </a:lnTo>
                  <a:lnTo>
                    <a:pt x="25" y="17"/>
                  </a:lnTo>
                  <a:lnTo>
                    <a:pt x="24" y="20"/>
                  </a:lnTo>
                  <a:lnTo>
                    <a:pt x="23" y="24"/>
                  </a:lnTo>
                  <a:lnTo>
                    <a:pt x="21" y="27"/>
                  </a:lnTo>
                  <a:lnTo>
                    <a:pt x="20" y="31"/>
                  </a:lnTo>
                  <a:lnTo>
                    <a:pt x="19" y="36"/>
                  </a:lnTo>
                  <a:lnTo>
                    <a:pt x="18" y="40"/>
                  </a:lnTo>
                  <a:lnTo>
                    <a:pt x="18" y="44"/>
                  </a:lnTo>
                  <a:lnTo>
                    <a:pt x="17" y="49"/>
                  </a:lnTo>
                  <a:lnTo>
                    <a:pt x="17" y="53"/>
                  </a:lnTo>
                  <a:lnTo>
                    <a:pt x="17" y="58"/>
                  </a:lnTo>
                  <a:lnTo>
                    <a:pt x="0" y="5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67" name="Group 59"/>
          <p:cNvGrpSpPr>
            <a:grpSpLocks/>
          </p:cNvGrpSpPr>
          <p:nvPr/>
        </p:nvGrpSpPr>
        <p:grpSpPr bwMode="auto">
          <a:xfrm>
            <a:off x="4502150" y="3376613"/>
            <a:ext cx="225425" cy="123825"/>
            <a:chOff x="2360" y="2356"/>
            <a:chExt cx="142" cy="78"/>
          </a:xfrm>
        </p:grpSpPr>
        <p:sp>
          <p:nvSpPr>
            <p:cNvPr id="9407" name="Oval 60"/>
            <p:cNvSpPr>
              <a:spLocks noChangeArrowheads="1"/>
            </p:cNvSpPr>
            <p:nvPr/>
          </p:nvSpPr>
          <p:spPr bwMode="auto">
            <a:xfrm rot="60000">
              <a:off x="2360" y="2356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08" name="Freeform 61"/>
            <p:cNvSpPr>
              <a:spLocks/>
            </p:cNvSpPr>
            <p:nvPr/>
          </p:nvSpPr>
          <p:spPr bwMode="auto">
            <a:xfrm>
              <a:off x="2393" y="2365"/>
              <a:ext cx="83" cy="62"/>
            </a:xfrm>
            <a:custGeom>
              <a:avLst/>
              <a:gdLst>
                <a:gd name="T0" fmla="*/ 1 w 83"/>
                <a:gd name="T1" fmla="*/ 50 h 62"/>
                <a:gd name="T2" fmla="*/ 2 w 83"/>
                <a:gd name="T3" fmla="*/ 39 h 62"/>
                <a:gd name="T4" fmla="*/ 5 w 83"/>
                <a:gd name="T5" fmla="*/ 29 h 62"/>
                <a:gd name="T6" fmla="*/ 9 w 83"/>
                <a:gd name="T7" fmla="*/ 20 h 62"/>
                <a:gd name="T8" fmla="*/ 12 w 83"/>
                <a:gd name="T9" fmla="*/ 14 h 62"/>
                <a:gd name="T10" fmla="*/ 15 w 83"/>
                <a:gd name="T11" fmla="*/ 10 h 62"/>
                <a:gd name="T12" fmla="*/ 17 w 83"/>
                <a:gd name="T13" fmla="*/ 7 h 62"/>
                <a:gd name="T14" fmla="*/ 20 w 83"/>
                <a:gd name="T15" fmla="*/ 5 h 62"/>
                <a:gd name="T16" fmla="*/ 23 w 83"/>
                <a:gd name="T17" fmla="*/ 3 h 62"/>
                <a:gd name="T18" fmla="*/ 26 w 83"/>
                <a:gd name="T19" fmla="*/ 1 h 62"/>
                <a:gd name="T20" fmla="*/ 29 w 83"/>
                <a:gd name="T21" fmla="*/ 0 h 62"/>
                <a:gd name="T22" fmla="*/ 31 w 83"/>
                <a:gd name="T23" fmla="*/ 0 h 62"/>
                <a:gd name="T24" fmla="*/ 50 w 83"/>
                <a:gd name="T25" fmla="*/ 1 h 62"/>
                <a:gd name="T26" fmla="*/ 54 w 83"/>
                <a:gd name="T27" fmla="*/ 2 h 62"/>
                <a:gd name="T28" fmla="*/ 58 w 83"/>
                <a:gd name="T29" fmla="*/ 4 h 62"/>
                <a:gd name="T30" fmla="*/ 61 w 83"/>
                <a:gd name="T31" fmla="*/ 7 h 62"/>
                <a:gd name="T32" fmla="*/ 65 w 83"/>
                <a:gd name="T33" fmla="*/ 11 h 62"/>
                <a:gd name="T34" fmla="*/ 68 w 83"/>
                <a:gd name="T35" fmla="*/ 17 h 62"/>
                <a:gd name="T36" fmla="*/ 70 w 83"/>
                <a:gd name="T37" fmla="*/ 23 h 62"/>
                <a:gd name="T38" fmla="*/ 72 w 83"/>
                <a:gd name="T39" fmla="*/ 29 h 62"/>
                <a:gd name="T40" fmla="*/ 74 w 83"/>
                <a:gd name="T41" fmla="*/ 37 h 62"/>
                <a:gd name="T42" fmla="*/ 66 w 83"/>
                <a:gd name="T43" fmla="*/ 61 h 62"/>
                <a:gd name="T44" fmla="*/ 57 w 83"/>
                <a:gd name="T45" fmla="*/ 36 h 62"/>
                <a:gd name="T46" fmla="*/ 56 w 83"/>
                <a:gd name="T47" fmla="*/ 30 h 62"/>
                <a:gd name="T48" fmla="*/ 55 w 83"/>
                <a:gd name="T49" fmla="*/ 25 h 62"/>
                <a:gd name="T50" fmla="*/ 53 w 83"/>
                <a:gd name="T51" fmla="*/ 20 h 62"/>
                <a:gd name="T52" fmla="*/ 51 w 83"/>
                <a:gd name="T53" fmla="*/ 15 h 62"/>
                <a:gd name="T54" fmla="*/ 49 w 83"/>
                <a:gd name="T55" fmla="*/ 11 h 62"/>
                <a:gd name="T56" fmla="*/ 47 w 83"/>
                <a:gd name="T57" fmla="*/ 8 h 62"/>
                <a:gd name="T58" fmla="*/ 44 w 83"/>
                <a:gd name="T59" fmla="*/ 5 h 62"/>
                <a:gd name="T60" fmla="*/ 41 w 83"/>
                <a:gd name="T61" fmla="*/ 3 h 62"/>
                <a:gd name="T62" fmla="*/ 36 w 83"/>
                <a:gd name="T63" fmla="*/ 6 h 62"/>
                <a:gd name="T64" fmla="*/ 32 w 83"/>
                <a:gd name="T65" fmla="*/ 11 h 62"/>
                <a:gd name="T66" fmla="*/ 28 w 83"/>
                <a:gd name="T67" fmla="*/ 17 h 62"/>
                <a:gd name="T68" fmla="*/ 25 w 83"/>
                <a:gd name="T69" fmla="*/ 23 h 62"/>
                <a:gd name="T70" fmla="*/ 22 w 83"/>
                <a:gd name="T71" fmla="*/ 31 h 62"/>
                <a:gd name="T72" fmla="*/ 19 w 83"/>
                <a:gd name="T73" fmla="*/ 39 h 62"/>
                <a:gd name="T74" fmla="*/ 18 w 83"/>
                <a:gd name="T75" fmla="*/ 48 h 62"/>
                <a:gd name="T76" fmla="*/ 17 w 83"/>
                <a:gd name="T77" fmla="*/ 57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3"/>
                <a:gd name="T118" fmla="*/ 0 h 62"/>
                <a:gd name="T119" fmla="*/ 83 w 83"/>
                <a:gd name="T120" fmla="*/ 62 h 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3" h="62">
                  <a:moveTo>
                    <a:pt x="0" y="56"/>
                  </a:moveTo>
                  <a:lnTo>
                    <a:pt x="1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5" y="29"/>
                  </a:lnTo>
                  <a:lnTo>
                    <a:pt x="7" y="24"/>
                  </a:lnTo>
                  <a:lnTo>
                    <a:pt x="9" y="20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5" y="10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50" y="1"/>
                  </a:lnTo>
                  <a:lnTo>
                    <a:pt x="52" y="1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1" y="7"/>
                  </a:lnTo>
                  <a:lnTo>
                    <a:pt x="63" y="9"/>
                  </a:lnTo>
                  <a:lnTo>
                    <a:pt x="65" y="11"/>
                  </a:lnTo>
                  <a:lnTo>
                    <a:pt x="66" y="14"/>
                  </a:lnTo>
                  <a:lnTo>
                    <a:pt x="68" y="17"/>
                  </a:lnTo>
                  <a:lnTo>
                    <a:pt x="69" y="20"/>
                  </a:lnTo>
                  <a:lnTo>
                    <a:pt x="70" y="23"/>
                  </a:lnTo>
                  <a:lnTo>
                    <a:pt x="71" y="26"/>
                  </a:lnTo>
                  <a:lnTo>
                    <a:pt x="72" y="29"/>
                  </a:lnTo>
                  <a:lnTo>
                    <a:pt x="73" y="33"/>
                  </a:lnTo>
                  <a:lnTo>
                    <a:pt x="74" y="37"/>
                  </a:lnTo>
                  <a:lnTo>
                    <a:pt x="82" y="37"/>
                  </a:lnTo>
                  <a:lnTo>
                    <a:pt x="66" y="61"/>
                  </a:lnTo>
                  <a:lnTo>
                    <a:pt x="49" y="35"/>
                  </a:lnTo>
                  <a:lnTo>
                    <a:pt x="57" y="36"/>
                  </a:lnTo>
                  <a:lnTo>
                    <a:pt x="57" y="33"/>
                  </a:lnTo>
                  <a:lnTo>
                    <a:pt x="56" y="30"/>
                  </a:lnTo>
                  <a:lnTo>
                    <a:pt x="56" y="27"/>
                  </a:lnTo>
                  <a:lnTo>
                    <a:pt x="55" y="25"/>
                  </a:lnTo>
                  <a:lnTo>
                    <a:pt x="54" y="22"/>
                  </a:lnTo>
                  <a:lnTo>
                    <a:pt x="53" y="20"/>
                  </a:lnTo>
                  <a:lnTo>
                    <a:pt x="52" y="18"/>
                  </a:lnTo>
                  <a:lnTo>
                    <a:pt x="51" y="15"/>
                  </a:lnTo>
                  <a:lnTo>
                    <a:pt x="50" y="13"/>
                  </a:lnTo>
                  <a:lnTo>
                    <a:pt x="49" y="11"/>
                  </a:lnTo>
                  <a:lnTo>
                    <a:pt x="48" y="10"/>
                  </a:lnTo>
                  <a:lnTo>
                    <a:pt x="47" y="8"/>
                  </a:lnTo>
                  <a:lnTo>
                    <a:pt x="45" y="7"/>
                  </a:lnTo>
                  <a:lnTo>
                    <a:pt x="44" y="5"/>
                  </a:lnTo>
                  <a:lnTo>
                    <a:pt x="42" y="4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1"/>
                  </a:lnTo>
                  <a:lnTo>
                    <a:pt x="30" y="14"/>
                  </a:lnTo>
                  <a:lnTo>
                    <a:pt x="28" y="17"/>
                  </a:lnTo>
                  <a:lnTo>
                    <a:pt x="26" y="20"/>
                  </a:lnTo>
                  <a:lnTo>
                    <a:pt x="25" y="23"/>
                  </a:lnTo>
                  <a:lnTo>
                    <a:pt x="23" y="27"/>
                  </a:lnTo>
                  <a:lnTo>
                    <a:pt x="22" y="31"/>
                  </a:lnTo>
                  <a:lnTo>
                    <a:pt x="20" y="35"/>
                  </a:lnTo>
                  <a:lnTo>
                    <a:pt x="19" y="39"/>
                  </a:lnTo>
                  <a:lnTo>
                    <a:pt x="18" y="43"/>
                  </a:lnTo>
                  <a:lnTo>
                    <a:pt x="18" y="48"/>
                  </a:lnTo>
                  <a:lnTo>
                    <a:pt x="17" y="52"/>
                  </a:lnTo>
                  <a:lnTo>
                    <a:pt x="17" y="57"/>
                  </a:lnTo>
                  <a:lnTo>
                    <a:pt x="0" y="5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68" name="Group 62"/>
          <p:cNvGrpSpPr>
            <a:grpSpLocks/>
          </p:cNvGrpSpPr>
          <p:nvPr/>
        </p:nvGrpSpPr>
        <p:grpSpPr bwMode="auto">
          <a:xfrm>
            <a:off x="2927350" y="3162300"/>
            <a:ext cx="225425" cy="123825"/>
            <a:chOff x="1368" y="2221"/>
            <a:chExt cx="142" cy="78"/>
          </a:xfrm>
        </p:grpSpPr>
        <p:sp>
          <p:nvSpPr>
            <p:cNvPr id="9405" name="Oval 63"/>
            <p:cNvSpPr>
              <a:spLocks noChangeArrowheads="1"/>
            </p:cNvSpPr>
            <p:nvPr/>
          </p:nvSpPr>
          <p:spPr bwMode="auto">
            <a:xfrm rot="780000">
              <a:off x="1368" y="2221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06" name="Freeform 64"/>
            <p:cNvSpPr>
              <a:spLocks/>
            </p:cNvSpPr>
            <p:nvPr/>
          </p:nvSpPr>
          <p:spPr bwMode="auto">
            <a:xfrm>
              <a:off x="1396" y="2229"/>
              <a:ext cx="85" cy="68"/>
            </a:xfrm>
            <a:custGeom>
              <a:avLst/>
              <a:gdLst>
                <a:gd name="T0" fmla="*/ 2 w 85"/>
                <a:gd name="T1" fmla="*/ 42 h 68"/>
                <a:gd name="T2" fmla="*/ 6 w 85"/>
                <a:gd name="T3" fmla="*/ 32 h 68"/>
                <a:gd name="T4" fmla="*/ 11 w 85"/>
                <a:gd name="T5" fmla="*/ 23 h 68"/>
                <a:gd name="T6" fmla="*/ 16 w 85"/>
                <a:gd name="T7" fmla="*/ 15 h 68"/>
                <a:gd name="T8" fmla="*/ 22 w 85"/>
                <a:gd name="T9" fmla="*/ 8 h 68"/>
                <a:gd name="T10" fmla="*/ 25 w 85"/>
                <a:gd name="T11" fmla="*/ 6 h 68"/>
                <a:gd name="T12" fmla="*/ 28 w 85"/>
                <a:gd name="T13" fmla="*/ 4 h 68"/>
                <a:gd name="T14" fmla="*/ 32 w 85"/>
                <a:gd name="T15" fmla="*/ 2 h 68"/>
                <a:gd name="T16" fmla="*/ 35 w 85"/>
                <a:gd name="T17" fmla="*/ 1 h 68"/>
                <a:gd name="T18" fmla="*/ 38 w 85"/>
                <a:gd name="T19" fmla="*/ 0 h 68"/>
                <a:gd name="T20" fmla="*/ 41 w 85"/>
                <a:gd name="T21" fmla="*/ 0 h 68"/>
                <a:gd name="T22" fmla="*/ 44 w 85"/>
                <a:gd name="T23" fmla="*/ 1 h 68"/>
                <a:gd name="T24" fmla="*/ 62 w 85"/>
                <a:gd name="T25" fmla="*/ 6 h 68"/>
                <a:gd name="T26" fmla="*/ 65 w 85"/>
                <a:gd name="T27" fmla="*/ 8 h 68"/>
                <a:gd name="T28" fmla="*/ 68 w 85"/>
                <a:gd name="T29" fmla="*/ 11 h 68"/>
                <a:gd name="T30" fmla="*/ 71 w 85"/>
                <a:gd name="T31" fmla="*/ 16 h 68"/>
                <a:gd name="T32" fmla="*/ 73 w 85"/>
                <a:gd name="T33" fmla="*/ 21 h 68"/>
                <a:gd name="T34" fmla="*/ 75 w 85"/>
                <a:gd name="T35" fmla="*/ 27 h 68"/>
                <a:gd name="T36" fmla="*/ 76 w 85"/>
                <a:gd name="T37" fmla="*/ 34 h 68"/>
                <a:gd name="T38" fmla="*/ 76 w 85"/>
                <a:gd name="T39" fmla="*/ 41 h 68"/>
                <a:gd name="T40" fmla="*/ 84 w 85"/>
                <a:gd name="T41" fmla="*/ 47 h 68"/>
                <a:gd name="T42" fmla="*/ 52 w 85"/>
                <a:gd name="T43" fmla="*/ 38 h 68"/>
                <a:gd name="T44" fmla="*/ 60 w 85"/>
                <a:gd name="T45" fmla="*/ 34 h 68"/>
                <a:gd name="T46" fmla="*/ 59 w 85"/>
                <a:gd name="T47" fmla="*/ 24 h 68"/>
                <a:gd name="T48" fmla="*/ 56 w 85"/>
                <a:gd name="T49" fmla="*/ 15 h 68"/>
                <a:gd name="T50" fmla="*/ 55 w 85"/>
                <a:gd name="T51" fmla="*/ 11 h 68"/>
                <a:gd name="T52" fmla="*/ 53 w 85"/>
                <a:gd name="T53" fmla="*/ 8 h 68"/>
                <a:gd name="T54" fmla="*/ 51 w 85"/>
                <a:gd name="T55" fmla="*/ 5 h 68"/>
                <a:gd name="T56" fmla="*/ 46 w 85"/>
                <a:gd name="T57" fmla="*/ 7 h 68"/>
                <a:gd name="T58" fmla="*/ 41 w 85"/>
                <a:gd name="T59" fmla="*/ 11 h 68"/>
                <a:gd name="T60" fmla="*/ 36 w 85"/>
                <a:gd name="T61" fmla="*/ 15 h 68"/>
                <a:gd name="T62" fmla="*/ 31 w 85"/>
                <a:gd name="T63" fmla="*/ 21 h 68"/>
                <a:gd name="T64" fmla="*/ 27 w 85"/>
                <a:gd name="T65" fmla="*/ 28 h 68"/>
                <a:gd name="T66" fmla="*/ 22 w 85"/>
                <a:gd name="T67" fmla="*/ 36 h 68"/>
                <a:gd name="T68" fmla="*/ 19 w 85"/>
                <a:gd name="T69" fmla="*/ 44 h 68"/>
                <a:gd name="T70" fmla="*/ 16 w 85"/>
                <a:gd name="T71" fmla="*/ 53 h 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5"/>
                <a:gd name="T109" fmla="*/ 0 h 68"/>
                <a:gd name="T110" fmla="*/ 85 w 85"/>
                <a:gd name="T111" fmla="*/ 68 h 6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5" h="68">
                  <a:moveTo>
                    <a:pt x="0" y="48"/>
                  </a:moveTo>
                  <a:lnTo>
                    <a:pt x="2" y="42"/>
                  </a:lnTo>
                  <a:lnTo>
                    <a:pt x="4" y="37"/>
                  </a:lnTo>
                  <a:lnTo>
                    <a:pt x="6" y="32"/>
                  </a:lnTo>
                  <a:lnTo>
                    <a:pt x="8" y="27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6" y="15"/>
                  </a:lnTo>
                  <a:lnTo>
                    <a:pt x="19" y="11"/>
                  </a:lnTo>
                  <a:lnTo>
                    <a:pt x="22" y="8"/>
                  </a:lnTo>
                  <a:lnTo>
                    <a:pt x="24" y="7"/>
                  </a:lnTo>
                  <a:lnTo>
                    <a:pt x="25" y="6"/>
                  </a:lnTo>
                  <a:lnTo>
                    <a:pt x="27" y="5"/>
                  </a:lnTo>
                  <a:lnTo>
                    <a:pt x="28" y="4"/>
                  </a:lnTo>
                  <a:lnTo>
                    <a:pt x="30" y="3"/>
                  </a:lnTo>
                  <a:lnTo>
                    <a:pt x="32" y="2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1"/>
                  </a:lnTo>
                  <a:lnTo>
                    <a:pt x="44" y="1"/>
                  </a:lnTo>
                  <a:lnTo>
                    <a:pt x="60" y="5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8"/>
                  </a:lnTo>
                  <a:lnTo>
                    <a:pt x="67" y="10"/>
                  </a:lnTo>
                  <a:lnTo>
                    <a:pt x="68" y="11"/>
                  </a:lnTo>
                  <a:lnTo>
                    <a:pt x="70" y="13"/>
                  </a:lnTo>
                  <a:lnTo>
                    <a:pt x="71" y="16"/>
                  </a:lnTo>
                  <a:lnTo>
                    <a:pt x="72" y="18"/>
                  </a:lnTo>
                  <a:lnTo>
                    <a:pt x="73" y="21"/>
                  </a:lnTo>
                  <a:lnTo>
                    <a:pt x="74" y="24"/>
                  </a:lnTo>
                  <a:lnTo>
                    <a:pt x="75" y="27"/>
                  </a:lnTo>
                  <a:lnTo>
                    <a:pt x="75" y="30"/>
                  </a:lnTo>
                  <a:lnTo>
                    <a:pt x="76" y="34"/>
                  </a:lnTo>
                  <a:lnTo>
                    <a:pt x="76" y="37"/>
                  </a:lnTo>
                  <a:lnTo>
                    <a:pt x="76" y="41"/>
                  </a:lnTo>
                  <a:lnTo>
                    <a:pt x="76" y="45"/>
                  </a:lnTo>
                  <a:lnTo>
                    <a:pt x="84" y="47"/>
                  </a:lnTo>
                  <a:lnTo>
                    <a:pt x="63" y="67"/>
                  </a:lnTo>
                  <a:lnTo>
                    <a:pt x="52" y="38"/>
                  </a:lnTo>
                  <a:lnTo>
                    <a:pt x="60" y="40"/>
                  </a:lnTo>
                  <a:lnTo>
                    <a:pt x="60" y="34"/>
                  </a:lnTo>
                  <a:lnTo>
                    <a:pt x="59" y="29"/>
                  </a:lnTo>
                  <a:lnTo>
                    <a:pt x="59" y="24"/>
                  </a:lnTo>
                  <a:lnTo>
                    <a:pt x="58" y="20"/>
                  </a:lnTo>
                  <a:lnTo>
                    <a:pt x="56" y="15"/>
                  </a:lnTo>
                  <a:lnTo>
                    <a:pt x="56" y="13"/>
                  </a:lnTo>
                  <a:lnTo>
                    <a:pt x="55" y="11"/>
                  </a:lnTo>
                  <a:lnTo>
                    <a:pt x="54" y="10"/>
                  </a:lnTo>
                  <a:lnTo>
                    <a:pt x="53" y="8"/>
                  </a:lnTo>
                  <a:lnTo>
                    <a:pt x="52" y="6"/>
                  </a:lnTo>
                  <a:lnTo>
                    <a:pt x="51" y="5"/>
                  </a:lnTo>
                  <a:lnTo>
                    <a:pt x="48" y="6"/>
                  </a:lnTo>
                  <a:lnTo>
                    <a:pt x="46" y="7"/>
                  </a:lnTo>
                  <a:lnTo>
                    <a:pt x="43" y="9"/>
                  </a:lnTo>
                  <a:lnTo>
                    <a:pt x="41" y="11"/>
                  </a:lnTo>
                  <a:lnTo>
                    <a:pt x="38" y="13"/>
                  </a:lnTo>
                  <a:lnTo>
                    <a:pt x="36" y="15"/>
                  </a:lnTo>
                  <a:lnTo>
                    <a:pt x="33" y="18"/>
                  </a:lnTo>
                  <a:lnTo>
                    <a:pt x="31" y="21"/>
                  </a:lnTo>
                  <a:lnTo>
                    <a:pt x="29" y="24"/>
                  </a:lnTo>
                  <a:lnTo>
                    <a:pt x="27" y="28"/>
                  </a:lnTo>
                  <a:lnTo>
                    <a:pt x="24" y="32"/>
                  </a:lnTo>
                  <a:lnTo>
                    <a:pt x="22" y="36"/>
                  </a:lnTo>
                  <a:lnTo>
                    <a:pt x="21" y="40"/>
                  </a:lnTo>
                  <a:lnTo>
                    <a:pt x="19" y="44"/>
                  </a:lnTo>
                  <a:lnTo>
                    <a:pt x="17" y="48"/>
                  </a:lnTo>
                  <a:lnTo>
                    <a:pt x="16" y="53"/>
                  </a:lnTo>
                  <a:lnTo>
                    <a:pt x="0" y="4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69" name="Group 65"/>
          <p:cNvGrpSpPr>
            <a:grpSpLocks/>
          </p:cNvGrpSpPr>
          <p:nvPr/>
        </p:nvGrpSpPr>
        <p:grpSpPr bwMode="auto">
          <a:xfrm>
            <a:off x="2813050" y="3279775"/>
            <a:ext cx="225425" cy="123825"/>
            <a:chOff x="1296" y="2295"/>
            <a:chExt cx="142" cy="78"/>
          </a:xfrm>
        </p:grpSpPr>
        <p:sp>
          <p:nvSpPr>
            <p:cNvPr id="9403" name="Oval 66"/>
            <p:cNvSpPr>
              <a:spLocks noChangeArrowheads="1"/>
            </p:cNvSpPr>
            <p:nvPr/>
          </p:nvSpPr>
          <p:spPr bwMode="auto">
            <a:xfrm rot="1020000">
              <a:off x="1296" y="2295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04" name="Freeform 67"/>
            <p:cNvSpPr>
              <a:spLocks/>
            </p:cNvSpPr>
            <p:nvPr/>
          </p:nvSpPr>
          <p:spPr bwMode="auto">
            <a:xfrm>
              <a:off x="1325" y="2299"/>
              <a:ext cx="84" cy="70"/>
            </a:xfrm>
            <a:custGeom>
              <a:avLst/>
              <a:gdLst>
                <a:gd name="T0" fmla="*/ 2 w 84"/>
                <a:gd name="T1" fmla="*/ 41 h 70"/>
                <a:gd name="T2" fmla="*/ 7 w 84"/>
                <a:gd name="T3" fmla="*/ 30 h 70"/>
                <a:gd name="T4" fmla="*/ 13 w 84"/>
                <a:gd name="T5" fmla="*/ 21 h 70"/>
                <a:gd name="T6" fmla="*/ 19 w 84"/>
                <a:gd name="T7" fmla="*/ 14 h 70"/>
                <a:gd name="T8" fmla="*/ 25 w 84"/>
                <a:gd name="T9" fmla="*/ 7 h 70"/>
                <a:gd name="T10" fmla="*/ 30 w 84"/>
                <a:gd name="T11" fmla="*/ 4 h 70"/>
                <a:gd name="T12" fmla="*/ 33 w 84"/>
                <a:gd name="T13" fmla="*/ 2 h 70"/>
                <a:gd name="T14" fmla="*/ 36 w 84"/>
                <a:gd name="T15" fmla="*/ 1 h 70"/>
                <a:gd name="T16" fmla="*/ 40 w 84"/>
                <a:gd name="T17" fmla="*/ 0 h 70"/>
                <a:gd name="T18" fmla="*/ 43 w 84"/>
                <a:gd name="T19" fmla="*/ 0 h 70"/>
                <a:gd name="T20" fmla="*/ 46 w 84"/>
                <a:gd name="T21" fmla="*/ 1 h 70"/>
                <a:gd name="T22" fmla="*/ 62 w 84"/>
                <a:gd name="T23" fmla="*/ 7 h 70"/>
                <a:gd name="T24" fmla="*/ 66 w 84"/>
                <a:gd name="T25" fmla="*/ 9 h 70"/>
                <a:gd name="T26" fmla="*/ 69 w 84"/>
                <a:gd name="T27" fmla="*/ 12 h 70"/>
                <a:gd name="T28" fmla="*/ 72 w 84"/>
                <a:gd name="T29" fmla="*/ 16 h 70"/>
                <a:gd name="T30" fmla="*/ 74 w 84"/>
                <a:gd name="T31" fmla="*/ 21 h 70"/>
                <a:gd name="T32" fmla="*/ 75 w 84"/>
                <a:gd name="T33" fmla="*/ 27 h 70"/>
                <a:gd name="T34" fmla="*/ 76 w 84"/>
                <a:gd name="T35" fmla="*/ 33 h 70"/>
                <a:gd name="T36" fmla="*/ 76 w 84"/>
                <a:gd name="T37" fmla="*/ 40 h 70"/>
                <a:gd name="T38" fmla="*/ 76 w 84"/>
                <a:gd name="T39" fmla="*/ 48 h 70"/>
                <a:gd name="T40" fmla="*/ 62 w 84"/>
                <a:gd name="T41" fmla="*/ 69 h 70"/>
                <a:gd name="T42" fmla="*/ 60 w 84"/>
                <a:gd name="T43" fmla="*/ 42 h 70"/>
                <a:gd name="T44" fmla="*/ 61 w 84"/>
                <a:gd name="T45" fmla="*/ 31 h 70"/>
                <a:gd name="T46" fmla="*/ 60 w 84"/>
                <a:gd name="T47" fmla="*/ 22 h 70"/>
                <a:gd name="T48" fmla="*/ 58 w 84"/>
                <a:gd name="T49" fmla="*/ 13 h 70"/>
                <a:gd name="T50" fmla="*/ 56 w 84"/>
                <a:gd name="T51" fmla="*/ 10 h 70"/>
                <a:gd name="T52" fmla="*/ 54 w 84"/>
                <a:gd name="T53" fmla="*/ 7 h 70"/>
                <a:gd name="T54" fmla="*/ 49 w 84"/>
                <a:gd name="T55" fmla="*/ 9 h 70"/>
                <a:gd name="T56" fmla="*/ 43 w 84"/>
                <a:gd name="T57" fmla="*/ 12 h 70"/>
                <a:gd name="T58" fmla="*/ 38 w 84"/>
                <a:gd name="T59" fmla="*/ 16 h 70"/>
                <a:gd name="T60" fmla="*/ 33 w 84"/>
                <a:gd name="T61" fmla="*/ 21 h 70"/>
                <a:gd name="T62" fmla="*/ 28 w 84"/>
                <a:gd name="T63" fmla="*/ 28 h 70"/>
                <a:gd name="T64" fmla="*/ 23 w 84"/>
                <a:gd name="T65" fmla="*/ 35 h 70"/>
                <a:gd name="T66" fmla="*/ 19 w 84"/>
                <a:gd name="T67" fmla="*/ 43 h 70"/>
                <a:gd name="T68" fmla="*/ 15 w 84"/>
                <a:gd name="T69" fmla="*/ 52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4"/>
                <a:gd name="T106" fmla="*/ 0 h 70"/>
                <a:gd name="T107" fmla="*/ 84 w 84"/>
                <a:gd name="T108" fmla="*/ 70 h 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4" h="70">
                  <a:moveTo>
                    <a:pt x="0" y="46"/>
                  </a:moveTo>
                  <a:lnTo>
                    <a:pt x="2" y="41"/>
                  </a:lnTo>
                  <a:lnTo>
                    <a:pt x="5" y="35"/>
                  </a:lnTo>
                  <a:lnTo>
                    <a:pt x="7" y="30"/>
                  </a:lnTo>
                  <a:lnTo>
                    <a:pt x="10" y="26"/>
                  </a:lnTo>
                  <a:lnTo>
                    <a:pt x="13" y="21"/>
                  </a:lnTo>
                  <a:lnTo>
                    <a:pt x="16" y="17"/>
                  </a:lnTo>
                  <a:lnTo>
                    <a:pt x="19" y="14"/>
                  </a:lnTo>
                  <a:lnTo>
                    <a:pt x="22" y="10"/>
                  </a:lnTo>
                  <a:lnTo>
                    <a:pt x="25" y="7"/>
                  </a:lnTo>
                  <a:lnTo>
                    <a:pt x="28" y="5"/>
                  </a:lnTo>
                  <a:lnTo>
                    <a:pt x="30" y="4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1"/>
                  </a:lnTo>
                  <a:lnTo>
                    <a:pt x="38" y="1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1"/>
                  </a:lnTo>
                  <a:lnTo>
                    <a:pt x="47" y="1"/>
                  </a:lnTo>
                  <a:lnTo>
                    <a:pt x="62" y="7"/>
                  </a:lnTo>
                  <a:lnTo>
                    <a:pt x="64" y="8"/>
                  </a:lnTo>
                  <a:lnTo>
                    <a:pt x="66" y="9"/>
                  </a:lnTo>
                  <a:lnTo>
                    <a:pt x="67" y="10"/>
                  </a:lnTo>
                  <a:lnTo>
                    <a:pt x="69" y="12"/>
                  </a:lnTo>
                  <a:lnTo>
                    <a:pt x="71" y="14"/>
                  </a:lnTo>
                  <a:lnTo>
                    <a:pt x="72" y="16"/>
                  </a:lnTo>
                  <a:lnTo>
                    <a:pt x="73" y="19"/>
                  </a:lnTo>
                  <a:lnTo>
                    <a:pt x="74" y="21"/>
                  </a:lnTo>
                  <a:lnTo>
                    <a:pt x="75" y="24"/>
                  </a:lnTo>
                  <a:lnTo>
                    <a:pt x="75" y="27"/>
                  </a:lnTo>
                  <a:lnTo>
                    <a:pt x="76" y="30"/>
                  </a:lnTo>
                  <a:lnTo>
                    <a:pt x="76" y="33"/>
                  </a:lnTo>
                  <a:lnTo>
                    <a:pt x="76" y="37"/>
                  </a:lnTo>
                  <a:lnTo>
                    <a:pt x="76" y="40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83" y="51"/>
                  </a:lnTo>
                  <a:lnTo>
                    <a:pt x="62" y="69"/>
                  </a:lnTo>
                  <a:lnTo>
                    <a:pt x="52" y="39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61" y="31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59" y="17"/>
                  </a:lnTo>
                  <a:lnTo>
                    <a:pt x="58" y="13"/>
                  </a:lnTo>
                  <a:lnTo>
                    <a:pt x="57" y="12"/>
                  </a:lnTo>
                  <a:lnTo>
                    <a:pt x="56" y="10"/>
                  </a:lnTo>
                  <a:lnTo>
                    <a:pt x="55" y="8"/>
                  </a:lnTo>
                  <a:lnTo>
                    <a:pt x="54" y="7"/>
                  </a:lnTo>
                  <a:lnTo>
                    <a:pt x="51" y="8"/>
                  </a:lnTo>
                  <a:lnTo>
                    <a:pt x="49" y="9"/>
                  </a:lnTo>
                  <a:lnTo>
                    <a:pt x="46" y="10"/>
                  </a:lnTo>
                  <a:lnTo>
                    <a:pt x="43" y="12"/>
                  </a:lnTo>
                  <a:lnTo>
                    <a:pt x="41" y="14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3" y="21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5" y="31"/>
                  </a:lnTo>
                  <a:lnTo>
                    <a:pt x="23" y="35"/>
                  </a:lnTo>
                  <a:lnTo>
                    <a:pt x="21" y="39"/>
                  </a:lnTo>
                  <a:lnTo>
                    <a:pt x="19" y="43"/>
                  </a:lnTo>
                  <a:lnTo>
                    <a:pt x="17" y="48"/>
                  </a:lnTo>
                  <a:lnTo>
                    <a:pt x="15" y="52"/>
                  </a:lnTo>
                  <a:lnTo>
                    <a:pt x="0" y="4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70" name="Group 68"/>
          <p:cNvGrpSpPr>
            <a:grpSpLocks/>
          </p:cNvGrpSpPr>
          <p:nvPr/>
        </p:nvGrpSpPr>
        <p:grpSpPr bwMode="auto">
          <a:xfrm>
            <a:off x="2362200" y="2905125"/>
            <a:ext cx="225425" cy="123825"/>
            <a:chOff x="1012" y="2059"/>
            <a:chExt cx="142" cy="78"/>
          </a:xfrm>
        </p:grpSpPr>
        <p:sp>
          <p:nvSpPr>
            <p:cNvPr id="9401" name="Oval 69"/>
            <p:cNvSpPr>
              <a:spLocks noChangeArrowheads="1"/>
            </p:cNvSpPr>
            <p:nvPr/>
          </p:nvSpPr>
          <p:spPr bwMode="auto">
            <a:xfrm rot="1860000">
              <a:off x="1012" y="2059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02" name="Freeform 70"/>
            <p:cNvSpPr>
              <a:spLocks/>
            </p:cNvSpPr>
            <p:nvPr/>
          </p:nvSpPr>
          <p:spPr bwMode="auto">
            <a:xfrm>
              <a:off x="1039" y="2064"/>
              <a:ext cx="81" cy="73"/>
            </a:xfrm>
            <a:custGeom>
              <a:avLst/>
              <a:gdLst>
                <a:gd name="T0" fmla="*/ 3 w 81"/>
                <a:gd name="T1" fmla="*/ 29 h 73"/>
                <a:gd name="T2" fmla="*/ 11 w 81"/>
                <a:gd name="T3" fmla="*/ 21 h 73"/>
                <a:gd name="T4" fmla="*/ 18 w 81"/>
                <a:gd name="T5" fmla="*/ 13 h 73"/>
                <a:gd name="T6" fmla="*/ 26 w 81"/>
                <a:gd name="T7" fmla="*/ 8 h 73"/>
                <a:gd name="T8" fmla="*/ 34 w 81"/>
                <a:gd name="T9" fmla="*/ 3 h 73"/>
                <a:gd name="T10" fmla="*/ 41 w 81"/>
                <a:gd name="T11" fmla="*/ 1 h 73"/>
                <a:gd name="T12" fmla="*/ 48 w 81"/>
                <a:gd name="T13" fmla="*/ 0 h 73"/>
                <a:gd name="T14" fmla="*/ 51 w 81"/>
                <a:gd name="T15" fmla="*/ 1 h 73"/>
                <a:gd name="T16" fmla="*/ 54 w 81"/>
                <a:gd name="T17" fmla="*/ 2 h 73"/>
                <a:gd name="T18" fmla="*/ 57 w 81"/>
                <a:gd name="T19" fmla="*/ 3 h 73"/>
                <a:gd name="T20" fmla="*/ 72 w 81"/>
                <a:gd name="T21" fmla="*/ 13 h 73"/>
                <a:gd name="T22" fmla="*/ 75 w 81"/>
                <a:gd name="T23" fmla="*/ 17 h 73"/>
                <a:gd name="T24" fmla="*/ 77 w 81"/>
                <a:gd name="T25" fmla="*/ 21 h 73"/>
                <a:gd name="T26" fmla="*/ 78 w 81"/>
                <a:gd name="T27" fmla="*/ 26 h 73"/>
                <a:gd name="T28" fmla="*/ 78 w 81"/>
                <a:gd name="T29" fmla="*/ 31 h 73"/>
                <a:gd name="T30" fmla="*/ 78 w 81"/>
                <a:gd name="T31" fmla="*/ 38 h 73"/>
                <a:gd name="T32" fmla="*/ 76 w 81"/>
                <a:gd name="T33" fmla="*/ 44 h 73"/>
                <a:gd name="T34" fmla="*/ 74 w 81"/>
                <a:gd name="T35" fmla="*/ 51 h 73"/>
                <a:gd name="T36" fmla="*/ 80 w 81"/>
                <a:gd name="T37" fmla="*/ 60 h 73"/>
                <a:gd name="T38" fmla="*/ 53 w 81"/>
                <a:gd name="T39" fmla="*/ 41 h 73"/>
                <a:gd name="T40" fmla="*/ 61 w 81"/>
                <a:gd name="T41" fmla="*/ 41 h 73"/>
                <a:gd name="T42" fmla="*/ 64 w 81"/>
                <a:gd name="T43" fmla="*/ 30 h 73"/>
                <a:gd name="T44" fmla="*/ 64 w 81"/>
                <a:gd name="T45" fmla="*/ 21 h 73"/>
                <a:gd name="T46" fmla="*/ 63 w 81"/>
                <a:gd name="T47" fmla="*/ 13 h 73"/>
                <a:gd name="T48" fmla="*/ 59 w 81"/>
                <a:gd name="T49" fmla="*/ 10 h 73"/>
                <a:gd name="T50" fmla="*/ 54 w 81"/>
                <a:gd name="T51" fmla="*/ 11 h 73"/>
                <a:gd name="T52" fmla="*/ 47 w 81"/>
                <a:gd name="T53" fmla="*/ 13 h 73"/>
                <a:gd name="T54" fmla="*/ 41 w 81"/>
                <a:gd name="T55" fmla="*/ 17 h 73"/>
                <a:gd name="T56" fmla="*/ 35 w 81"/>
                <a:gd name="T57" fmla="*/ 21 h 73"/>
                <a:gd name="T58" fmla="*/ 28 w 81"/>
                <a:gd name="T59" fmla="*/ 27 h 73"/>
                <a:gd name="T60" fmla="*/ 22 w 81"/>
                <a:gd name="T61" fmla="*/ 33 h 73"/>
                <a:gd name="T62" fmla="*/ 17 w 81"/>
                <a:gd name="T63" fmla="*/ 40 h 73"/>
                <a:gd name="T64" fmla="*/ 0 w 81"/>
                <a:gd name="T65" fmla="*/ 34 h 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1"/>
                <a:gd name="T100" fmla="*/ 0 h 73"/>
                <a:gd name="T101" fmla="*/ 81 w 81"/>
                <a:gd name="T102" fmla="*/ 73 h 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1" h="73">
                  <a:moveTo>
                    <a:pt x="0" y="34"/>
                  </a:moveTo>
                  <a:lnTo>
                    <a:pt x="3" y="29"/>
                  </a:lnTo>
                  <a:lnTo>
                    <a:pt x="7" y="25"/>
                  </a:lnTo>
                  <a:lnTo>
                    <a:pt x="11" y="21"/>
                  </a:lnTo>
                  <a:lnTo>
                    <a:pt x="15" y="17"/>
                  </a:lnTo>
                  <a:lnTo>
                    <a:pt x="18" y="13"/>
                  </a:lnTo>
                  <a:lnTo>
                    <a:pt x="22" y="10"/>
                  </a:lnTo>
                  <a:lnTo>
                    <a:pt x="26" y="8"/>
                  </a:lnTo>
                  <a:lnTo>
                    <a:pt x="30" y="5"/>
                  </a:lnTo>
                  <a:lnTo>
                    <a:pt x="34" y="3"/>
                  </a:lnTo>
                  <a:lnTo>
                    <a:pt x="38" y="2"/>
                  </a:lnTo>
                  <a:lnTo>
                    <a:pt x="41" y="1"/>
                  </a:lnTo>
                  <a:lnTo>
                    <a:pt x="45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3"/>
                  </a:lnTo>
                  <a:lnTo>
                    <a:pt x="70" y="12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5" y="17"/>
                  </a:lnTo>
                  <a:lnTo>
                    <a:pt x="76" y="19"/>
                  </a:lnTo>
                  <a:lnTo>
                    <a:pt x="77" y="21"/>
                  </a:lnTo>
                  <a:lnTo>
                    <a:pt x="77" y="23"/>
                  </a:lnTo>
                  <a:lnTo>
                    <a:pt x="78" y="26"/>
                  </a:lnTo>
                  <a:lnTo>
                    <a:pt x="78" y="29"/>
                  </a:lnTo>
                  <a:lnTo>
                    <a:pt x="78" y="31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7" y="41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74" y="51"/>
                  </a:lnTo>
                  <a:lnTo>
                    <a:pt x="73" y="55"/>
                  </a:lnTo>
                  <a:lnTo>
                    <a:pt x="80" y="60"/>
                  </a:lnTo>
                  <a:lnTo>
                    <a:pt x="55" y="72"/>
                  </a:lnTo>
                  <a:lnTo>
                    <a:pt x="53" y="41"/>
                  </a:lnTo>
                  <a:lnTo>
                    <a:pt x="59" y="46"/>
                  </a:lnTo>
                  <a:lnTo>
                    <a:pt x="61" y="41"/>
                  </a:lnTo>
                  <a:lnTo>
                    <a:pt x="63" y="35"/>
                  </a:lnTo>
                  <a:lnTo>
                    <a:pt x="64" y="30"/>
                  </a:lnTo>
                  <a:lnTo>
                    <a:pt x="64" y="25"/>
                  </a:lnTo>
                  <a:lnTo>
                    <a:pt x="64" y="21"/>
                  </a:lnTo>
                  <a:lnTo>
                    <a:pt x="64" y="17"/>
                  </a:lnTo>
                  <a:lnTo>
                    <a:pt x="63" y="13"/>
                  </a:lnTo>
                  <a:lnTo>
                    <a:pt x="62" y="10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4" y="11"/>
                  </a:lnTo>
                  <a:lnTo>
                    <a:pt x="51" y="12"/>
                  </a:lnTo>
                  <a:lnTo>
                    <a:pt x="47" y="13"/>
                  </a:lnTo>
                  <a:lnTo>
                    <a:pt x="44" y="15"/>
                  </a:lnTo>
                  <a:lnTo>
                    <a:pt x="41" y="17"/>
                  </a:lnTo>
                  <a:lnTo>
                    <a:pt x="38" y="19"/>
                  </a:lnTo>
                  <a:lnTo>
                    <a:pt x="35" y="21"/>
                  </a:lnTo>
                  <a:lnTo>
                    <a:pt x="32" y="24"/>
                  </a:lnTo>
                  <a:lnTo>
                    <a:pt x="28" y="27"/>
                  </a:lnTo>
                  <a:lnTo>
                    <a:pt x="25" y="30"/>
                  </a:lnTo>
                  <a:lnTo>
                    <a:pt x="22" y="33"/>
                  </a:lnTo>
                  <a:lnTo>
                    <a:pt x="20" y="36"/>
                  </a:lnTo>
                  <a:lnTo>
                    <a:pt x="17" y="40"/>
                  </a:lnTo>
                  <a:lnTo>
                    <a:pt x="14" y="44"/>
                  </a:lnTo>
                  <a:lnTo>
                    <a:pt x="0" y="3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71" name="Group 71"/>
          <p:cNvGrpSpPr>
            <a:grpSpLocks/>
          </p:cNvGrpSpPr>
          <p:nvPr/>
        </p:nvGrpSpPr>
        <p:grpSpPr bwMode="auto">
          <a:xfrm>
            <a:off x="2262188" y="3016250"/>
            <a:ext cx="225425" cy="125413"/>
            <a:chOff x="949" y="2129"/>
            <a:chExt cx="142" cy="79"/>
          </a:xfrm>
        </p:grpSpPr>
        <p:sp>
          <p:nvSpPr>
            <p:cNvPr id="9399" name="Oval 72"/>
            <p:cNvSpPr>
              <a:spLocks noChangeArrowheads="1"/>
            </p:cNvSpPr>
            <p:nvPr/>
          </p:nvSpPr>
          <p:spPr bwMode="auto">
            <a:xfrm rot="1560000">
              <a:off x="949" y="2129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400" name="Freeform 73"/>
            <p:cNvSpPr>
              <a:spLocks/>
            </p:cNvSpPr>
            <p:nvPr/>
          </p:nvSpPr>
          <p:spPr bwMode="auto">
            <a:xfrm>
              <a:off x="974" y="2137"/>
              <a:ext cx="83" cy="71"/>
            </a:xfrm>
            <a:custGeom>
              <a:avLst/>
              <a:gdLst>
                <a:gd name="T0" fmla="*/ 3 w 83"/>
                <a:gd name="T1" fmla="*/ 33 h 71"/>
                <a:gd name="T2" fmla="*/ 10 w 83"/>
                <a:gd name="T3" fmla="*/ 24 h 71"/>
                <a:gd name="T4" fmla="*/ 17 w 83"/>
                <a:gd name="T5" fmla="*/ 16 h 71"/>
                <a:gd name="T6" fmla="*/ 24 w 83"/>
                <a:gd name="T7" fmla="*/ 9 h 71"/>
                <a:gd name="T8" fmla="*/ 31 w 83"/>
                <a:gd name="T9" fmla="*/ 4 h 71"/>
                <a:gd name="T10" fmla="*/ 39 w 83"/>
                <a:gd name="T11" fmla="*/ 1 h 71"/>
                <a:gd name="T12" fmla="*/ 44 w 83"/>
                <a:gd name="T13" fmla="*/ 0 h 71"/>
                <a:gd name="T14" fmla="*/ 47 w 83"/>
                <a:gd name="T15" fmla="*/ 0 h 71"/>
                <a:gd name="T16" fmla="*/ 50 w 83"/>
                <a:gd name="T17" fmla="*/ 0 h 71"/>
                <a:gd name="T18" fmla="*/ 53 w 83"/>
                <a:gd name="T19" fmla="*/ 1 h 71"/>
                <a:gd name="T20" fmla="*/ 68 w 83"/>
                <a:gd name="T21" fmla="*/ 10 h 71"/>
                <a:gd name="T22" fmla="*/ 71 w 83"/>
                <a:gd name="T23" fmla="*/ 12 h 71"/>
                <a:gd name="T24" fmla="*/ 74 w 83"/>
                <a:gd name="T25" fmla="*/ 16 h 71"/>
                <a:gd name="T26" fmla="*/ 76 w 83"/>
                <a:gd name="T27" fmla="*/ 20 h 71"/>
                <a:gd name="T28" fmla="*/ 78 w 83"/>
                <a:gd name="T29" fmla="*/ 25 h 71"/>
                <a:gd name="T30" fmla="*/ 78 w 83"/>
                <a:gd name="T31" fmla="*/ 31 h 71"/>
                <a:gd name="T32" fmla="*/ 78 w 83"/>
                <a:gd name="T33" fmla="*/ 38 h 71"/>
                <a:gd name="T34" fmla="*/ 77 w 83"/>
                <a:gd name="T35" fmla="*/ 45 h 71"/>
                <a:gd name="T36" fmla="*/ 75 w 83"/>
                <a:gd name="T37" fmla="*/ 52 h 71"/>
                <a:gd name="T38" fmla="*/ 58 w 83"/>
                <a:gd name="T39" fmla="*/ 70 h 71"/>
                <a:gd name="T40" fmla="*/ 60 w 83"/>
                <a:gd name="T41" fmla="*/ 44 h 71"/>
                <a:gd name="T42" fmla="*/ 62 w 83"/>
                <a:gd name="T43" fmla="*/ 38 h 71"/>
                <a:gd name="T44" fmla="*/ 63 w 83"/>
                <a:gd name="T45" fmla="*/ 28 h 71"/>
                <a:gd name="T46" fmla="*/ 63 w 83"/>
                <a:gd name="T47" fmla="*/ 19 h 71"/>
                <a:gd name="T48" fmla="*/ 61 w 83"/>
                <a:gd name="T49" fmla="*/ 11 h 71"/>
                <a:gd name="T50" fmla="*/ 57 w 83"/>
                <a:gd name="T51" fmla="*/ 8 h 71"/>
                <a:gd name="T52" fmla="*/ 51 w 83"/>
                <a:gd name="T53" fmla="*/ 10 h 71"/>
                <a:gd name="T54" fmla="*/ 45 w 83"/>
                <a:gd name="T55" fmla="*/ 12 h 71"/>
                <a:gd name="T56" fmla="*/ 39 w 83"/>
                <a:gd name="T57" fmla="*/ 16 h 71"/>
                <a:gd name="T58" fmla="*/ 33 w 83"/>
                <a:gd name="T59" fmla="*/ 21 h 71"/>
                <a:gd name="T60" fmla="*/ 28 w 83"/>
                <a:gd name="T61" fmla="*/ 28 h 71"/>
                <a:gd name="T62" fmla="*/ 22 w 83"/>
                <a:gd name="T63" fmla="*/ 34 h 71"/>
                <a:gd name="T64" fmla="*/ 17 w 83"/>
                <a:gd name="T65" fmla="*/ 42 h 71"/>
                <a:gd name="T66" fmla="*/ 0 w 83"/>
                <a:gd name="T67" fmla="*/ 38 h 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3"/>
                <a:gd name="T103" fmla="*/ 0 h 71"/>
                <a:gd name="T104" fmla="*/ 83 w 83"/>
                <a:gd name="T105" fmla="*/ 71 h 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3" h="71">
                  <a:moveTo>
                    <a:pt x="0" y="38"/>
                  </a:moveTo>
                  <a:lnTo>
                    <a:pt x="3" y="33"/>
                  </a:lnTo>
                  <a:lnTo>
                    <a:pt x="6" y="28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7" y="16"/>
                  </a:lnTo>
                  <a:lnTo>
                    <a:pt x="20" y="12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1" y="4"/>
                  </a:lnTo>
                  <a:lnTo>
                    <a:pt x="35" y="3"/>
                  </a:lnTo>
                  <a:lnTo>
                    <a:pt x="39" y="1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2"/>
                  </a:lnTo>
                  <a:lnTo>
                    <a:pt x="68" y="10"/>
                  </a:lnTo>
                  <a:lnTo>
                    <a:pt x="70" y="11"/>
                  </a:lnTo>
                  <a:lnTo>
                    <a:pt x="71" y="12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8"/>
                  </a:lnTo>
                  <a:lnTo>
                    <a:pt x="76" y="20"/>
                  </a:lnTo>
                  <a:lnTo>
                    <a:pt x="77" y="23"/>
                  </a:lnTo>
                  <a:lnTo>
                    <a:pt x="78" y="25"/>
                  </a:lnTo>
                  <a:lnTo>
                    <a:pt x="78" y="28"/>
                  </a:lnTo>
                  <a:lnTo>
                    <a:pt x="78" y="31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7" y="41"/>
                  </a:lnTo>
                  <a:lnTo>
                    <a:pt x="77" y="45"/>
                  </a:lnTo>
                  <a:lnTo>
                    <a:pt x="76" y="48"/>
                  </a:lnTo>
                  <a:lnTo>
                    <a:pt x="75" y="52"/>
                  </a:lnTo>
                  <a:lnTo>
                    <a:pt x="82" y="56"/>
                  </a:lnTo>
                  <a:lnTo>
                    <a:pt x="58" y="70"/>
                  </a:lnTo>
                  <a:lnTo>
                    <a:pt x="53" y="40"/>
                  </a:lnTo>
                  <a:lnTo>
                    <a:pt x="60" y="44"/>
                  </a:lnTo>
                  <a:lnTo>
                    <a:pt x="61" y="41"/>
                  </a:lnTo>
                  <a:lnTo>
                    <a:pt x="62" y="38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3" y="23"/>
                  </a:lnTo>
                  <a:lnTo>
                    <a:pt x="63" y="19"/>
                  </a:lnTo>
                  <a:lnTo>
                    <a:pt x="62" y="15"/>
                  </a:lnTo>
                  <a:lnTo>
                    <a:pt x="61" y="11"/>
                  </a:lnTo>
                  <a:lnTo>
                    <a:pt x="60" y="8"/>
                  </a:lnTo>
                  <a:lnTo>
                    <a:pt x="57" y="8"/>
                  </a:lnTo>
                  <a:lnTo>
                    <a:pt x="54" y="9"/>
                  </a:lnTo>
                  <a:lnTo>
                    <a:pt x="51" y="10"/>
                  </a:lnTo>
                  <a:lnTo>
                    <a:pt x="48" y="11"/>
                  </a:lnTo>
                  <a:lnTo>
                    <a:pt x="45" y="12"/>
                  </a:lnTo>
                  <a:lnTo>
                    <a:pt x="42" y="14"/>
                  </a:lnTo>
                  <a:lnTo>
                    <a:pt x="39" y="16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1"/>
                  </a:lnTo>
                  <a:lnTo>
                    <a:pt x="22" y="34"/>
                  </a:lnTo>
                  <a:lnTo>
                    <a:pt x="20" y="38"/>
                  </a:lnTo>
                  <a:lnTo>
                    <a:pt x="17" y="42"/>
                  </a:lnTo>
                  <a:lnTo>
                    <a:pt x="15" y="46"/>
                  </a:lnTo>
                  <a:lnTo>
                    <a:pt x="0" y="3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72" name="Group 74"/>
          <p:cNvGrpSpPr>
            <a:grpSpLocks/>
          </p:cNvGrpSpPr>
          <p:nvPr/>
        </p:nvGrpSpPr>
        <p:grpSpPr bwMode="auto">
          <a:xfrm>
            <a:off x="2147888" y="2417763"/>
            <a:ext cx="225425" cy="133350"/>
            <a:chOff x="877" y="1752"/>
            <a:chExt cx="142" cy="84"/>
          </a:xfrm>
        </p:grpSpPr>
        <p:sp>
          <p:nvSpPr>
            <p:cNvPr id="9397" name="Oval 75"/>
            <p:cNvSpPr>
              <a:spLocks noChangeArrowheads="1"/>
            </p:cNvSpPr>
            <p:nvPr/>
          </p:nvSpPr>
          <p:spPr bwMode="auto">
            <a:xfrm rot="-2640000">
              <a:off x="877" y="1752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98" name="Freeform 76"/>
            <p:cNvSpPr>
              <a:spLocks/>
            </p:cNvSpPr>
            <p:nvPr/>
          </p:nvSpPr>
          <p:spPr bwMode="auto">
            <a:xfrm>
              <a:off x="917" y="1758"/>
              <a:ext cx="73" cy="78"/>
            </a:xfrm>
            <a:custGeom>
              <a:avLst/>
              <a:gdLst>
                <a:gd name="T0" fmla="*/ 19 w 73"/>
                <a:gd name="T1" fmla="*/ 72 h 78"/>
                <a:gd name="T2" fmla="*/ 12 w 73"/>
                <a:gd name="T3" fmla="*/ 63 h 78"/>
                <a:gd name="T4" fmla="*/ 7 w 73"/>
                <a:gd name="T5" fmla="*/ 54 h 78"/>
                <a:gd name="T6" fmla="*/ 3 w 73"/>
                <a:gd name="T7" fmla="*/ 45 h 78"/>
                <a:gd name="T8" fmla="*/ 1 w 73"/>
                <a:gd name="T9" fmla="*/ 37 h 78"/>
                <a:gd name="T10" fmla="*/ 0 w 73"/>
                <a:gd name="T11" fmla="*/ 29 h 78"/>
                <a:gd name="T12" fmla="*/ 1 w 73"/>
                <a:gd name="T13" fmla="*/ 22 h 78"/>
                <a:gd name="T14" fmla="*/ 4 w 73"/>
                <a:gd name="T15" fmla="*/ 17 h 78"/>
                <a:gd name="T16" fmla="*/ 18 w 73"/>
                <a:gd name="T17" fmla="*/ 4 h 78"/>
                <a:gd name="T18" fmla="*/ 22 w 73"/>
                <a:gd name="T19" fmla="*/ 2 h 78"/>
                <a:gd name="T20" fmla="*/ 26 w 73"/>
                <a:gd name="T21" fmla="*/ 0 h 78"/>
                <a:gd name="T22" fmla="*/ 31 w 73"/>
                <a:gd name="T23" fmla="*/ 0 h 78"/>
                <a:gd name="T24" fmla="*/ 36 w 73"/>
                <a:gd name="T25" fmla="*/ 0 h 78"/>
                <a:gd name="T26" fmla="*/ 42 w 73"/>
                <a:gd name="T27" fmla="*/ 1 h 78"/>
                <a:gd name="T28" fmla="*/ 48 w 73"/>
                <a:gd name="T29" fmla="*/ 4 h 78"/>
                <a:gd name="T30" fmla="*/ 54 w 73"/>
                <a:gd name="T31" fmla="*/ 7 h 78"/>
                <a:gd name="T32" fmla="*/ 60 w 73"/>
                <a:gd name="T33" fmla="*/ 11 h 78"/>
                <a:gd name="T34" fmla="*/ 72 w 73"/>
                <a:gd name="T35" fmla="*/ 33 h 78"/>
                <a:gd name="T36" fmla="*/ 48 w 73"/>
                <a:gd name="T37" fmla="*/ 22 h 78"/>
                <a:gd name="T38" fmla="*/ 38 w 73"/>
                <a:gd name="T39" fmla="*/ 16 h 78"/>
                <a:gd name="T40" fmla="*/ 30 w 73"/>
                <a:gd name="T41" fmla="*/ 12 h 78"/>
                <a:gd name="T42" fmla="*/ 23 w 73"/>
                <a:gd name="T43" fmla="*/ 11 h 78"/>
                <a:gd name="T44" fmla="*/ 19 w 73"/>
                <a:gd name="T45" fmla="*/ 10 h 78"/>
                <a:gd name="T46" fmla="*/ 16 w 73"/>
                <a:gd name="T47" fmla="*/ 11 h 78"/>
                <a:gd name="T48" fmla="*/ 13 w 73"/>
                <a:gd name="T49" fmla="*/ 14 h 78"/>
                <a:gd name="T50" fmla="*/ 13 w 73"/>
                <a:gd name="T51" fmla="*/ 20 h 78"/>
                <a:gd name="T52" fmla="*/ 13 w 73"/>
                <a:gd name="T53" fmla="*/ 26 h 78"/>
                <a:gd name="T54" fmla="*/ 15 w 73"/>
                <a:gd name="T55" fmla="*/ 33 h 78"/>
                <a:gd name="T56" fmla="*/ 18 w 73"/>
                <a:gd name="T57" fmla="*/ 40 h 78"/>
                <a:gd name="T58" fmla="*/ 22 w 73"/>
                <a:gd name="T59" fmla="*/ 48 h 78"/>
                <a:gd name="T60" fmla="*/ 26 w 73"/>
                <a:gd name="T61" fmla="*/ 55 h 78"/>
                <a:gd name="T62" fmla="*/ 32 w 73"/>
                <a:gd name="T63" fmla="*/ 63 h 78"/>
                <a:gd name="T64" fmla="*/ 23 w 73"/>
                <a:gd name="T65" fmla="*/ 77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78"/>
                <a:gd name="T101" fmla="*/ 73 w 73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78">
                  <a:moveTo>
                    <a:pt x="23" y="77"/>
                  </a:moveTo>
                  <a:lnTo>
                    <a:pt x="19" y="72"/>
                  </a:lnTo>
                  <a:lnTo>
                    <a:pt x="15" y="68"/>
                  </a:lnTo>
                  <a:lnTo>
                    <a:pt x="12" y="63"/>
                  </a:lnTo>
                  <a:lnTo>
                    <a:pt x="9" y="59"/>
                  </a:lnTo>
                  <a:lnTo>
                    <a:pt x="7" y="54"/>
                  </a:lnTo>
                  <a:lnTo>
                    <a:pt x="5" y="49"/>
                  </a:lnTo>
                  <a:lnTo>
                    <a:pt x="3" y="45"/>
                  </a:lnTo>
                  <a:lnTo>
                    <a:pt x="2" y="41"/>
                  </a:lnTo>
                  <a:lnTo>
                    <a:pt x="1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2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7" y="6"/>
                  </a:lnTo>
                  <a:lnTo>
                    <a:pt x="72" y="33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6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4" y="51"/>
                  </a:lnTo>
                  <a:lnTo>
                    <a:pt x="26" y="55"/>
                  </a:lnTo>
                  <a:lnTo>
                    <a:pt x="29" y="59"/>
                  </a:lnTo>
                  <a:lnTo>
                    <a:pt x="32" y="63"/>
                  </a:lnTo>
                  <a:lnTo>
                    <a:pt x="35" y="66"/>
                  </a:lnTo>
                  <a:lnTo>
                    <a:pt x="23" y="7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73" name="Group 77"/>
          <p:cNvGrpSpPr>
            <a:grpSpLocks/>
          </p:cNvGrpSpPr>
          <p:nvPr/>
        </p:nvGrpSpPr>
        <p:grpSpPr bwMode="auto">
          <a:xfrm>
            <a:off x="2300288" y="2465388"/>
            <a:ext cx="225425" cy="130175"/>
            <a:chOff x="973" y="1782"/>
            <a:chExt cx="142" cy="82"/>
          </a:xfrm>
        </p:grpSpPr>
        <p:sp>
          <p:nvSpPr>
            <p:cNvPr id="9395" name="Oval 78"/>
            <p:cNvSpPr>
              <a:spLocks noChangeArrowheads="1"/>
            </p:cNvSpPr>
            <p:nvPr/>
          </p:nvSpPr>
          <p:spPr bwMode="auto">
            <a:xfrm rot="-2700000">
              <a:off x="973" y="1782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96" name="Freeform 79"/>
            <p:cNvSpPr>
              <a:spLocks/>
            </p:cNvSpPr>
            <p:nvPr/>
          </p:nvSpPr>
          <p:spPr bwMode="auto">
            <a:xfrm>
              <a:off x="1010" y="1786"/>
              <a:ext cx="73" cy="78"/>
            </a:xfrm>
            <a:custGeom>
              <a:avLst/>
              <a:gdLst>
                <a:gd name="T0" fmla="*/ 20 w 73"/>
                <a:gd name="T1" fmla="*/ 73 h 78"/>
                <a:gd name="T2" fmla="*/ 13 w 73"/>
                <a:gd name="T3" fmla="*/ 64 h 78"/>
                <a:gd name="T4" fmla="*/ 8 w 73"/>
                <a:gd name="T5" fmla="*/ 55 h 78"/>
                <a:gd name="T6" fmla="*/ 4 w 73"/>
                <a:gd name="T7" fmla="*/ 46 h 78"/>
                <a:gd name="T8" fmla="*/ 1 w 73"/>
                <a:gd name="T9" fmla="*/ 37 h 78"/>
                <a:gd name="T10" fmla="*/ 0 w 73"/>
                <a:gd name="T11" fmla="*/ 30 h 78"/>
                <a:gd name="T12" fmla="*/ 1 w 73"/>
                <a:gd name="T13" fmla="*/ 23 h 78"/>
                <a:gd name="T14" fmla="*/ 4 w 73"/>
                <a:gd name="T15" fmla="*/ 17 h 78"/>
                <a:gd name="T16" fmla="*/ 18 w 73"/>
                <a:gd name="T17" fmla="*/ 4 h 78"/>
                <a:gd name="T18" fmla="*/ 21 w 73"/>
                <a:gd name="T19" fmla="*/ 2 h 78"/>
                <a:gd name="T20" fmla="*/ 26 w 73"/>
                <a:gd name="T21" fmla="*/ 0 h 78"/>
                <a:gd name="T22" fmla="*/ 30 w 73"/>
                <a:gd name="T23" fmla="*/ 0 h 78"/>
                <a:gd name="T24" fmla="*/ 36 w 73"/>
                <a:gd name="T25" fmla="*/ 0 h 78"/>
                <a:gd name="T26" fmla="*/ 41 w 73"/>
                <a:gd name="T27" fmla="*/ 1 h 78"/>
                <a:gd name="T28" fmla="*/ 47 w 73"/>
                <a:gd name="T29" fmla="*/ 4 h 78"/>
                <a:gd name="T30" fmla="*/ 54 w 73"/>
                <a:gd name="T31" fmla="*/ 7 h 78"/>
                <a:gd name="T32" fmla="*/ 60 w 73"/>
                <a:gd name="T33" fmla="*/ 11 h 78"/>
                <a:gd name="T34" fmla="*/ 72 w 73"/>
                <a:gd name="T35" fmla="*/ 32 h 78"/>
                <a:gd name="T36" fmla="*/ 48 w 73"/>
                <a:gd name="T37" fmla="*/ 22 h 78"/>
                <a:gd name="T38" fmla="*/ 38 w 73"/>
                <a:gd name="T39" fmla="*/ 16 h 78"/>
                <a:gd name="T40" fmla="*/ 29 w 73"/>
                <a:gd name="T41" fmla="*/ 12 h 78"/>
                <a:gd name="T42" fmla="*/ 22 w 73"/>
                <a:gd name="T43" fmla="*/ 11 h 78"/>
                <a:gd name="T44" fmla="*/ 19 w 73"/>
                <a:gd name="T45" fmla="*/ 10 h 78"/>
                <a:gd name="T46" fmla="*/ 15 w 73"/>
                <a:gd name="T47" fmla="*/ 11 h 78"/>
                <a:gd name="T48" fmla="*/ 12 w 73"/>
                <a:gd name="T49" fmla="*/ 14 h 78"/>
                <a:gd name="T50" fmla="*/ 12 w 73"/>
                <a:gd name="T51" fmla="*/ 20 h 78"/>
                <a:gd name="T52" fmla="*/ 13 w 73"/>
                <a:gd name="T53" fmla="*/ 26 h 78"/>
                <a:gd name="T54" fmla="*/ 15 w 73"/>
                <a:gd name="T55" fmla="*/ 33 h 78"/>
                <a:gd name="T56" fmla="*/ 18 w 73"/>
                <a:gd name="T57" fmla="*/ 40 h 78"/>
                <a:gd name="T58" fmla="*/ 22 w 73"/>
                <a:gd name="T59" fmla="*/ 48 h 78"/>
                <a:gd name="T60" fmla="*/ 27 w 73"/>
                <a:gd name="T61" fmla="*/ 55 h 78"/>
                <a:gd name="T62" fmla="*/ 33 w 73"/>
                <a:gd name="T63" fmla="*/ 63 h 78"/>
                <a:gd name="T64" fmla="*/ 24 w 73"/>
                <a:gd name="T65" fmla="*/ 77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78"/>
                <a:gd name="T101" fmla="*/ 73 w 73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78">
                  <a:moveTo>
                    <a:pt x="24" y="77"/>
                  </a:moveTo>
                  <a:lnTo>
                    <a:pt x="20" y="73"/>
                  </a:lnTo>
                  <a:lnTo>
                    <a:pt x="16" y="68"/>
                  </a:lnTo>
                  <a:lnTo>
                    <a:pt x="13" y="64"/>
                  </a:lnTo>
                  <a:lnTo>
                    <a:pt x="10" y="59"/>
                  </a:lnTo>
                  <a:lnTo>
                    <a:pt x="8" y="55"/>
                  </a:lnTo>
                  <a:lnTo>
                    <a:pt x="6" y="50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44" y="2"/>
                  </a:lnTo>
                  <a:lnTo>
                    <a:pt x="47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6" y="5"/>
                  </a:lnTo>
                  <a:lnTo>
                    <a:pt x="72" y="32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29" y="12"/>
                  </a:lnTo>
                  <a:lnTo>
                    <a:pt x="25" y="11"/>
                  </a:lnTo>
                  <a:lnTo>
                    <a:pt x="22" y="11"/>
                  </a:lnTo>
                  <a:lnTo>
                    <a:pt x="20" y="11"/>
                  </a:lnTo>
                  <a:lnTo>
                    <a:pt x="19" y="10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7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5" y="51"/>
                  </a:lnTo>
                  <a:lnTo>
                    <a:pt x="27" y="55"/>
                  </a:lnTo>
                  <a:lnTo>
                    <a:pt x="30" y="59"/>
                  </a:lnTo>
                  <a:lnTo>
                    <a:pt x="33" y="63"/>
                  </a:lnTo>
                  <a:lnTo>
                    <a:pt x="36" y="66"/>
                  </a:lnTo>
                  <a:lnTo>
                    <a:pt x="24" y="7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74" name="Group 80"/>
          <p:cNvGrpSpPr>
            <a:grpSpLocks/>
          </p:cNvGrpSpPr>
          <p:nvPr/>
        </p:nvGrpSpPr>
        <p:grpSpPr bwMode="auto">
          <a:xfrm>
            <a:off x="7623175" y="2849563"/>
            <a:ext cx="125413" cy="225425"/>
            <a:chOff x="4326" y="2024"/>
            <a:chExt cx="79" cy="142"/>
          </a:xfrm>
        </p:grpSpPr>
        <p:sp>
          <p:nvSpPr>
            <p:cNvPr id="9393" name="Oval 81"/>
            <p:cNvSpPr>
              <a:spLocks noChangeArrowheads="1"/>
            </p:cNvSpPr>
            <p:nvPr/>
          </p:nvSpPr>
          <p:spPr bwMode="auto">
            <a:xfrm rot="-2880000">
              <a:off x="4294" y="2056"/>
              <a:ext cx="142" cy="78"/>
            </a:xfrm>
            <a:prstGeom prst="ellipse">
              <a:avLst/>
            </a:prstGeom>
            <a:solidFill>
              <a:srgbClr val="66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94" name="Freeform 82"/>
            <p:cNvSpPr>
              <a:spLocks/>
            </p:cNvSpPr>
            <p:nvPr/>
          </p:nvSpPr>
          <p:spPr bwMode="auto">
            <a:xfrm>
              <a:off x="4332" y="2058"/>
              <a:ext cx="73" cy="79"/>
            </a:xfrm>
            <a:custGeom>
              <a:avLst/>
              <a:gdLst>
                <a:gd name="T0" fmla="*/ 22 w 73"/>
                <a:gd name="T1" fmla="*/ 74 h 79"/>
                <a:gd name="T2" fmla="*/ 15 w 73"/>
                <a:gd name="T3" fmla="*/ 65 h 79"/>
                <a:gd name="T4" fmla="*/ 8 w 73"/>
                <a:gd name="T5" fmla="*/ 56 h 79"/>
                <a:gd name="T6" fmla="*/ 4 w 73"/>
                <a:gd name="T7" fmla="*/ 48 h 79"/>
                <a:gd name="T8" fmla="*/ 1 w 73"/>
                <a:gd name="T9" fmla="*/ 39 h 79"/>
                <a:gd name="T10" fmla="*/ 0 w 73"/>
                <a:gd name="T11" fmla="*/ 32 h 79"/>
                <a:gd name="T12" fmla="*/ 1 w 73"/>
                <a:gd name="T13" fmla="*/ 25 h 79"/>
                <a:gd name="T14" fmla="*/ 3 w 73"/>
                <a:gd name="T15" fmla="*/ 19 h 79"/>
                <a:gd name="T16" fmla="*/ 5 w 73"/>
                <a:gd name="T17" fmla="*/ 17 h 79"/>
                <a:gd name="T18" fmla="*/ 18 w 73"/>
                <a:gd name="T19" fmla="*/ 4 h 79"/>
                <a:gd name="T20" fmla="*/ 21 w 73"/>
                <a:gd name="T21" fmla="*/ 2 h 79"/>
                <a:gd name="T22" fmla="*/ 26 w 73"/>
                <a:gd name="T23" fmla="*/ 0 h 79"/>
                <a:gd name="T24" fmla="*/ 31 w 73"/>
                <a:gd name="T25" fmla="*/ 0 h 79"/>
                <a:gd name="T26" fmla="*/ 37 w 73"/>
                <a:gd name="T27" fmla="*/ 1 h 79"/>
                <a:gd name="T28" fmla="*/ 43 w 73"/>
                <a:gd name="T29" fmla="*/ 2 h 79"/>
                <a:gd name="T30" fmla="*/ 49 w 73"/>
                <a:gd name="T31" fmla="*/ 5 h 79"/>
                <a:gd name="T32" fmla="*/ 56 w 73"/>
                <a:gd name="T33" fmla="*/ 8 h 79"/>
                <a:gd name="T34" fmla="*/ 65 w 73"/>
                <a:gd name="T35" fmla="*/ 4 h 79"/>
                <a:gd name="T36" fmla="*/ 41 w 73"/>
                <a:gd name="T37" fmla="*/ 28 h 79"/>
                <a:gd name="T38" fmla="*/ 42 w 73"/>
                <a:gd name="T39" fmla="*/ 19 h 79"/>
                <a:gd name="T40" fmla="*/ 33 w 73"/>
                <a:gd name="T41" fmla="*/ 15 h 79"/>
                <a:gd name="T42" fmla="*/ 26 w 73"/>
                <a:gd name="T43" fmla="*/ 13 h 79"/>
                <a:gd name="T44" fmla="*/ 21 w 73"/>
                <a:gd name="T45" fmla="*/ 12 h 79"/>
                <a:gd name="T46" fmla="*/ 17 w 73"/>
                <a:gd name="T47" fmla="*/ 12 h 79"/>
                <a:gd name="T48" fmla="*/ 14 w 73"/>
                <a:gd name="T49" fmla="*/ 12 h 79"/>
                <a:gd name="T50" fmla="*/ 12 w 73"/>
                <a:gd name="T51" fmla="*/ 16 h 79"/>
                <a:gd name="T52" fmla="*/ 12 w 73"/>
                <a:gd name="T53" fmla="*/ 22 h 79"/>
                <a:gd name="T54" fmla="*/ 13 w 73"/>
                <a:gd name="T55" fmla="*/ 28 h 79"/>
                <a:gd name="T56" fmla="*/ 15 w 73"/>
                <a:gd name="T57" fmla="*/ 35 h 79"/>
                <a:gd name="T58" fmla="*/ 18 w 73"/>
                <a:gd name="T59" fmla="*/ 42 h 79"/>
                <a:gd name="T60" fmla="*/ 23 w 73"/>
                <a:gd name="T61" fmla="*/ 49 h 79"/>
                <a:gd name="T62" fmla="*/ 28 w 73"/>
                <a:gd name="T63" fmla="*/ 57 h 79"/>
                <a:gd name="T64" fmla="*/ 34 w 73"/>
                <a:gd name="T65" fmla="*/ 64 h 79"/>
                <a:gd name="T66" fmla="*/ 26 w 73"/>
                <a:gd name="T67" fmla="*/ 78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3"/>
                <a:gd name="T103" fmla="*/ 0 h 79"/>
                <a:gd name="T104" fmla="*/ 73 w 73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3" h="79">
                  <a:moveTo>
                    <a:pt x="26" y="78"/>
                  </a:moveTo>
                  <a:lnTo>
                    <a:pt x="22" y="74"/>
                  </a:lnTo>
                  <a:lnTo>
                    <a:pt x="18" y="70"/>
                  </a:lnTo>
                  <a:lnTo>
                    <a:pt x="15" y="65"/>
                  </a:lnTo>
                  <a:lnTo>
                    <a:pt x="11" y="61"/>
                  </a:lnTo>
                  <a:lnTo>
                    <a:pt x="8" y="56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2" y="43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19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16" y="5"/>
                  </a:lnTo>
                  <a:lnTo>
                    <a:pt x="18" y="4"/>
                  </a:lnTo>
                  <a:lnTo>
                    <a:pt x="19" y="3"/>
                  </a:lnTo>
                  <a:lnTo>
                    <a:pt x="21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40" y="1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9" y="5"/>
                  </a:lnTo>
                  <a:lnTo>
                    <a:pt x="52" y="6"/>
                  </a:lnTo>
                  <a:lnTo>
                    <a:pt x="56" y="8"/>
                  </a:lnTo>
                  <a:lnTo>
                    <a:pt x="59" y="10"/>
                  </a:lnTo>
                  <a:lnTo>
                    <a:pt x="65" y="4"/>
                  </a:lnTo>
                  <a:lnTo>
                    <a:pt x="72" y="31"/>
                  </a:lnTo>
                  <a:lnTo>
                    <a:pt x="41" y="28"/>
                  </a:lnTo>
                  <a:lnTo>
                    <a:pt x="47" y="22"/>
                  </a:lnTo>
                  <a:lnTo>
                    <a:pt x="42" y="19"/>
                  </a:lnTo>
                  <a:lnTo>
                    <a:pt x="37" y="17"/>
                  </a:lnTo>
                  <a:lnTo>
                    <a:pt x="33" y="15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12" y="16"/>
                  </a:lnTo>
                  <a:lnTo>
                    <a:pt x="11" y="19"/>
                  </a:lnTo>
                  <a:lnTo>
                    <a:pt x="12" y="22"/>
                  </a:lnTo>
                  <a:lnTo>
                    <a:pt x="12" y="25"/>
                  </a:lnTo>
                  <a:lnTo>
                    <a:pt x="13" y="28"/>
                  </a:lnTo>
                  <a:lnTo>
                    <a:pt x="14" y="32"/>
                  </a:lnTo>
                  <a:lnTo>
                    <a:pt x="15" y="35"/>
                  </a:lnTo>
                  <a:lnTo>
                    <a:pt x="17" y="38"/>
                  </a:lnTo>
                  <a:lnTo>
                    <a:pt x="18" y="42"/>
                  </a:lnTo>
                  <a:lnTo>
                    <a:pt x="20" y="46"/>
                  </a:lnTo>
                  <a:lnTo>
                    <a:pt x="23" y="49"/>
                  </a:lnTo>
                  <a:lnTo>
                    <a:pt x="25" y="53"/>
                  </a:lnTo>
                  <a:lnTo>
                    <a:pt x="28" y="57"/>
                  </a:lnTo>
                  <a:lnTo>
                    <a:pt x="31" y="60"/>
                  </a:lnTo>
                  <a:lnTo>
                    <a:pt x="34" y="64"/>
                  </a:lnTo>
                  <a:lnTo>
                    <a:pt x="37" y="67"/>
                  </a:lnTo>
                  <a:lnTo>
                    <a:pt x="26" y="7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75" name="Group 83"/>
          <p:cNvGrpSpPr>
            <a:grpSpLocks/>
          </p:cNvGrpSpPr>
          <p:nvPr/>
        </p:nvGrpSpPr>
        <p:grpSpPr bwMode="auto">
          <a:xfrm>
            <a:off x="7378700" y="2841625"/>
            <a:ext cx="225425" cy="133350"/>
            <a:chOff x="4172" y="2019"/>
            <a:chExt cx="142" cy="84"/>
          </a:xfrm>
        </p:grpSpPr>
        <p:sp>
          <p:nvSpPr>
            <p:cNvPr id="9391" name="Oval 84"/>
            <p:cNvSpPr>
              <a:spLocks noChangeArrowheads="1"/>
            </p:cNvSpPr>
            <p:nvPr/>
          </p:nvSpPr>
          <p:spPr bwMode="auto">
            <a:xfrm rot="-2700000">
              <a:off x="4172" y="2019"/>
              <a:ext cx="142" cy="78"/>
            </a:xfrm>
            <a:prstGeom prst="ellipse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92" name="Freeform 85"/>
            <p:cNvSpPr>
              <a:spLocks/>
            </p:cNvSpPr>
            <p:nvPr/>
          </p:nvSpPr>
          <p:spPr bwMode="auto">
            <a:xfrm>
              <a:off x="4212" y="2025"/>
              <a:ext cx="73" cy="78"/>
            </a:xfrm>
            <a:custGeom>
              <a:avLst/>
              <a:gdLst>
                <a:gd name="T0" fmla="*/ 19 w 73"/>
                <a:gd name="T1" fmla="*/ 73 h 78"/>
                <a:gd name="T2" fmla="*/ 13 w 73"/>
                <a:gd name="T3" fmla="*/ 64 h 78"/>
                <a:gd name="T4" fmla="*/ 7 w 73"/>
                <a:gd name="T5" fmla="*/ 55 h 78"/>
                <a:gd name="T6" fmla="*/ 3 w 73"/>
                <a:gd name="T7" fmla="*/ 46 h 78"/>
                <a:gd name="T8" fmla="*/ 1 w 73"/>
                <a:gd name="T9" fmla="*/ 37 h 78"/>
                <a:gd name="T10" fmla="*/ 0 w 73"/>
                <a:gd name="T11" fmla="*/ 30 h 78"/>
                <a:gd name="T12" fmla="*/ 1 w 73"/>
                <a:gd name="T13" fmla="*/ 23 h 78"/>
                <a:gd name="T14" fmla="*/ 4 w 73"/>
                <a:gd name="T15" fmla="*/ 17 h 78"/>
                <a:gd name="T16" fmla="*/ 18 w 73"/>
                <a:gd name="T17" fmla="*/ 4 h 78"/>
                <a:gd name="T18" fmla="*/ 21 w 73"/>
                <a:gd name="T19" fmla="*/ 2 h 78"/>
                <a:gd name="T20" fmla="*/ 26 w 73"/>
                <a:gd name="T21" fmla="*/ 0 h 78"/>
                <a:gd name="T22" fmla="*/ 30 w 73"/>
                <a:gd name="T23" fmla="*/ 0 h 78"/>
                <a:gd name="T24" fmla="*/ 36 w 73"/>
                <a:gd name="T25" fmla="*/ 0 h 78"/>
                <a:gd name="T26" fmla="*/ 41 w 73"/>
                <a:gd name="T27" fmla="*/ 1 h 78"/>
                <a:gd name="T28" fmla="*/ 47 w 73"/>
                <a:gd name="T29" fmla="*/ 4 h 78"/>
                <a:gd name="T30" fmla="*/ 54 w 73"/>
                <a:gd name="T31" fmla="*/ 7 h 78"/>
                <a:gd name="T32" fmla="*/ 60 w 73"/>
                <a:gd name="T33" fmla="*/ 11 h 78"/>
                <a:gd name="T34" fmla="*/ 72 w 73"/>
                <a:gd name="T35" fmla="*/ 33 h 78"/>
                <a:gd name="T36" fmla="*/ 48 w 73"/>
                <a:gd name="T37" fmla="*/ 22 h 78"/>
                <a:gd name="T38" fmla="*/ 38 w 73"/>
                <a:gd name="T39" fmla="*/ 16 h 78"/>
                <a:gd name="T40" fmla="*/ 30 w 73"/>
                <a:gd name="T41" fmla="*/ 12 h 78"/>
                <a:gd name="T42" fmla="*/ 23 w 73"/>
                <a:gd name="T43" fmla="*/ 11 h 78"/>
                <a:gd name="T44" fmla="*/ 19 w 73"/>
                <a:gd name="T45" fmla="*/ 10 h 78"/>
                <a:gd name="T46" fmla="*/ 16 w 73"/>
                <a:gd name="T47" fmla="*/ 11 h 78"/>
                <a:gd name="T48" fmla="*/ 13 w 73"/>
                <a:gd name="T49" fmla="*/ 14 h 78"/>
                <a:gd name="T50" fmla="*/ 13 w 73"/>
                <a:gd name="T51" fmla="*/ 20 h 78"/>
                <a:gd name="T52" fmla="*/ 13 w 73"/>
                <a:gd name="T53" fmla="*/ 26 h 78"/>
                <a:gd name="T54" fmla="*/ 15 w 73"/>
                <a:gd name="T55" fmla="*/ 33 h 78"/>
                <a:gd name="T56" fmla="*/ 18 w 73"/>
                <a:gd name="T57" fmla="*/ 40 h 78"/>
                <a:gd name="T58" fmla="*/ 22 w 73"/>
                <a:gd name="T59" fmla="*/ 48 h 78"/>
                <a:gd name="T60" fmla="*/ 27 w 73"/>
                <a:gd name="T61" fmla="*/ 55 h 78"/>
                <a:gd name="T62" fmla="*/ 33 w 73"/>
                <a:gd name="T63" fmla="*/ 63 h 78"/>
                <a:gd name="T64" fmla="*/ 23 w 73"/>
                <a:gd name="T65" fmla="*/ 77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3"/>
                <a:gd name="T100" fmla="*/ 0 h 78"/>
                <a:gd name="T101" fmla="*/ 73 w 73"/>
                <a:gd name="T102" fmla="*/ 78 h 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3" h="78">
                  <a:moveTo>
                    <a:pt x="23" y="77"/>
                  </a:moveTo>
                  <a:lnTo>
                    <a:pt x="19" y="73"/>
                  </a:lnTo>
                  <a:lnTo>
                    <a:pt x="16" y="68"/>
                  </a:lnTo>
                  <a:lnTo>
                    <a:pt x="13" y="64"/>
                  </a:lnTo>
                  <a:lnTo>
                    <a:pt x="10" y="59"/>
                  </a:lnTo>
                  <a:lnTo>
                    <a:pt x="7" y="55"/>
                  </a:lnTo>
                  <a:lnTo>
                    <a:pt x="5" y="50"/>
                  </a:lnTo>
                  <a:lnTo>
                    <a:pt x="3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1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6" y="15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8" y="1"/>
                  </a:lnTo>
                  <a:lnTo>
                    <a:pt x="41" y="1"/>
                  </a:lnTo>
                  <a:lnTo>
                    <a:pt x="44" y="2"/>
                  </a:lnTo>
                  <a:lnTo>
                    <a:pt x="47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60" y="11"/>
                  </a:lnTo>
                  <a:lnTo>
                    <a:pt x="66" y="5"/>
                  </a:lnTo>
                  <a:lnTo>
                    <a:pt x="72" y="33"/>
                  </a:lnTo>
                  <a:lnTo>
                    <a:pt x="42" y="28"/>
                  </a:lnTo>
                  <a:lnTo>
                    <a:pt x="48" y="22"/>
                  </a:lnTo>
                  <a:lnTo>
                    <a:pt x="43" y="19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30" y="12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13" y="14"/>
                  </a:lnTo>
                  <a:lnTo>
                    <a:pt x="13" y="17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4" y="30"/>
                  </a:lnTo>
                  <a:lnTo>
                    <a:pt x="15" y="33"/>
                  </a:lnTo>
                  <a:lnTo>
                    <a:pt x="16" y="37"/>
                  </a:lnTo>
                  <a:lnTo>
                    <a:pt x="18" y="40"/>
                  </a:lnTo>
                  <a:lnTo>
                    <a:pt x="20" y="44"/>
                  </a:lnTo>
                  <a:lnTo>
                    <a:pt x="22" y="48"/>
                  </a:lnTo>
                  <a:lnTo>
                    <a:pt x="24" y="51"/>
                  </a:lnTo>
                  <a:lnTo>
                    <a:pt x="27" y="55"/>
                  </a:lnTo>
                  <a:lnTo>
                    <a:pt x="30" y="59"/>
                  </a:lnTo>
                  <a:lnTo>
                    <a:pt x="33" y="63"/>
                  </a:lnTo>
                  <a:lnTo>
                    <a:pt x="36" y="66"/>
                  </a:lnTo>
                  <a:lnTo>
                    <a:pt x="23" y="7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76" name="Freeform 86"/>
          <p:cNvSpPr>
            <a:spLocks/>
          </p:cNvSpPr>
          <p:nvPr/>
        </p:nvSpPr>
        <p:spPr bwMode="auto">
          <a:xfrm>
            <a:off x="3219450" y="4540250"/>
            <a:ext cx="282575" cy="142875"/>
          </a:xfrm>
          <a:custGeom>
            <a:avLst/>
            <a:gdLst>
              <a:gd name="T0" fmla="*/ 280988 w 178"/>
              <a:gd name="T1" fmla="*/ 0 h 90"/>
              <a:gd name="T2" fmla="*/ 219075 w 178"/>
              <a:gd name="T3" fmla="*/ 69850 h 90"/>
              <a:gd name="T4" fmla="*/ 246063 w 178"/>
              <a:gd name="T5" fmla="*/ 141288 h 90"/>
              <a:gd name="T6" fmla="*/ 0 w 178"/>
              <a:gd name="T7" fmla="*/ 57150 h 90"/>
              <a:gd name="T8" fmla="*/ 0 60000 65536"/>
              <a:gd name="T9" fmla="*/ 0 60000 65536"/>
              <a:gd name="T10" fmla="*/ 0 60000 65536"/>
              <a:gd name="T11" fmla="*/ 0 60000 65536"/>
              <a:gd name="T12" fmla="*/ 0 w 178"/>
              <a:gd name="T13" fmla="*/ 0 h 90"/>
              <a:gd name="T14" fmla="*/ 178 w 178"/>
              <a:gd name="T15" fmla="*/ 90 h 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8" h="90">
                <a:moveTo>
                  <a:pt x="177" y="0"/>
                </a:moveTo>
                <a:lnTo>
                  <a:pt x="138" y="44"/>
                </a:lnTo>
                <a:lnTo>
                  <a:pt x="155" y="89"/>
                </a:lnTo>
                <a:lnTo>
                  <a:pt x="0" y="36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77" name="Line 87"/>
          <p:cNvSpPr>
            <a:spLocks noChangeShapeType="1"/>
          </p:cNvSpPr>
          <p:nvPr/>
        </p:nvSpPr>
        <p:spPr bwMode="auto">
          <a:xfrm>
            <a:off x="2406650" y="4316413"/>
            <a:ext cx="201613" cy="63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78" name="Freeform 88"/>
          <p:cNvSpPr>
            <a:spLocks/>
          </p:cNvSpPr>
          <p:nvPr/>
        </p:nvSpPr>
        <p:spPr bwMode="auto">
          <a:xfrm>
            <a:off x="2351088" y="4357688"/>
            <a:ext cx="165100" cy="146050"/>
          </a:xfrm>
          <a:custGeom>
            <a:avLst/>
            <a:gdLst>
              <a:gd name="T0" fmla="*/ 0 w 104"/>
              <a:gd name="T1" fmla="*/ 106363 h 92"/>
              <a:gd name="T2" fmla="*/ 115888 w 104"/>
              <a:gd name="T3" fmla="*/ 144463 h 92"/>
              <a:gd name="T4" fmla="*/ 163513 w 104"/>
              <a:gd name="T5" fmla="*/ 0 h 92"/>
              <a:gd name="T6" fmla="*/ 0 60000 65536"/>
              <a:gd name="T7" fmla="*/ 0 60000 65536"/>
              <a:gd name="T8" fmla="*/ 0 60000 65536"/>
              <a:gd name="T9" fmla="*/ 0 w 104"/>
              <a:gd name="T10" fmla="*/ 0 h 92"/>
              <a:gd name="T11" fmla="*/ 104 w 104"/>
              <a:gd name="T12" fmla="*/ 92 h 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92">
                <a:moveTo>
                  <a:pt x="0" y="67"/>
                </a:moveTo>
                <a:lnTo>
                  <a:pt x="73" y="91"/>
                </a:lnTo>
                <a:lnTo>
                  <a:pt x="103" y="0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79" name="Freeform 89"/>
          <p:cNvSpPr>
            <a:spLocks/>
          </p:cNvSpPr>
          <p:nvPr/>
        </p:nvSpPr>
        <p:spPr bwMode="auto">
          <a:xfrm>
            <a:off x="3771900" y="4497388"/>
            <a:ext cx="82550" cy="268287"/>
          </a:xfrm>
          <a:custGeom>
            <a:avLst/>
            <a:gdLst>
              <a:gd name="T0" fmla="*/ 12700 w 52"/>
              <a:gd name="T1" fmla="*/ 0 h 169"/>
              <a:gd name="T2" fmla="*/ 80963 w 52"/>
              <a:gd name="T3" fmla="*/ 85725 h 169"/>
              <a:gd name="T4" fmla="*/ 0 w 52"/>
              <a:gd name="T5" fmla="*/ 266700 h 169"/>
              <a:gd name="T6" fmla="*/ 0 60000 65536"/>
              <a:gd name="T7" fmla="*/ 0 60000 65536"/>
              <a:gd name="T8" fmla="*/ 0 60000 65536"/>
              <a:gd name="T9" fmla="*/ 0 w 52"/>
              <a:gd name="T10" fmla="*/ 0 h 169"/>
              <a:gd name="T11" fmla="*/ 52 w 52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169">
                <a:moveTo>
                  <a:pt x="8" y="0"/>
                </a:moveTo>
                <a:lnTo>
                  <a:pt x="51" y="54"/>
                </a:lnTo>
                <a:lnTo>
                  <a:pt x="0" y="168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80" name="Oval 90"/>
          <p:cNvSpPr>
            <a:spLocks noChangeArrowheads="1"/>
          </p:cNvSpPr>
          <p:nvPr/>
        </p:nvSpPr>
        <p:spPr bwMode="auto">
          <a:xfrm>
            <a:off x="3498850" y="4471988"/>
            <a:ext cx="325438" cy="1746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81" name="Freeform 91"/>
          <p:cNvSpPr>
            <a:spLocks/>
          </p:cNvSpPr>
          <p:nvPr/>
        </p:nvSpPr>
        <p:spPr bwMode="auto">
          <a:xfrm>
            <a:off x="4957763" y="4044950"/>
            <a:ext cx="388937" cy="601663"/>
          </a:xfrm>
          <a:custGeom>
            <a:avLst/>
            <a:gdLst>
              <a:gd name="T0" fmla="*/ 387350 w 245"/>
              <a:gd name="T1" fmla="*/ 600075 h 379"/>
              <a:gd name="T2" fmla="*/ 142875 w 245"/>
              <a:gd name="T3" fmla="*/ 400050 h 379"/>
              <a:gd name="T4" fmla="*/ 66675 w 245"/>
              <a:gd name="T5" fmla="*/ 285750 h 379"/>
              <a:gd name="T6" fmla="*/ 0 w 245"/>
              <a:gd name="T7" fmla="*/ 0 h 379"/>
              <a:gd name="T8" fmla="*/ 0 60000 65536"/>
              <a:gd name="T9" fmla="*/ 0 60000 65536"/>
              <a:gd name="T10" fmla="*/ 0 60000 65536"/>
              <a:gd name="T11" fmla="*/ 0 60000 65536"/>
              <a:gd name="T12" fmla="*/ 0 w 245"/>
              <a:gd name="T13" fmla="*/ 0 h 379"/>
              <a:gd name="T14" fmla="*/ 245 w 245"/>
              <a:gd name="T15" fmla="*/ 379 h 3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5" h="379">
                <a:moveTo>
                  <a:pt x="244" y="378"/>
                </a:moveTo>
                <a:lnTo>
                  <a:pt x="90" y="252"/>
                </a:lnTo>
                <a:lnTo>
                  <a:pt x="42" y="18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282" name="Rectangle 92"/>
          <p:cNvSpPr>
            <a:spLocks noChangeArrowheads="1"/>
          </p:cNvSpPr>
          <p:nvPr/>
        </p:nvSpPr>
        <p:spPr bwMode="auto">
          <a:xfrm rot="1140000">
            <a:off x="2178050" y="4383088"/>
            <a:ext cx="176213" cy="1063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83" name="Rectangle 93"/>
          <p:cNvSpPr>
            <a:spLocks noChangeArrowheads="1"/>
          </p:cNvSpPr>
          <p:nvPr/>
        </p:nvSpPr>
        <p:spPr bwMode="auto">
          <a:xfrm rot="1140000">
            <a:off x="2230438" y="4233863"/>
            <a:ext cx="179387" cy="10636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84" name="Rectangle 94"/>
          <p:cNvSpPr>
            <a:spLocks noChangeArrowheads="1"/>
          </p:cNvSpPr>
          <p:nvPr/>
        </p:nvSpPr>
        <p:spPr bwMode="auto">
          <a:xfrm rot="1140000">
            <a:off x="2587625" y="4441825"/>
            <a:ext cx="676275" cy="10636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0751" name="Rectangle 95"/>
          <p:cNvSpPr>
            <a:spLocks noChangeArrowheads="1"/>
          </p:cNvSpPr>
          <p:nvPr/>
        </p:nvSpPr>
        <p:spPr bwMode="auto">
          <a:xfrm>
            <a:off x="755650" y="4132263"/>
            <a:ext cx="1381125" cy="19208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0000"/>
                </a:solidFill>
              </a:rPr>
              <a:t>  Polarized Source</a:t>
            </a:r>
          </a:p>
        </p:txBody>
      </p:sp>
      <p:sp>
        <p:nvSpPr>
          <p:cNvPr id="70752" name="Rectangle 96"/>
          <p:cNvSpPr>
            <a:spLocks noChangeArrowheads="1"/>
          </p:cNvSpPr>
          <p:nvPr/>
        </p:nvSpPr>
        <p:spPr bwMode="auto">
          <a:xfrm>
            <a:off x="2386013" y="3616325"/>
            <a:ext cx="1271587" cy="3175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/>
              <a:t>Spin Rotators</a:t>
            </a:r>
          </a:p>
        </p:txBody>
      </p:sp>
      <p:grpSp>
        <p:nvGrpSpPr>
          <p:cNvPr id="9287" name="Group 97"/>
          <p:cNvGrpSpPr>
            <a:grpSpLocks/>
          </p:cNvGrpSpPr>
          <p:nvPr/>
        </p:nvGrpSpPr>
        <p:grpSpPr bwMode="auto">
          <a:xfrm>
            <a:off x="4635500" y="4384675"/>
            <a:ext cx="225425" cy="123825"/>
            <a:chOff x="2444" y="2991"/>
            <a:chExt cx="142" cy="78"/>
          </a:xfrm>
        </p:grpSpPr>
        <p:sp>
          <p:nvSpPr>
            <p:cNvPr id="9389" name="Oval 98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90" name="Freeform 99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>
                <a:gd name="T0" fmla="*/ 1 w 83"/>
                <a:gd name="T1" fmla="*/ 48 h 63"/>
                <a:gd name="T2" fmla="*/ 3 w 83"/>
                <a:gd name="T3" fmla="*/ 37 h 63"/>
                <a:gd name="T4" fmla="*/ 7 w 83"/>
                <a:gd name="T5" fmla="*/ 27 h 63"/>
                <a:gd name="T6" fmla="*/ 11 w 83"/>
                <a:gd name="T7" fmla="*/ 18 h 63"/>
                <a:gd name="T8" fmla="*/ 15 w 83"/>
                <a:gd name="T9" fmla="*/ 12 h 63"/>
                <a:gd name="T10" fmla="*/ 17 w 83"/>
                <a:gd name="T11" fmla="*/ 9 h 63"/>
                <a:gd name="T12" fmla="*/ 20 w 83"/>
                <a:gd name="T13" fmla="*/ 6 h 63"/>
                <a:gd name="T14" fmla="*/ 23 w 83"/>
                <a:gd name="T15" fmla="*/ 4 h 63"/>
                <a:gd name="T16" fmla="*/ 26 w 83"/>
                <a:gd name="T17" fmla="*/ 2 h 63"/>
                <a:gd name="T18" fmla="*/ 29 w 83"/>
                <a:gd name="T19" fmla="*/ 1 h 63"/>
                <a:gd name="T20" fmla="*/ 31 w 83"/>
                <a:gd name="T21" fmla="*/ 0 h 63"/>
                <a:gd name="T22" fmla="*/ 35 w 83"/>
                <a:gd name="T23" fmla="*/ 0 h 63"/>
                <a:gd name="T24" fmla="*/ 52 w 83"/>
                <a:gd name="T25" fmla="*/ 2 h 63"/>
                <a:gd name="T26" fmla="*/ 56 w 83"/>
                <a:gd name="T27" fmla="*/ 3 h 63"/>
                <a:gd name="T28" fmla="*/ 60 w 83"/>
                <a:gd name="T29" fmla="*/ 5 h 63"/>
                <a:gd name="T30" fmla="*/ 63 w 83"/>
                <a:gd name="T31" fmla="*/ 8 h 63"/>
                <a:gd name="T32" fmla="*/ 66 w 83"/>
                <a:gd name="T33" fmla="*/ 13 h 63"/>
                <a:gd name="T34" fmla="*/ 69 w 83"/>
                <a:gd name="T35" fmla="*/ 18 h 63"/>
                <a:gd name="T36" fmla="*/ 71 w 83"/>
                <a:gd name="T37" fmla="*/ 24 h 63"/>
                <a:gd name="T38" fmla="*/ 73 w 83"/>
                <a:gd name="T39" fmla="*/ 31 h 63"/>
                <a:gd name="T40" fmla="*/ 74 w 83"/>
                <a:gd name="T41" fmla="*/ 38 h 63"/>
                <a:gd name="T42" fmla="*/ 66 w 83"/>
                <a:gd name="T43" fmla="*/ 62 h 63"/>
                <a:gd name="T44" fmla="*/ 58 w 83"/>
                <a:gd name="T45" fmla="*/ 36 h 63"/>
                <a:gd name="T46" fmla="*/ 56 w 83"/>
                <a:gd name="T47" fmla="*/ 25 h 63"/>
                <a:gd name="T48" fmla="*/ 54 w 83"/>
                <a:gd name="T49" fmla="*/ 18 h 63"/>
                <a:gd name="T50" fmla="*/ 52 w 83"/>
                <a:gd name="T51" fmla="*/ 14 h 63"/>
                <a:gd name="T52" fmla="*/ 50 w 83"/>
                <a:gd name="T53" fmla="*/ 10 h 63"/>
                <a:gd name="T54" fmla="*/ 48 w 83"/>
                <a:gd name="T55" fmla="*/ 7 h 63"/>
                <a:gd name="T56" fmla="*/ 45 w 83"/>
                <a:gd name="T57" fmla="*/ 4 h 63"/>
                <a:gd name="T58" fmla="*/ 42 w 83"/>
                <a:gd name="T59" fmla="*/ 4 h 63"/>
                <a:gd name="T60" fmla="*/ 37 w 83"/>
                <a:gd name="T61" fmla="*/ 8 h 63"/>
                <a:gd name="T62" fmla="*/ 32 w 83"/>
                <a:gd name="T63" fmla="*/ 13 h 63"/>
                <a:gd name="T64" fmla="*/ 28 w 83"/>
                <a:gd name="T65" fmla="*/ 19 h 63"/>
                <a:gd name="T66" fmla="*/ 24 w 83"/>
                <a:gd name="T67" fmla="*/ 26 h 63"/>
                <a:gd name="T68" fmla="*/ 21 w 83"/>
                <a:gd name="T69" fmla="*/ 33 h 63"/>
                <a:gd name="T70" fmla="*/ 19 w 83"/>
                <a:gd name="T71" fmla="*/ 42 h 63"/>
                <a:gd name="T72" fmla="*/ 17 w 83"/>
                <a:gd name="T73" fmla="*/ 51 h 63"/>
                <a:gd name="T74" fmla="*/ 0 w 83"/>
                <a:gd name="T75" fmla="*/ 54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3"/>
                <a:gd name="T115" fmla="*/ 0 h 63"/>
                <a:gd name="T116" fmla="*/ 83 w 83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88" name="Line 100"/>
          <p:cNvSpPr>
            <a:spLocks noChangeShapeType="1"/>
          </p:cNvSpPr>
          <p:nvPr/>
        </p:nvSpPr>
        <p:spPr bwMode="auto">
          <a:xfrm>
            <a:off x="4489450" y="4056063"/>
            <a:ext cx="144463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89" name="Line 101"/>
          <p:cNvSpPr>
            <a:spLocks noChangeShapeType="1"/>
          </p:cNvSpPr>
          <p:nvPr/>
        </p:nvSpPr>
        <p:spPr bwMode="auto">
          <a:xfrm flipV="1">
            <a:off x="3727450" y="3522663"/>
            <a:ext cx="609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90" name="Line 102"/>
          <p:cNvSpPr>
            <a:spLocks noChangeShapeType="1"/>
          </p:cNvSpPr>
          <p:nvPr/>
        </p:nvSpPr>
        <p:spPr bwMode="auto">
          <a:xfrm flipV="1">
            <a:off x="3727450" y="3598863"/>
            <a:ext cx="1447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91" name="Line 103"/>
          <p:cNvSpPr>
            <a:spLocks noChangeShapeType="1"/>
          </p:cNvSpPr>
          <p:nvPr/>
        </p:nvSpPr>
        <p:spPr bwMode="auto">
          <a:xfrm flipH="1" flipV="1">
            <a:off x="7766050" y="2913063"/>
            <a:ext cx="500063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292" name="Group 104"/>
          <p:cNvGrpSpPr>
            <a:grpSpLocks/>
          </p:cNvGrpSpPr>
          <p:nvPr/>
        </p:nvGrpSpPr>
        <p:grpSpPr bwMode="auto">
          <a:xfrm>
            <a:off x="5175250" y="4968875"/>
            <a:ext cx="155575" cy="153988"/>
            <a:chOff x="2834" y="3316"/>
            <a:chExt cx="98" cy="97"/>
          </a:xfrm>
        </p:grpSpPr>
        <p:sp>
          <p:nvSpPr>
            <p:cNvPr id="9384" name="Oval 105"/>
            <p:cNvSpPr>
              <a:spLocks noChangeArrowheads="1"/>
            </p:cNvSpPr>
            <p:nvPr/>
          </p:nvSpPr>
          <p:spPr bwMode="auto">
            <a:xfrm rot="2640000">
              <a:off x="2834" y="3367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85" name="Line 106"/>
            <p:cNvSpPr>
              <a:spLocks noChangeShapeType="1"/>
            </p:cNvSpPr>
            <p:nvPr/>
          </p:nvSpPr>
          <p:spPr bwMode="auto">
            <a:xfrm>
              <a:off x="2905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6" name="Line 107"/>
            <p:cNvSpPr>
              <a:spLocks noChangeShapeType="1"/>
            </p:cNvSpPr>
            <p:nvPr/>
          </p:nvSpPr>
          <p:spPr bwMode="auto">
            <a:xfrm>
              <a:off x="2931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7" name="Line 108"/>
            <p:cNvSpPr>
              <a:spLocks noChangeShapeType="1"/>
            </p:cNvSpPr>
            <p:nvPr/>
          </p:nvSpPr>
          <p:spPr bwMode="auto">
            <a:xfrm>
              <a:off x="2848" y="3341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8" name="Line 109"/>
            <p:cNvSpPr>
              <a:spLocks noChangeShapeType="1"/>
            </p:cNvSpPr>
            <p:nvPr/>
          </p:nvSpPr>
          <p:spPr bwMode="auto">
            <a:xfrm>
              <a:off x="2848" y="3316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93" name="Group 110"/>
          <p:cNvGrpSpPr>
            <a:grpSpLocks/>
          </p:cNvGrpSpPr>
          <p:nvPr/>
        </p:nvGrpSpPr>
        <p:grpSpPr bwMode="auto">
          <a:xfrm>
            <a:off x="3563938" y="4670425"/>
            <a:ext cx="153987" cy="174625"/>
            <a:chOff x="1769" y="3171"/>
            <a:chExt cx="97" cy="110"/>
          </a:xfrm>
        </p:grpSpPr>
        <p:sp>
          <p:nvSpPr>
            <p:cNvPr id="9379" name="Oval 111"/>
            <p:cNvSpPr>
              <a:spLocks noChangeArrowheads="1"/>
            </p:cNvSpPr>
            <p:nvPr/>
          </p:nvSpPr>
          <p:spPr bwMode="auto">
            <a:xfrm rot="6480000">
              <a:off x="1769" y="3186"/>
              <a:ext cx="46" cy="45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80" name="Line 112"/>
            <p:cNvSpPr>
              <a:spLocks noChangeShapeType="1"/>
            </p:cNvSpPr>
            <p:nvPr/>
          </p:nvSpPr>
          <p:spPr bwMode="auto">
            <a:xfrm flipH="1">
              <a:off x="1799" y="3244"/>
              <a:ext cx="28" cy="14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1" name="Line 113"/>
            <p:cNvSpPr>
              <a:spLocks noChangeShapeType="1"/>
            </p:cNvSpPr>
            <p:nvPr/>
          </p:nvSpPr>
          <p:spPr bwMode="auto">
            <a:xfrm flipH="1">
              <a:off x="1811" y="3267"/>
              <a:ext cx="28" cy="14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2" name="Line 114"/>
            <p:cNvSpPr>
              <a:spLocks noChangeShapeType="1"/>
            </p:cNvSpPr>
            <p:nvPr/>
          </p:nvSpPr>
          <p:spPr bwMode="auto">
            <a:xfrm>
              <a:off x="1829" y="3182"/>
              <a:ext cx="14" cy="2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3" name="Line 115"/>
            <p:cNvSpPr>
              <a:spLocks noChangeShapeType="1"/>
            </p:cNvSpPr>
            <p:nvPr/>
          </p:nvSpPr>
          <p:spPr bwMode="auto">
            <a:xfrm>
              <a:off x="1852" y="3171"/>
              <a:ext cx="14" cy="28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94" name="Group 116"/>
          <p:cNvGrpSpPr>
            <a:grpSpLocks/>
          </p:cNvGrpSpPr>
          <p:nvPr/>
        </p:nvGrpSpPr>
        <p:grpSpPr bwMode="auto">
          <a:xfrm>
            <a:off x="5251450" y="1912938"/>
            <a:ext cx="144463" cy="188912"/>
            <a:chOff x="2832" y="1434"/>
            <a:chExt cx="91" cy="119"/>
          </a:xfrm>
        </p:grpSpPr>
        <p:sp>
          <p:nvSpPr>
            <p:cNvPr id="9374" name="Oval 117"/>
            <p:cNvSpPr>
              <a:spLocks noChangeArrowheads="1"/>
            </p:cNvSpPr>
            <p:nvPr/>
          </p:nvSpPr>
          <p:spPr bwMode="auto">
            <a:xfrm>
              <a:off x="2832" y="1468"/>
              <a:ext cx="46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75" name="Line 118"/>
            <p:cNvSpPr>
              <a:spLocks noChangeShapeType="1"/>
            </p:cNvSpPr>
            <p:nvPr/>
          </p:nvSpPr>
          <p:spPr bwMode="auto">
            <a:xfrm flipH="1">
              <a:off x="2878" y="1512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6" name="Line 119"/>
            <p:cNvSpPr>
              <a:spLocks noChangeShapeType="1"/>
            </p:cNvSpPr>
            <p:nvPr/>
          </p:nvSpPr>
          <p:spPr bwMode="auto">
            <a:xfrm flipH="1">
              <a:off x="2896" y="1530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7" name="Line 120"/>
            <p:cNvSpPr>
              <a:spLocks noChangeShapeType="1"/>
            </p:cNvSpPr>
            <p:nvPr/>
          </p:nvSpPr>
          <p:spPr bwMode="auto">
            <a:xfrm>
              <a:off x="2882" y="1452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8" name="Line 121"/>
            <p:cNvSpPr>
              <a:spLocks noChangeShapeType="1"/>
            </p:cNvSpPr>
            <p:nvPr/>
          </p:nvSpPr>
          <p:spPr bwMode="auto">
            <a:xfrm>
              <a:off x="2900" y="1434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95" name="Group 122"/>
          <p:cNvGrpSpPr>
            <a:grpSpLocks/>
          </p:cNvGrpSpPr>
          <p:nvPr/>
        </p:nvGrpSpPr>
        <p:grpSpPr bwMode="auto">
          <a:xfrm>
            <a:off x="5153025" y="1787525"/>
            <a:ext cx="152400" cy="188913"/>
            <a:chOff x="2770" y="1355"/>
            <a:chExt cx="96" cy="119"/>
          </a:xfrm>
        </p:grpSpPr>
        <p:sp>
          <p:nvSpPr>
            <p:cNvPr id="9369" name="Oval 123"/>
            <p:cNvSpPr>
              <a:spLocks noChangeArrowheads="1"/>
            </p:cNvSpPr>
            <p:nvPr/>
          </p:nvSpPr>
          <p:spPr bwMode="auto">
            <a:xfrm>
              <a:off x="2819" y="1396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70" name="Line 124"/>
            <p:cNvSpPr>
              <a:spLocks noChangeShapeType="1"/>
            </p:cNvSpPr>
            <p:nvPr/>
          </p:nvSpPr>
          <p:spPr bwMode="auto">
            <a:xfrm flipV="1">
              <a:off x="2792" y="1373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1" name="Line 125"/>
            <p:cNvSpPr>
              <a:spLocks noChangeShapeType="1"/>
            </p:cNvSpPr>
            <p:nvPr/>
          </p:nvSpPr>
          <p:spPr bwMode="auto">
            <a:xfrm flipV="1">
              <a:off x="2774" y="1355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2" name="Line 126"/>
            <p:cNvSpPr>
              <a:spLocks noChangeShapeType="1"/>
            </p:cNvSpPr>
            <p:nvPr/>
          </p:nvSpPr>
          <p:spPr bwMode="auto">
            <a:xfrm flipH="1" flipV="1">
              <a:off x="2788" y="1433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3" name="Line 127"/>
            <p:cNvSpPr>
              <a:spLocks noChangeShapeType="1"/>
            </p:cNvSpPr>
            <p:nvPr/>
          </p:nvSpPr>
          <p:spPr bwMode="auto">
            <a:xfrm flipH="1" flipV="1">
              <a:off x="2770" y="1451"/>
              <a:ext cx="23" cy="2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784" name="Rectangle 128"/>
          <p:cNvSpPr>
            <a:spLocks noChangeArrowheads="1"/>
          </p:cNvSpPr>
          <p:nvPr/>
        </p:nvSpPr>
        <p:spPr bwMode="auto">
          <a:xfrm>
            <a:off x="1141413" y="4894263"/>
            <a:ext cx="1677987" cy="19208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  200 MeV </a:t>
            </a:r>
            <a:r>
              <a:rPr lang="en-US" sz="1200" dirty="0" err="1">
                <a:solidFill>
                  <a:srgbClr val="000000"/>
                </a:solidFill>
              </a:rPr>
              <a:t>Polarimeter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297" name="Rectangle 130"/>
          <p:cNvSpPr>
            <a:spLocks noChangeArrowheads="1"/>
          </p:cNvSpPr>
          <p:nvPr/>
        </p:nvSpPr>
        <p:spPr bwMode="auto">
          <a:xfrm>
            <a:off x="4511675" y="5137150"/>
            <a:ext cx="144463" cy="85725"/>
          </a:xfrm>
          <a:prstGeom prst="rect">
            <a:avLst/>
          </a:prstGeom>
          <a:solidFill>
            <a:srgbClr val="33CC33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98" name="Line 132"/>
          <p:cNvSpPr>
            <a:spLocks noChangeShapeType="1"/>
          </p:cNvSpPr>
          <p:nvPr/>
        </p:nvSpPr>
        <p:spPr bwMode="auto">
          <a:xfrm flipV="1">
            <a:off x="4337050" y="5275263"/>
            <a:ext cx="228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99" name="Line 133"/>
          <p:cNvSpPr>
            <a:spLocks noChangeShapeType="1"/>
          </p:cNvSpPr>
          <p:nvPr/>
        </p:nvSpPr>
        <p:spPr bwMode="auto">
          <a:xfrm flipH="1" flipV="1">
            <a:off x="5327650" y="5122863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00" name="Line 134"/>
          <p:cNvSpPr>
            <a:spLocks noChangeShapeType="1"/>
          </p:cNvSpPr>
          <p:nvPr/>
        </p:nvSpPr>
        <p:spPr bwMode="auto">
          <a:xfrm flipV="1">
            <a:off x="2660650" y="4741863"/>
            <a:ext cx="838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301" name="Group 136"/>
          <p:cNvGrpSpPr>
            <a:grpSpLocks/>
          </p:cNvGrpSpPr>
          <p:nvPr/>
        </p:nvGrpSpPr>
        <p:grpSpPr bwMode="auto">
          <a:xfrm>
            <a:off x="6972300" y="2101850"/>
            <a:ext cx="139700" cy="223838"/>
            <a:chOff x="3916" y="1553"/>
            <a:chExt cx="88" cy="141"/>
          </a:xfrm>
        </p:grpSpPr>
        <p:sp>
          <p:nvSpPr>
            <p:cNvPr id="9362" name="Oval 137"/>
            <p:cNvSpPr>
              <a:spLocks noChangeArrowheads="1"/>
            </p:cNvSpPr>
            <p:nvPr/>
          </p:nvSpPr>
          <p:spPr bwMode="auto">
            <a:xfrm rot="9540000">
              <a:off x="3939" y="1600"/>
              <a:ext cx="45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9363" name="Group 138"/>
            <p:cNvGrpSpPr>
              <a:grpSpLocks/>
            </p:cNvGrpSpPr>
            <p:nvPr/>
          </p:nvGrpSpPr>
          <p:grpSpPr bwMode="auto">
            <a:xfrm>
              <a:off x="3916" y="1658"/>
              <a:ext cx="40" cy="36"/>
              <a:chOff x="3916" y="1658"/>
              <a:chExt cx="40" cy="36"/>
            </a:xfrm>
          </p:grpSpPr>
          <p:sp>
            <p:nvSpPr>
              <p:cNvPr id="9367" name="Line 139"/>
              <p:cNvSpPr>
                <a:spLocks noChangeShapeType="1"/>
              </p:cNvSpPr>
              <p:nvPr/>
            </p:nvSpPr>
            <p:spPr bwMode="auto">
              <a:xfrm flipH="1" flipV="1">
                <a:off x="3927" y="1658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8" name="Line 140"/>
              <p:cNvSpPr>
                <a:spLocks noChangeShapeType="1"/>
              </p:cNvSpPr>
              <p:nvPr/>
            </p:nvSpPr>
            <p:spPr bwMode="auto">
              <a:xfrm flipH="1" flipV="1">
                <a:off x="3916" y="1681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364" name="Group 141"/>
            <p:cNvGrpSpPr>
              <a:grpSpLocks/>
            </p:cNvGrpSpPr>
            <p:nvPr/>
          </p:nvGrpSpPr>
          <p:grpSpPr bwMode="auto">
            <a:xfrm>
              <a:off x="3964" y="1553"/>
              <a:ext cx="40" cy="36"/>
              <a:chOff x="3964" y="1553"/>
              <a:chExt cx="40" cy="36"/>
            </a:xfrm>
          </p:grpSpPr>
          <p:sp>
            <p:nvSpPr>
              <p:cNvPr id="9365" name="Line 142"/>
              <p:cNvSpPr>
                <a:spLocks noChangeShapeType="1"/>
              </p:cNvSpPr>
              <p:nvPr/>
            </p:nvSpPr>
            <p:spPr bwMode="auto">
              <a:xfrm flipH="1" flipV="1">
                <a:off x="3975" y="1553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6" name="Line 143"/>
              <p:cNvSpPr>
                <a:spLocks noChangeShapeType="1"/>
              </p:cNvSpPr>
              <p:nvPr/>
            </p:nvSpPr>
            <p:spPr bwMode="auto">
              <a:xfrm flipH="1" flipV="1">
                <a:off x="3964" y="1576"/>
                <a:ext cx="29" cy="13"/>
              </a:xfrm>
              <a:prstGeom prst="line">
                <a:avLst/>
              </a:prstGeom>
              <a:noFill/>
              <a:ln w="12700">
                <a:solidFill>
                  <a:srgbClr val="CC00CC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302" name="Line 145"/>
          <p:cNvSpPr>
            <a:spLocks noChangeShapeType="1"/>
          </p:cNvSpPr>
          <p:nvPr/>
        </p:nvSpPr>
        <p:spPr bwMode="auto">
          <a:xfrm>
            <a:off x="4792663" y="1592263"/>
            <a:ext cx="153987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802" name="Rectangle 146"/>
          <p:cNvSpPr>
            <a:spLocks noChangeArrowheads="1"/>
          </p:cNvSpPr>
          <p:nvPr/>
        </p:nvSpPr>
        <p:spPr bwMode="auto">
          <a:xfrm>
            <a:off x="3194050" y="1312863"/>
            <a:ext cx="2971800" cy="28733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sz="1600" dirty="0"/>
              <a:t>Absolute </a:t>
            </a:r>
            <a:r>
              <a:rPr lang="en-US" sz="1600" dirty="0" err="1"/>
              <a:t>Polarimeter</a:t>
            </a:r>
            <a:r>
              <a:rPr lang="en-US" sz="1600" dirty="0"/>
              <a:t> (H jet)</a:t>
            </a:r>
          </a:p>
        </p:txBody>
      </p:sp>
      <p:sp>
        <p:nvSpPr>
          <p:cNvPr id="9304" name="Line 147"/>
          <p:cNvSpPr>
            <a:spLocks noChangeShapeType="1"/>
          </p:cNvSpPr>
          <p:nvPr/>
        </p:nvSpPr>
        <p:spPr bwMode="auto">
          <a:xfrm flipH="1">
            <a:off x="5403850" y="1541463"/>
            <a:ext cx="1295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804" name="Rectangle 148"/>
          <p:cNvSpPr>
            <a:spLocks noChangeArrowheads="1"/>
          </p:cNvSpPr>
          <p:nvPr/>
        </p:nvSpPr>
        <p:spPr bwMode="auto">
          <a:xfrm>
            <a:off x="1441450" y="3217863"/>
            <a:ext cx="881063" cy="36671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2">
                    <a:lumMod val="50000"/>
                  </a:schemeClr>
                </a:solidFill>
              </a:rPr>
              <a:t>P</a:t>
            </a:r>
            <a:r>
              <a:rPr lang="en-US" sz="1400" b="1">
                <a:solidFill>
                  <a:schemeClr val="accent2">
                    <a:lumMod val="50000"/>
                  </a:schemeClr>
                </a:solidFill>
              </a:rPr>
              <a:t>HENIX</a:t>
            </a:r>
          </a:p>
        </p:txBody>
      </p:sp>
      <p:sp>
        <p:nvSpPr>
          <p:cNvPr id="70806" name="Rectangle 150"/>
          <p:cNvSpPr>
            <a:spLocks noChangeArrowheads="1"/>
          </p:cNvSpPr>
          <p:nvPr/>
        </p:nvSpPr>
        <p:spPr bwMode="auto">
          <a:xfrm>
            <a:off x="7080250" y="1846263"/>
            <a:ext cx="1446213" cy="369887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B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RAHMS 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/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</a:rPr>
              <a:t>AnDY</a:t>
            </a:r>
            <a:endParaRPr lang="en-US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0807" name="Rectangle 151"/>
          <p:cNvSpPr>
            <a:spLocks noChangeArrowheads="1"/>
          </p:cNvSpPr>
          <p:nvPr/>
        </p:nvSpPr>
        <p:spPr bwMode="auto">
          <a:xfrm>
            <a:off x="4629150" y="2913063"/>
            <a:ext cx="701675" cy="36671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sz="1400" b="1">
                <a:solidFill>
                  <a:schemeClr val="accent2">
                    <a:lumMod val="50000"/>
                  </a:schemeClr>
                </a:solidFill>
              </a:rPr>
              <a:t>TAR</a:t>
            </a:r>
          </a:p>
        </p:txBody>
      </p:sp>
      <p:sp>
        <p:nvSpPr>
          <p:cNvPr id="9308" name="Line 152"/>
          <p:cNvSpPr>
            <a:spLocks noChangeShapeType="1"/>
          </p:cNvSpPr>
          <p:nvPr/>
        </p:nvSpPr>
        <p:spPr bwMode="auto">
          <a:xfrm>
            <a:off x="1441450" y="1693863"/>
            <a:ext cx="685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309" name="Group 154"/>
          <p:cNvGrpSpPr>
            <a:grpSpLocks/>
          </p:cNvGrpSpPr>
          <p:nvPr/>
        </p:nvGrpSpPr>
        <p:grpSpPr bwMode="auto">
          <a:xfrm>
            <a:off x="4187825" y="4389438"/>
            <a:ext cx="225425" cy="123825"/>
            <a:chOff x="2444" y="2991"/>
            <a:chExt cx="142" cy="78"/>
          </a:xfrm>
        </p:grpSpPr>
        <p:sp>
          <p:nvSpPr>
            <p:cNvPr id="9360" name="Oval 155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61" name="Freeform 156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>
                <a:gd name="T0" fmla="*/ 1 w 83"/>
                <a:gd name="T1" fmla="*/ 48 h 63"/>
                <a:gd name="T2" fmla="*/ 3 w 83"/>
                <a:gd name="T3" fmla="*/ 37 h 63"/>
                <a:gd name="T4" fmla="*/ 7 w 83"/>
                <a:gd name="T5" fmla="*/ 27 h 63"/>
                <a:gd name="T6" fmla="*/ 11 w 83"/>
                <a:gd name="T7" fmla="*/ 18 h 63"/>
                <a:gd name="T8" fmla="*/ 15 w 83"/>
                <a:gd name="T9" fmla="*/ 12 h 63"/>
                <a:gd name="T10" fmla="*/ 17 w 83"/>
                <a:gd name="T11" fmla="*/ 9 h 63"/>
                <a:gd name="T12" fmla="*/ 20 w 83"/>
                <a:gd name="T13" fmla="*/ 6 h 63"/>
                <a:gd name="T14" fmla="*/ 23 w 83"/>
                <a:gd name="T15" fmla="*/ 4 h 63"/>
                <a:gd name="T16" fmla="*/ 26 w 83"/>
                <a:gd name="T17" fmla="*/ 2 h 63"/>
                <a:gd name="T18" fmla="*/ 29 w 83"/>
                <a:gd name="T19" fmla="*/ 1 h 63"/>
                <a:gd name="T20" fmla="*/ 31 w 83"/>
                <a:gd name="T21" fmla="*/ 0 h 63"/>
                <a:gd name="T22" fmla="*/ 35 w 83"/>
                <a:gd name="T23" fmla="*/ 0 h 63"/>
                <a:gd name="T24" fmla="*/ 52 w 83"/>
                <a:gd name="T25" fmla="*/ 2 h 63"/>
                <a:gd name="T26" fmla="*/ 56 w 83"/>
                <a:gd name="T27" fmla="*/ 3 h 63"/>
                <a:gd name="T28" fmla="*/ 60 w 83"/>
                <a:gd name="T29" fmla="*/ 5 h 63"/>
                <a:gd name="T30" fmla="*/ 63 w 83"/>
                <a:gd name="T31" fmla="*/ 8 h 63"/>
                <a:gd name="T32" fmla="*/ 66 w 83"/>
                <a:gd name="T33" fmla="*/ 13 h 63"/>
                <a:gd name="T34" fmla="*/ 69 w 83"/>
                <a:gd name="T35" fmla="*/ 18 h 63"/>
                <a:gd name="T36" fmla="*/ 71 w 83"/>
                <a:gd name="T37" fmla="*/ 24 h 63"/>
                <a:gd name="T38" fmla="*/ 73 w 83"/>
                <a:gd name="T39" fmla="*/ 31 h 63"/>
                <a:gd name="T40" fmla="*/ 74 w 83"/>
                <a:gd name="T41" fmla="*/ 38 h 63"/>
                <a:gd name="T42" fmla="*/ 66 w 83"/>
                <a:gd name="T43" fmla="*/ 62 h 63"/>
                <a:gd name="T44" fmla="*/ 58 w 83"/>
                <a:gd name="T45" fmla="*/ 36 h 63"/>
                <a:gd name="T46" fmla="*/ 56 w 83"/>
                <a:gd name="T47" fmla="*/ 25 h 63"/>
                <a:gd name="T48" fmla="*/ 54 w 83"/>
                <a:gd name="T49" fmla="*/ 18 h 63"/>
                <a:gd name="T50" fmla="*/ 52 w 83"/>
                <a:gd name="T51" fmla="*/ 14 h 63"/>
                <a:gd name="T52" fmla="*/ 50 w 83"/>
                <a:gd name="T53" fmla="*/ 10 h 63"/>
                <a:gd name="T54" fmla="*/ 48 w 83"/>
                <a:gd name="T55" fmla="*/ 7 h 63"/>
                <a:gd name="T56" fmla="*/ 45 w 83"/>
                <a:gd name="T57" fmla="*/ 4 h 63"/>
                <a:gd name="T58" fmla="*/ 42 w 83"/>
                <a:gd name="T59" fmla="*/ 4 h 63"/>
                <a:gd name="T60" fmla="*/ 37 w 83"/>
                <a:gd name="T61" fmla="*/ 8 h 63"/>
                <a:gd name="T62" fmla="*/ 32 w 83"/>
                <a:gd name="T63" fmla="*/ 13 h 63"/>
                <a:gd name="T64" fmla="*/ 28 w 83"/>
                <a:gd name="T65" fmla="*/ 19 h 63"/>
                <a:gd name="T66" fmla="*/ 24 w 83"/>
                <a:gd name="T67" fmla="*/ 26 h 63"/>
                <a:gd name="T68" fmla="*/ 21 w 83"/>
                <a:gd name="T69" fmla="*/ 33 h 63"/>
                <a:gd name="T70" fmla="*/ 19 w 83"/>
                <a:gd name="T71" fmla="*/ 42 h 63"/>
                <a:gd name="T72" fmla="*/ 17 w 83"/>
                <a:gd name="T73" fmla="*/ 51 h 63"/>
                <a:gd name="T74" fmla="*/ 0 w 83"/>
                <a:gd name="T75" fmla="*/ 54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3"/>
                <a:gd name="T115" fmla="*/ 0 h 63"/>
                <a:gd name="T116" fmla="*/ 83 w 83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310" name="Group 157"/>
          <p:cNvGrpSpPr>
            <a:grpSpLocks/>
          </p:cNvGrpSpPr>
          <p:nvPr/>
        </p:nvGrpSpPr>
        <p:grpSpPr bwMode="auto">
          <a:xfrm>
            <a:off x="4946650" y="5046663"/>
            <a:ext cx="155575" cy="153987"/>
            <a:chOff x="2834" y="3316"/>
            <a:chExt cx="98" cy="97"/>
          </a:xfrm>
        </p:grpSpPr>
        <p:sp>
          <p:nvSpPr>
            <p:cNvPr id="9355" name="Oval 158"/>
            <p:cNvSpPr>
              <a:spLocks noChangeArrowheads="1"/>
            </p:cNvSpPr>
            <p:nvPr/>
          </p:nvSpPr>
          <p:spPr bwMode="auto">
            <a:xfrm rot="2640000">
              <a:off x="2834" y="3367"/>
              <a:ext cx="47" cy="46"/>
            </a:xfrm>
            <a:prstGeom prst="ellipse">
              <a:avLst/>
            </a:prstGeom>
            <a:solidFill>
              <a:srgbClr val="CC00CC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56" name="Line 159"/>
            <p:cNvSpPr>
              <a:spLocks noChangeShapeType="1"/>
            </p:cNvSpPr>
            <p:nvPr/>
          </p:nvSpPr>
          <p:spPr bwMode="auto">
            <a:xfrm>
              <a:off x="2905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7" name="Line 160"/>
            <p:cNvSpPr>
              <a:spLocks noChangeShapeType="1"/>
            </p:cNvSpPr>
            <p:nvPr/>
          </p:nvSpPr>
          <p:spPr bwMode="auto">
            <a:xfrm>
              <a:off x="2931" y="3370"/>
              <a:ext cx="1" cy="33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8" name="Line 161"/>
            <p:cNvSpPr>
              <a:spLocks noChangeShapeType="1"/>
            </p:cNvSpPr>
            <p:nvPr/>
          </p:nvSpPr>
          <p:spPr bwMode="auto">
            <a:xfrm>
              <a:off x="2848" y="3341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9" name="Line 162"/>
            <p:cNvSpPr>
              <a:spLocks noChangeShapeType="1"/>
            </p:cNvSpPr>
            <p:nvPr/>
          </p:nvSpPr>
          <p:spPr bwMode="auto">
            <a:xfrm>
              <a:off x="2848" y="3316"/>
              <a:ext cx="32" cy="0"/>
            </a:xfrm>
            <a:prstGeom prst="line">
              <a:avLst/>
            </a:prstGeom>
            <a:noFill/>
            <a:ln w="12700">
              <a:solidFill>
                <a:srgbClr val="CC00CC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11" name="Line 163"/>
          <p:cNvSpPr>
            <a:spLocks noChangeShapeType="1"/>
          </p:cNvSpPr>
          <p:nvPr/>
        </p:nvSpPr>
        <p:spPr bwMode="auto">
          <a:xfrm flipH="1" flipV="1">
            <a:off x="4981575" y="527526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312" name="Group 164"/>
          <p:cNvGrpSpPr>
            <a:grpSpLocks/>
          </p:cNvGrpSpPr>
          <p:nvPr/>
        </p:nvGrpSpPr>
        <p:grpSpPr bwMode="auto">
          <a:xfrm>
            <a:off x="5330825" y="4694238"/>
            <a:ext cx="225425" cy="123825"/>
            <a:chOff x="2444" y="2991"/>
            <a:chExt cx="142" cy="78"/>
          </a:xfrm>
        </p:grpSpPr>
        <p:sp>
          <p:nvSpPr>
            <p:cNvPr id="9353" name="Oval 165"/>
            <p:cNvSpPr>
              <a:spLocks noChangeArrowheads="1"/>
            </p:cNvSpPr>
            <p:nvPr/>
          </p:nvSpPr>
          <p:spPr bwMode="auto">
            <a:xfrm rot="240000">
              <a:off x="2444" y="2991"/>
              <a:ext cx="142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54" name="Freeform 166"/>
            <p:cNvSpPr>
              <a:spLocks/>
            </p:cNvSpPr>
            <p:nvPr/>
          </p:nvSpPr>
          <p:spPr bwMode="auto">
            <a:xfrm>
              <a:off x="2476" y="2995"/>
              <a:ext cx="83" cy="63"/>
            </a:xfrm>
            <a:custGeom>
              <a:avLst/>
              <a:gdLst>
                <a:gd name="T0" fmla="*/ 1 w 83"/>
                <a:gd name="T1" fmla="*/ 48 h 63"/>
                <a:gd name="T2" fmla="*/ 3 w 83"/>
                <a:gd name="T3" fmla="*/ 37 h 63"/>
                <a:gd name="T4" fmla="*/ 7 w 83"/>
                <a:gd name="T5" fmla="*/ 27 h 63"/>
                <a:gd name="T6" fmla="*/ 11 w 83"/>
                <a:gd name="T7" fmla="*/ 18 h 63"/>
                <a:gd name="T8" fmla="*/ 15 w 83"/>
                <a:gd name="T9" fmla="*/ 12 h 63"/>
                <a:gd name="T10" fmla="*/ 17 w 83"/>
                <a:gd name="T11" fmla="*/ 9 h 63"/>
                <a:gd name="T12" fmla="*/ 20 w 83"/>
                <a:gd name="T13" fmla="*/ 6 h 63"/>
                <a:gd name="T14" fmla="*/ 23 w 83"/>
                <a:gd name="T15" fmla="*/ 4 h 63"/>
                <a:gd name="T16" fmla="*/ 26 w 83"/>
                <a:gd name="T17" fmla="*/ 2 h 63"/>
                <a:gd name="T18" fmla="*/ 29 w 83"/>
                <a:gd name="T19" fmla="*/ 1 h 63"/>
                <a:gd name="T20" fmla="*/ 31 w 83"/>
                <a:gd name="T21" fmla="*/ 0 h 63"/>
                <a:gd name="T22" fmla="*/ 35 w 83"/>
                <a:gd name="T23" fmla="*/ 0 h 63"/>
                <a:gd name="T24" fmla="*/ 52 w 83"/>
                <a:gd name="T25" fmla="*/ 2 h 63"/>
                <a:gd name="T26" fmla="*/ 56 w 83"/>
                <a:gd name="T27" fmla="*/ 3 h 63"/>
                <a:gd name="T28" fmla="*/ 60 w 83"/>
                <a:gd name="T29" fmla="*/ 5 h 63"/>
                <a:gd name="T30" fmla="*/ 63 w 83"/>
                <a:gd name="T31" fmla="*/ 8 h 63"/>
                <a:gd name="T32" fmla="*/ 66 w 83"/>
                <a:gd name="T33" fmla="*/ 13 h 63"/>
                <a:gd name="T34" fmla="*/ 69 w 83"/>
                <a:gd name="T35" fmla="*/ 18 h 63"/>
                <a:gd name="T36" fmla="*/ 71 w 83"/>
                <a:gd name="T37" fmla="*/ 24 h 63"/>
                <a:gd name="T38" fmla="*/ 73 w 83"/>
                <a:gd name="T39" fmla="*/ 31 h 63"/>
                <a:gd name="T40" fmla="*/ 74 w 83"/>
                <a:gd name="T41" fmla="*/ 38 h 63"/>
                <a:gd name="T42" fmla="*/ 66 w 83"/>
                <a:gd name="T43" fmla="*/ 62 h 63"/>
                <a:gd name="T44" fmla="*/ 58 w 83"/>
                <a:gd name="T45" fmla="*/ 36 h 63"/>
                <a:gd name="T46" fmla="*/ 56 w 83"/>
                <a:gd name="T47" fmla="*/ 25 h 63"/>
                <a:gd name="T48" fmla="*/ 54 w 83"/>
                <a:gd name="T49" fmla="*/ 18 h 63"/>
                <a:gd name="T50" fmla="*/ 52 w 83"/>
                <a:gd name="T51" fmla="*/ 14 h 63"/>
                <a:gd name="T52" fmla="*/ 50 w 83"/>
                <a:gd name="T53" fmla="*/ 10 h 63"/>
                <a:gd name="T54" fmla="*/ 48 w 83"/>
                <a:gd name="T55" fmla="*/ 7 h 63"/>
                <a:gd name="T56" fmla="*/ 45 w 83"/>
                <a:gd name="T57" fmla="*/ 4 h 63"/>
                <a:gd name="T58" fmla="*/ 42 w 83"/>
                <a:gd name="T59" fmla="*/ 4 h 63"/>
                <a:gd name="T60" fmla="*/ 37 w 83"/>
                <a:gd name="T61" fmla="*/ 8 h 63"/>
                <a:gd name="T62" fmla="*/ 32 w 83"/>
                <a:gd name="T63" fmla="*/ 13 h 63"/>
                <a:gd name="T64" fmla="*/ 28 w 83"/>
                <a:gd name="T65" fmla="*/ 19 h 63"/>
                <a:gd name="T66" fmla="*/ 24 w 83"/>
                <a:gd name="T67" fmla="*/ 26 h 63"/>
                <a:gd name="T68" fmla="*/ 21 w 83"/>
                <a:gd name="T69" fmla="*/ 33 h 63"/>
                <a:gd name="T70" fmla="*/ 19 w 83"/>
                <a:gd name="T71" fmla="*/ 42 h 63"/>
                <a:gd name="T72" fmla="*/ 17 w 83"/>
                <a:gd name="T73" fmla="*/ 51 h 63"/>
                <a:gd name="T74" fmla="*/ 0 w 83"/>
                <a:gd name="T75" fmla="*/ 54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3"/>
                <a:gd name="T115" fmla="*/ 0 h 63"/>
                <a:gd name="T116" fmla="*/ 83 w 83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3" h="63">
                  <a:moveTo>
                    <a:pt x="0" y="54"/>
                  </a:moveTo>
                  <a:lnTo>
                    <a:pt x="1" y="48"/>
                  </a:lnTo>
                  <a:lnTo>
                    <a:pt x="2" y="42"/>
                  </a:lnTo>
                  <a:lnTo>
                    <a:pt x="3" y="37"/>
                  </a:lnTo>
                  <a:lnTo>
                    <a:pt x="5" y="32"/>
                  </a:lnTo>
                  <a:lnTo>
                    <a:pt x="7" y="27"/>
                  </a:lnTo>
                  <a:lnTo>
                    <a:pt x="9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9" y="8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60" y="5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5" y="10"/>
                  </a:lnTo>
                  <a:lnTo>
                    <a:pt x="66" y="13"/>
                  </a:lnTo>
                  <a:lnTo>
                    <a:pt x="68" y="15"/>
                  </a:lnTo>
                  <a:lnTo>
                    <a:pt x="69" y="18"/>
                  </a:lnTo>
                  <a:lnTo>
                    <a:pt x="70" y="21"/>
                  </a:lnTo>
                  <a:lnTo>
                    <a:pt x="71" y="24"/>
                  </a:lnTo>
                  <a:lnTo>
                    <a:pt x="72" y="27"/>
                  </a:lnTo>
                  <a:lnTo>
                    <a:pt x="73" y="31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82" y="39"/>
                  </a:lnTo>
                  <a:lnTo>
                    <a:pt x="66" y="62"/>
                  </a:lnTo>
                  <a:lnTo>
                    <a:pt x="49" y="35"/>
                  </a:lnTo>
                  <a:lnTo>
                    <a:pt x="58" y="36"/>
                  </a:lnTo>
                  <a:lnTo>
                    <a:pt x="57" y="30"/>
                  </a:lnTo>
                  <a:lnTo>
                    <a:pt x="56" y="25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4"/>
                  </a:lnTo>
                  <a:lnTo>
                    <a:pt x="51" y="12"/>
                  </a:lnTo>
                  <a:lnTo>
                    <a:pt x="50" y="10"/>
                  </a:lnTo>
                  <a:lnTo>
                    <a:pt x="49" y="9"/>
                  </a:lnTo>
                  <a:lnTo>
                    <a:pt x="48" y="7"/>
                  </a:lnTo>
                  <a:lnTo>
                    <a:pt x="46" y="5"/>
                  </a:lnTo>
                  <a:lnTo>
                    <a:pt x="45" y="4"/>
                  </a:lnTo>
                  <a:lnTo>
                    <a:pt x="44" y="3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5" y="10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6"/>
                  </a:lnTo>
                  <a:lnTo>
                    <a:pt x="23" y="29"/>
                  </a:lnTo>
                  <a:lnTo>
                    <a:pt x="21" y="33"/>
                  </a:lnTo>
                  <a:lnTo>
                    <a:pt x="20" y="38"/>
                  </a:lnTo>
                  <a:lnTo>
                    <a:pt x="19" y="42"/>
                  </a:lnTo>
                  <a:lnTo>
                    <a:pt x="18" y="47"/>
                  </a:lnTo>
                  <a:lnTo>
                    <a:pt x="17" y="51"/>
                  </a:lnTo>
                  <a:lnTo>
                    <a:pt x="16" y="56"/>
                  </a:lnTo>
                  <a:lnTo>
                    <a:pt x="0" y="5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824" name="Rectangle 168"/>
          <p:cNvSpPr>
            <a:spLocks noChangeArrowheads="1"/>
          </p:cNvSpPr>
          <p:nvPr/>
        </p:nvSpPr>
        <p:spPr bwMode="auto">
          <a:xfrm>
            <a:off x="7683500" y="3276600"/>
            <a:ext cx="1301750" cy="287338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/>
              <a:t>Siberian Snakes</a:t>
            </a:r>
          </a:p>
        </p:txBody>
      </p:sp>
      <p:sp>
        <p:nvSpPr>
          <p:cNvPr id="70825" name="Rectangle 169"/>
          <p:cNvSpPr>
            <a:spLocks noChangeArrowheads="1"/>
          </p:cNvSpPr>
          <p:nvPr/>
        </p:nvSpPr>
        <p:spPr bwMode="auto">
          <a:xfrm>
            <a:off x="908050" y="1617663"/>
            <a:ext cx="1371600" cy="28733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/>
              <a:t>Siberian Snakes</a:t>
            </a:r>
          </a:p>
        </p:txBody>
      </p:sp>
      <p:sp>
        <p:nvSpPr>
          <p:cNvPr id="9315" name="Line 171"/>
          <p:cNvSpPr>
            <a:spLocks noChangeShapeType="1"/>
          </p:cNvSpPr>
          <p:nvPr/>
        </p:nvSpPr>
        <p:spPr bwMode="auto">
          <a:xfrm flipH="1">
            <a:off x="5556250" y="4360863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16" name="Line 173"/>
          <p:cNvSpPr>
            <a:spLocks noChangeShapeType="1"/>
          </p:cNvSpPr>
          <p:nvPr/>
        </p:nvSpPr>
        <p:spPr bwMode="auto">
          <a:xfrm>
            <a:off x="3727450" y="4360863"/>
            <a:ext cx="381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830" name="Rectangle 174"/>
          <p:cNvSpPr>
            <a:spLocks noChangeArrowheads="1"/>
          </p:cNvSpPr>
          <p:nvPr/>
        </p:nvSpPr>
        <p:spPr bwMode="auto">
          <a:xfrm>
            <a:off x="6394450" y="2760663"/>
            <a:ext cx="936625" cy="19208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rgbClr val="000000"/>
                </a:solidFill>
              </a:rPr>
              <a:t> Spin Flipper</a:t>
            </a:r>
          </a:p>
        </p:txBody>
      </p:sp>
      <p:sp>
        <p:nvSpPr>
          <p:cNvPr id="9318" name="Line 175"/>
          <p:cNvSpPr>
            <a:spLocks noChangeShapeType="1"/>
          </p:cNvSpPr>
          <p:nvPr/>
        </p:nvSpPr>
        <p:spPr bwMode="auto">
          <a:xfrm>
            <a:off x="6851650" y="2989263"/>
            <a:ext cx="3048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319" name="Line 176"/>
          <p:cNvSpPr>
            <a:spLocks noChangeShapeType="1"/>
          </p:cNvSpPr>
          <p:nvPr/>
        </p:nvSpPr>
        <p:spPr bwMode="auto">
          <a:xfrm flipV="1">
            <a:off x="2813050" y="3382963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1B243-2B3E-4232-BA87-1B48961446CD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0791" name="Rectangle 135"/>
          <p:cNvSpPr>
            <a:spLocks noChangeArrowheads="1"/>
          </p:cNvSpPr>
          <p:nvPr/>
        </p:nvSpPr>
        <p:spPr bwMode="auto">
          <a:xfrm>
            <a:off x="6553200" y="1312863"/>
            <a:ext cx="2286000" cy="28733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 anchorCtr="1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RHIC </a:t>
            </a:r>
            <a:r>
              <a:rPr lang="en-US" sz="1600" dirty="0" err="1">
                <a:solidFill>
                  <a:srgbClr val="000000"/>
                </a:solidFill>
              </a:rPr>
              <a:t>pC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Polarimeters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0787" name="Rectangle 131"/>
          <p:cNvSpPr>
            <a:spLocks noChangeArrowheads="1"/>
          </p:cNvSpPr>
          <p:nvPr/>
        </p:nvSpPr>
        <p:spPr bwMode="auto">
          <a:xfrm>
            <a:off x="3429000" y="5321300"/>
            <a:ext cx="923925" cy="192088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  </a:t>
            </a:r>
            <a:r>
              <a:rPr lang="en-US" sz="1200" dirty="0" err="1">
                <a:solidFill>
                  <a:srgbClr val="000000"/>
                </a:solidFill>
              </a:rPr>
              <a:t>Rf</a:t>
            </a:r>
            <a:r>
              <a:rPr lang="en-US" sz="1200" dirty="0">
                <a:solidFill>
                  <a:srgbClr val="000000"/>
                </a:solidFill>
              </a:rPr>
              <a:t> Dipole</a:t>
            </a:r>
          </a:p>
        </p:txBody>
      </p:sp>
      <p:sp>
        <p:nvSpPr>
          <p:cNvPr id="70785" name="Rectangle 129"/>
          <p:cNvSpPr>
            <a:spLocks noChangeArrowheads="1"/>
          </p:cNvSpPr>
          <p:nvPr/>
        </p:nvSpPr>
        <p:spPr bwMode="auto">
          <a:xfrm>
            <a:off x="5334000" y="5334000"/>
            <a:ext cx="1905000" cy="192088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000000"/>
                </a:solidFill>
              </a:rPr>
              <a:t> AGS Internal </a:t>
            </a:r>
            <a:r>
              <a:rPr lang="en-US" sz="1200" dirty="0" err="1">
                <a:solidFill>
                  <a:srgbClr val="000000"/>
                </a:solidFill>
              </a:rPr>
              <a:t>Polarimeter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70809" name="Rectangle 153"/>
          <p:cNvSpPr>
            <a:spLocks noChangeArrowheads="1"/>
          </p:cNvSpPr>
          <p:nvPr/>
        </p:nvSpPr>
        <p:spPr bwMode="auto">
          <a:xfrm>
            <a:off x="4184650" y="5638800"/>
            <a:ext cx="1574800" cy="287338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2075" tIns="46038" rIns="92075" bIns="4603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AGS </a:t>
            </a:r>
            <a:r>
              <a:rPr lang="en-US" sz="1200" dirty="0" err="1"/>
              <a:t>pC</a:t>
            </a:r>
            <a:r>
              <a:rPr lang="en-US" sz="1200" dirty="0"/>
              <a:t> </a:t>
            </a:r>
            <a:r>
              <a:rPr lang="en-US" sz="1200" dirty="0" err="1"/>
              <a:t>Polarimeter</a:t>
            </a:r>
            <a:endParaRPr lang="en-US" sz="1200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970463" y="6172200"/>
            <a:ext cx="3563937" cy="533400"/>
            <a:chOff x="4970462" y="6172199"/>
            <a:chExt cx="3563938" cy="533400"/>
          </a:xfrm>
        </p:grpSpPr>
        <p:sp>
          <p:nvSpPr>
            <p:cNvPr id="4" name="Right Arrow 3"/>
            <p:cNvSpPr/>
            <p:nvPr/>
          </p:nvSpPr>
          <p:spPr>
            <a:xfrm rot="10800000">
              <a:off x="4970462" y="6184391"/>
              <a:ext cx="3563938" cy="52120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" name="Up Arrow 2"/>
            <p:cNvSpPr/>
            <p:nvPr/>
          </p:nvSpPr>
          <p:spPr>
            <a:xfrm rot="10800000">
              <a:off x="5394324" y="6184899"/>
              <a:ext cx="320675" cy="5207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8" name="Up Arrow 177"/>
            <p:cNvSpPr/>
            <p:nvPr/>
          </p:nvSpPr>
          <p:spPr>
            <a:xfrm rot="10800000">
              <a:off x="5775324" y="6184899"/>
              <a:ext cx="319088" cy="5207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1" name="Up Arrow 180"/>
            <p:cNvSpPr/>
            <p:nvPr/>
          </p:nvSpPr>
          <p:spPr>
            <a:xfrm rot="10800000">
              <a:off x="6918325" y="6184899"/>
              <a:ext cx="320675" cy="5207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2" name="Up Arrow 181"/>
            <p:cNvSpPr/>
            <p:nvPr/>
          </p:nvSpPr>
          <p:spPr>
            <a:xfrm rot="10800000">
              <a:off x="7299325" y="6184899"/>
              <a:ext cx="319088" cy="52070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Down Arrow 4"/>
            <p:cNvSpPr/>
            <p:nvPr/>
          </p:nvSpPr>
          <p:spPr>
            <a:xfrm rot="10800000">
              <a:off x="6537324" y="6184899"/>
              <a:ext cx="320675" cy="5207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7" name="Down Arrow 186"/>
            <p:cNvSpPr/>
            <p:nvPr/>
          </p:nvSpPr>
          <p:spPr>
            <a:xfrm rot="10800000">
              <a:off x="6154737" y="6172199"/>
              <a:ext cx="322262" cy="5207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8" name="Down Arrow 187"/>
            <p:cNvSpPr/>
            <p:nvPr/>
          </p:nvSpPr>
          <p:spPr>
            <a:xfrm rot="10800000">
              <a:off x="8059738" y="6184899"/>
              <a:ext cx="322262" cy="5207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9" name="Down Arrow 188"/>
            <p:cNvSpPr/>
            <p:nvPr/>
          </p:nvSpPr>
          <p:spPr>
            <a:xfrm rot="10800000">
              <a:off x="7678738" y="6172199"/>
              <a:ext cx="322262" cy="5207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389063" y="6172200"/>
            <a:ext cx="3563937" cy="533400"/>
            <a:chOff x="1389062" y="6172199"/>
            <a:chExt cx="3563938" cy="533400"/>
          </a:xfrm>
        </p:grpSpPr>
        <p:sp>
          <p:nvSpPr>
            <p:cNvPr id="190" name="Right Arrow 189"/>
            <p:cNvSpPr/>
            <p:nvPr/>
          </p:nvSpPr>
          <p:spPr>
            <a:xfrm>
              <a:off x="1389062" y="6184391"/>
              <a:ext cx="3563938" cy="521208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1" name="Up Arrow 190"/>
            <p:cNvSpPr/>
            <p:nvPr/>
          </p:nvSpPr>
          <p:spPr>
            <a:xfrm rot="10800000">
              <a:off x="1508124" y="6184899"/>
              <a:ext cx="320675" cy="520700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2" name="Up Arrow 191"/>
            <p:cNvSpPr/>
            <p:nvPr/>
          </p:nvSpPr>
          <p:spPr>
            <a:xfrm rot="10800000">
              <a:off x="2274887" y="6184899"/>
              <a:ext cx="320675" cy="520700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3" name="Up Arrow 192"/>
            <p:cNvSpPr/>
            <p:nvPr/>
          </p:nvSpPr>
          <p:spPr>
            <a:xfrm rot="10800000">
              <a:off x="3041649" y="6184899"/>
              <a:ext cx="320675" cy="520700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4" name="Up Arrow 193"/>
            <p:cNvSpPr/>
            <p:nvPr/>
          </p:nvSpPr>
          <p:spPr>
            <a:xfrm rot="10800000">
              <a:off x="3808413" y="6184899"/>
              <a:ext cx="320675" cy="520700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5" name="Down Arrow 194"/>
            <p:cNvSpPr/>
            <p:nvPr/>
          </p:nvSpPr>
          <p:spPr>
            <a:xfrm rot="10800000">
              <a:off x="3424238" y="6184899"/>
              <a:ext cx="322262" cy="520700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6" name="Down Arrow 195"/>
            <p:cNvSpPr/>
            <p:nvPr/>
          </p:nvSpPr>
          <p:spPr>
            <a:xfrm rot="10800000">
              <a:off x="2657474" y="6172199"/>
              <a:ext cx="322263" cy="520700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7" name="Down Arrow 196"/>
            <p:cNvSpPr/>
            <p:nvPr/>
          </p:nvSpPr>
          <p:spPr>
            <a:xfrm rot="10800000">
              <a:off x="4191000" y="6184899"/>
              <a:ext cx="322263" cy="520700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9" name="Down Arrow 198"/>
            <p:cNvSpPr/>
            <p:nvPr/>
          </p:nvSpPr>
          <p:spPr>
            <a:xfrm rot="10800000">
              <a:off x="1890712" y="6184899"/>
              <a:ext cx="322262" cy="520700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0828" name="Rectangle 172"/>
          <p:cNvSpPr>
            <a:spLocks noChangeArrowheads="1"/>
          </p:cNvSpPr>
          <p:nvPr/>
        </p:nvSpPr>
        <p:spPr bwMode="auto">
          <a:xfrm>
            <a:off x="2813050" y="4114800"/>
            <a:ext cx="1163638" cy="27781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Strong Snake</a:t>
            </a:r>
          </a:p>
        </p:txBody>
      </p:sp>
      <p:sp>
        <p:nvSpPr>
          <p:cNvPr id="9328" name="Arc 34"/>
          <p:cNvSpPr>
            <a:spLocks/>
          </p:cNvSpPr>
          <p:nvPr/>
        </p:nvSpPr>
        <p:spPr bwMode="auto">
          <a:xfrm>
            <a:off x="3962400" y="3568700"/>
            <a:ext cx="1019175" cy="492125"/>
          </a:xfrm>
          <a:custGeom>
            <a:avLst/>
            <a:gdLst>
              <a:gd name="T0" fmla="*/ 198409 w 21600"/>
              <a:gd name="T1" fmla="*/ 0 h 21187"/>
              <a:gd name="T2" fmla="*/ 1019175 w 21600"/>
              <a:gd name="T3" fmla="*/ 492125 h 21187"/>
              <a:gd name="T4" fmla="*/ 0 w 21600"/>
              <a:gd name="T5" fmla="*/ 492125 h 21187"/>
              <a:gd name="T6" fmla="*/ 0 60000 65536"/>
              <a:gd name="T7" fmla="*/ 0 60000 65536"/>
              <a:gd name="T8" fmla="*/ 0 60000 65536"/>
              <a:gd name="T9" fmla="*/ 0 w 21600"/>
              <a:gd name="T10" fmla="*/ 0 h 21187"/>
              <a:gd name="T11" fmla="*/ 21600 w 21600"/>
              <a:gd name="T12" fmla="*/ 21187 h 211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187" fill="none" extrusionOk="0">
                <a:moveTo>
                  <a:pt x="4204" y="0"/>
                </a:moveTo>
                <a:cubicBezTo>
                  <a:pt x="14315" y="2006"/>
                  <a:pt x="21600" y="10878"/>
                  <a:pt x="21600" y="21187"/>
                </a:cubicBezTo>
              </a:path>
              <a:path w="21600" h="21187" stroke="0" extrusionOk="0">
                <a:moveTo>
                  <a:pt x="4204" y="0"/>
                </a:moveTo>
                <a:cubicBezTo>
                  <a:pt x="14315" y="2006"/>
                  <a:pt x="21600" y="10878"/>
                  <a:pt x="21600" y="21187"/>
                </a:cubicBezTo>
                <a:lnTo>
                  <a:pt x="0" y="21187"/>
                </a:lnTo>
                <a:close/>
              </a:path>
            </a:pathLst>
          </a:custGeom>
          <a:noFill/>
          <a:ln w="25400" cap="rnd">
            <a:solidFill>
              <a:srgbClr val="0066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0823" name="Rectangle 167"/>
          <p:cNvSpPr>
            <a:spLocks noChangeArrowheads="1"/>
          </p:cNvSpPr>
          <p:nvPr/>
        </p:nvSpPr>
        <p:spPr bwMode="auto">
          <a:xfrm>
            <a:off x="4124325" y="3906838"/>
            <a:ext cx="1133475" cy="284162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/>
              <a:t>Partial Snake</a:t>
            </a:r>
          </a:p>
        </p:txBody>
      </p:sp>
      <p:sp>
        <p:nvSpPr>
          <p:cNvPr id="70826" name="Rectangle 170"/>
          <p:cNvSpPr>
            <a:spLocks noChangeArrowheads="1"/>
          </p:cNvSpPr>
          <p:nvPr/>
        </p:nvSpPr>
        <p:spPr bwMode="auto">
          <a:xfrm>
            <a:off x="5521325" y="4191000"/>
            <a:ext cx="1627188" cy="27781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75" tIns="46038" rIns="92075" bIns="4603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Helical </a:t>
            </a:r>
            <a:r>
              <a:rPr lang="en-US" sz="1200" dirty="0"/>
              <a:t>Partial </a:t>
            </a:r>
            <a:r>
              <a:rPr lang="en-US" sz="1200" dirty="0"/>
              <a:t>Snake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7175" y="1257300"/>
            <a:ext cx="6753225" cy="377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276600"/>
            <a:ext cx="4572000" cy="335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CB81E-1252-414D-8E8E-9CB9F49CFBD4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AnDY performance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/>
          <a:srcRect t="2549"/>
          <a:stretch/>
        </p:blipFill>
        <p:spPr bwMode="auto">
          <a:xfrm>
            <a:off x="304800" y="1295400"/>
            <a:ext cx="4221163" cy="403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6" name="TextBox 5"/>
          <p:cNvSpPr txBox="1"/>
          <p:nvPr/>
        </p:nvSpPr>
        <p:spPr>
          <a:xfrm>
            <a:off x="2220913" y="2628900"/>
            <a:ext cx="1131887" cy="4619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6.5 pb</a:t>
            </a:r>
            <a:r>
              <a:rPr lang="en-US" sz="2400" baseline="30000" dirty="0">
                <a:solidFill>
                  <a:schemeClr val="accent3">
                    <a:lumMod val="50000"/>
                  </a:schemeClr>
                </a:solidFill>
              </a:rPr>
              <a:t>-1</a:t>
            </a:r>
            <a:endParaRPr lang="en-US" sz="2400" baseline="30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350" y="3771900"/>
            <a:ext cx="220345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ifferent crossing angles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4146550"/>
            <a:ext cx="152400" cy="53975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00200" y="4146550"/>
            <a:ext cx="1055688" cy="31115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95400"/>
            <a:ext cx="3857625" cy="403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1752" name="TextBox 12"/>
          <p:cNvSpPr txBox="1">
            <a:spLocks noChangeArrowheads="1"/>
          </p:cNvSpPr>
          <p:nvPr/>
        </p:nvSpPr>
        <p:spPr bwMode="auto">
          <a:xfrm>
            <a:off x="304800" y="5570538"/>
            <a:ext cx="37290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Successful collisions at AnDY</a:t>
            </a:r>
          </a:p>
          <a:p>
            <a:r>
              <a:rPr lang="en-US" sz="2400">
                <a:latin typeface="Calibri" pitchFamily="34" charset="0"/>
              </a:rPr>
              <a:t>Minimal impact on other IPs</a:t>
            </a:r>
          </a:p>
        </p:txBody>
      </p:sp>
      <p:sp>
        <p:nvSpPr>
          <p:cNvPr id="31753" name="TextBox 16"/>
          <p:cNvSpPr txBox="1">
            <a:spLocks noChangeArrowheads="1"/>
          </p:cNvSpPr>
          <p:nvPr/>
        </p:nvSpPr>
        <p:spPr bwMode="auto">
          <a:xfrm>
            <a:off x="4876800" y="5570538"/>
            <a:ext cx="40449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Proximity association with ECal</a:t>
            </a:r>
          </a:p>
          <a:p>
            <a:r>
              <a:rPr lang="en-US" sz="2400">
                <a:latin typeface="Calibri" pitchFamily="34" charset="0"/>
              </a:rPr>
              <a:t>HCal energy scale ≈ 5%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B491A5-C31F-4586-BFE6-B1F858872039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AnDY performance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7325" y="1314450"/>
            <a:ext cx="2962275" cy="3267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4724400" y="4830763"/>
            <a:ext cx="419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Cluster pair mass </a:t>
            </a:r>
          </a:p>
          <a:p>
            <a:r>
              <a:rPr lang="en-US" sz="2400">
                <a:latin typeface="Calibri" pitchFamily="34" charset="0"/>
              </a:rPr>
              <a:t>(including BBC MIP)</a:t>
            </a:r>
          </a:p>
          <a:p>
            <a:r>
              <a:rPr lang="en-US" sz="2400">
                <a:latin typeface="Calibri" pitchFamily="34" charset="0"/>
              </a:rPr>
              <a:t>≈120 J/</a:t>
            </a:r>
            <a:r>
              <a:rPr lang="el-GR" sz="2400">
                <a:latin typeface="Calibri" pitchFamily="34" charset="0"/>
              </a:rPr>
              <a:t>Ψ</a:t>
            </a:r>
            <a:r>
              <a:rPr lang="en-US" sz="2400">
                <a:latin typeface="Calibri" pitchFamily="34" charset="0"/>
              </a:rPr>
              <a:t> out of 3.5·10</a:t>
            </a:r>
            <a:r>
              <a:rPr lang="en-US" sz="2400" baseline="30000">
                <a:latin typeface="Calibri" pitchFamily="34" charset="0"/>
              </a:rPr>
              <a:t>7</a:t>
            </a:r>
            <a:r>
              <a:rPr lang="en-US" sz="2400">
                <a:latin typeface="Calibri" pitchFamily="34" charset="0"/>
              </a:rPr>
              <a:t> triggers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14450"/>
            <a:ext cx="3924300" cy="3333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2773" name="TextBox 11"/>
          <p:cNvSpPr txBox="1">
            <a:spLocks noChangeArrowheads="1"/>
          </p:cNvSpPr>
          <p:nvPr/>
        </p:nvSpPr>
        <p:spPr bwMode="auto">
          <a:xfrm>
            <a:off x="304800" y="4876800"/>
            <a:ext cx="3968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Finalize the jet-energy scale</a:t>
            </a:r>
          </a:p>
          <a:p>
            <a:r>
              <a:rPr lang="en-US" sz="2400">
                <a:latin typeface="Calibri" pitchFamily="34" charset="0"/>
              </a:rPr>
              <a:t>≈ 20% of hadronic  corrections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4FB93-73CC-4F2F-99F6-9A95DE97D241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di-leptons to Drell-Yan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390650"/>
            <a:ext cx="5791200" cy="3943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" name="TextBox 3"/>
          <p:cNvSpPr txBox="1"/>
          <p:nvPr/>
        </p:nvSpPr>
        <p:spPr>
          <a:xfrm>
            <a:off x="4648200" y="5646738"/>
            <a:ext cx="4294188" cy="8302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Expect &gt; 4 </a:t>
            </a:r>
            <a:r>
              <a:rPr lang="el-GR" sz="2400" dirty="0"/>
              <a:t>σ</a:t>
            </a:r>
            <a:r>
              <a:rPr lang="en-US" sz="2400" dirty="0"/>
              <a:t> measurement of A</a:t>
            </a:r>
            <a:r>
              <a:rPr lang="en-US" sz="2400" baseline="-25000" dirty="0"/>
              <a:t>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(assume P ≈ 50% and A</a:t>
            </a:r>
            <a:r>
              <a:rPr lang="en-US" sz="2400" baseline="-25000" dirty="0"/>
              <a:t>N</a:t>
            </a:r>
            <a:r>
              <a:rPr lang="en-US" sz="2400" dirty="0"/>
              <a:t> ≈ 0.1)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CA20C-0505-4C81-BE54-7F9DE13E1CC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152400" y="3200400"/>
            <a:ext cx="4495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>
                <a:latin typeface="Calibri" pitchFamily="34" charset="0"/>
              </a:rPr>
              <a:t>SIDIS kinematics</a:t>
            </a:r>
          </a:p>
          <a:p>
            <a:pPr>
              <a:spcAft>
                <a:spcPts val="1200"/>
              </a:spcAft>
            </a:pPr>
            <a:r>
              <a:rPr lang="en-US" sz="2800">
                <a:latin typeface="Calibri" pitchFamily="34" charset="0"/>
              </a:rPr>
              <a:t>12 &lt; p</a:t>
            </a:r>
            <a:r>
              <a:rPr lang="en-US" sz="2800" baseline="-25000">
                <a:latin typeface="Calibri" pitchFamily="34" charset="0"/>
              </a:rPr>
              <a:t>z</a:t>
            </a:r>
            <a:r>
              <a:rPr lang="en-US" sz="2800">
                <a:latin typeface="Calibri" pitchFamily="34" charset="0"/>
              </a:rPr>
              <a:t> &lt; 75 GeV/c</a:t>
            </a:r>
          </a:p>
          <a:p>
            <a:pPr>
              <a:spcAft>
                <a:spcPts val="1200"/>
              </a:spcAft>
            </a:pPr>
            <a:r>
              <a:rPr lang="en-US" sz="2800">
                <a:latin typeface="Calibri" pitchFamily="34" charset="0"/>
              </a:rPr>
              <a:t>p</a:t>
            </a:r>
            <a:r>
              <a:rPr lang="en-US" sz="2800" baseline="-25000">
                <a:latin typeface="Calibri" pitchFamily="34" charset="0"/>
              </a:rPr>
              <a:t>T</a:t>
            </a:r>
            <a:r>
              <a:rPr lang="en-US" sz="2800">
                <a:latin typeface="Calibri" pitchFamily="34" charset="0"/>
              </a:rPr>
              <a:t> &lt; 2 GeV/c</a:t>
            </a:r>
          </a:p>
          <a:p>
            <a:pPr>
              <a:spcAft>
                <a:spcPts val="1200"/>
              </a:spcAft>
            </a:pPr>
            <a:endParaRPr lang="en-US" sz="2800"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>
                <a:latin typeface="Calibri" pitchFamily="34" charset="0"/>
              </a:rPr>
              <a:t>≈10</a:t>
            </a:r>
            <a:r>
              <a:rPr lang="en-US" sz="2800" baseline="30000">
                <a:latin typeface="Calibri" pitchFamily="34" charset="0"/>
              </a:rPr>
              <a:t>4</a:t>
            </a:r>
            <a:r>
              <a:rPr lang="en-US" sz="2800">
                <a:latin typeface="Calibri" pitchFamily="34" charset="0"/>
              </a:rPr>
              <a:t> di-electrons / 100 pb</a:t>
            </a:r>
            <a:r>
              <a:rPr lang="en-US" sz="2800" baseline="30000">
                <a:latin typeface="Calibri" pitchFamily="34" charset="0"/>
              </a:rPr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 from QCD jets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9925" y="1390650"/>
            <a:ext cx="5781675" cy="417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A5A27-F78D-4FF9-B632-13DBFBDBD5E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152400" y="1219200"/>
            <a:ext cx="28463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34" charset="0"/>
              </a:rPr>
              <a:t>Fast MC for long. shower profile based on 0.5 pb</a:t>
            </a:r>
            <a:r>
              <a:rPr lang="en-US" sz="2000" baseline="30000">
                <a:latin typeface="Calibri" pitchFamily="34" charset="0"/>
              </a:rPr>
              <a:t>-1</a:t>
            </a:r>
            <a:r>
              <a:rPr lang="en-US" sz="2000">
                <a:latin typeface="Calibri" pitchFamily="34" charset="0"/>
              </a:rPr>
              <a:t> full GEANT simulation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Energy fraction cut:</a:t>
            </a:r>
          </a:p>
          <a:p>
            <a:r>
              <a:rPr lang="en-US" sz="2000">
                <a:latin typeface="Calibri" pitchFamily="34" charset="0"/>
              </a:rPr>
              <a:t>Remaining electrons 99%</a:t>
            </a:r>
          </a:p>
          <a:p>
            <a:r>
              <a:rPr lang="en-US" sz="2000">
                <a:latin typeface="Calibri" pitchFamily="34" charset="0"/>
              </a:rPr>
              <a:t>Hadron rejection 82%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Preshower (1 cm Pb)</a:t>
            </a:r>
          </a:p>
          <a:p>
            <a:r>
              <a:rPr lang="en-US" sz="2000">
                <a:latin typeface="Calibri" pitchFamily="34" charset="0"/>
              </a:rPr>
              <a:t>Remaining electrons 98%</a:t>
            </a:r>
          </a:p>
          <a:p>
            <a:r>
              <a:rPr lang="en-US" sz="2000">
                <a:latin typeface="Calibri" pitchFamily="34" charset="0"/>
              </a:rPr>
              <a:t>Reject hadron 86%</a:t>
            </a:r>
          </a:p>
          <a:p>
            <a:r>
              <a:rPr lang="en-US" sz="2000">
                <a:latin typeface="Calibri" pitchFamily="34" charset="0"/>
              </a:rPr>
              <a:t>Scintillator</a:t>
            </a:r>
          </a:p>
          <a:p>
            <a:r>
              <a:rPr lang="en-US" sz="2000">
                <a:latin typeface="Calibri" pitchFamily="34" charset="0"/>
              </a:rPr>
              <a:t>Reject photons 98%</a:t>
            </a:r>
          </a:p>
          <a:p>
            <a:r>
              <a:rPr lang="en-US" sz="2000">
                <a:latin typeface="Calibri" pitchFamily="34" charset="0"/>
              </a:rPr>
              <a:t>Remaining electrons 86%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Polarized Drell-Yan @ RHIC</a:t>
            </a:r>
          </a:p>
        </p:txBody>
      </p:sp>
      <p:sp>
        <p:nvSpPr>
          <p:cNvPr id="3584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It is generally acknowledged that the scientific merit of the program is very high.</a:t>
            </a:r>
          </a:p>
          <a:p>
            <a:r>
              <a:rPr lang="en-US" smtClean="0"/>
              <a:t>The AnDY timeline is very tight and the manpower is limited.</a:t>
            </a:r>
          </a:p>
          <a:p>
            <a:r>
              <a:rPr lang="en-US" smtClean="0"/>
              <a:t>Are there other long-term options?</a:t>
            </a:r>
          </a:p>
          <a:p>
            <a:pPr lvl="1"/>
            <a:r>
              <a:rPr lang="en-US" smtClean="0"/>
              <a:t>PHENIX upgrade</a:t>
            </a:r>
          </a:p>
          <a:p>
            <a:pPr lvl="1"/>
            <a:r>
              <a:rPr lang="en-US" smtClean="0"/>
              <a:t>STAR upgrade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53BE36-8E1E-4355-B471-4783F3F7C2C8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Cross sections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60388" y="5715000"/>
            <a:ext cx="8202612" cy="99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dirty="0" err="1" smtClean="0"/>
              <a:t>Partonic</a:t>
            </a:r>
            <a:r>
              <a:rPr lang="en-US" sz="2400" dirty="0" smtClean="0"/>
              <a:t> luminosities increase with √s</a:t>
            </a:r>
            <a:endParaRPr lang="en-US" sz="2400" dirty="0" smtClean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Large A</a:t>
            </a:r>
            <a:r>
              <a:rPr lang="en-US" sz="2400" baseline="-25000" dirty="0" smtClean="0">
                <a:solidFill>
                  <a:schemeClr val="accent3">
                    <a:lumMod val="50000"/>
                  </a:schemeClr>
                </a:solidFill>
              </a:rPr>
              <a:t>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for y &gt; 2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(more forward than current PHENIX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muon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arms)</a:t>
            </a:r>
            <a:endParaRPr lang="en-US" sz="1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19150" y="1152525"/>
            <a:ext cx="7505700" cy="4410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5EB6BE-D2EA-43DC-AE2F-7DC82F9C0CCA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Drell-Yan lepton pairs</a:t>
            </a:r>
          </a:p>
        </p:txBody>
      </p:sp>
      <p:grpSp>
        <p:nvGrpSpPr>
          <p:cNvPr id="37890" name="Group 13"/>
          <p:cNvGrpSpPr>
            <a:grpSpLocks/>
          </p:cNvGrpSpPr>
          <p:nvPr/>
        </p:nvGrpSpPr>
        <p:grpSpPr bwMode="auto">
          <a:xfrm>
            <a:off x="263525" y="3124200"/>
            <a:ext cx="4003675" cy="3429000"/>
            <a:chOff x="264278" y="3124200"/>
            <a:chExt cx="4002922" cy="342900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4278" y="3124200"/>
              <a:ext cx="4002922" cy="3429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5" name="TextBox 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62000" y="3124200"/>
              <a:ext cx="1516377" cy="390748"/>
            </a:xfrm>
            <a:prstGeom prst="rect">
              <a:avLst/>
            </a:prstGeom>
            <a:blipFill rotWithShape="1">
              <a:blip r:embed="rId3"/>
              <a:stretch>
                <a:fillRect b="-6250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</a:rPr>
                <a:t> </a:t>
              </a:r>
            </a:p>
          </p:txBody>
        </p:sp>
      </p:grpSp>
      <p:grpSp>
        <p:nvGrpSpPr>
          <p:cNvPr id="37891" name="Group 12"/>
          <p:cNvGrpSpPr>
            <a:grpSpLocks/>
          </p:cNvGrpSpPr>
          <p:nvPr/>
        </p:nvGrpSpPr>
        <p:grpSpPr bwMode="auto">
          <a:xfrm>
            <a:off x="2717800" y="2128838"/>
            <a:ext cx="3971925" cy="3438525"/>
            <a:chOff x="2733974" y="2047652"/>
            <a:chExt cx="3971626" cy="3438748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 rotWithShape="1">
            <a:blip r:embed="rId4"/>
            <a:srcRect l="782"/>
            <a:stretch/>
          </p:blipFill>
          <p:spPr bwMode="auto">
            <a:xfrm>
              <a:off x="2733974" y="2057178"/>
              <a:ext cx="3971626" cy="34292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8" name="TextBox 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284223" y="2047652"/>
              <a:ext cx="1516377" cy="390748"/>
            </a:xfrm>
            <a:prstGeom prst="rect">
              <a:avLst/>
            </a:prstGeom>
            <a:blipFill rotWithShape="1">
              <a:blip r:embed="rId5"/>
              <a:stretch>
                <a:fillRect b="-7813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</a:rPr>
                <a:t> </a:t>
              </a:r>
            </a:p>
          </p:txBody>
        </p:sp>
      </p:grpSp>
      <p:grpSp>
        <p:nvGrpSpPr>
          <p:cNvPr id="37892" name="Group 8"/>
          <p:cNvGrpSpPr>
            <a:grpSpLocks/>
          </p:cNvGrpSpPr>
          <p:nvPr/>
        </p:nvGrpSpPr>
        <p:grpSpPr bwMode="auto">
          <a:xfrm>
            <a:off x="5140325" y="1112838"/>
            <a:ext cx="4003675" cy="3459162"/>
            <a:chOff x="4836278" y="1723132"/>
            <a:chExt cx="4002922" cy="3458468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36278" y="1753288"/>
              <a:ext cx="4002922" cy="34283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/>
              <a:ext uri="{91240B29-F687-4F45-9708-019B960494DF}"/>
            </a:extLst>
          </p:spPr>
        </p:pic>
        <p:sp>
          <p:nvSpPr>
            <p:cNvPr id="11" name="TextBox 1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341623" y="1723132"/>
              <a:ext cx="1516377" cy="390748"/>
            </a:xfrm>
            <a:prstGeom prst="rect">
              <a:avLst/>
            </a:prstGeom>
            <a:blipFill rotWithShape="1">
              <a:blip r:embed="rId7"/>
              <a:stretch>
                <a:fillRect b="-7813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</a:rPr>
                <a:t> </a:t>
              </a:r>
            </a:p>
          </p:txBody>
        </p:sp>
      </p:grpSp>
      <p:sp>
        <p:nvSpPr>
          <p:cNvPr id="37893" name="TextBox 14"/>
          <p:cNvSpPr txBox="1">
            <a:spLocks noChangeArrowheads="1"/>
          </p:cNvSpPr>
          <p:nvPr/>
        </p:nvSpPr>
        <p:spPr bwMode="auto">
          <a:xfrm>
            <a:off x="361950" y="1143000"/>
            <a:ext cx="42497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Leptons have high energy</a:t>
            </a:r>
          </a:p>
          <a:p>
            <a:r>
              <a:rPr lang="en-US" sz="2800">
                <a:latin typeface="Calibri" pitchFamily="34" charset="0"/>
              </a:rPr>
              <a:t>Energies are very correlated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AFB99-144E-46F2-96B0-033B53109C19}" type="slidenum">
              <a:rPr lang="en-US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 txBox="1">
            <a:spLocks/>
          </p:cNvSpPr>
          <p:nvPr/>
        </p:nvSpPr>
        <p:spPr bwMode="auto">
          <a:xfrm>
            <a:off x="228600" y="1265238"/>
            <a:ext cx="8229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All charged particle pairs between J/</a:t>
            </a:r>
            <a:r>
              <a:rPr lang="en-US" sz="2800" b="1">
                <a:latin typeface="Calibri" pitchFamily="34" charset="0"/>
                <a:sym typeface="Symbol" pitchFamily="18" charset="2"/>
              </a:rPr>
              <a:t></a:t>
            </a:r>
            <a:r>
              <a:rPr lang="en-US" sz="2800">
                <a:latin typeface="Calibri" pitchFamily="34" charset="0"/>
              </a:rPr>
              <a:t> and </a:t>
            </a:r>
            <a:r>
              <a:rPr lang="en-US" sz="2800" b="1">
                <a:latin typeface="Calibri" pitchFamily="34" charset="0"/>
                <a:sym typeface="Symbol" pitchFamily="18" charset="2"/>
              </a:rPr>
              <a:t></a:t>
            </a:r>
            <a:endParaRPr lang="en-US" sz="2800" b="1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Hadron suppression 10</a:t>
            </a:r>
            <a:r>
              <a:rPr lang="en-US" sz="2800" baseline="30000">
                <a:latin typeface="Calibri" pitchFamily="34" charset="0"/>
              </a:rPr>
              <a:t>3</a:t>
            </a:r>
            <a:r>
              <a:rPr lang="en-US" sz="2800">
                <a:latin typeface="Calibri" pitchFamily="34" charset="0"/>
              </a:rPr>
              <a:t>-10</a:t>
            </a:r>
            <a:r>
              <a:rPr lang="en-US" sz="2800" baseline="30000">
                <a:latin typeface="Calibri" pitchFamily="34" charset="0"/>
              </a:rPr>
              <a:t>4</a:t>
            </a:r>
            <a:r>
              <a:rPr lang="en-US" sz="2800">
                <a:latin typeface="Calibri" pitchFamily="34" charset="0"/>
              </a:rPr>
              <a:t> needed at 500 GeV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4648200" y="3206750"/>
            <a:ext cx="4240213" cy="333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228600" y="3206750"/>
            <a:ext cx="4240213" cy="333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5" name="TextBox 4"/>
          <p:cNvSpPr txBox="1"/>
          <p:nvPr/>
        </p:nvSpPr>
        <p:spPr>
          <a:xfrm>
            <a:off x="228600" y="2667000"/>
            <a:ext cx="4240213" cy="523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 Rounded MT Bold" pitchFamily="34" charset="0"/>
                <a:sym typeface="Symbol"/>
              </a:rPr>
              <a:t>s = </a:t>
            </a:r>
            <a:r>
              <a:rPr lang="en-US" sz="2800" dirty="0">
                <a:latin typeface="Arial Rounded MT Bold" pitchFamily="34" charset="0"/>
              </a:rPr>
              <a:t>200 </a:t>
            </a:r>
            <a:r>
              <a:rPr lang="en-US" sz="2800" dirty="0" err="1">
                <a:latin typeface="Arial Rounded MT Bold" pitchFamily="34" charset="0"/>
              </a:rPr>
              <a:t>GeV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2667000"/>
            <a:ext cx="4240213" cy="523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 Rounded MT Bold" pitchFamily="34" charset="0"/>
                <a:sym typeface="Symbol"/>
              </a:rPr>
              <a:t>s = </a:t>
            </a:r>
            <a:r>
              <a:rPr lang="en-US" sz="2800" dirty="0">
                <a:latin typeface="Arial Rounded MT Bold" pitchFamily="34" charset="0"/>
              </a:rPr>
              <a:t>500 </a:t>
            </a:r>
            <a:r>
              <a:rPr lang="en-US" sz="2800" dirty="0" err="1">
                <a:latin typeface="Arial Rounded MT Bold" pitchFamily="34" charset="0"/>
              </a:rPr>
              <a:t>GeV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4199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QCD 2→2 background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EEEDF-61E5-4DA5-86A0-4F2FA8306AD9}" type="slidenum">
              <a:rPr lang="en-US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228600" y="1189038"/>
            <a:ext cx="8229600" cy="551656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Electrons and positrons from hard QCD processes are uncorrelated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Opening angles are comparable to </a:t>
            </a:r>
            <a:r>
              <a:rPr lang="en-US" dirty="0" err="1" smtClean="0"/>
              <a:t>Drell</a:t>
            </a:r>
            <a:r>
              <a:rPr lang="en-US" dirty="0" smtClean="0"/>
              <a:t> Yan: detector acceptance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Lepton energies of </a:t>
            </a:r>
            <a:br>
              <a:rPr lang="en-US" dirty="0" smtClean="0"/>
            </a:br>
            <a:r>
              <a:rPr lang="en-US" dirty="0" err="1" smtClean="0"/>
              <a:t>Drell</a:t>
            </a:r>
            <a:r>
              <a:rPr lang="en-US" dirty="0" smtClean="0"/>
              <a:t> Yan decays are </a:t>
            </a:r>
            <a:br>
              <a:rPr lang="en-US" dirty="0" smtClean="0"/>
            </a:br>
            <a:r>
              <a:rPr lang="en-US" dirty="0" smtClean="0"/>
              <a:t>large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Energy cut removes </a:t>
            </a:r>
            <a:br>
              <a:rPr lang="en-US" dirty="0" smtClean="0"/>
            </a:br>
            <a:r>
              <a:rPr lang="en-US" dirty="0" smtClean="0"/>
              <a:t>QCD background at </a:t>
            </a:r>
            <a:br>
              <a:rPr lang="en-US" dirty="0" smtClean="0"/>
            </a:br>
            <a:r>
              <a:rPr lang="en-US" dirty="0" smtClean="0"/>
              <a:t>small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inv</a:t>
            </a:r>
            <a:endParaRPr lang="en-US" baseline="-250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Large masses in QCD</a:t>
            </a:r>
            <a:br>
              <a:rPr lang="en-US" dirty="0" smtClean="0"/>
            </a:br>
            <a:r>
              <a:rPr lang="en-US" dirty="0" smtClean="0"/>
              <a:t>background favor </a:t>
            </a:r>
            <a:br>
              <a:rPr lang="en-US" dirty="0" smtClean="0"/>
            </a:br>
            <a:r>
              <a:rPr lang="en-US" dirty="0" smtClean="0"/>
              <a:t>mid-rapidity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Energy asymmetry has</a:t>
            </a:r>
            <a:br>
              <a:rPr lang="en-US" dirty="0" smtClean="0"/>
            </a:br>
            <a:r>
              <a:rPr lang="en-US" dirty="0" smtClean="0"/>
              <a:t>not been instrumented</a:t>
            </a:r>
            <a:br>
              <a:rPr lang="en-US" dirty="0" smtClean="0"/>
            </a:br>
            <a:r>
              <a:rPr lang="en-US" dirty="0" smtClean="0"/>
              <a:t> yet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4038600" y="2514600"/>
            <a:ext cx="4800600" cy="403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grpSp>
        <p:nvGrpSpPr>
          <p:cNvPr id="43011" name="Group 14"/>
          <p:cNvGrpSpPr>
            <a:grpSpLocks/>
          </p:cNvGrpSpPr>
          <p:nvPr/>
        </p:nvGrpSpPr>
        <p:grpSpPr bwMode="auto">
          <a:xfrm>
            <a:off x="2819400" y="4191000"/>
            <a:ext cx="762000" cy="157163"/>
            <a:chOff x="2895600" y="6549586"/>
            <a:chExt cx="762000" cy="157821"/>
          </a:xfrm>
        </p:grpSpPr>
        <p:sp>
          <p:nvSpPr>
            <p:cNvPr id="16" name="Oval 15"/>
            <p:cNvSpPr/>
            <p:nvPr/>
          </p:nvSpPr>
          <p:spPr>
            <a:xfrm>
              <a:off x="2895600" y="6549586"/>
              <a:ext cx="152400" cy="1578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200400" y="6552774"/>
              <a:ext cx="152400" cy="15463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505200" y="6552774"/>
              <a:ext cx="152400" cy="154633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3012" name="Group 18"/>
          <p:cNvGrpSpPr>
            <a:grpSpLocks/>
          </p:cNvGrpSpPr>
          <p:nvPr/>
        </p:nvGrpSpPr>
        <p:grpSpPr bwMode="auto">
          <a:xfrm>
            <a:off x="2819400" y="5181600"/>
            <a:ext cx="762000" cy="157163"/>
            <a:chOff x="2895600" y="6776379"/>
            <a:chExt cx="762000" cy="157821"/>
          </a:xfrm>
        </p:grpSpPr>
        <p:sp>
          <p:nvSpPr>
            <p:cNvPr id="20" name="Oval 19"/>
            <p:cNvSpPr/>
            <p:nvPr/>
          </p:nvSpPr>
          <p:spPr>
            <a:xfrm>
              <a:off x="2895600" y="6776379"/>
              <a:ext cx="152400" cy="1578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200400" y="6779567"/>
              <a:ext cx="152400" cy="1546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505200" y="6779567"/>
              <a:ext cx="152400" cy="154633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105400" y="3429000"/>
            <a:ext cx="2971800" cy="2062163"/>
            <a:chOff x="5105400" y="3429000"/>
            <a:chExt cx="2971800" cy="2062821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105400" y="3429000"/>
              <a:ext cx="2971800" cy="206282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105400" y="3810122"/>
              <a:ext cx="2971800" cy="1681699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6" name="Down Arrow 25"/>
            <p:cNvSpPr/>
            <p:nvPr/>
          </p:nvSpPr>
          <p:spPr>
            <a:xfrm>
              <a:off x="5105400" y="3505224"/>
              <a:ext cx="152400" cy="304897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4038600" y="2514600"/>
            <a:ext cx="4800600" cy="4035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5105400" y="3429000"/>
            <a:ext cx="2971800" cy="2438400"/>
            <a:chOff x="5105400" y="3429000"/>
            <a:chExt cx="2971800" cy="243840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105400" y="3429000"/>
              <a:ext cx="2971800" cy="206216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105400" y="3652838"/>
              <a:ext cx="1485900" cy="221456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1" name="Down Arrow 30"/>
            <p:cNvSpPr/>
            <p:nvPr/>
          </p:nvSpPr>
          <p:spPr>
            <a:xfrm>
              <a:off x="6591300" y="4648200"/>
              <a:ext cx="190500" cy="1108075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0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 rejection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E315A-9C61-4EFE-A211-25784E3397BE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50" y="838200"/>
            <a:ext cx="6423025" cy="586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8600"/>
            <a:ext cx="3848100" cy="3267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7010400" y="4495800"/>
            <a:ext cx="1422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200 GeV</a:t>
            </a:r>
          </a:p>
          <a:p>
            <a:r>
              <a:rPr lang="en-US" sz="2800">
                <a:solidFill>
                  <a:srgbClr val="00B050"/>
                </a:solidFill>
                <a:latin typeface="Calibri" pitchFamily="34" charset="0"/>
              </a:rPr>
              <a:t>500 GeV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C2F538-40C1-45AC-8489-81A8ECE4AB3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4408488" y="3821113"/>
            <a:ext cx="1154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transverse</a:t>
            </a: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3200400" y="4857750"/>
            <a:ext cx="717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trans.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5105400" y="4724400"/>
            <a:ext cx="127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long./trans.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2400" y="1295400"/>
            <a:ext cx="7848600" cy="5410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Parametrized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fast 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MC for detector</a:t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smearing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Drell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Yan signal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3 – 10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GeV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/c</a:t>
            </a:r>
            <a:r>
              <a:rPr lang="en-US" baseline="30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Energy cut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E</a:t>
            </a:r>
            <a:r>
              <a:rPr lang="en-US" baseline="-25000" dirty="0" smtClean="0">
                <a:solidFill>
                  <a:schemeClr val="tx2"/>
                </a:solidFill>
              </a:rPr>
              <a:t>1,2</a:t>
            </a:r>
            <a:r>
              <a:rPr lang="en-US" dirty="0" smtClean="0">
                <a:solidFill>
                  <a:schemeClr val="tx2"/>
                </a:solidFill>
              </a:rPr>
              <a:t> &gt; 2 </a:t>
            </a:r>
            <a:r>
              <a:rPr lang="en-US" dirty="0" err="1" smtClean="0">
                <a:solidFill>
                  <a:schemeClr val="tx2"/>
                </a:solidFill>
              </a:rPr>
              <a:t>GeV</a:t>
            </a:r>
            <a:endParaRPr lang="en-US" dirty="0" smtClean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Forward </a:t>
            </a:r>
            <a:r>
              <a:rPr lang="en-US" dirty="0" err="1" smtClean="0">
                <a:solidFill>
                  <a:schemeClr val="tx2"/>
                </a:solidFill>
              </a:rPr>
              <a:t>rapidities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Effectively no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background left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</a:rPr>
              <a:t>Statistically limited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C00000"/>
                </a:solidFill>
              </a:rPr>
              <a:t>Drell</a:t>
            </a:r>
            <a:r>
              <a:rPr lang="en-US" dirty="0" smtClean="0">
                <a:solidFill>
                  <a:srgbClr val="C00000"/>
                </a:solidFill>
              </a:rPr>
              <a:t> Yan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for </a:t>
            </a:r>
            <a:r>
              <a:rPr lang="en-US" dirty="0" err="1" smtClean="0">
                <a:solidFill>
                  <a:srgbClr val="C00000"/>
                </a:solidFill>
              </a:rPr>
              <a:t>m</a:t>
            </a:r>
            <a:r>
              <a:rPr lang="en-US" baseline="-25000" dirty="0" err="1" smtClean="0">
                <a:solidFill>
                  <a:srgbClr val="C00000"/>
                </a:solidFill>
              </a:rPr>
              <a:t>inv</a:t>
            </a:r>
            <a:r>
              <a:rPr lang="en-US" dirty="0" smtClean="0">
                <a:solidFill>
                  <a:srgbClr val="C00000"/>
                </a:solidFill>
              </a:rPr>
              <a:t> &lt; 3 </a:t>
            </a:r>
            <a:r>
              <a:rPr lang="en-US" dirty="0" err="1" smtClean="0">
                <a:solidFill>
                  <a:srgbClr val="C00000"/>
                </a:solidFill>
              </a:rPr>
              <a:t>GeV</a:t>
            </a:r>
            <a:r>
              <a:rPr lang="en-US" dirty="0" smtClean="0">
                <a:solidFill>
                  <a:srgbClr val="C00000"/>
                </a:solidFill>
              </a:rPr>
              <a:t>/c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not physical (PYTHIA settings)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3810000" y="1143000"/>
            <a:ext cx="5076825" cy="4352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403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Drell-Yan at forward rapidities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 t="-8864" b="-17738"/>
          <a:stretch>
            <a:fillRect/>
          </a:stretch>
        </p:blipFill>
        <p:spPr bwMode="auto">
          <a:xfrm>
            <a:off x="3876675" y="1143000"/>
            <a:ext cx="4943475" cy="4352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A9A64-65EB-4B32-B26A-2072C40BA272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PHENIX future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990600" y="5722938"/>
            <a:ext cx="42513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>
                <a:latin typeface="Calibri" pitchFamily="34" charset="0"/>
              </a:rPr>
              <a:t>To be described in an MIE $ 20M</a:t>
            </a:r>
          </a:p>
          <a:p>
            <a:pPr>
              <a:spcAft>
                <a:spcPts val="1200"/>
              </a:spcAft>
            </a:pPr>
            <a:r>
              <a:rPr lang="en-US" sz="2400">
                <a:latin typeface="Calibri" pitchFamily="34" charset="0"/>
              </a:rPr>
              <a:t>Needs additional funding</a:t>
            </a:r>
          </a:p>
        </p:txBody>
      </p:sp>
      <p:sp>
        <p:nvSpPr>
          <p:cNvPr id="5" name="Bent-Up Arrow 4"/>
          <p:cNvSpPr/>
          <p:nvPr/>
        </p:nvSpPr>
        <p:spPr>
          <a:xfrm>
            <a:off x="4876800" y="5516563"/>
            <a:ext cx="1600200" cy="1112837"/>
          </a:xfrm>
          <a:prstGeom prst="bent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4419600" y="4648200"/>
            <a:ext cx="609600" cy="977900"/>
          </a:xfrm>
          <a:prstGeom prst="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8FCD5-0BBA-4972-9EBA-D548F6FEB993}" type="slidenum">
              <a:rPr lang="en-US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05400" y="1600200"/>
            <a:ext cx="609600" cy="1981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 future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7162800" y="2133600"/>
            <a:ext cx="1828800" cy="914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DX magnet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" y="2590800"/>
            <a:ext cx="5715000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705600" y="1066800"/>
            <a:ext cx="457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FMS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705600" y="3200400"/>
            <a:ext cx="457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FMS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7315200" y="1066800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HCAL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315200" y="3200400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HCAL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172200" y="2133600"/>
            <a:ext cx="914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419600" y="1752600"/>
            <a:ext cx="0" cy="1600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91000" y="1752600"/>
            <a:ext cx="0" cy="1600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62400" y="1752600"/>
            <a:ext cx="0" cy="1600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33800" y="1752600"/>
            <a:ext cx="0" cy="16002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6094" name="TextBox 17"/>
          <p:cNvSpPr txBox="1">
            <a:spLocks noChangeArrowheads="1"/>
          </p:cNvSpPr>
          <p:nvPr/>
        </p:nvSpPr>
        <p:spPr bwMode="auto">
          <a:xfrm>
            <a:off x="1711325" y="4656138"/>
            <a:ext cx="20986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Threshold RICH</a:t>
            </a:r>
            <a:br>
              <a:rPr lang="en-US" sz="2400"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>for electron ID</a:t>
            </a:r>
          </a:p>
        </p:txBody>
      </p:sp>
      <p:sp>
        <p:nvSpPr>
          <p:cNvPr id="46095" name="TextBox 18"/>
          <p:cNvSpPr txBox="1">
            <a:spLocks noChangeArrowheads="1"/>
          </p:cNvSpPr>
          <p:nvPr/>
        </p:nvSpPr>
        <p:spPr bwMode="auto">
          <a:xfrm>
            <a:off x="762000" y="5638800"/>
            <a:ext cx="3956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Magnetic field and tracker</a:t>
            </a:r>
          </a:p>
          <a:p>
            <a:r>
              <a:rPr lang="en-US" sz="2400">
                <a:latin typeface="Calibri" pitchFamily="34" charset="0"/>
              </a:rPr>
              <a:t>How important is charge sign?</a:t>
            </a:r>
          </a:p>
        </p:txBody>
      </p:sp>
      <p:sp>
        <p:nvSpPr>
          <p:cNvPr id="46096" name="TextBox 20"/>
          <p:cNvSpPr txBox="1">
            <a:spLocks noChangeArrowheads="1"/>
          </p:cNvSpPr>
          <p:nvPr/>
        </p:nvSpPr>
        <p:spPr bwMode="auto">
          <a:xfrm>
            <a:off x="4419600" y="4503738"/>
            <a:ext cx="3009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Calibri" pitchFamily="34" charset="0"/>
              </a:rPr>
              <a:t>Compact E+Hcal</a:t>
            </a:r>
          </a:p>
          <a:p>
            <a:pPr algn="ctr"/>
            <a:r>
              <a:rPr lang="en-US" sz="2400">
                <a:latin typeface="Calibri" pitchFamily="34" charset="0"/>
              </a:rPr>
              <a:t>W powder scintillator?</a:t>
            </a:r>
          </a:p>
        </p:txBody>
      </p:sp>
      <p:cxnSp>
        <p:nvCxnSpPr>
          <p:cNvPr id="25" name="Curved Connector 24"/>
          <p:cNvCxnSpPr>
            <a:stCxn id="11" idx="2"/>
            <a:endCxn id="46096" idx="0"/>
          </p:cNvCxnSpPr>
          <p:nvPr/>
        </p:nvCxnSpPr>
        <p:spPr>
          <a:xfrm rot="5400000">
            <a:off x="5549106" y="3423444"/>
            <a:ext cx="1455738" cy="704850"/>
          </a:xfrm>
          <a:prstGeom prst="curvedConnector3">
            <a:avLst/>
          </a:prstGeom>
          <a:ln w="3810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8" name="TextBox 25"/>
          <p:cNvSpPr txBox="1">
            <a:spLocks noChangeArrowheads="1"/>
          </p:cNvSpPr>
          <p:nvPr/>
        </p:nvSpPr>
        <p:spPr bwMode="auto">
          <a:xfrm>
            <a:off x="304800" y="2286000"/>
            <a:ext cx="1181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beam pipe</a:t>
            </a:r>
          </a:p>
        </p:txBody>
      </p:sp>
      <p:cxnSp>
        <p:nvCxnSpPr>
          <p:cNvPr id="27" name="Curved Connector 26"/>
          <p:cNvCxnSpPr>
            <a:stCxn id="12" idx="2"/>
            <a:endCxn id="46094" idx="0"/>
          </p:cNvCxnSpPr>
          <p:nvPr/>
        </p:nvCxnSpPr>
        <p:spPr>
          <a:xfrm rot="5400000">
            <a:off x="3548063" y="2794000"/>
            <a:ext cx="1074738" cy="2649537"/>
          </a:xfrm>
          <a:prstGeom prst="curvedConnector3">
            <a:avLst/>
          </a:prstGeom>
          <a:ln w="3810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endCxn id="46095" idx="1"/>
          </p:cNvCxnSpPr>
          <p:nvPr/>
        </p:nvCxnSpPr>
        <p:spPr>
          <a:xfrm rot="5400000">
            <a:off x="457200" y="3311525"/>
            <a:ext cx="3048000" cy="2438400"/>
          </a:xfrm>
          <a:prstGeom prst="curvedConnector4">
            <a:avLst>
              <a:gd name="adj1" fmla="val 43184"/>
              <a:gd name="adj2" fmla="val 109375"/>
            </a:avLst>
          </a:prstGeom>
          <a:ln w="38100"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CD79AA-3722-429E-8A04-A444B4295FD6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RHIC can deliver luminosities for </a:t>
            </a:r>
            <a:r>
              <a:rPr lang="en-US" dirty="0" err="1" smtClean="0"/>
              <a:t>Drell</a:t>
            </a:r>
            <a:r>
              <a:rPr lang="en-US" dirty="0" smtClean="0"/>
              <a:t>-Yan measurements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Would be the first polarized </a:t>
            </a:r>
            <a:r>
              <a:rPr lang="en-US" dirty="0" err="1" smtClean="0"/>
              <a:t>Drell</a:t>
            </a:r>
            <a:r>
              <a:rPr lang="en-US" dirty="0" smtClean="0"/>
              <a:t>-Yan production in collider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Current W-program uses longitudinal polarization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Feasibility studies will use data from run 11++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PHENIX &amp; STAR are working on long-term upgrade plans that include </a:t>
            </a:r>
            <a:r>
              <a:rPr lang="en-US" dirty="0" err="1" smtClean="0"/>
              <a:t>Drell</a:t>
            </a:r>
            <a:r>
              <a:rPr lang="en-US" dirty="0" smtClean="0"/>
              <a:t>-Yan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More simulations needed for detector layout and design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AnDY</a:t>
            </a:r>
            <a:r>
              <a:rPr lang="en-US" dirty="0" smtClean="0"/>
              <a:t> as feasibility test has achieved parts of its goals at large </a:t>
            </a:r>
            <a:r>
              <a:rPr lang="en-US" dirty="0" err="1" smtClean="0"/>
              <a:t>rapidities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8253D-CA20-4BB0-A0A8-B241E3E3C062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/>
            </a:extLst>
          </a:blip>
          <a:stretch/>
        </p:blipFill>
        <p:spPr bwMode="auto">
          <a:xfrm>
            <a:off x="1184909" y="3581400"/>
            <a:ext cx="3395766" cy="285317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/>
            <a:ext uri="{91240B29-F687-4F45-9708-019B960494DF}"/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984750" y="3657600"/>
            <a:ext cx="3473450" cy="2819400"/>
            <a:chOff x="4984028" y="3657600"/>
            <a:chExt cx="3474172" cy="2819400"/>
          </a:xfrm>
        </p:grpSpPr>
        <p:sp>
          <p:nvSpPr>
            <p:cNvPr id="4" name="TextBox 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984028" y="3657600"/>
              <a:ext cx="3474172" cy="2819400"/>
            </a:xfrm>
            <a:prstGeom prst="rect">
              <a:avLst/>
            </a:prstGeom>
            <a:blipFill rotWithShape="1">
              <a:blip r:embed="rId3"/>
              <a:stretch>
                <a:fillRect l="-1579"/>
              </a:stretch>
            </a:blipFill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noFill/>
                  <a:latin typeface="+mn-lt"/>
                </a:rPr>
                <a:t> 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5180919" y="5562600"/>
              <a:ext cx="152432" cy="152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80919" y="5867400"/>
              <a:ext cx="152432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5180919" y="6172200"/>
              <a:ext cx="152432" cy="15240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4B1C7-31BF-42DB-BFAA-0DE887CD30C9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2513" y="4591050"/>
            <a:ext cx="4640262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857250"/>
            <a:ext cx="4191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7450" y="2608263"/>
            <a:ext cx="4117975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5050" y="2455863"/>
            <a:ext cx="4117975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2"/>
          <p:cNvSpPr>
            <a:spLocks noChangeArrowheads="1"/>
          </p:cNvSpPr>
          <p:nvPr/>
        </p:nvSpPr>
        <p:spPr bwMode="auto">
          <a:xfrm>
            <a:off x="5653088" y="795338"/>
            <a:ext cx="1471612" cy="5559425"/>
          </a:xfrm>
          <a:prstGeom prst="rect">
            <a:avLst/>
          </a:prstGeom>
          <a:solidFill>
            <a:srgbClr val="CAD7FE">
              <a:alpha val="25098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3200" b="1">
              <a:solidFill>
                <a:schemeClr val="accent1"/>
              </a:solidFill>
              <a:latin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50" y="838200"/>
            <a:ext cx="4387850" cy="3262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68325" indent="-568325">
              <a:spcAft>
                <a:spcPts val="600"/>
              </a:spcAft>
              <a:buClr>
                <a:srgbClr val="F79646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002060"/>
                </a:solidFill>
                <a:latin typeface="Arial Rounded MT Bold" pitchFamily="34" charset="0"/>
                <a:ea typeface="Comic Sans MS" pitchFamily="66" charset="0"/>
                <a:cs typeface="Comic Sans MS" pitchFamily="66" charset="0"/>
              </a:rPr>
              <a:t>A. Prokudin, Z.-B. Kang</a:t>
            </a:r>
          </a:p>
          <a:p>
            <a:pPr marL="1025525" lvl="1" indent="-568325">
              <a:spcAft>
                <a:spcPts val="600"/>
              </a:spcAft>
              <a:buClr>
                <a:srgbClr val="F79646"/>
              </a:buClr>
              <a:buFont typeface="Arial Rounded MT Bold" pitchFamily="34" charset="0"/>
              <a:buChar char="–"/>
            </a:pPr>
            <a:r>
              <a:rPr lang="en-US" sz="2000">
                <a:solidFill>
                  <a:srgbClr val="F79646"/>
                </a:solidFill>
                <a:latin typeface="Arial Rounded MT Bold" pitchFamily="34" charset="0"/>
                <a:ea typeface="Comic Sans MS" pitchFamily="66" charset="0"/>
                <a:cs typeface="Comic Sans MS" pitchFamily="66" charset="0"/>
              </a:rPr>
              <a:t>arXiv:1201.5427 [hep-ph]</a:t>
            </a:r>
          </a:p>
          <a:p>
            <a:pPr marL="568325" indent="-568325">
              <a:spcAft>
                <a:spcPts val="600"/>
              </a:spcAft>
              <a:buClr>
                <a:srgbClr val="F79646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002060"/>
                </a:solidFill>
                <a:latin typeface="Arial Rounded MT Bold" pitchFamily="34" charset="0"/>
                <a:ea typeface="Comic Sans MS" pitchFamily="66" charset="0"/>
                <a:cs typeface="Comic Sans MS" pitchFamily="66" charset="0"/>
              </a:rPr>
              <a:t>Input</a:t>
            </a:r>
          </a:p>
          <a:p>
            <a:pPr marL="1482725" lvl="2" indent="-568325">
              <a:spcAft>
                <a:spcPts val="600"/>
              </a:spcAft>
              <a:buClr>
                <a:srgbClr val="F79646"/>
              </a:buClr>
            </a:pPr>
            <a:r>
              <a:rPr lang="en-US" sz="2000">
                <a:solidFill>
                  <a:srgbClr val="002060"/>
                </a:solidFill>
                <a:latin typeface="Arial Rounded MT Bold" pitchFamily="34" charset="0"/>
                <a:ea typeface="Comic Sans MS" pitchFamily="66" charset="0"/>
                <a:cs typeface="Comic Sans MS" pitchFamily="66" charset="0"/>
              </a:rPr>
              <a:t>HERMES</a:t>
            </a:r>
          </a:p>
          <a:p>
            <a:pPr marL="1482725" lvl="2" indent="-568325">
              <a:spcAft>
                <a:spcPts val="600"/>
              </a:spcAft>
              <a:buClr>
                <a:srgbClr val="F79646"/>
              </a:buClr>
            </a:pPr>
            <a:r>
              <a:rPr lang="en-US" sz="2000">
                <a:solidFill>
                  <a:srgbClr val="002060"/>
                </a:solidFill>
                <a:latin typeface="Arial Rounded MT Bold" pitchFamily="34" charset="0"/>
                <a:ea typeface="Comic Sans MS" pitchFamily="66" charset="0"/>
                <a:cs typeface="Comic Sans MS" pitchFamily="66" charset="0"/>
              </a:rPr>
              <a:t>COMPASS</a:t>
            </a:r>
          </a:p>
          <a:p>
            <a:pPr marL="1482725" lvl="2" indent="-568325">
              <a:spcAft>
                <a:spcPts val="600"/>
              </a:spcAft>
              <a:buClr>
                <a:srgbClr val="F79646"/>
              </a:buClr>
            </a:pPr>
            <a:r>
              <a:rPr lang="en-US" sz="2000">
                <a:solidFill>
                  <a:srgbClr val="002060"/>
                </a:solidFill>
                <a:latin typeface="Arial Rounded MT Bold" pitchFamily="34" charset="0"/>
                <a:ea typeface="Comic Sans MS" pitchFamily="66" charset="0"/>
                <a:cs typeface="Comic Sans MS" pitchFamily="66" charset="0"/>
              </a:rPr>
              <a:t>STAR </a:t>
            </a:r>
            <a:r>
              <a:rPr lang="en-US" sz="2000">
                <a:solidFill>
                  <a:srgbClr val="002060"/>
                </a:solidFill>
                <a:latin typeface="Arial Rounded MT Bold" pitchFamily="34" charset="0"/>
                <a:ea typeface="Symbol" pitchFamily="18" charset="2"/>
                <a:cs typeface="Symbol" pitchFamily="18" charset="2"/>
                <a:sym typeface="Symbol" pitchFamily="18" charset="2"/>
              </a:rPr>
              <a:t></a:t>
            </a:r>
            <a:r>
              <a:rPr lang="en-US" sz="2000" baseline="30000">
                <a:solidFill>
                  <a:srgbClr val="002060"/>
                </a:solidFill>
                <a:latin typeface="Arial Rounded MT Bold" pitchFamily="34" charset="0"/>
                <a:ea typeface="Comic Sans MS" pitchFamily="66" charset="0"/>
                <a:cs typeface="Comic Sans MS" pitchFamily="66" charset="0"/>
              </a:rPr>
              <a:t>0</a:t>
            </a:r>
            <a:endParaRPr lang="en-US" sz="2400">
              <a:solidFill>
                <a:srgbClr val="000000"/>
              </a:solidFill>
              <a:latin typeface="Arial Rounded MT Bold" pitchFamily="34" charset="0"/>
              <a:ea typeface="Comic Sans MS" pitchFamily="66" charset="0"/>
              <a:cs typeface="Comic Sans MS" pitchFamily="66" charset="0"/>
            </a:endParaRPr>
          </a:p>
          <a:p>
            <a:pPr marL="568325" indent="-568325">
              <a:spcAft>
                <a:spcPts val="600"/>
              </a:spcAft>
              <a:buClr>
                <a:srgbClr val="F79646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403152"/>
                </a:solidFill>
                <a:latin typeface="Arial Rounded MT Bold" pitchFamily="34" charset="0"/>
                <a:ea typeface="Comic Sans MS" pitchFamily="66" charset="0"/>
                <a:cs typeface="Comic Sans MS" pitchFamily="66" charset="0"/>
              </a:rPr>
              <a:t>Functional form similar to DSSV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2300" y="4010025"/>
            <a:ext cx="1397000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accent4"/>
                </a:solidFill>
                <a:latin typeface="Arial Rounded MT Bold" pitchFamily="34" charset="0"/>
                <a:cs typeface="Comic Sans MS"/>
              </a:rPr>
              <a:t>SIDIS </a:t>
            </a:r>
            <a:endParaRPr lang="en-US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18425" y="4008438"/>
            <a:ext cx="73342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0000"/>
                </a:solidFill>
                <a:latin typeface="Arial Rounded MT Bold" pitchFamily="34" charset="0"/>
                <a:cs typeface="Comic Sans MS"/>
              </a:rPr>
              <a:t>PP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9161" name="Rectangle 6"/>
          <p:cNvSpPr>
            <a:spLocks noChangeArrowheads="1"/>
          </p:cNvSpPr>
          <p:nvPr/>
        </p:nvSpPr>
        <p:spPr bwMode="auto">
          <a:xfrm>
            <a:off x="7135813" y="793750"/>
            <a:ext cx="1770062" cy="5559425"/>
          </a:xfrm>
          <a:prstGeom prst="rect">
            <a:avLst/>
          </a:prstGeom>
          <a:solidFill>
            <a:srgbClr val="FF6600">
              <a:alpha val="24706"/>
            </a:srgbClr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sz="3200" b="1">
              <a:solidFill>
                <a:schemeClr val="accent1"/>
              </a:solidFill>
              <a:latin typeface="Symbol" pitchFamily="18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8438" y="2455863"/>
            <a:ext cx="23415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accent6"/>
                </a:solidFill>
                <a:latin typeface="Arial Rounded MT Bold" pitchFamily="34" charset="0"/>
              </a:rPr>
              <a:t>d quark </a:t>
            </a:r>
            <a:r>
              <a:rPr lang="en-US" sz="2400" kern="0" dirty="0" err="1">
                <a:solidFill>
                  <a:schemeClr val="accent6"/>
                </a:solidFill>
                <a:latin typeface="Arial Rounded MT Bold" pitchFamily="34" charset="0"/>
              </a:rPr>
              <a:t>Sivers</a:t>
            </a:r>
            <a:endParaRPr lang="en-US" sz="24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6850" y="1609725"/>
            <a:ext cx="23368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accent6"/>
                </a:solidFill>
                <a:latin typeface="Arial Rounded MT Bold" pitchFamily="34" charset="0"/>
              </a:rPr>
              <a:t>u quark </a:t>
            </a:r>
            <a:r>
              <a:rPr lang="en-US" sz="2400" kern="0" dirty="0" err="1">
                <a:solidFill>
                  <a:schemeClr val="accent6"/>
                </a:solidFill>
                <a:latin typeface="Arial Rounded MT Bold" pitchFamily="34" charset="0"/>
              </a:rPr>
              <a:t>Sivers</a:t>
            </a:r>
            <a:endParaRPr lang="en-US" sz="24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267200"/>
            <a:ext cx="4010025" cy="1570038"/>
          </a:xfrm>
          <a:prstGeom prst="rect">
            <a:avLst/>
          </a:prstGeom>
          <a:solidFill>
            <a:srgbClr val="FFFF66"/>
          </a:solidFill>
        </p:spPr>
        <p:txBody>
          <a:bodyPr>
            <a:spAutoFit/>
          </a:bodyPr>
          <a:lstStyle/>
          <a:p>
            <a:pPr marL="568325" indent="-568325" fontAlgn="auto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mbol" pitchFamily="18" charset="2"/>
              <a:buChar char="Þ"/>
              <a:defRPr/>
            </a:pPr>
            <a:r>
              <a:rPr lang="en-US" sz="2400" kern="0" dirty="0">
                <a:solidFill>
                  <a:srgbClr val="8064A2">
                    <a:lumMod val="50000"/>
                  </a:srgbClr>
                </a:solidFill>
                <a:latin typeface="Arial Rounded MT Bold" pitchFamily="34" charset="0"/>
                <a:cs typeface="Comic Sans MS"/>
              </a:rPr>
              <a:t>Need to map out </a:t>
            </a:r>
            <a:r>
              <a:rPr lang="en-US" sz="2400" kern="0" dirty="0" err="1">
                <a:solidFill>
                  <a:srgbClr val="8064A2">
                    <a:lumMod val="50000"/>
                  </a:srgbClr>
                </a:solidFill>
                <a:latin typeface="Arial Rounded MT Bold" pitchFamily="34" charset="0"/>
                <a:cs typeface="Comic Sans MS"/>
              </a:rPr>
              <a:t>Drell</a:t>
            </a:r>
            <a:r>
              <a:rPr lang="en-US" sz="2400" kern="0" dirty="0">
                <a:solidFill>
                  <a:srgbClr val="8064A2">
                    <a:lumMod val="50000"/>
                  </a:srgbClr>
                </a:solidFill>
                <a:latin typeface="Arial Rounded MT Bold" pitchFamily="34" charset="0"/>
                <a:cs typeface="Comic Sans MS"/>
              </a:rPr>
              <a:t>-Yan </a:t>
            </a:r>
            <a:r>
              <a:rPr lang="en-US" sz="2400" kern="0" dirty="0" err="1">
                <a:solidFill>
                  <a:srgbClr val="8064A2">
                    <a:lumMod val="50000"/>
                  </a:srgbClr>
                </a:solidFill>
                <a:latin typeface="Arial Rounded MT Bold" pitchFamily="34" charset="0"/>
                <a:cs typeface="Comic Sans MS"/>
              </a:rPr>
              <a:t>Sivers</a:t>
            </a:r>
            <a:r>
              <a:rPr lang="en-US" sz="2400" kern="0" dirty="0">
                <a:solidFill>
                  <a:srgbClr val="8064A2">
                    <a:lumMod val="50000"/>
                  </a:srgbClr>
                </a:solidFill>
                <a:latin typeface="Arial Rounded MT Bold" pitchFamily="34" charset="0"/>
                <a:cs typeface="Comic Sans MS"/>
              </a:rPr>
              <a:t> over a wide kinematic range </a:t>
            </a:r>
            <a:endParaRPr lang="en-US" sz="2400" kern="0" dirty="0">
              <a:solidFill>
                <a:srgbClr val="8064A2">
                  <a:lumMod val="50000"/>
                </a:srgbClr>
              </a:solidFill>
              <a:latin typeface="Arial Rounded MT Bold" pitchFamily="34" charset="0"/>
              <a:cs typeface="Comic Sans M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2977F-31B5-45E3-B709-0AA849F6A997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r>
              <a:rPr lang="en-US" smtClean="0"/>
              <a:t>STAR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44463"/>
            <a:ext cx="8705850" cy="6569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638800" cy="11430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STAR Detector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C5CE3-D278-4EEC-B8CF-9AD0D7E32A12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rnc.lbl.gov/%7Ejhthomas/public/HeavyFlavorTracker/HFT%20Documents_files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638" y="1214438"/>
            <a:ext cx="73247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STAR detector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8234363" y="2819400"/>
            <a:ext cx="147637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382000" y="2514600"/>
            <a:ext cx="666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FPD+</a:t>
            </a:r>
          </a:p>
          <a:p>
            <a:r>
              <a:rPr lang="en-US">
                <a:latin typeface="Calibri" pitchFamily="34" charset="0"/>
              </a:rPr>
              <a:t>FMS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907D0-AD8C-4D23-88DC-73DEA4B43270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490913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 PHENIX Detector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 t="11581" b="3954"/>
          <a:stretch/>
        </p:blipFill>
        <p:spPr bwMode="auto">
          <a:xfrm>
            <a:off x="228600" y="2808288"/>
            <a:ext cx="3476625" cy="389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8113" y="152400"/>
            <a:ext cx="5043487" cy="655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BDF1B-BC58-4B92-9959-53F7FDCC9320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micro-vertex detectors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8"/>
            <a:ext cx="5105400" cy="345916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800" dirty="0" smtClean="0"/>
              <a:t>VTX &amp; FVTX</a:t>
            </a: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800" dirty="0" smtClean="0"/>
              <a:t>Commissioned in runs 11 &amp; 12</a:t>
            </a:r>
          </a:p>
          <a:p>
            <a:pPr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800" dirty="0" smtClean="0"/>
              <a:t>Resolution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400" dirty="0" smtClean="0"/>
              <a:t>Hit &lt; 25 </a:t>
            </a:r>
            <a:r>
              <a:rPr lang="el-GR" sz="2400" dirty="0" smtClean="0"/>
              <a:t>μ</a:t>
            </a:r>
            <a:r>
              <a:rPr lang="en-US" sz="2400" dirty="0" smtClean="0"/>
              <a:t>m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400" dirty="0" smtClean="0"/>
              <a:t>DCA &lt; 200 </a:t>
            </a:r>
            <a:r>
              <a:rPr lang="el-GR" sz="2400" dirty="0"/>
              <a:t>μ</a:t>
            </a:r>
            <a:r>
              <a:rPr lang="en-US" sz="2400" dirty="0" smtClean="0"/>
              <a:t>m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00CC"/>
                </a:solidFill>
              </a:rPr>
              <a:t>Expected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improvement</a:t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on J/</a:t>
            </a:r>
            <a:r>
              <a:rPr lang="el-GR" dirty="0" smtClean="0">
                <a:solidFill>
                  <a:srgbClr val="0000CC"/>
                </a:solidFill>
              </a:rPr>
              <a:t>Ψ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0" y="1057275"/>
            <a:ext cx="3282950" cy="2447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657600"/>
            <a:ext cx="6019800" cy="2989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" name="Right Arrow 3"/>
          <p:cNvSpPr/>
          <p:nvPr/>
        </p:nvSpPr>
        <p:spPr>
          <a:xfrm>
            <a:off x="1612900" y="4114800"/>
            <a:ext cx="977900" cy="4841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9CF10-E004-4D99-82B6-4E9055D7717B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Drell-Yan Spectrum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25" y="1714500"/>
            <a:ext cx="6381750" cy="4229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5189B-5C9C-4328-AECC-BAE71A6E969E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Drell-Yan Feasibility with PHENIX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85875"/>
            <a:ext cx="4232275" cy="3286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304925"/>
            <a:ext cx="4017963" cy="3267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381000" y="4886325"/>
            <a:ext cx="79248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u="sng">
                <a:latin typeface="Calibri" pitchFamily="34" charset="0"/>
              </a:rPr>
              <a:t>PHENIX projection:</a:t>
            </a:r>
            <a:r>
              <a:rPr lang="en-US" sz="2800">
                <a:latin typeface="Calibri" pitchFamily="34" charset="0"/>
              </a:rPr>
              <a:t> √s = 510 GeV</a:t>
            </a:r>
          </a:p>
          <a:p>
            <a:pPr>
              <a:spcAft>
                <a:spcPts val="1200"/>
              </a:spcAft>
            </a:pPr>
            <a:r>
              <a:rPr lang="en-US" sz="2800">
                <a:latin typeface="Calibri" pitchFamily="34" charset="0"/>
              </a:rPr>
              <a:t>Integrated luminosity 50 pb</a:t>
            </a:r>
            <a:r>
              <a:rPr lang="en-US" sz="2800" baseline="30000">
                <a:latin typeface="Calibri" pitchFamily="34" charset="0"/>
              </a:rPr>
              <a:t>-1</a:t>
            </a:r>
          </a:p>
          <a:p>
            <a:pPr>
              <a:spcAft>
                <a:spcPts val="1200"/>
              </a:spcAft>
            </a:pPr>
            <a:r>
              <a:rPr lang="en-US" sz="2800">
                <a:latin typeface="Calibri" pitchFamily="34" charset="0"/>
              </a:rPr>
              <a:t>PHENIX muon arms: 1.2 &lt; </a:t>
            </a:r>
            <a:r>
              <a:rPr lang="el-GR" sz="2800">
                <a:latin typeface="Calibri" pitchFamily="34" charset="0"/>
              </a:rPr>
              <a:t>η</a:t>
            </a:r>
            <a:r>
              <a:rPr lang="en-US" sz="2800">
                <a:latin typeface="Calibri" pitchFamily="34" charset="0"/>
              </a:rPr>
              <a:t> &lt; 2.2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5E5D3-0B30-4265-9E98-2DF2DA8816C1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983</Words>
  <Application>Microsoft Office PowerPoint</Application>
  <PresentationFormat>On-screen Show (4:3)</PresentationFormat>
  <Paragraphs>252</Paragraphs>
  <Slides>35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Calibri</vt:lpstr>
      <vt:lpstr>Arial</vt:lpstr>
      <vt:lpstr>Courier New</vt:lpstr>
      <vt:lpstr>Wingdings</vt:lpstr>
      <vt:lpstr>Arial Rounded MT Bold</vt:lpstr>
      <vt:lpstr>Symbol</vt:lpstr>
      <vt:lpstr>Comic Sans MS</vt:lpstr>
      <vt:lpstr>Office Theme</vt:lpstr>
      <vt:lpstr>Office Theme</vt:lpstr>
      <vt:lpstr>Office Theme</vt:lpstr>
      <vt:lpstr>Office Theme</vt:lpstr>
      <vt:lpstr>Office Theme</vt:lpstr>
      <vt:lpstr>Office Theme</vt:lpstr>
      <vt:lpstr>» Drell Yan @ RHIC «</vt:lpstr>
      <vt:lpstr>RHIC as Polarized Proton Collider</vt:lpstr>
      <vt:lpstr>Slide 3</vt:lpstr>
      <vt:lpstr>STAR</vt:lpstr>
      <vt:lpstr>The STAR detector</vt:lpstr>
      <vt:lpstr>The PHENIX Detector</vt:lpstr>
      <vt:lpstr>New micro-vertex detectors</vt:lpstr>
      <vt:lpstr>Drell-Yan Spectrum</vt:lpstr>
      <vt:lpstr>Drell-Yan Feasibility with PHENIX</vt:lpstr>
      <vt:lpstr>Polarized Drell-Yan with PHENIX?</vt:lpstr>
      <vt:lpstr>Conclusion?</vt:lpstr>
      <vt:lpstr>The Proton Spin Structure</vt:lpstr>
      <vt:lpstr>Transverse Asymmetries</vt:lpstr>
      <vt:lpstr>Slide 14</vt:lpstr>
      <vt:lpstr>AN(DY)</vt:lpstr>
      <vt:lpstr>Kinematics</vt:lpstr>
      <vt:lpstr>Drell-Yan @ RHIC</vt:lpstr>
      <vt:lpstr>Reminder</vt:lpstr>
      <vt:lpstr>AnDY - Staging</vt:lpstr>
      <vt:lpstr>AnDY</vt:lpstr>
      <vt:lpstr>AnDY performance</vt:lpstr>
      <vt:lpstr>AnDY performance</vt:lpstr>
      <vt:lpstr>From di-leptons to Drell-Yan</vt:lpstr>
      <vt:lpstr>Background from QCD jets</vt:lpstr>
      <vt:lpstr>Polarized Drell-Yan @ RHIC</vt:lpstr>
      <vt:lpstr>Cross sections</vt:lpstr>
      <vt:lpstr>Drell-Yan lepton pairs</vt:lpstr>
      <vt:lpstr>QCD 2→2 background</vt:lpstr>
      <vt:lpstr>Background rejection</vt:lpstr>
      <vt:lpstr>Drell-Yan at forward rapidities</vt:lpstr>
      <vt:lpstr>PHENIX future</vt:lpstr>
      <vt:lpstr>STAR future</vt:lpstr>
      <vt:lpstr>Summary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Drell Yan @ RHIC</dc:title>
  <dc:creator>oleg</dc:creator>
  <cp:lastModifiedBy>lecturer</cp:lastModifiedBy>
  <cp:revision>99</cp:revision>
  <dcterms:created xsi:type="dcterms:W3CDTF">2006-08-16T00:00:00Z</dcterms:created>
  <dcterms:modified xsi:type="dcterms:W3CDTF">2012-05-23T11:43:24Z</dcterms:modified>
</cp:coreProperties>
</file>